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6"/>
  </p:notesMasterIdLst>
  <p:sldIdLst>
    <p:sldId id="256" r:id="rId2"/>
    <p:sldId id="257" r:id="rId3"/>
    <p:sldId id="258" r:id="rId4"/>
    <p:sldId id="275" r:id="rId5"/>
    <p:sldId id="259" r:id="rId6"/>
    <p:sldId id="260" r:id="rId7"/>
    <p:sldId id="261" r:id="rId8"/>
    <p:sldId id="276" r:id="rId9"/>
    <p:sldId id="262" r:id="rId10"/>
    <p:sldId id="263" r:id="rId11"/>
    <p:sldId id="266" r:id="rId12"/>
    <p:sldId id="267" r:id="rId13"/>
    <p:sldId id="277" r:id="rId14"/>
    <p:sldId id="281" r:id="rId15"/>
    <p:sldId id="282" r:id="rId16"/>
    <p:sldId id="283" r:id="rId17"/>
    <p:sldId id="268" r:id="rId18"/>
    <p:sldId id="284" r:id="rId19"/>
    <p:sldId id="278" r:id="rId20"/>
    <p:sldId id="279" r:id="rId21"/>
    <p:sldId id="280" r:id="rId22"/>
    <p:sldId id="269" r:id="rId23"/>
    <p:sldId id="274" r:id="rId24"/>
    <p:sldId id="270" r:id="rId25"/>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87" autoAdjust="0"/>
    <p:restoredTop sz="94660"/>
  </p:normalViewPr>
  <p:slideViewPr>
    <p:cSldViewPr snapToGrid="0">
      <p:cViewPr varScale="1">
        <p:scale>
          <a:sx n="84" d="100"/>
          <a:sy n="84" d="100"/>
        </p:scale>
        <p:origin x="1368" y="58"/>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1336427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66427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9317255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06633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585585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336369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6471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904517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77567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4" name="Google Shape;104;p5: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644236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10"/>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10"/>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1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1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5"/>
          <p:cNvSpPr>
            <a:spLocks noGrp="1"/>
          </p:cNvSpPr>
          <p:nvPr>
            <p:ph type="pic" idx="2"/>
          </p:nvPr>
        </p:nvSpPr>
        <p:spPr>
          <a:xfrm>
            <a:off x="1792288" y="612775"/>
            <a:ext cx="5486400" cy="4114800"/>
          </a:xfrm>
          <a:prstGeom prst="rect">
            <a:avLst/>
          </a:prstGeom>
          <a:noFill/>
          <a:ln>
            <a:noFill/>
          </a:ln>
        </p:spPr>
      </p:sp>
      <p:sp>
        <p:nvSpPr>
          <p:cNvPr id="68" name="Google Shape;68;p1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1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6" r:id="rId7"/>
    <p:sldLayoutId id="2147483657" r:id="rId8"/>
    <p:sldLayoutId id="2147483658" r:id="rId9"/>
    <p:sldLayoutId id="2147483659"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685800" y="2209778"/>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b="1" dirty="0">
                <a:latin typeface="Times New Roman" panose="02020603050405020304" pitchFamily="18" charset="0"/>
                <a:cs typeface="Times New Roman" panose="02020603050405020304" pitchFamily="18" charset="0"/>
              </a:rPr>
              <a:t>AI Based model for hospital management system </a:t>
            </a:r>
            <a:endParaRPr b="1" dirty="0">
              <a:latin typeface="Times New Roman" panose="02020603050405020304" pitchFamily="18" charset="0"/>
              <a:cs typeface="Times New Roman" panose="02020603050405020304" pitchFamily="18" charset="0"/>
            </a:endParaRPr>
          </a:p>
        </p:txBody>
      </p:sp>
      <p:sp>
        <p:nvSpPr>
          <p:cNvPr id="89" name="Google Shape;89;p1"/>
          <p:cNvSpPr txBox="1">
            <a:spLocks noGrp="1"/>
          </p:cNvSpPr>
          <p:nvPr>
            <p:ph type="subTitle" idx="1"/>
          </p:nvPr>
        </p:nvSpPr>
        <p:spPr>
          <a:xfrm>
            <a:off x="4468683" y="5087148"/>
            <a:ext cx="4605337" cy="1981200"/>
          </a:xfrm>
          <a:prstGeom prst="rect">
            <a:avLst/>
          </a:prstGeom>
          <a:noFill/>
          <a:ln>
            <a:noFill/>
          </a:ln>
        </p:spPr>
        <p:txBody>
          <a:bodyPr spcFirstLastPara="1" wrap="square" lIns="91425" tIns="45700" rIns="91425" bIns="45700" anchor="t" anchorCtr="0">
            <a:normAutofit/>
          </a:bodyPr>
          <a:lstStyle/>
          <a:p>
            <a:pPr marL="0" indent="0" algn="r">
              <a:spcBef>
                <a:spcPts val="0"/>
              </a:spcBef>
              <a:buSzPct val="100000"/>
            </a:pPr>
            <a:r>
              <a:rPr lang="en-US" sz="1800" dirty="0">
                <a:solidFill>
                  <a:schemeClr val="tx1"/>
                </a:solidFill>
                <a:latin typeface="Times New Roman" panose="02020603050405020304" pitchFamily="18" charset="0"/>
                <a:cs typeface="Times New Roman" panose="02020603050405020304" pitchFamily="18" charset="0"/>
              </a:rPr>
              <a:t>Batch ID: B063</a:t>
            </a:r>
          </a:p>
          <a:p>
            <a:pPr marL="0" lvl="0" indent="0" algn="r" rtl="0">
              <a:spcBef>
                <a:spcPts val="0"/>
              </a:spcBef>
              <a:spcAft>
                <a:spcPts val="0"/>
              </a:spcAft>
              <a:buClr>
                <a:srgbClr val="888888"/>
              </a:buClr>
              <a:buSzPct val="100000"/>
              <a:buNone/>
            </a:pPr>
            <a:r>
              <a:rPr lang="en-US" sz="1800" dirty="0">
                <a:solidFill>
                  <a:schemeClr val="tx1"/>
                </a:solidFill>
                <a:latin typeface="Times New Roman" panose="02020603050405020304" pitchFamily="18" charset="0"/>
                <a:cs typeface="Times New Roman" panose="02020603050405020304" pitchFamily="18" charset="0"/>
              </a:rPr>
              <a:t>Student 1 Reg. No: RA2011003010371</a:t>
            </a:r>
          </a:p>
          <a:p>
            <a:pPr marL="0" lvl="0" indent="0" algn="r" rtl="0">
              <a:spcBef>
                <a:spcPts val="0"/>
              </a:spcBef>
              <a:spcAft>
                <a:spcPts val="0"/>
              </a:spcAft>
              <a:buClr>
                <a:srgbClr val="888888"/>
              </a:buClr>
              <a:buSzPct val="100000"/>
              <a:buNone/>
            </a:pPr>
            <a:r>
              <a:rPr lang="en-US" sz="1800" dirty="0">
                <a:solidFill>
                  <a:schemeClr val="tx1"/>
                </a:solidFill>
                <a:latin typeface="Times New Roman" panose="02020603050405020304" pitchFamily="18" charset="0"/>
                <a:cs typeface="Times New Roman" panose="02020603050405020304" pitchFamily="18" charset="0"/>
              </a:rPr>
              <a:t>                  Student 1 Name: </a:t>
            </a:r>
            <a:r>
              <a:rPr lang="en-US" sz="1800" dirty="0" err="1">
                <a:solidFill>
                  <a:schemeClr val="tx1"/>
                </a:solidFill>
                <a:latin typeface="Times New Roman" panose="02020603050405020304" pitchFamily="18" charset="0"/>
                <a:cs typeface="Times New Roman" panose="02020603050405020304" pitchFamily="18" charset="0"/>
              </a:rPr>
              <a:t>Debosmita</a:t>
            </a:r>
            <a:r>
              <a:rPr lang="en-US" sz="1800" dirty="0">
                <a:solidFill>
                  <a:schemeClr val="tx1"/>
                </a:solidFill>
                <a:latin typeface="Times New Roman" panose="02020603050405020304" pitchFamily="18" charset="0"/>
                <a:cs typeface="Times New Roman" panose="02020603050405020304" pitchFamily="18" charset="0"/>
              </a:rPr>
              <a:t> Sarkar</a:t>
            </a:r>
          </a:p>
          <a:p>
            <a:pPr marL="0" lvl="0" indent="0" algn="r" rtl="0">
              <a:spcBef>
                <a:spcPts val="0"/>
              </a:spcBef>
              <a:spcAft>
                <a:spcPts val="0"/>
              </a:spcAft>
              <a:buClr>
                <a:srgbClr val="888888"/>
              </a:buClr>
              <a:buSzPct val="100000"/>
              <a:buNone/>
            </a:pPr>
            <a:r>
              <a:rPr lang="en-US" sz="1800" dirty="0">
                <a:solidFill>
                  <a:schemeClr val="tx1"/>
                </a:solidFill>
                <a:latin typeface="Times New Roman" panose="02020603050405020304" pitchFamily="18" charset="0"/>
                <a:cs typeface="Times New Roman" panose="02020603050405020304" pitchFamily="18" charset="0"/>
              </a:rPr>
              <a:t>Student 2 Reg. No: RA2011003010233</a:t>
            </a:r>
          </a:p>
          <a:p>
            <a:pPr marL="0" lvl="0" indent="0" algn="r">
              <a:spcBef>
                <a:spcPts val="0"/>
              </a:spcBef>
              <a:buSzPct val="100000"/>
            </a:pPr>
            <a:r>
              <a:rPr lang="en-US" sz="1800" dirty="0">
                <a:solidFill>
                  <a:schemeClr val="tx1"/>
                </a:solidFill>
                <a:latin typeface="Times New Roman" panose="02020603050405020304" pitchFamily="18" charset="0"/>
                <a:cs typeface="Times New Roman" panose="02020603050405020304" pitchFamily="18" charset="0"/>
              </a:rPr>
              <a:t>	  Student 2 Name: </a:t>
            </a:r>
            <a:r>
              <a:rPr lang="en-US" sz="1800" dirty="0" err="1">
                <a:solidFill>
                  <a:schemeClr val="tx1"/>
                </a:solidFill>
                <a:latin typeface="Times New Roman" panose="02020603050405020304" pitchFamily="18" charset="0"/>
                <a:cs typeface="Times New Roman" panose="02020603050405020304" pitchFamily="18" charset="0"/>
              </a:rPr>
              <a:t>Aarya</a:t>
            </a:r>
            <a:r>
              <a:rPr lang="en-US" sz="1800" dirty="0">
                <a:solidFill>
                  <a:schemeClr val="tx1"/>
                </a:solidFill>
                <a:latin typeface="Times New Roman" panose="02020603050405020304" pitchFamily="18" charset="0"/>
                <a:cs typeface="Times New Roman" panose="02020603050405020304" pitchFamily="18" charset="0"/>
              </a:rPr>
              <a:t> Pillai</a:t>
            </a:r>
            <a:endParaRPr sz="1800" dirty="0">
              <a:solidFill>
                <a:schemeClr val="tx1"/>
              </a:solidFill>
              <a:latin typeface="Times New Roman" panose="02020603050405020304" pitchFamily="18" charset="0"/>
              <a:cs typeface="Times New Roman" panose="02020603050405020304" pitchFamily="18" charset="0"/>
            </a:endParaRPr>
          </a:p>
        </p:txBody>
      </p:sp>
      <p:sp>
        <p:nvSpPr>
          <p:cNvPr id="91" name="Google Shape;91;p1"/>
          <p:cNvSpPr/>
          <p:nvPr/>
        </p:nvSpPr>
        <p:spPr>
          <a:xfrm>
            <a:off x="1922106" y="192330"/>
            <a:ext cx="6172200" cy="14772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SRM INSTITUTE OF SCIENCE AND TECHNOLOGY </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SCHOOL OF COMPUTING</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DEPARTMENT OF COMPUTING TECHNOLOGIES</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a:p>
            <a:pPr marL="0" marR="0" lvl="0" indent="0" algn="ctr" rtl="0">
              <a:spcBef>
                <a:spcPts val="0"/>
              </a:spcBef>
              <a:spcAft>
                <a:spcPts val="0"/>
              </a:spcAft>
              <a:buNone/>
            </a:pPr>
            <a:r>
              <a:rPr lang="en-US" sz="18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18CSP107L / 18CSP108L - MINOR PROJECT / INTERNSHIP</a:t>
            </a:r>
            <a:endParaRPr sz="1800" b="0"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7" name="Google Shape;89;p1"/>
          <p:cNvSpPr txBox="1">
            <a:spLocks/>
          </p:cNvSpPr>
          <p:nvPr/>
        </p:nvSpPr>
        <p:spPr>
          <a:xfrm>
            <a:off x="163286" y="5318275"/>
            <a:ext cx="3471862" cy="1190625"/>
          </a:xfrm>
          <a:prstGeom prst="rect">
            <a:avLst/>
          </a:prstGeom>
          <a:noFill/>
          <a:ln>
            <a:noFill/>
          </a:ln>
        </p:spPr>
        <p:txBody>
          <a:bodyPr spcFirstLastPara="1" wrap="square" lIns="91425" tIns="45700" rIns="91425" bIns="45700" anchor="t" anchorCtr="0">
            <a:normAutofit fontScale="25000" lnSpcReduction="20000"/>
          </a:bodyPr>
          <a:lstStyle>
            <a:defPPr marR="0" lvl="0" algn="l" rtl="0">
              <a:lnSpc>
                <a:spcPct val="100000"/>
              </a:lnSpc>
              <a:spcBef>
                <a:spcPts val="0"/>
              </a:spcBef>
              <a:spcAft>
                <a:spcPts val="0"/>
              </a:spcAft>
            </a:defPPr>
            <a:lvl1pPr marL="457200" marR="0" lvl="0" indent="-431800" algn="ctr" rtl="0">
              <a:lnSpc>
                <a:spcPct val="100000"/>
              </a:lnSpc>
              <a:spcBef>
                <a:spcPts val="640"/>
              </a:spcBef>
              <a:spcAft>
                <a:spcPts val="0"/>
              </a:spcAft>
              <a:buClr>
                <a:srgbClr val="888888"/>
              </a:buClr>
              <a:buSzPts val="3200"/>
              <a:buFont typeface="Arial"/>
              <a:buNone/>
              <a:defRPr sz="3200" b="0" i="0" u="none" strike="noStrike" cap="none">
                <a:solidFill>
                  <a:srgbClr val="888888"/>
                </a:solidFill>
                <a:latin typeface="Calibri"/>
                <a:ea typeface="Calibri"/>
                <a:cs typeface="Calibri"/>
                <a:sym typeface="Calibri"/>
              </a:defRPr>
            </a:lvl1pPr>
            <a:lvl2pPr marL="914400" marR="0" lvl="1" indent="-406400" algn="ctr" rtl="0">
              <a:lnSpc>
                <a:spcPct val="100000"/>
              </a:lnSpc>
              <a:spcBef>
                <a:spcPts val="560"/>
              </a:spcBef>
              <a:spcAft>
                <a:spcPts val="0"/>
              </a:spcAft>
              <a:buClr>
                <a:srgbClr val="888888"/>
              </a:buClr>
              <a:buSzPts val="2800"/>
              <a:buFont typeface="Arial"/>
              <a:buNone/>
              <a:defRPr sz="2800" b="0" i="0" u="none" strike="noStrike" cap="none">
                <a:solidFill>
                  <a:srgbClr val="888888"/>
                </a:solidFill>
                <a:latin typeface="Calibri"/>
                <a:ea typeface="Calibri"/>
                <a:cs typeface="Calibri"/>
                <a:sym typeface="Calibri"/>
              </a:defRPr>
            </a:lvl2pPr>
            <a:lvl3pPr marL="1371600" marR="0" lvl="2" indent="-381000" algn="ctr" rtl="0">
              <a:lnSpc>
                <a:spcPct val="100000"/>
              </a:lnSpc>
              <a:spcBef>
                <a:spcPts val="480"/>
              </a:spcBef>
              <a:spcAft>
                <a:spcPts val="0"/>
              </a:spcAft>
              <a:buClr>
                <a:srgbClr val="888888"/>
              </a:buClr>
              <a:buSzPts val="2400"/>
              <a:buFont typeface="Arial"/>
              <a:buNone/>
              <a:defRPr sz="2400" b="0" i="0" u="none" strike="noStrike" cap="none">
                <a:solidFill>
                  <a:srgbClr val="888888"/>
                </a:solidFill>
                <a:latin typeface="Calibri"/>
                <a:ea typeface="Calibri"/>
                <a:cs typeface="Calibri"/>
                <a:sym typeface="Calibri"/>
              </a:defRPr>
            </a:lvl3pPr>
            <a:lvl4pPr marL="1828800" marR="0" lvl="3"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4pPr>
            <a:lvl5pPr marL="2286000" marR="0" lvl="4"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5pPr>
            <a:lvl6pPr marL="2743200" marR="0" lvl="5"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6pPr>
            <a:lvl7pPr marL="3200400" marR="0" lvl="6"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7pPr>
            <a:lvl8pPr marL="3657600" marR="0" lvl="7"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8pPr>
            <a:lvl9pPr marL="4114800" marR="0" lvl="8" indent="-355600" algn="ctr" rtl="0">
              <a:lnSpc>
                <a:spcPct val="100000"/>
              </a:lnSpc>
              <a:spcBef>
                <a:spcPts val="400"/>
              </a:spcBef>
              <a:spcAft>
                <a:spcPts val="0"/>
              </a:spcAft>
              <a:buClr>
                <a:srgbClr val="888888"/>
              </a:buClr>
              <a:buSzPts val="2000"/>
              <a:buFont typeface="Arial"/>
              <a:buNone/>
              <a:defRPr sz="2000" b="0" i="0" u="none" strike="noStrike" cap="none">
                <a:solidFill>
                  <a:srgbClr val="888888"/>
                </a:solidFill>
                <a:latin typeface="Calibri"/>
                <a:ea typeface="Calibri"/>
                <a:cs typeface="Calibri"/>
                <a:sym typeface="Calibri"/>
              </a:defRPr>
            </a:lvl9pPr>
          </a:lstStyle>
          <a:p>
            <a:pPr marL="0" indent="0" algn="l">
              <a:lnSpc>
                <a:spcPct val="120000"/>
              </a:lnSpc>
              <a:spcBef>
                <a:spcPts val="0"/>
              </a:spcBef>
              <a:buSzPct val="100000"/>
            </a:pPr>
            <a:r>
              <a:rPr lang="en-US" sz="7200" dirty="0">
                <a:solidFill>
                  <a:schemeClr val="tx1"/>
                </a:solidFill>
                <a:latin typeface="Times New Roman" panose="02020603050405020304" pitchFamily="18" charset="0"/>
                <a:cs typeface="Times New Roman" panose="02020603050405020304" pitchFamily="18" charset="0"/>
              </a:rPr>
              <a:t>Guide name: Dr. P. Velmurugan </a:t>
            </a:r>
          </a:p>
          <a:p>
            <a:pPr marL="0" indent="0" algn="l">
              <a:lnSpc>
                <a:spcPct val="120000"/>
              </a:lnSpc>
              <a:spcBef>
                <a:spcPts val="0"/>
              </a:spcBef>
              <a:buSzPct val="100000"/>
            </a:pPr>
            <a:r>
              <a:rPr lang="en-US" sz="7200" dirty="0">
                <a:solidFill>
                  <a:schemeClr val="tx1"/>
                </a:solidFill>
                <a:latin typeface="Times New Roman" panose="02020603050405020304" pitchFamily="18" charset="0"/>
                <a:cs typeface="Times New Roman" panose="02020603050405020304" pitchFamily="18" charset="0"/>
              </a:rPr>
              <a:t>Designation: Assistant Professor</a:t>
            </a:r>
            <a:br>
              <a:rPr lang="en-US" sz="7200" dirty="0">
                <a:solidFill>
                  <a:schemeClr val="tx1"/>
                </a:solidFill>
                <a:latin typeface="Times New Roman" panose="02020603050405020304" pitchFamily="18" charset="0"/>
                <a:cs typeface="Times New Roman" panose="02020603050405020304" pitchFamily="18" charset="0"/>
              </a:rPr>
            </a:br>
            <a:r>
              <a:rPr lang="en-US" sz="7200" dirty="0">
                <a:solidFill>
                  <a:schemeClr val="tx1"/>
                </a:solidFill>
                <a:latin typeface="Times New Roman" panose="02020603050405020304" pitchFamily="18" charset="0"/>
                <a:cs typeface="Times New Roman" panose="02020603050405020304" pitchFamily="18" charset="0"/>
              </a:rPr>
              <a:t>Department: </a:t>
            </a:r>
            <a:r>
              <a:rPr lang="en-IN" sz="7200" dirty="0">
                <a:solidFill>
                  <a:schemeClr val="tx1"/>
                </a:solidFill>
                <a:latin typeface="Times New Roman" panose="02020603050405020304" pitchFamily="18" charset="0"/>
                <a:cs typeface="Times New Roman" panose="02020603050405020304" pitchFamily="18" charset="0"/>
              </a:rPr>
              <a:t>Department of Computing Technologies</a:t>
            </a:r>
          </a:p>
          <a:p>
            <a:pPr marL="0" indent="0">
              <a:lnSpc>
                <a:spcPct val="170000"/>
              </a:lnSpc>
              <a:spcBef>
                <a:spcPts val="592"/>
              </a:spcBef>
              <a:buSzPct val="100000"/>
            </a:pPr>
            <a:endParaRPr lang="en-US" dirty="0">
              <a:latin typeface="Times New Roman" panose="02020603050405020304" pitchFamily="18" charset="0"/>
              <a:cs typeface="Times New Roman" panose="02020603050405020304" pitchFamily="18" charset="0"/>
            </a:endParaRPr>
          </a:p>
        </p:txBody>
      </p:sp>
      <p:pic>
        <p:nvPicPr>
          <p:cNvPr id="2" name="Google Shape;98;p2">
            <a:extLst>
              <a:ext uri="{FF2B5EF4-FFF2-40B4-BE49-F238E27FC236}">
                <a16:creationId xmlns:a16="http://schemas.microsoft.com/office/drawing/2014/main" xmlns="" id="{DD6834DF-869D-1F82-0122-70475CC23D18}"/>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BB8E65-DEFC-CCDD-06D7-0EFF5231D201}"/>
              </a:ext>
            </a:extLst>
          </p:cNvPr>
          <p:cNvSpPr>
            <a:spLocks noGrp="1"/>
          </p:cNvSpPr>
          <p:nvPr>
            <p:ph type="title"/>
          </p:nvPr>
        </p:nvSpPr>
        <p:spPr>
          <a:xfrm>
            <a:off x="0" y="-9331"/>
            <a:ext cx="9144000" cy="1143000"/>
          </a:xfrm>
        </p:spPr>
        <p:txBody>
          <a:bodyPr>
            <a:normAutofit/>
          </a:bodyPr>
          <a:lstStyle/>
          <a:p>
            <a:r>
              <a:rPr lang="en-US" sz="3600" dirty="0">
                <a:latin typeface="Times New Roman" panose="02020603050405020304" pitchFamily="18" charset="0"/>
                <a:cs typeface="Times New Roman" panose="02020603050405020304" pitchFamily="18" charset="0"/>
              </a:rPr>
              <a:t>           </a:t>
            </a:r>
            <a:endParaRPr lang="en-IN" sz="3600"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xmlns="" id="{31935776-B944-8F97-B610-151B3B38C714}"/>
              </a:ext>
            </a:extLst>
          </p:cNvPr>
          <p:cNvSpPr>
            <a:spLocks noGrp="1"/>
          </p:cNvSpPr>
          <p:nvPr>
            <p:ph type="body" idx="1"/>
          </p:nvPr>
        </p:nvSpPr>
        <p:spPr>
          <a:xfrm>
            <a:off x="0" y="905347"/>
            <a:ext cx="9004041" cy="5542105"/>
          </a:xfrm>
        </p:spPr>
        <p:txBody>
          <a:bodyPr>
            <a:normAutofit/>
          </a:bodyPr>
          <a:lstStyle/>
          <a:p>
            <a:pPr marL="114300" indent="0">
              <a:buNone/>
            </a:pPr>
            <a:r>
              <a:rPr lang="en-US" sz="2500" b="1" dirty="0">
                <a:latin typeface="Times New Roman" panose="02020603050405020304" pitchFamily="18" charset="0"/>
                <a:cs typeface="Times New Roman" panose="02020603050405020304" pitchFamily="18" charset="0"/>
              </a:rPr>
              <a:t>5. Creating test cases</a:t>
            </a:r>
          </a:p>
          <a:p>
            <a:pPr marL="114300" indent="0" algn="just">
              <a:buNone/>
            </a:pPr>
            <a:endParaRPr lang="en-US" sz="2500" b="1" dirty="0">
              <a:latin typeface="Times New Roman" panose="02020603050405020304" pitchFamily="18" charset="0"/>
              <a:cs typeface="Times New Roman" panose="02020603050405020304" pitchFamily="18" charset="0"/>
            </a:endParaRPr>
          </a:p>
          <a:p>
            <a:pPr marL="114300" indent="0" algn="just">
              <a:buNone/>
            </a:pPr>
            <a:r>
              <a:rPr lang="en-US" sz="2500" dirty="0">
                <a:latin typeface="Times New Roman" panose="02020603050405020304" pitchFamily="18" charset="0"/>
                <a:cs typeface="Times New Roman" panose="02020603050405020304" pitchFamily="18" charset="0"/>
              </a:rPr>
              <a:t>Test cases can be created to test the chatbot's responses to a variety of queries and ensure that it is performing as expected.</a:t>
            </a:r>
          </a:p>
          <a:p>
            <a:pPr marL="114300" indent="0" algn="just">
              <a:buNone/>
            </a:pPr>
            <a:endParaRPr lang="en-IN" sz="2500" dirty="0">
              <a:latin typeface="Times New Roman" panose="02020603050405020304" pitchFamily="18" charset="0"/>
              <a:cs typeface="Times New Roman" panose="02020603050405020304" pitchFamily="18" charset="0"/>
            </a:endParaRPr>
          </a:p>
          <a:p>
            <a:pPr marL="114300" indent="0" algn="just">
              <a:buNone/>
            </a:pPr>
            <a:r>
              <a:rPr lang="en-US" sz="2500" b="1" dirty="0">
                <a:latin typeface="Times New Roman" panose="02020603050405020304" pitchFamily="18" charset="0"/>
                <a:cs typeface="Times New Roman" panose="02020603050405020304" pitchFamily="18" charset="0"/>
              </a:rPr>
              <a:t>6. Providing user instructions</a:t>
            </a:r>
          </a:p>
          <a:p>
            <a:pPr marL="114300" indent="0" algn="just">
              <a:buNone/>
            </a:pPr>
            <a:endParaRPr lang="en-US" sz="2500" b="1" dirty="0">
              <a:latin typeface="Times New Roman" panose="02020603050405020304" pitchFamily="18" charset="0"/>
              <a:cs typeface="Times New Roman" panose="02020603050405020304" pitchFamily="18" charset="0"/>
            </a:endParaRPr>
          </a:p>
          <a:p>
            <a:pPr marL="114300" indent="0" algn="just">
              <a:buNone/>
            </a:pPr>
            <a:r>
              <a:rPr lang="en-US" sz="2500" dirty="0">
                <a:latin typeface="Times New Roman" panose="02020603050405020304" pitchFamily="18" charset="0"/>
                <a:cs typeface="Times New Roman" panose="02020603050405020304" pitchFamily="18" charset="0"/>
              </a:rPr>
              <a:t>Users should be provided with clear instructions on how to use the chatbot and what to expect from it. This will help to ensure that users have a positive experience with the chatbot.</a:t>
            </a:r>
            <a:endParaRPr lang="en-IN" sz="2500"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03B1986F-CE50-C258-CE82-5A5E9883CA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6" name="Google Shape;98;p2">
            <a:extLst>
              <a:ext uri="{FF2B5EF4-FFF2-40B4-BE49-F238E27FC236}">
                <a16:creationId xmlns:a16="http://schemas.microsoft.com/office/drawing/2014/main" xmlns="" id="{D3548264-0658-CC12-3C14-04C0DC14154A}"/>
              </a:ext>
            </a:extLst>
          </p:cNvPr>
          <p:cNvPicPr preferRelativeResize="0"/>
          <p:nvPr/>
        </p:nvPicPr>
        <p:blipFill rotWithShape="1">
          <a:blip r:embed="rId2">
            <a:alphaModFix/>
          </a:blip>
          <a:srcRect/>
          <a:stretch/>
        </p:blipFill>
        <p:spPr>
          <a:xfrm>
            <a:off x="181947" y="192330"/>
            <a:ext cx="1740159" cy="610103"/>
          </a:xfrm>
          <a:prstGeom prst="rect">
            <a:avLst/>
          </a:prstGeom>
          <a:noFill/>
          <a:ln>
            <a:noFill/>
          </a:ln>
        </p:spPr>
      </p:pic>
      <p:sp>
        <p:nvSpPr>
          <p:cNvPr id="5" name="Google Shape;99;p2">
            <a:extLst>
              <a:ext uri="{FF2B5EF4-FFF2-40B4-BE49-F238E27FC236}">
                <a16:creationId xmlns:a16="http://schemas.microsoft.com/office/drawing/2014/main" xmlns="" id="{FB97D2A9-BF78-82E1-BCDF-E777A417EB63}"/>
              </a:ext>
            </a:extLst>
          </p:cNvPr>
          <p:cNvSpPr txBox="1">
            <a:spLocks noGrp="1"/>
          </p:cNvSpPr>
          <p:nvPr>
            <p:ph type="dt" idx="10"/>
          </p:nvPr>
        </p:nvSpPr>
        <p:spPr>
          <a:xfrm>
            <a:off x="309716" y="6321732"/>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spTree>
    <p:extLst>
      <p:ext uri="{BB962C8B-B14F-4D97-AF65-F5344CB8AC3E}">
        <p14:creationId xmlns:p14="http://schemas.microsoft.com/office/powerpoint/2010/main" val="33120990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endParaRPr lang="en-US" dirty="0"/>
          </a:p>
        </p:txBody>
      </p:sp>
      <p:sp>
        <p:nvSpPr>
          <p:cNvPr id="109" name="Google Shape;109;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2" name="AutoShape 2" descr="Definición de NLP, NLU, NLG y cómo funcionan los Chatbots - Planeta Chatbot">
            <a:extLst>
              <a:ext uri="{FF2B5EF4-FFF2-40B4-BE49-F238E27FC236}">
                <a16:creationId xmlns:a16="http://schemas.microsoft.com/office/drawing/2014/main" xmlns="" id="{AE1685EF-7B2B-C478-F74B-14F1B4EECF58}"/>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3" name="TextBox 2">
            <a:extLst>
              <a:ext uri="{FF2B5EF4-FFF2-40B4-BE49-F238E27FC236}">
                <a16:creationId xmlns:a16="http://schemas.microsoft.com/office/drawing/2014/main" xmlns="" id="{05BF5679-3505-4AE7-2004-CACA7AD06154}"/>
              </a:ext>
            </a:extLst>
          </p:cNvPr>
          <p:cNvSpPr txBox="1"/>
          <p:nvPr/>
        </p:nvSpPr>
        <p:spPr>
          <a:xfrm>
            <a:off x="1898778" y="136525"/>
            <a:ext cx="7035282" cy="1569660"/>
          </a:xfrm>
          <a:prstGeom prst="rect">
            <a:avLst/>
          </a:prstGeom>
          <a:noFill/>
        </p:spPr>
        <p:txBody>
          <a:bodyPr wrap="square" rtlCol="0">
            <a:spAutoFit/>
          </a:bodyPr>
          <a:lstStyle/>
          <a:p>
            <a:pPr algn="ctr"/>
            <a:r>
              <a:rPr lang="en-US" sz="3200" b="1" dirty="0">
                <a:latin typeface="Times New Roman" panose="02020603050405020304" pitchFamily="18" charset="0"/>
                <a:cs typeface="Times New Roman" panose="02020603050405020304" pitchFamily="18" charset="0"/>
              </a:rPr>
              <a:t>ARCHITECTURE DIAGRAM OF THE PROPOSED MODEL</a:t>
            </a:r>
          </a:p>
          <a:p>
            <a:pPr algn="ctr"/>
            <a:endParaRPr lang="en-IN" sz="3200" dirty="0">
              <a:latin typeface="Times New Roman" panose="02020603050405020304" pitchFamily="18" charset="0"/>
              <a:cs typeface="Times New Roman" panose="02020603050405020304" pitchFamily="18" charset="0"/>
            </a:endParaRPr>
          </a:p>
        </p:txBody>
      </p:sp>
      <p:pic>
        <p:nvPicPr>
          <p:cNvPr id="5" name="Google Shape;98;p2">
            <a:extLst>
              <a:ext uri="{FF2B5EF4-FFF2-40B4-BE49-F238E27FC236}">
                <a16:creationId xmlns:a16="http://schemas.microsoft.com/office/drawing/2014/main" xmlns="" id="{A6F9A7D8-A628-0C1B-8C1C-CBB7D1ABAB6F}"/>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
        <p:nvSpPr>
          <p:cNvPr id="6" name="Rectangle 5">
            <a:extLst>
              <a:ext uri="{FF2B5EF4-FFF2-40B4-BE49-F238E27FC236}">
                <a16:creationId xmlns:a16="http://schemas.microsoft.com/office/drawing/2014/main" xmlns="" id="{4A76A6DF-0B6F-D0E9-8E9A-C5C75906AA83}"/>
              </a:ext>
            </a:extLst>
          </p:cNvPr>
          <p:cNvSpPr/>
          <p:nvPr/>
        </p:nvSpPr>
        <p:spPr>
          <a:xfrm>
            <a:off x="7833047" y="5634669"/>
            <a:ext cx="1101013" cy="541176"/>
          </a:xfrm>
          <a:prstGeom prst="rect">
            <a:avLst/>
          </a:prstGeom>
          <a:solidFill>
            <a:schemeClr val="bg1"/>
          </a:solidFill>
          <a:ln>
            <a:noFill/>
          </a:ln>
        </p:spPr>
        <p:style>
          <a:lnRef idx="0">
            <a:scrgbClr r="0" g="0" b="0"/>
          </a:lnRef>
          <a:fillRef idx="0">
            <a:scrgbClr r="0" g="0" b="0"/>
          </a:fillRef>
          <a:effectRef idx="0">
            <a:scrgbClr r="0" g="0" b="0"/>
          </a:effectRef>
          <a:fontRef idx="minor">
            <a:schemeClr val="dk1"/>
          </a:fontRef>
        </p:style>
        <p:txBody>
          <a:bodyPr rtlCol="0" anchor="ctr"/>
          <a:lstStyle/>
          <a:p>
            <a:pPr algn="ctr"/>
            <a:endParaRPr lang="en-IN"/>
          </a:p>
        </p:txBody>
      </p:sp>
      <p:pic>
        <p:nvPicPr>
          <p:cNvPr id="7" name="Picture 6">
            <a:extLst>
              <a:ext uri="{FF2B5EF4-FFF2-40B4-BE49-F238E27FC236}">
                <a16:creationId xmlns:a16="http://schemas.microsoft.com/office/drawing/2014/main" xmlns="" id="{541C6945-6C5F-ED0B-0A47-66A757F97A93}"/>
              </a:ext>
            </a:extLst>
          </p:cNvPr>
          <p:cNvPicPr>
            <a:picLocks noChangeAspect="1"/>
          </p:cNvPicPr>
          <p:nvPr/>
        </p:nvPicPr>
        <p:blipFill>
          <a:blip r:embed="rId4"/>
          <a:stretch>
            <a:fillRect/>
          </a:stretch>
        </p:blipFill>
        <p:spPr>
          <a:xfrm>
            <a:off x="614362" y="1142612"/>
            <a:ext cx="7915275" cy="5213738"/>
          </a:xfrm>
          <a:prstGeom prst="rect">
            <a:avLst/>
          </a:prstGeom>
        </p:spPr>
      </p:pic>
      <p:sp>
        <p:nvSpPr>
          <p:cNvPr id="4" name="Google Shape;99;p2">
            <a:extLst>
              <a:ext uri="{FF2B5EF4-FFF2-40B4-BE49-F238E27FC236}">
                <a16:creationId xmlns:a16="http://schemas.microsoft.com/office/drawing/2014/main" xmlns="" id="{6A3CA4F1-2A26-47B2-6B2D-C97B9F103725}"/>
              </a:ext>
            </a:extLst>
          </p:cNvPr>
          <p:cNvSpPr txBox="1">
            <a:spLocks/>
          </p:cNvSpPr>
          <p:nvPr/>
        </p:nvSpPr>
        <p:spPr>
          <a:xfrm>
            <a:off x="319548" y="6483107"/>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b="1"/>
              <a:t>04-11-2023</a:t>
            </a:r>
            <a:endParaRPr lang="en-US"/>
          </a:p>
          <a:p>
            <a:endParaRPr lang="en-US" dirty="0"/>
          </a:p>
        </p:txBody>
      </p:sp>
    </p:spTree>
    <p:extLst>
      <p:ext uri="{BB962C8B-B14F-4D97-AF65-F5344CB8AC3E}">
        <p14:creationId xmlns:p14="http://schemas.microsoft.com/office/powerpoint/2010/main" val="41480884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0" y="875983"/>
            <a:ext cx="9004041" cy="5636784"/>
          </a:xfrm>
          <a:prstGeom prst="rect">
            <a:avLst/>
          </a:prstGeom>
          <a:noFill/>
          <a:ln>
            <a:noFill/>
          </a:ln>
        </p:spPr>
        <p:txBody>
          <a:bodyPr spcFirstLastPara="1" wrap="square" lIns="91425" tIns="45700" rIns="91425" bIns="45700" anchor="t" anchorCtr="0">
            <a:noAutofit/>
          </a:bodyPr>
          <a:lstStyle/>
          <a:p>
            <a:pPr marL="571500" lvl="1" indent="0" algn="just">
              <a:lnSpc>
                <a:spcPct val="150000"/>
              </a:lnSpc>
              <a:buNone/>
            </a:pPr>
            <a:r>
              <a:rPr lang="en-US" sz="2000" dirty="0">
                <a:latin typeface="Times New Roman" panose="02020603050405020304" pitchFamily="18" charset="0"/>
                <a:cs typeface="Times New Roman" panose="02020603050405020304" pitchFamily="18" charset="0"/>
              </a:rPr>
              <a:t> </a:t>
            </a:r>
          </a:p>
          <a:p>
            <a:pPr marL="571500" lvl="1" indent="0" algn="just">
              <a:lnSpc>
                <a:spcPct val="150000"/>
              </a:lnSpc>
              <a:buNone/>
            </a:pPr>
            <a:r>
              <a:rPr lang="en-US" sz="2000" b="1" dirty="0">
                <a:latin typeface="Times New Roman" panose="02020603050405020304" pitchFamily="18" charset="0"/>
                <a:cs typeface="Times New Roman" panose="02020603050405020304" pitchFamily="18" charset="0"/>
              </a:rPr>
              <a:t>User Interface Module</a:t>
            </a:r>
          </a:p>
          <a:p>
            <a:pPr marL="571500" lvl="1" indent="0" algn="just">
              <a:lnSpc>
                <a:spcPct val="150000"/>
              </a:lnSpc>
              <a:buNone/>
            </a:pPr>
            <a:r>
              <a:rPr lang="en-US" sz="2000" dirty="0">
                <a:latin typeface="Times New Roman" panose="02020603050405020304" pitchFamily="18" charset="0"/>
                <a:cs typeface="Times New Roman" panose="02020603050405020304" pitchFamily="18" charset="0"/>
              </a:rPr>
              <a:t>This module serves as the user's gateway to interact with the chatbot. It provides an intuitive interface accessible through web application.</a:t>
            </a:r>
          </a:p>
          <a:p>
            <a:pPr marL="571500" lvl="1"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571500" lvl="1" indent="0" algn="just">
              <a:lnSpc>
                <a:spcPct val="150000"/>
              </a:lnSpc>
              <a:buNone/>
            </a:pPr>
            <a:r>
              <a:rPr lang="en-US" sz="2000" b="1" dirty="0">
                <a:latin typeface="Times New Roman" panose="02020603050405020304" pitchFamily="18" charset="0"/>
                <a:cs typeface="Times New Roman" panose="02020603050405020304" pitchFamily="18" charset="0"/>
              </a:rPr>
              <a:t>FAQs Module</a:t>
            </a:r>
          </a:p>
          <a:p>
            <a:pPr marL="571500" lvl="1" indent="0" algn="just">
              <a:lnSpc>
                <a:spcPct val="150000"/>
              </a:lnSpc>
              <a:buNone/>
            </a:pPr>
            <a:r>
              <a:rPr lang="en-US" sz="2000" dirty="0">
                <a:latin typeface="Times New Roman" panose="02020603050405020304" pitchFamily="18" charset="0"/>
                <a:cs typeface="Times New Roman" panose="02020603050405020304" pitchFamily="18" charset="0"/>
              </a:rPr>
              <a:t>This module serves as a repository of accurate and up-to-date health information, offering answers to frequently asked medical questions. It empowers patients to make informed decisions about their health and well-being.</a:t>
            </a:r>
          </a:p>
          <a:p>
            <a:pPr marL="571500" lvl="1"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04-11-2023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sp>
        <p:nvSpPr>
          <p:cNvPr id="2" name="TextBox 1">
            <a:extLst>
              <a:ext uri="{FF2B5EF4-FFF2-40B4-BE49-F238E27FC236}">
                <a16:creationId xmlns:a16="http://schemas.microsoft.com/office/drawing/2014/main" xmlns="" id="{5F87ED5E-AB86-BBD8-EC0B-7041046111DD}"/>
              </a:ext>
            </a:extLst>
          </p:cNvPr>
          <p:cNvSpPr txBox="1"/>
          <p:nvPr/>
        </p:nvSpPr>
        <p:spPr>
          <a:xfrm flipH="1">
            <a:off x="0" y="210991"/>
            <a:ext cx="9144000" cy="646331"/>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        MODULES DESCRIPTION</a:t>
            </a:r>
            <a:endParaRPr lang="en-IN" sz="3600" b="1" dirty="0">
              <a:latin typeface="Times New Roman" panose="02020603050405020304" pitchFamily="18" charset="0"/>
              <a:cs typeface="Times New Roman" panose="02020603050405020304" pitchFamily="18" charset="0"/>
            </a:endParaRPr>
          </a:p>
        </p:txBody>
      </p:sp>
      <p:pic>
        <p:nvPicPr>
          <p:cNvPr id="3" name="Google Shape;98;p2">
            <a:extLst>
              <a:ext uri="{FF2B5EF4-FFF2-40B4-BE49-F238E27FC236}">
                <a16:creationId xmlns:a16="http://schemas.microsoft.com/office/drawing/2014/main" xmlns="" id="{C521FEFB-5866-1A51-AFFD-200DD220064A}"/>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22647219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6445B847-8FF5-FE96-0179-0857B723D2D9}"/>
              </a:ext>
            </a:extLst>
          </p:cNvPr>
          <p:cNvSpPr>
            <a:spLocks noGrp="1"/>
          </p:cNvSpPr>
          <p:nvPr>
            <p:ph type="body" idx="1"/>
          </p:nvPr>
        </p:nvSpPr>
        <p:spPr>
          <a:xfrm>
            <a:off x="280219" y="1319212"/>
            <a:ext cx="8303341" cy="4934104"/>
          </a:xfrm>
        </p:spPr>
        <p:txBody>
          <a:bodyPr>
            <a:normAutofit/>
          </a:bodyPr>
          <a:lstStyle/>
          <a:p>
            <a:pPr marL="571500" lvl="1" indent="0" algn="just">
              <a:lnSpc>
                <a:spcPct val="150000"/>
              </a:lnSpc>
              <a:buNone/>
            </a:pPr>
            <a:r>
              <a:rPr lang="en-IN" sz="2400" b="1" dirty="0">
                <a:latin typeface="Times New Roman" panose="02020603050405020304" pitchFamily="18" charset="0"/>
                <a:cs typeface="Times New Roman" panose="02020603050405020304" pitchFamily="18" charset="0"/>
              </a:rPr>
              <a:t>PDF text extraction Module</a:t>
            </a:r>
            <a:r>
              <a:rPr lang="en-IN" sz="2400" dirty="0">
                <a:latin typeface="Times New Roman" panose="02020603050405020304" pitchFamily="18" charset="0"/>
                <a:cs typeface="Times New Roman" panose="02020603050405020304" pitchFamily="18" charset="0"/>
              </a:rPr>
              <a:t>: In this module, the data from the PDF provided is </a:t>
            </a:r>
            <a:r>
              <a:rPr lang="en-IN" sz="2400">
                <a:latin typeface="Times New Roman" panose="02020603050405020304" pitchFamily="18" charset="0"/>
                <a:cs typeface="Times New Roman" panose="02020603050405020304" pitchFamily="18" charset="0"/>
              </a:rPr>
              <a:t>extracted </a:t>
            </a:r>
            <a:r>
              <a:rPr lang="en-IN" sz="2400" smtClean="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a:p>
            <a:pPr marL="571500" lvl="1" indent="0" algn="just">
              <a:lnSpc>
                <a:spcPct val="150000"/>
              </a:lnSpc>
              <a:buNone/>
            </a:pPr>
            <a:endParaRPr lang="en-IN" sz="2400" dirty="0">
              <a:latin typeface="Times New Roman" panose="02020603050405020304" pitchFamily="18" charset="0"/>
              <a:cs typeface="Times New Roman" panose="02020603050405020304" pitchFamily="18" charset="0"/>
            </a:endParaRPr>
          </a:p>
          <a:p>
            <a:pPr marL="571500" lvl="1" indent="0" algn="just">
              <a:lnSpc>
                <a:spcPct val="150000"/>
              </a:lnSpc>
              <a:buNone/>
            </a:pPr>
            <a:r>
              <a:rPr lang="en-US" sz="2400" b="1" dirty="0">
                <a:latin typeface="Times New Roman" panose="02020603050405020304" pitchFamily="18" charset="0"/>
                <a:cs typeface="Times New Roman" panose="02020603050405020304" pitchFamily="18" charset="0"/>
              </a:rPr>
              <a:t>Natural Language Processing (NLP) Module</a:t>
            </a:r>
            <a:r>
              <a:rPr lang="en-US" sz="2400" dirty="0">
                <a:latin typeface="Times New Roman" panose="02020603050405020304" pitchFamily="18" charset="0"/>
                <a:cs typeface="Times New Roman" panose="02020603050405020304" pitchFamily="18" charset="0"/>
              </a:rPr>
              <a:t>:</a:t>
            </a:r>
          </a:p>
          <a:p>
            <a:pPr marL="571500" lvl="1" indent="0" algn="just">
              <a:lnSpc>
                <a:spcPct val="150000"/>
              </a:lnSpc>
              <a:buNone/>
            </a:pPr>
            <a:r>
              <a:rPr lang="en-US" sz="2400" dirty="0">
                <a:latin typeface="Times New Roman" panose="02020603050405020304" pitchFamily="18" charset="0"/>
                <a:cs typeface="Times New Roman" panose="02020603050405020304" pitchFamily="18" charset="0"/>
              </a:rPr>
              <a:t>The NLP module employs advanced algorithms to understand user queries in natural language. It enables contextually relevant responses and continuously learns and adapts to improve language understanding.</a:t>
            </a:r>
          </a:p>
          <a:p>
            <a:pPr marL="571500" lvl="1" indent="0">
              <a:lnSpc>
                <a:spcPct val="150000"/>
              </a:lnSpc>
              <a:buNone/>
            </a:pPr>
            <a:endParaRPr lang="en-US" sz="5400" dirty="0">
              <a:latin typeface="Times New Roman" panose="02020603050405020304" pitchFamily="18" charset="0"/>
              <a:cs typeface="Times New Roman" panose="02020603050405020304" pitchFamily="18" charset="0"/>
            </a:endParaRPr>
          </a:p>
          <a:p>
            <a:pPr marL="571500" lvl="1" indent="0">
              <a:lnSpc>
                <a:spcPct val="150000"/>
              </a:lnSpc>
              <a:buNone/>
            </a:pPr>
            <a:endParaRPr lang="en-US" sz="5400" dirty="0">
              <a:latin typeface="Times New Roman" panose="02020603050405020304" pitchFamily="18" charset="0"/>
              <a:cs typeface="Times New Roman" panose="02020603050405020304" pitchFamily="18" charset="0"/>
            </a:endParaRPr>
          </a:p>
          <a:p>
            <a:pPr marL="114300" indent="0">
              <a:lnSpc>
                <a:spcPct val="150000"/>
              </a:lnSpc>
              <a:buNone/>
            </a:pPr>
            <a:endParaRPr lang="en-IN" sz="2800" dirty="0"/>
          </a:p>
          <a:p>
            <a:pPr marL="114300" indent="0">
              <a:lnSpc>
                <a:spcPct val="150000"/>
              </a:lnSpc>
              <a:buNone/>
            </a:pPr>
            <a:endParaRPr lang="en-IN" sz="2800" dirty="0"/>
          </a:p>
        </p:txBody>
      </p:sp>
      <p:sp>
        <p:nvSpPr>
          <p:cNvPr id="4" name="Slide Number Placeholder 3">
            <a:extLst>
              <a:ext uri="{FF2B5EF4-FFF2-40B4-BE49-F238E27FC236}">
                <a16:creationId xmlns:a16="http://schemas.microsoft.com/office/drawing/2014/main" xmlns="" id="{FFFE3B6C-FE1C-A3EE-31FA-892C75C9E94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dirty="0"/>
          </a:p>
        </p:txBody>
      </p:sp>
      <p:sp>
        <p:nvSpPr>
          <p:cNvPr id="5" name="Google Shape;99;p2">
            <a:extLst>
              <a:ext uri="{FF2B5EF4-FFF2-40B4-BE49-F238E27FC236}">
                <a16:creationId xmlns:a16="http://schemas.microsoft.com/office/drawing/2014/main" xmlns="" id="{67505412-59F8-76B2-434F-4467BD631D29}"/>
              </a:ext>
            </a:extLst>
          </p:cNvPr>
          <p:cNvSpPr txBox="1">
            <a:spLocks noGrp="1"/>
          </p:cNvSpPr>
          <p:nvPr>
            <p:ph type="dt" idx="10"/>
          </p:nvPr>
        </p:nvSpPr>
        <p:spPr>
          <a:xfrm>
            <a:off x="280219" y="6356350"/>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pic>
        <p:nvPicPr>
          <p:cNvPr id="6" name="Google Shape;98;p2">
            <a:extLst>
              <a:ext uri="{FF2B5EF4-FFF2-40B4-BE49-F238E27FC236}">
                <a16:creationId xmlns:a16="http://schemas.microsoft.com/office/drawing/2014/main" xmlns="" id="{66CC9FAA-B289-21CE-5873-41E825E63820}"/>
              </a:ext>
            </a:extLst>
          </p:cNvPr>
          <p:cNvPicPr preferRelativeResize="0"/>
          <p:nvPr/>
        </p:nvPicPr>
        <p:blipFill rotWithShape="1">
          <a:blip r:embed="rId2">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17056927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B8A23AA-8B75-647E-A438-E1C96ABF1D04}"/>
              </a:ext>
            </a:extLst>
          </p:cNvPr>
          <p:cNvSpPr>
            <a:spLocks noGrp="1"/>
          </p:cNvSpPr>
          <p:nvPr>
            <p:ph type="title"/>
          </p:nvPr>
        </p:nvSpPr>
        <p:spPr>
          <a:xfrm>
            <a:off x="535858" y="0"/>
            <a:ext cx="8229600" cy="1143000"/>
          </a:xfrm>
        </p:spPr>
        <p:txBody>
          <a:bodyPr/>
          <a:lstStyle/>
          <a:p>
            <a:r>
              <a:rPr lang="en-IN" sz="3600" b="1" dirty="0">
                <a:solidFill>
                  <a:srgbClr val="000000"/>
                </a:solidFill>
                <a:latin typeface="Times New Roman" panose="02020603050405020304" pitchFamily="18" charset="0"/>
                <a:cs typeface="Times New Roman" panose="02020603050405020304" pitchFamily="18" charset="0"/>
                <a:sym typeface="Arial"/>
              </a:rPr>
              <a:t>IMPLEMENTATION</a:t>
            </a:r>
          </a:p>
        </p:txBody>
      </p:sp>
      <p:sp>
        <p:nvSpPr>
          <p:cNvPr id="3" name="Text Placeholder 2">
            <a:extLst>
              <a:ext uri="{FF2B5EF4-FFF2-40B4-BE49-F238E27FC236}">
                <a16:creationId xmlns:a16="http://schemas.microsoft.com/office/drawing/2014/main" xmlns="" id="{04AB1F36-F479-1F4A-41D8-A13229E4E794}"/>
              </a:ext>
            </a:extLst>
          </p:cNvPr>
          <p:cNvSpPr>
            <a:spLocks noGrp="1"/>
          </p:cNvSpPr>
          <p:nvPr>
            <p:ph type="body" idx="1"/>
          </p:nvPr>
        </p:nvSpPr>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xmlns="" id="{F96A2CB3-4398-87D4-69FF-345E1C707BF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pic>
        <p:nvPicPr>
          <p:cNvPr id="6" name="Picture 5">
            <a:extLst>
              <a:ext uri="{FF2B5EF4-FFF2-40B4-BE49-F238E27FC236}">
                <a16:creationId xmlns:a16="http://schemas.microsoft.com/office/drawing/2014/main" xmlns="" id="{C58146DA-2671-C3C5-B05B-B580F454C998}"/>
              </a:ext>
            </a:extLst>
          </p:cNvPr>
          <p:cNvPicPr>
            <a:picLocks noChangeAspect="1"/>
          </p:cNvPicPr>
          <p:nvPr/>
        </p:nvPicPr>
        <p:blipFill rotWithShape="1">
          <a:blip r:embed="rId2"/>
          <a:srcRect t="8867"/>
          <a:stretch/>
        </p:blipFill>
        <p:spPr>
          <a:xfrm>
            <a:off x="301003" y="1838132"/>
            <a:ext cx="8385797" cy="4050097"/>
          </a:xfrm>
          <a:prstGeom prst="rect">
            <a:avLst/>
          </a:prstGeom>
        </p:spPr>
      </p:pic>
      <p:sp>
        <p:nvSpPr>
          <p:cNvPr id="7" name="Google Shape;99;p2">
            <a:extLst>
              <a:ext uri="{FF2B5EF4-FFF2-40B4-BE49-F238E27FC236}">
                <a16:creationId xmlns:a16="http://schemas.microsoft.com/office/drawing/2014/main" xmlns="" id="{A044D302-82FE-7157-62FC-E46CCEA65EC3}"/>
              </a:ext>
            </a:extLst>
          </p:cNvPr>
          <p:cNvSpPr txBox="1">
            <a:spLocks noGrp="1"/>
          </p:cNvSpPr>
          <p:nvPr>
            <p:ph type="dt" idx="10"/>
          </p:nvPr>
        </p:nvSpPr>
        <p:spPr>
          <a:xfrm>
            <a:off x="301003" y="6329477"/>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pic>
        <p:nvPicPr>
          <p:cNvPr id="8" name="Google Shape;98;p2">
            <a:extLst>
              <a:ext uri="{FF2B5EF4-FFF2-40B4-BE49-F238E27FC236}">
                <a16:creationId xmlns:a16="http://schemas.microsoft.com/office/drawing/2014/main" xmlns="" id="{67A2DBFE-7A79-0DEF-DA82-41503EE6FD6C}"/>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41137849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16DE503-D697-4A16-087C-69CE94774D40}"/>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xmlns="" id="{4E084414-41CF-CBEA-7737-B2BE6C3A321C}"/>
              </a:ext>
            </a:extLst>
          </p:cNvPr>
          <p:cNvSpPr>
            <a:spLocks noGrp="1"/>
          </p:cNvSpPr>
          <p:nvPr>
            <p:ph type="body" idx="1"/>
          </p:nvPr>
        </p:nvSpPr>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xmlns="" id="{ECAC4F60-DB63-1087-D940-D235CB8D7FB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pic>
        <p:nvPicPr>
          <p:cNvPr id="6" name="Picture 5">
            <a:extLst>
              <a:ext uri="{FF2B5EF4-FFF2-40B4-BE49-F238E27FC236}">
                <a16:creationId xmlns:a16="http://schemas.microsoft.com/office/drawing/2014/main" xmlns="" id="{2F5C155B-2C49-79E6-669C-354FC9604894}"/>
              </a:ext>
            </a:extLst>
          </p:cNvPr>
          <p:cNvPicPr>
            <a:picLocks noChangeAspect="1"/>
          </p:cNvPicPr>
          <p:nvPr/>
        </p:nvPicPr>
        <p:blipFill rotWithShape="1">
          <a:blip r:embed="rId2"/>
          <a:srcRect t="10893"/>
          <a:stretch/>
        </p:blipFill>
        <p:spPr>
          <a:xfrm>
            <a:off x="646471" y="1494503"/>
            <a:ext cx="7851058" cy="4407847"/>
          </a:xfrm>
          <a:prstGeom prst="rect">
            <a:avLst/>
          </a:prstGeom>
        </p:spPr>
      </p:pic>
      <p:sp>
        <p:nvSpPr>
          <p:cNvPr id="7" name="Google Shape;99;p2">
            <a:extLst>
              <a:ext uri="{FF2B5EF4-FFF2-40B4-BE49-F238E27FC236}">
                <a16:creationId xmlns:a16="http://schemas.microsoft.com/office/drawing/2014/main" xmlns="" id="{4D7749C8-1C42-29E3-E84E-47543FABD971}"/>
              </a:ext>
            </a:extLst>
          </p:cNvPr>
          <p:cNvSpPr txBox="1">
            <a:spLocks noGrp="1"/>
          </p:cNvSpPr>
          <p:nvPr>
            <p:ph type="dt" idx="10"/>
          </p:nvPr>
        </p:nvSpPr>
        <p:spPr>
          <a:xfrm>
            <a:off x="349045" y="6356350"/>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pic>
        <p:nvPicPr>
          <p:cNvPr id="8" name="Google Shape;98;p2">
            <a:extLst>
              <a:ext uri="{FF2B5EF4-FFF2-40B4-BE49-F238E27FC236}">
                <a16:creationId xmlns:a16="http://schemas.microsoft.com/office/drawing/2014/main" xmlns="" id="{B540595F-BE33-6D2D-6B67-19D4E0104F5E}"/>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37934781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4F87496-0E0C-90AE-60D8-D6FF63E3F423}"/>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xmlns="" id="{510A126D-482F-A64C-4245-94B1CA9B0055}"/>
              </a:ext>
            </a:extLst>
          </p:cNvPr>
          <p:cNvSpPr>
            <a:spLocks noGrp="1"/>
          </p:cNvSpPr>
          <p:nvPr>
            <p:ph type="body" idx="1"/>
          </p:nvPr>
        </p:nvSpPr>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xmlns="" id="{1F3D735F-4D32-97A3-2ABB-1FCAAEFA979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pic>
        <p:nvPicPr>
          <p:cNvPr id="6" name="Picture 5">
            <a:extLst>
              <a:ext uri="{FF2B5EF4-FFF2-40B4-BE49-F238E27FC236}">
                <a16:creationId xmlns:a16="http://schemas.microsoft.com/office/drawing/2014/main" xmlns="" id="{B933981A-C6B4-5C65-5CE0-448D02C85067}"/>
              </a:ext>
            </a:extLst>
          </p:cNvPr>
          <p:cNvPicPr>
            <a:picLocks noChangeAspect="1"/>
          </p:cNvPicPr>
          <p:nvPr/>
        </p:nvPicPr>
        <p:blipFill>
          <a:blip r:embed="rId2"/>
          <a:stretch>
            <a:fillRect/>
          </a:stretch>
        </p:blipFill>
        <p:spPr>
          <a:xfrm>
            <a:off x="457200" y="1600200"/>
            <a:ext cx="8229600" cy="4408148"/>
          </a:xfrm>
          <a:prstGeom prst="rect">
            <a:avLst/>
          </a:prstGeom>
        </p:spPr>
      </p:pic>
      <p:sp>
        <p:nvSpPr>
          <p:cNvPr id="7" name="Google Shape;99;p2">
            <a:extLst>
              <a:ext uri="{FF2B5EF4-FFF2-40B4-BE49-F238E27FC236}">
                <a16:creationId xmlns:a16="http://schemas.microsoft.com/office/drawing/2014/main" xmlns="" id="{C384A54E-F5F7-1895-65B7-25866BF967DF}"/>
              </a:ext>
            </a:extLst>
          </p:cNvPr>
          <p:cNvSpPr txBox="1">
            <a:spLocks noGrp="1"/>
          </p:cNvSpPr>
          <p:nvPr>
            <p:ph type="dt" idx="10"/>
          </p:nvPr>
        </p:nvSpPr>
        <p:spPr>
          <a:xfrm>
            <a:off x="260554" y="6331565"/>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pic>
        <p:nvPicPr>
          <p:cNvPr id="8" name="Google Shape;98;p2">
            <a:extLst>
              <a:ext uri="{FF2B5EF4-FFF2-40B4-BE49-F238E27FC236}">
                <a16:creationId xmlns:a16="http://schemas.microsoft.com/office/drawing/2014/main" xmlns="" id="{58B1ECED-D5E4-1155-CB2D-9EE320EE7676}"/>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2545534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263038" y="1392659"/>
            <a:ext cx="8617923" cy="4788668"/>
          </a:xfrm>
          <a:prstGeom prst="rect">
            <a:avLst/>
          </a:prstGeom>
          <a:noFill/>
          <a:ln>
            <a:noFill/>
          </a:ln>
        </p:spPr>
        <p:txBody>
          <a:bodyPr spcFirstLastPara="1" wrap="square" lIns="91425" tIns="45700" rIns="91425" bIns="45700" anchor="t" anchorCtr="0">
            <a:noAutofit/>
          </a:bodyPr>
          <a:lstStyle/>
          <a:p>
            <a:pPr marL="114300" indent="0" algn="just">
              <a:lnSpc>
                <a:spcPct val="150000"/>
              </a:lnSpc>
              <a:spcAft>
                <a:spcPts val="800"/>
              </a:spcAft>
              <a:buNone/>
            </a:pPr>
            <a:r>
              <a:rPr lang="en-IN" sz="2000" dirty="0">
                <a:latin typeface="Times New Roman" panose="02020603050405020304" pitchFamily="18" charset="0"/>
                <a:cs typeface="Times New Roman" panose="02020603050405020304" pitchFamily="18" charset="0"/>
              </a:rPr>
              <a:t>Artificial intelligence (AI)-based chatbots are rapidly gaining traction in the healthcare sector, with a wide range of potential applications in hospital management. From providing patients with information and support to automating tasks for healthcare professionals, AI chatbots have the potential to revolutionize the way hospitals operate.</a:t>
            </a:r>
          </a:p>
          <a:p>
            <a:pPr marL="114300" indent="0" algn="just">
              <a:lnSpc>
                <a:spcPct val="150000"/>
              </a:lnSpc>
              <a:spcAft>
                <a:spcPts val="800"/>
              </a:spcAft>
              <a:buNone/>
            </a:pPr>
            <a:r>
              <a:rPr lang="en-IN" sz="2000" dirty="0">
                <a:latin typeface="Times New Roman" panose="02020603050405020304" pitchFamily="18" charset="0"/>
                <a:cs typeface="Times New Roman" panose="02020603050405020304" pitchFamily="18" charset="0"/>
              </a:rPr>
              <a:t>One of the most significant advantages of AI chatbots is their ability to understand and respond to a wide variety of user queries. By leveraging large language models (LLMs), AI chatbots can be trained on massive datasets of text and code, which allows them to learn the nuances of human language and develop the ability to understand complex queries. </a:t>
            </a:r>
          </a:p>
          <a:p>
            <a:pPr marL="114300" indent="0" algn="just">
              <a:lnSpc>
                <a:spcPct val="150000"/>
              </a:lnSpc>
              <a:buNone/>
            </a:pPr>
            <a:endParaRPr lang="en-US" sz="2000" dirty="0">
              <a:latin typeface="Times New Roman" panose="02020603050405020304" pitchFamily="18" charset="0"/>
              <a:cs typeface="Times New Roman" panose="02020603050405020304" pitchFamily="18" charset="0"/>
            </a:endParaRPr>
          </a:p>
          <a:p>
            <a:pPr marL="571500" lvl="1" indent="0" algn="just">
              <a:lnSpc>
                <a:spcPct val="150000"/>
              </a:lnSpc>
              <a:buNone/>
            </a:pPr>
            <a:endParaRPr lang="en-US" sz="2000" dirty="0">
              <a:latin typeface="Times New Roman" panose="02020603050405020304" pitchFamily="18" charset="0"/>
              <a:cs typeface="Times New Roman" panose="02020603050405020304" pitchFamily="18" charset="0"/>
            </a:endParaRPr>
          </a:p>
        </p:txBody>
      </p:sp>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04-11-2023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3" name="TextBox 2">
            <a:extLst>
              <a:ext uri="{FF2B5EF4-FFF2-40B4-BE49-F238E27FC236}">
                <a16:creationId xmlns:a16="http://schemas.microsoft.com/office/drawing/2014/main" xmlns="" id="{7660D74A-C995-4730-6508-E1B8B314349E}"/>
              </a:ext>
            </a:extLst>
          </p:cNvPr>
          <p:cNvSpPr txBox="1"/>
          <p:nvPr/>
        </p:nvSpPr>
        <p:spPr>
          <a:xfrm flipH="1">
            <a:off x="0" y="0"/>
            <a:ext cx="9144000" cy="1200329"/>
          </a:xfrm>
          <a:prstGeom prst="rect">
            <a:avLst/>
          </a:prstGeom>
          <a:noFill/>
        </p:spPr>
        <p:txBody>
          <a:bodyPr wrap="square" rtlCol="0">
            <a:spAutoFit/>
          </a:bodyPr>
          <a:lstStyle/>
          <a:p>
            <a:pPr algn="ctr"/>
            <a:r>
              <a:rPr lang="en-US" sz="3600" b="1" dirty="0">
                <a:latin typeface="Times New Roman" panose="02020603050405020304" pitchFamily="18" charset="0"/>
                <a:cs typeface="Times New Roman" panose="02020603050405020304" pitchFamily="18" charset="0"/>
              </a:rPr>
              <a:t>RESULTS</a:t>
            </a:r>
          </a:p>
          <a:p>
            <a:pPr algn="ctr"/>
            <a:r>
              <a:rPr lang="en-US" sz="3600" b="1" dirty="0">
                <a:latin typeface="Times New Roman" panose="02020603050405020304" pitchFamily="18" charset="0"/>
                <a:cs typeface="Times New Roman" panose="02020603050405020304" pitchFamily="18" charset="0"/>
              </a:rPr>
              <a:t>        AND DISCUSSION</a:t>
            </a:r>
          </a:p>
        </p:txBody>
      </p:sp>
      <p:pic>
        <p:nvPicPr>
          <p:cNvPr id="4" name="Google Shape;98;p2">
            <a:extLst>
              <a:ext uri="{FF2B5EF4-FFF2-40B4-BE49-F238E27FC236}">
                <a16:creationId xmlns:a16="http://schemas.microsoft.com/office/drawing/2014/main" xmlns="" id="{79AEC1EF-0DEE-C89F-CF41-60A1675B0D1D}"/>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12414788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8B9699-2F1C-81DB-C9DA-BA25CBF34D8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xmlns="" id="{CCF0F158-BC3A-89FB-43BD-A4F6BBAAC836}"/>
              </a:ext>
            </a:extLst>
          </p:cNvPr>
          <p:cNvSpPr>
            <a:spLocks noGrp="1"/>
          </p:cNvSpPr>
          <p:nvPr>
            <p:ph type="body" idx="1"/>
          </p:nvPr>
        </p:nvSpPr>
        <p:spPr>
          <a:xfrm>
            <a:off x="457200" y="1417638"/>
            <a:ext cx="8229600" cy="4525963"/>
          </a:xfrm>
        </p:spPr>
        <p:txBody>
          <a:bodyPr>
            <a:normAutofit lnSpcReduction="10000"/>
          </a:bodyPr>
          <a:lstStyle/>
          <a:p>
            <a:pPr marL="114300" indent="0" algn="just">
              <a:lnSpc>
                <a:spcPct val="150000"/>
              </a:lnSpc>
              <a:spcAft>
                <a:spcPts val="800"/>
              </a:spcAft>
              <a:buNone/>
            </a:pPr>
            <a:r>
              <a:rPr lang="en-IN" sz="2200" dirty="0">
                <a:latin typeface="Times New Roman" panose="02020603050405020304" pitchFamily="18" charset="0"/>
                <a:cs typeface="Times New Roman" panose="02020603050405020304" pitchFamily="18" charset="0"/>
              </a:rPr>
              <a:t>AI chatbots can also be used to provide patients with personalized recommendations for doctors and other healthcare providers. By </a:t>
            </a:r>
            <a:r>
              <a:rPr lang="en-IN" sz="2200" dirty="0" err="1">
                <a:latin typeface="Times New Roman" panose="02020603050405020304" pitchFamily="18" charset="0"/>
                <a:cs typeface="Times New Roman" panose="02020603050405020304" pitchFamily="18" charset="0"/>
              </a:rPr>
              <a:t>analyzing</a:t>
            </a:r>
            <a:r>
              <a:rPr lang="en-IN" sz="2200" dirty="0">
                <a:latin typeface="Times New Roman" panose="02020603050405020304" pitchFamily="18" charset="0"/>
                <a:cs typeface="Times New Roman" panose="02020603050405020304" pitchFamily="18" charset="0"/>
              </a:rPr>
              <a:t> patient data such as medical history, symptoms, and treatment preferences, AI chatbots can identify doctors who are well-suited to meet the patient's individual needs.</a:t>
            </a:r>
            <a:endParaRPr lang="en-US" sz="2200" dirty="0">
              <a:latin typeface="Times New Roman" panose="02020603050405020304" pitchFamily="18" charset="0"/>
              <a:cs typeface="Times New Roman" panose="02020603050405020304" pitchFamily="18" charset="0"/>
            </a:endParaRPr>
          </a:p>
          <a:p>
            <a:pPr marL="114300" indent="0" algn="just">
              <a:lnSpc>
                <a:spcPct val="150000"/>
              </a:lnSpc>
              <a:buNone/>
            </a:pPr>
            <a:r>
              <a:rPr lang="en-IN" sz="2200" dirty="0">
                <a:latin typeface="Times New Roman" panose="02020603050405020304" pitchFamily="18" charset="0"/>
                <a:cs typeface="Times New Roman" panose="02020603050405020304" pitchFamily="18" charset="0"/>
              </a:rPr>
              <a:t>Overall, AI-based chatbots have the potential to be a game-changer in hospital management. By providing accurate and timely information and support to patients and healthcare professionals, AI chatbots can help to improve the quality and efficiency of healthcare delivery.</a:t>
            </a:r>
          </a:p>
          <a:p>
            <a:pPr marL="114300" indent="0">
              <a:lnSpc>
                <a:spcPct val="150000"/>
              </a:lnSpc>
              <a:buNone/>
            </a:pPr>
            <a:endParaRPr lang="en-IN" dirty="0"/>
          </a:p>
        </p:txBody>
      </p:sp>
      <p:sp>
        <p:nvSpPr>
          <p:cNvPr id="4" name="Slide Number Placeholder 3">
            <a:extLst>
              <a:ext uri="{FF2B5EF4-FFF2-40B4-BE49-F238E27FC236}">
                <a16:creationId xmlns:a16="http://schemas.microsoft.com/office/drawing/2014/main" xmlns="" id="{7026DA35-C29C-33C5-7D11-2BB1DC8F37A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Google Shape;99;p2">
            <a:extLst>
              <a:ext uri="{FF2B5EF4-FFF2-40B4-BE49-F238E27FC236}">
                <a16:creationId xmlns:a16="http://schemas.microsoft.com/office/drawing/2014/main" xmlns="" id="{BCBC5A79-750D-D994-3E02-3438566EE812}"/>
              </a:ext>
            </a:extLst>
          </p:cNvPr>
          <p:cNvSpPr txBox="1">
            <a:spLocks noGrp="1"/>
          </p:cNvSpPr>
          <p:nvPr>
            <p:ph type="dt" idx="10"/>
          </p:nvPr>
        </p:nvSpPr>
        <p:spPr>
          <a:xfrm>
            <a:off x="299884" y="6341397"/>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pic>
        <p:nvPicPr>
          <p:cNvPr id="6" name="Google Shape;98;p2">
            <a:extLst>
              <a:ext uri="{FF2B5EF4-FFF2-40B4-BE49-F238E27FC236}">
                <a16:creationId xmlns:a16="http://schemas.microsoft.com/office/drawing/2014/main" xmlns="" id="{B5061106-3F65-8098-9475-328613C1369B}"/>
              </a:ext>
            </a:extLst>
          </p:cNvPr>
          <p:cNvPicPr preferRelativeResize="0"/>
          <p:nvPr/>
        </p:nvPicPr>
        <p:blipFill rotWithShape="1">
          <a:blip r:embed="rId2">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23737366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BEAD81E-616B-4619-FA4A-2E13C59A691E}"/>
              </a:ext>
            </a:extLst>
          </p:cNvPr>
          <p:cNvSpPr>
            <a:spLocks noGrp="1"/>
          </p:cNvSpPr>
          <p:nvPr>
            <p:ph type="title"/>
          </p:nvPr>
        </p:nvSpPr>
        <p:spPr/>
        <p:txBody>
          <a:bodyPr/>
          <a:lstStyle/>
          <a:p>
            <a:r>
              <a:rPr lang="en-IN" sz="3600" b="1" dirty="0">
                <a:solidFill>
                  <a:srgbClr val="000000"/>
                </a:solidFill>
                <a:latin typeface="Times New Roman" panose="02020603050405020304" pitchFamily="18" charset="0"/>
                <a:cs typeface="Times New Roman" panose="02020603050405020304" pitchFamily="18" charset="0"/>
                <a:sym typeface="Arial"/>
              </a:rPr>
              <a:t>OUTPUT SCREENSHOTS</a:t>
            </a:r>
          </a:p>
        </p:txBody>
      </p:sp>
      <p:sp>
        <p:nvSpPr>
          <p:cNvPr id="4" name="Slide Number Placeholder 3">
            <a:extLst>
              <a:ext uri="{FF2B5EF4-FFF2-40B4-BE49-F238E27FC236}">
                <a16:creationId xmlns:a16="http://schemas.microsoft.com/office/drawing/2014/main" xmlns="" id="{087E08CE-46C2-3D9F-E2F7-EB9836C4767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pic>
        <p:nvPicPr>
          <p:cNvPr id="5" name="image12.jpg">
            <a:extLst>
              <a:ext uri="{FF2B5EF4-FFF2-40B4-BE49-F238E27FC236}">
                <a16:creationId xmlns:a16="http://schemas.microsoft.com/office/drawing/2014/main" xmlns="" id="{9C3115B6-BC81-246E-4D6D-F281A6D2D1E3}"/>
              </a:ext>
            </a:extLst>
          </p:cNvPr>
          <p:cNvPicPr/>
          <p:nvPr/>
        </p:nvPicPr>
        <p:blipFill>
          <a:blip r:embed="rId2"/>
          <a:srcRect l="36438" t="25219" r="14677" b="22775"/>
          <a:stretch>
            <a:fillRect/>
          </a:stretch>
        </p:blipFill>
        <p:spPr>
          <a:xfrm>
            <a:off x="902601" y="1417638"/>
            <a:ext cx="7338798" cy="4845510"/>
          </a:xfrm>
          <a:prstGeom prst="rect">
            <a:avLst/>
          </a:prstGeom>
          <a:ln/>
        </p:spPr>
      </p:pic>
      <p:sp>
        <p:nvSpPr>
          <p:cNvPr id="6" name="Google Shape;99;p2">
            <a:extLst>
              <a:ext uri="{FF2B5EF4-FFF2-40B4-BE49-F238E27FC236}">
                <a16:creationId xmlns:a16="http://schemas.microsoft.com/office/drawing/2014/main" xmlns="" id="{06B06B88-1F7E-59DB-AF08-0F2DEC5C6C11}"/>
              </a:ext>
            </a:extLst>
          </p:cNvPr>
          <p:cNvSpPr txBox="1">
            <a:spLocks noGrp="1"/>
          </p:cNvSpPr>
          <p:nvPr>
            <p:ph type="dt" idx="10"/>
          </p:nvPr>
        </p:nvSpPr>
        <p:spPr>
          <a:xfrm>
            <a:off x="378542" y="6356350"/>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pic>
        <p:nvPicPr>
          <p:cNvPr id="7" name="Google Shape;98;p2">
            <a:extLst>
              <a:ext uri="{FF2B5EF4-FFF2-40B4-BE49-F238E27FC236}">
                <a16:creationId xmlns:a16="http://schemas.microsoft.com/office/drawing/2014/main" xmlns="" id="{BB3A8C89-D5A7-466E-D10E-3E21293768D2}"/>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11754981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1"/>
              </a:buClr>
              <a:buSzPts val="3200"/>
              <a:buNone/>
            </a:pPr>
            <a:r>
              <a:rPr lang="en-US" sz="3600" b="1" dirty="0">
                <a:latin typeface="Times New Roman" panose="02020603050405020304" pitchFamily="18" charset="0"/>
                <a:cs typeface="Times New Roman" panose="02020603050405020304" pitchFamily="18" charset="0"/>
              </a:rPr>
              <a:t>ABSTRACT </a:t>
            </a:r>
          </a:p>
        </p:txBody>
      </p:sp>
      <p:sp>
        <p:nvSpPr>
          <p:cNvPr id="97" name="Google Shape;97;p2"/>
          <p:cNvSpPr txBox="1">
            <a:spLocks noGrp="1"/>
          </p:cNvSpPr>
          <p:nvPr>
            <p:ph type="body" idx="1"/>
          </p:nvPr>
        </p:nvSpPr>
        <p:spPr>
          <a:xfrm>
            <a:off x="316765" y="994763"/>
            <a:ext cx="8286461" cy="4981476"/>
          </a:xfrm>
          <a:prstGeom prst="rect">
            <a:avLst/>
          </a:prstGeom>
          <a:noFill/>
          <a:ln>
            <a:noFill/>
          </a:ln>
        </p:spPr>
        <p:txBody>
          <a:bodyPr spcFirstLastPara="1" wrap="square" lIns="91425" tIns="45700" rIns="91425" bIns="45700" anchor="t" anchorCtr="0">
            <a:noAutofit/>
          </a:bodyPr>
          <a:lstStyle/>
          <a:p>
            <a:pPr marL="0" lvl="0" indent="0" algn="just" rtl="0">
              <a:spcBef>
                <a:spcPts val="0"/>
              </a:spcBef>
              <a:spcAft>
                <a:spcPts val="0"/>
              </a:spcAft>
              <a:buClr>
                <a:schemeClr val="dk1"/>
              </a:buClr>
              <a:buSzPts val="3200"/>
              <a:buNone/>
            </a:pPr>
            <a:r>
              <a:rPr lang="en-US" sz="1800" dirty="0">
                <a:latin typeface="Times New Roman" panose="02020603050405020304" pitchFamily="18" charset="0"/>
                <a:cs typeface="Times New Roman" panose="02020603050405020304" pitchFamily="18" charset="0"/>
              </a:rPr>
              <a:t> </a:t>
            </a:r>
          </a:p>
          <a:p>
            <a:pPr marL="342900" lvl="0" indent="-139700" algn="just">
              <a:spcBef>
                <a:spcPts val="640"/>
              </a:spcBef>
              <a:buSzPts val="3200"/>
              <a:buNone/>
            </a:pPr>
            <a:r>
              <a:rPr lang="en-GB" sz="1800" dirty="0">
                <a:latin typeface="Times New Roman" panose="02020603050405020304" pitchFamily="18" charset="0"/>
                <a:cs typeface="Times New Roman" panose="02020603050405020304" pitchFamily="18" charset="0"/>
              </a:rPr>
              <a:t>	The healthcare industry is currently in the midst of a profound transformation, driven by rapid technological advancements. Our project, titled "AI-Based Model for Hospital Management System," stands at the forefront of this transformation, harnessing cutting-edge technologies to significantly enhance the patient experience. At its core, the project utilizes the power of Natural Language Processing (NLP), enabling the Chabot to not only understand but also generate human-like interactions. This advancement in NLP empowers the Chabot to revolutionize patient interactions within the hospital setting. In addition, our project leverages the capabilities of Large Language Models (LLMs), which have absorbed vast volumes of data, allowing them to decipher intricate linguistic patterns. As a result, the Chabot can deliver responses that are not just clear and contextually relevant but also personalized. LLMs exhibit remarkable versatility by accommodating an extensive range of topics and writing styles. This amalgamation of NLP and LLMs in our project has the potential to be a game-changer in healthcare management systems, promising to provide an elevated level of care and service to patients.</a:t>
            </a:r>
            <a:endParaRPr sz="1800" dirty="0">
              <a:latin typeface="Times New Roman" panose="02020603050405020304" pitchFamily="18" charset="0"/>
              <a:cs typeface="Times New Roman" panose="02020603050405020304" pitchFamily="18" charset="0"/>
            </a:endParaRPr>
          </a:p>
        </p:txBody>
      </p:sp>
      <p:pic>
        <p:nvPicPr>
          <p:cNvPr id="98" name="Google Shape;98;p2"/>
          <p:cNvPicPr preferRelativeResize="0"/>
          <p:nvPr/>
        </p:nvPicPr>
        <p:blipFill rotWithShape="1">
          <a:blip r:embed="rId3">
            <a:alphaModFix/>
          </a:blip>
          <a:srcRect/>
          <a:stretch/>
        </p:blipFill>
        <p:spPr>
          <a:xfrm>
            <a:off x="181947" y="192330"/>
            <a:ext cx="1740159" cy="610103"/>
          </a:xfrm>
          <a:prstGeom prst="rect">
            <a:avLst/>
          </a:prstGeom>
          <a:noFill/>
          <a:ln>
            <a:noFill/>
          </a:ln>
        </p:spPr>
      </p:pic>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04-11-2023</a:t>
            </a: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104A9B-AE24-9B2A-9ED6-A0B29310CEC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xmlns="" id="{99978A78-AE3B-99E5-F992-465A692D7BDD}"/>
              </a:ext>
            </a:extLst>
          </p:cNvPr>
          <p:cNvSpPr>
            <a:spLocks noGrp="1"/>
          </p:cNvSpPr>
          <p:nvPr>
            <p:ph type="body" idx="1"/>
          </p:nvPr>
        </p:nvSpPr>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xmlns="" id="{F738C343-BB06-F73C-B522-2E14485C101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5" name="image11.jpg">
            <a:extLst>
              <a:ext uri="{FF2B5EF4-FFF2-40B4-BE49-F238E27FC236}">
                <a16:creationId xmlns:a16="http://schemas.microsoft.com/office/drawing/2014/main" xmlns="" id="{201195CE-5932-7326-5972-08ECCE3334A0}"/>
              </a:ext>
            </a:extLst>
          </p:cNvPr>
          <p:cNvPicPr/>
          <p:nvPr/>
        </p:nvPicPr>
        <p:blipFill>
          <a:blip r:embed="rId2"/>
          <a:srcRect l="36961" t="16190" r="15032" b="16238"/>
          <a:stretch>
            <a:fillRect/>
          </a:stretch>
        </p:blipFill>
        <p:spPr>
          <a:xfrm>
            <a:off x="902786" y="927881"/>
            <a:ext cx="7198996" cy="5387951"/>
          </a:xfrm>
          <a:prstGeom prst="rect">
            <a:avLst/>
          </a:prstGeom>
          <a:ln/>
        </p:spPr>
      </p:pic>
      <p:sp>
        <p:nvSpPr>
          <p:cNvPr id="6" name="Google Shape;99;p2">
            <a:extLst>
              <a:ext uri="{FF2B5EF4-FFF2-40B4-BE49-F238E27FC236}">
                <a16:creationId xmlns:a16="http://schemas.microsoft.com/office/drawing/2014/main" xmlns="" id="{E9C5622D-7571-0A46-D765-E75A5C0ECAD2}"/>
              </a:ext>
            </a:extLst>
          </p:cNvPr>
          <p:cNvSpPr txBox="1">
            <a:spLocks noGrp="1"/>
          </p:cNvSpPr>
          <p:nvPr>
            <p:ph type="dt" idx="10"/>
          </p:nvPr>
        </p:nvSpPr>
        <p:spPr>
          <a:xfrm>
            <a:off x="309716" y="6356350"/>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pic>
        <p:nvPicPr>
          <p:cNvPr id="7" name="Google Shape;98;p2">
            <a:extLst>
              <a:ext uri="{FF2B5EF4-FFF2-40B4-BE49-F238E27FC236}">
                <a16:creationId xmlns:a16="http://schemas.microsoft.com/office/drawing/2014/main" xmlns="" id="{43E93ACF-0161-3A7D-C52D-1A7C7FFC376B}"/>
              </a:ext>
            </a:extLst>
          </p:cNvPr>
          <p:cNvPicPr preferRelativeResize="0"/>
          <p:nvPr/>
        </p:nvPicPr>
        <p:blipFill rotWithShape="1">
          <a:blip r:embed="rId3">
            <a:alphaModFix/>
          </a:blip>
          <a:srcRect/>
          <a:stretch/>
        </p:blipFill>
        <p:spPr>
          <a:xfrm>
            <a:off x="181947" y="192330"/>
            <a:ext cx="1755008" cy="653244"/>
          </a:xfrm>
          <a:prstGeom prst="rect">
            <a:avLst/>
          </a:prstGeom>
          <a:noFill/>
          <a:ln>
            <a:noFill/>
          </a:ln>
        </p:spPr>
      </p:pic>
    </p:spTree>
    <p:extLst>
      <p:ext uri="{BB962C8B-B14F-4D97-AF65-F5344CB8AC3E}">
        <p14:creationId xmlns:p14="http://schemas.microsoft.com/office/powerpoint/2010/main" val="220333945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AE79D38-40F9-9561-C7E9-4E08634A32DB}"/>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xmlns="" id="{6524B69C-325B-E4E6-C4B9-C4D3B972E913}"/>
              </a:ext>
            </a:extLst>
          </p:cNvPr>
          <p:cNvSpPr>
            <a:spLocks noGrp="1"/>
          </p:cNvSpPr>
          <p:nvPr>
            <p:ph type="body" idx="1"/>
          </p:nvPr>
        </p:nvSpPr>
        <p:spPr/>
        <p:txBody>
          <a:bodyPr/>
          <a:lstStyle/>
          <a:p>
            <a:pPr marL="114300" indent="0">
              <a:buNone/>
            </a:pPr>
            <a:endParaRPr lang="en-IN" dirty="0"/>
          </a:p>
        </p:txBody>
      </p:sp>
      <p:sp>
        <p:nvSpPr>
          <p:cNvPr id="4" name="Slide Number Placeholder 3">
            <a:extLst>
              <a:ext uri="{FF2B5EF4-FFF2-40B4-BE49-F238E27FC236}">
                <a16:creationId xmlns:a16="http://schemas.microsoft.com/office/drawing/2014/main" xmlns="" id="{1F105648-073E-4A24-6888-EFC57961DAB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pic>
        <p:nvPicPr>
          <p:cNvPr id="5" name="image10.jpg">
            <a:extLst>
              <a:ext uri="{FF2B5EF4-FFF2-40B4-BE49-F238E27FC236}">
                <a16:creationId xmlns:a16="http://schemas.microsoft.com/office/drawing/2014/main" xmlns="" id="{27289573-6325-0282-5685-40F10DEA1C70}"/>
              </a:ext>
            </a:extLst>
          </p:cNvPr>
          <p:cNvPicPr/>
          <p:nvPr/>
        </p:nvPicPr>
        <p:blipFill>
          <a:blip r:embed="rId2"/>
          <a:srcRect l="37139" t="26464" r="15384" b="6592"/>
          <a:stretch>
            <a:fillRect/>
          </a:stretch>
        </p:blipFill>
        <p:spPr>
          <a:xfrm>
            <a:off x="774290" y="1120877"/>
            <a:ext cx="7622458" cy="5073778"/>
          </a:xfrm>
          <a:prstGeom prst="rect">
            <a:avLst/>
          </a:prstGeom>
          <a:ln/>
        </p:spPr>
      </p:pic>
      <p:sp>
        <p:nvSpPr>
          <p:cNvPr id="6" name="Google Shape;99;p2">
            <a:extLst>
              <a:ext uri="{FF2B5EF4-FFF2-40B4-BE49-F238E27FC236}">
                <a16:creationId xmlns:a16="http://schemas.microsoft.com/office/drawing/2014/main" xmlns="" id="{B3B6BF2B-48ED-C2F5-F533-8E3C762B6252}"/>
              </a:ext>
            </a:extLst>
          </p:cNvPr>
          <p:cNvSpPr txBox="1">
            <a:spLocks noGrp="1"/>
          </p:cNvSpPr>
          <p:nvPr>
            <p:ph type="dt" idx="10"/>
          </p:nvPr>
        </p:nvSpPr>
        <p:spPr>
          <a:xfrm>
            <a:off x="290052" y="6308725"/>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pic>
        <p:nvPicPr>
          <p:cNvPr id="7" name="Google Shape;98;p2">
            <a:extLst>
              <a:ext uri="{FF2B5EF4-FFF2-40B4-BE49-F238E27FC236}">
                <a16:creationId xmlns:a16="http://schemas.microsoft.com/office/drawing/2014/main" xmlns="" id="{6AF47DFC-F14F-7EBB-79C2-56264711E3BA}"/>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5091039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181947" y="770373"/>
            <a:ext cx="8584165" cy="5585977"/>
          </a:xfrm>
          <a:prstGeom prst="rect">
            <a:avLst/>
          </a:prstGeom>
          <a:noFill/>
          <a:ln>
            <a:noFill/>
          </a:ln>
        </p:spPr>
        <p:txBody>
          <a:bodyPr spcFirstLastPara="1" wrap="square" lIns="91425" tIns="45700" rIns="91425" bIns="45700" anchor="t" anchorCtr="0">
            <a:noAutofit/>
          </a:bodyPr>
          <a:lstStyle/>
          <a:p>
            <a:pPr marL="571500" lvl="1" indent="0" algn="just">
              <a:buNone/>
            </a:pPr>
            <a:endParaRPr lang="en-US" sz="2000" dirty="0">
              <a:latin typeface="Times New Roman" panose="02020603050405020304" pitchFamily="18" charset="0"/>
              <a:cs typeface="Times New Roman" panose="02020603050405020304" pitchFamily="18" charset="0"/>
            </a:endParaRPr>
          </a:p>
          <a:p>
            <a:pPr marL="571500" lvl="1" indent="0" algn="just">
              <a:buNone/>
            </a:pPr>
            <a:r>
              <a:rPr lang="en-US" sz="2000" dirty="0">
                <a:latin typeface="Times New Roman" panose="02020603050405020304" pitchFamily="18" charset="0"/>
                <a:cs typeface="Times New Roman" panose="02020603050405020304" pitchFamily="18" charset="0"/>
              </a:rPr>
              <a:t>[1]	S. Gilbert, H. Harvey, T. Melvin, “Large language model AI chatbots require approval as medical devices”, Nature Medicine, pp 2396–2398, 2023</a:t>
            </a:r>
          </a:p>
          <a:p>
            <a:pPr marL="571500" lvl="1" indent="0" algn="just">
              <a:buNone/>
            </a:pPr>
            <a:endParaRPr lang="en-US" sz="2000" dirty="0">
              <a:latin typeface="Times New Roman" panose="02020603050405020304" pitchFamily="18" charset="0"/>
              <a:cs typeface="Times New Roman" panose="02020603050405020304" pitchFamily="18" charset="0"/>
            </a:endParaRPr>
          </a:p>
          <a:p>
            <a:pPr marL="571500" lvl="1" indent="0" algn="just">
              <a:buNone/>
            </a:pPr>
            <a:r>
              <a:rPr lang="en-US" sz="2000" dirty="0">
                <a:latin typeface="Times New Roman" panose="02020603050405020304" pitchFamily="18" charset="0"/>
                <a:cs typeface="Times New Roman" panose="02020603050405020304" pitchFamily="18" charset="0"/>
              </a:rPr>
              <a:t>[2]	Mittal M, </a:t>
            </a:r>
            <a:r>
              <a:rPr lang="en-US" sz="2000" dirty="0" err="1">
                <a:latin typeface="Times New Roman" panose="02020603050405020304" pitchFamily="18" charset="0"/>
                <a:cs typeface="Times New Roman" panose="02020603050405020304" pitchFamily="18" charset="0"/>
              </a:rPr>
              <a:t>Battineni</a:t>
            </a:r>
            <a:r>
              <a:rPr lang="en-US" sz="2000" dirty="0">
                <a:latin typeface="Times New Roman" panose="02020603050405020304" pitchFamily="18" charset="0"/>
                <a:cs typeface="Times New Roman" panose="02020603050405020304" pitchFamily="18" charset="0"/>
              </a:rPr>
              <a:t> G, Singh D, </a:t>
            </a:r>
            <a:r>
              <a:rPr lang="en-US" sz="2000" dirty="0" err="1">
                <a:latin typeface="Times New Roman" panose="02020603050405020304" pitchFamily="18" charset="0"/>
                <a:cs typeface="Times New Roman" panose="02020603050405020304" pitchFamily="18" charset="0"/>
              </a:rPr>
              <a:t>Nagarwal</a:t>
            </a:r>
            <a:r>
              <a:rPr lang="en-US" sz="2000" dirty="0">
                <a:latin typeface="Times New Roman" panose="02020603050405020304" pitchFamily="18" charset="0"/>
                <a:cs typeface="Times New Roman" panose="02020603050405020304" pitchFamily="18" charset="0"/>
              </a:rPr>
              <a:t> T, Yadav P, “Web-based chatbot for frequently asked queries (FAQ) in hospitals”, Journal of Taibah University Medical Sciences, pp 740-746, 2021</a:t>
            </a:r>
          </a:p>
          <a:p>
            <a:pPr marL="571500" lvl="1" indent="0" algn="just">
              <a:buNone/>
            </a:pPr>
            <a:endParaRPr lang="en-US" sz="2000" dirty="0">
              <a:latin typeface="Times New Roman" panose="02020603050405020304" pitchFamily="18" charset="0"/>
              <a:cs typeface="Times New Roman" panose="02020603050405020304" pitchFamily="18" charset="0"/>
            </a:endParaRPr>
          </a:p>
          <a:p>
            <a:pPr marL="571500" lvl="1" indent="0" algn="just">
              <a:buNone/>
            </a:pPr>
            <a:r>
              <a:rPr lang="en-US" sz="2000" dirty="0">
                <a:latin typeface="Times New Roman" panose="02020603050405020304" pitchFamily="18" charset="0"/>
                <a:cs typeface="Times New Roman" panose="02020603050405020304" pitchFamily="18" charset="0"/>
              </a:rPr>
              <a:t>[3]	Y. </a:t>
            </a:r>
            <a:r>
              <a:rPr lang="en-US" sz="2000" dirty="0" err="1">
                <a:latin typeface="Times New Roman" panose="02020603050405020304" pitchFamily="18" charset="0"/>
                <a:cs typeface="Times New Roman" panose="02020603050405020304" pitchFamily="18" charset="0"/>
              </a:rPr>
              <a:t>Lappalainen</a:t>
            </a:r>
            <a:r>
              <a:rPr lang="en-US" sz="2000" dirty="0">
                <a:latin typeface="Times New Roman" panose="02020603050405020304" pitchFamily="18" charset="0"/>
                <a:cs typeface="Times New Roman" panose="02020603050405020304" pitchFamily="18" charset="0"/>
              </a:rPr>
              <a:t>, N. Narayanan, “Aisha: A Custom AI Library Chatbot Using the ChatGPT API”, Journal of Web Librarianship, pp 37-58, 2023</a:t>
            </a:r>
          </a:p>
          <a:p>
            <a:pPr marL="571500" lvl="1" indent="0" algn="just">
              <a:buNone/>
            </a:pPr>
            <a:endParaRPr lang="en-US" sz="2000" dirty="0">
              <a:latin typeface="Times New Roman" panose="02020603050405020304" pitchFamily="18" charset="0"/>
              <a:cs typeface="Times New Roman" panose="02020603050405020304" pitchFamily="18" charset="0"/>
            </a:endParaRPr>
          </a:p>
          <a:p>
            <a:pPr marL="571500" lvl="1" indent="0" algn="just">
              <a:buNone/>
            </a:pPr>
            <a:r>
              <a:rPr lang="en-US" sz="2000" dirty="0">
                <a:latin typeface="Times New Roman" panose="02020603050405020304" pitchFamily="18" charset="0"/>
                <a:cs typeface="Times New Roman" panose="02020603050405020304" pitchFamily="18" charset="0"/>
              </a:rPr>
              <a:t>[4]	A. Hamidi, K. Roberts, “Evaluation of AI Chatbots for Patient-Specific EHR Questions”, Nature Medicine, pp 5-7, 2023</a:t>
            </a:r>
          </a:p>
          <a:p>
            <a:pPr marL="571500" lvl="1" indent="0" algn="just">
              <a:buNone/>
            </a:pPr>
            <a:endParaRPr lang="en-US" sz="2000" dirty="0">
              <a:latin typeface="Times New Roman" panose="02020603050405020304" pitchFamily="18" charset="0"/>
              <a:cs typeface="Times New Roman" panose="02020603050405020304" pitchFamily="18" charset="0"/>
            </a:endParaRPr>
          </a:p>
          <a:p>
            <a:pPr marL="571500" lvl="1" indent="0" algn="just">
              <a:buNone/>
            </a:pPr>
            <a:r>
              <a:rPr lang="en-US" sz="2000" dirty="0">
                <a:latin typeface="Times New Roman" panose="02020603050405020304" pitchFamily="18" charset="0"/>
                <a:cs typeface="Times New Roman" panose="02020603050405020304" pitchFamily="18" charset="0"/>
              </a:rPr>
              <a:t>[5]	E. </a:t>
            </a:r>
            <a:r>
              <a:rPr lang="en-US" sz="2000" dirty="0" err="1">
                <a:latin typeface="Times New Roman" panose="02020603050405020304" pitchFamily="18" charset="0"/>
                <a:cs typeface="Times New Roman" panose="02020603050405020304" pitchFamily="18" charset="0"/>
              </a:rPr>
              <a:t>Adamopoulou</a:t>
            </a:r>
            <a:r>
              <a:rPr lang="en-US" sz="2000" dirty="0">
                <a:latin typeface="Times New Roman" panose="02020603050405020304" pitchFamily="18" charset="0"/>
                <a:cs typeface="Times New Roman" panose="02020603050405020304" pitchFamily="18" charset="0"/>
              </a:rPr>
              <a:t>, L. </a:t>
            </a:r>
            <a:r>
              <a:rPr lang="en-US" sz="2000" dirty="0" err="1">
                <a:latin typeface="Times New Roman" panose="02020603050405020304" pitchFamily="18" charset="0"/>
                <a:cs typeface="Times New Roman" panose="02020603050405020304" pitchFamily="18" charset="0"/>
              </a:rPr>
              <a:t>Moussiades</a:t>
            </a:r>
            <a:r>
              <a:rPr lang="en-US" sz="2000" dirty="0">
                <a:latin typeface="Times New Roman" panose="02020603050405020304" pitchFamily="18" charset="0"/>
                <a:cs typeface="Times New Roman" panose="02020603050405020304" pitchFamily="18" charset="0"/>
              </a:rPr>
              <a:t>, “An Overview of Chatbot Technology”, Springer, vol. 584, 2020</a:t>
            </a:r>
          </a:p>
          <a:p>
            <a:pPr marL="571500" lvl="1" indent="0" algn="just">
              <a:buNone/>
            </a:pPr>
            <a:endParaRPr lang="en-US" sz="1600" dirty="0">
              <a:latin typeface="Times New Roman" panose="02020603050405020304" pitchFamily="18" charset="0"/>
              <a:cs typeface="Times New Roman" panose="02020603050405020304" pitchFamily="18" charset="0"/>
            </a:endParaRPr>
          </a:p>
        </p:txBody>
      </p:sp>
      <p:sp>
        <p:nvSpPr>
          <p:cNvPr id="108" name="Google Shape;108;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r>
              <a:rPr lang="en-US" b="1" dirty="0"/>
              <a:t>04-11-2023</a:t>
            </a:r>
            <a:endParaRPr lang="en-US" dirty="0"/>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dirty="0"/>
          </a:p>
        </p:txBody>
      </p:sp>
      <p:pic>
        <p:nvPicPr>
          <p:cNvPr id="2" name="Google Shape;98;p2">
            <a:extLst>
              <a:ext uri="{FF2B5EF4-FFF2-40B4-BE49-F238E27FC236}">
                <a16:creationId xmlns:a16="http://schemas.microsoft.com/office/drawing/2014/main" xmlns="" id="{3C0D021C-B2ED-02E5-F046-EE1B569C3158}"/>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
        <p:nvSpPr>
          <p:cNvPr id="3" name="TextBox 2">
            <a:extLst>
              <a:ext uri="{FF2B5EF4-FFF2-40B4-BE49-F238E27FC236}">
                <a16:creationId xmlns:a16="http://schemas.microsoft.com/office/drawing/2014/main" xmlns="" id="{4E96AB80-1532-8D8A-5329-A5CEC2A441E6}"/>
              </a:ext>
            </a:extLst>
          </p:cNvPr>
          <p:cNvSpPr txBox="1"/>
          <p:nvPr/>
        </p:nvSpPr>
        <p:spPr>
          <a:xfrm>
            <a:off x="3081217" y="106005"/>
            <a:ext cx="3396343" cy="646331"/>
          </a:xfrm>
          <a:prstGeom prst="rect">
            <a:avLst/>
          </a:prstGeom>
          <a:noFill/>
        </p:spPr>
        <p:txBody>
          <a:bodyPr wrap="square" rtlCol="0">
            <a:spAutoFit/>
          </a:bodyPr>
          <a:lstStyle/>
          <a:p>
            <a:r>
              <a:rPr lang="en-US" sz="3600" b="1" dirty="0">
                <a:latin typeface="Times New Roman" panose="02020603050405020304" pitchFamily="18" charset="0"/>
                <a:cs typeface="Times New Roman" panose="02020603050405020304" pitchFamily="18" charset="0"/>
              </a:rPr>
              <a:t>REFERENCES</a:t>
            </a:r>
            <a:endParaRPr lang="en-IN" sz="3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2124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C3F15BF8-72A5-CACD-A395-66F9A837D8CC}"/>
              </a:ext>
            </a:extLst>
          </p:cNvPr>
          <p:cNvSpPr>
            <a:spLocks noGrp="1"/>
          </p:cNvSpPr>
          <p:nvPr>
            <p:ph type="body" idx="1"/>
          </p:nvPr>
        </p:nvSpPr>
        <p:spPr>
          <a:xfrm>
            <a:off x="344079" y="914400"/>
            <a:ext cx="8239482" cy="5201265"/>
          </a:xfrm>
        </p:spPr>
        <p:txBody>
          <a:bodyPr>
            <a:normAutofit fontScale="47500" lnSpcReduction="20000"/>
          </a:bodyPr>
          <a:lstStyle/>
          <a:p>
            <a:pPr marL="114300" indent="0" algn="just">
              <a:buNone/>
            </a:pPr>
            <a:r>
              <a:rPr lang="en-IN" sz="4000" dirty="0">
                <a:latin typeface="Times New Roman" panose="02020603050405020304" pitchFamily="18" charset="0"/>
                <a:cs typeface="Times New Roman" panose="02020603050405020304" pitchFamily="18" charset="0"/>
              </a:rPr>
              <a:t>[6]	Lalwani T, </a:t>
            </a:r>
            <a:r>
              <a:rPr lang="en-IN" sz="4000" dirty="0" err="1">
                <a:latin typeface="Times New Roman" panose="02020603050405020304" pitchFamily="18" charset="0"/>
                <a:cs typeface="Times New Roman" panose="02020603050405020304" pitchFamily="18" charset="0"/>
              </a:rPr>
              <a:t>Bhalotia</a:t>
            </a:r>
            <a:r>
              <a:rPr lang="en-IN" sz="4000" dirty="0">
                <a:latin typeface="Times New Roman" panose="02020603050405020304" pitchFamily="18" charset="0"/>
                <a:cs typeface="Times New Roman" panose="02020603050405020304" pitchFamily="18" charset="0"/>
              </a:rPr>
              <a:t> S, Pal A, Rathod V, Bisen S, “Implementation of a Chatbot System using AI and NLP”, International Journal of Innovative Research in Computer Science &amp; Technology (IJIRCST) vol. 6, pp 2-4,2018</a:t>
            </a:r>
          </a:p>
          <a:p>
            <a:pPr marL="114300" indent="0" algn="just">
              <a:buNone/>
            </a:pPr>
            <a:endParaRPr lang="en-IN" sz="4000" dirty="0">
              <a:latin typeface="Times New Roman" panose="02020603050405020304" pitchFamily="18" charset="0"/>
              <a:cs typeface="Times New Roman" panose="02020603050405020304" pitchFamily="18" charset="0"/>
            </a:endParaRPr>
          </a:p>
          <a:p>
            <a:pPr marL="114300" indent="0" algn="just">
              <a:buNone/>
            </a:pPr>
            <a:r>
              <a:rPr lang="en-IN" sz="4000" dirty="0">
                <a:latin typeface="Times New Roman" panose="02020603050405020304" pitchFamily="18" charset="0"/>
                <a:cs typeface="Times New Roman" panose="02020603050405020304" pitchFamily="18" charset="0"/>
              </a:rPr>
              <a:t>[7]	Hossain MM, Pillai SK, </a:t>
            </a:r>
            <a:r>
              <a:rPr lang="en-IN" sz="4000" dirty="0" err="1">
                <a:latin typeface="Times New Roman" panose="02020603050405020304" pitchFamily="18" charset="0"/>
                <a:cs typeface="Times New Roman" panose="02020603050405020304" pitchFamily="18" charset="0"/>
              </a:rPr>
              <a:t>Dansy</a:t>
            </a:r>
            <a:r>
              <a:rPr lang="en-IN" sz="4000" dirty="0">
                <a:latin typeface="Times New Roman" panose="02020603050405020304" pitchFamily="18" charset="0"/>
                <a:cs typeface="Times New Roman" panose="02020603050405020304" pitchFamily="18" charset="0"/>
              </a:rPr>
              <a:t> SE, </a:t>
            </a:r>
            <a:r>
              <a:rPr lang="en-IN" sz="4000" dirty="0" err="1">
                <a:latin typeface="Times New Roman" panose="02020603050405020304" pitchFamily="18" charset="0"/>
                <a:cs typeface="Times New Roman" panose="02020603050405020304" pitchFamily="18" charset="0"/>
              </a:rPr>
              <a:t>Bilong</a:t>
            </a:r>
            <a:r>
              <a:rPr lang="en-IN" sz="4000" dirty="0">
                <a:latin typeface="Times New Roman" panose="02020603050405020304" pitchFamily="18" charset="0"/>
                <a:cs typeface="Times New Roman" panose="02020603050405020304" pitchFamily="18" charset="0"/>
              </a:rPr>
              <a:t> AA, </a:t>
            </a:r>
            <a:r>
              <a:rPr lang="en-IN" sz="4000" dirty="0" err="1">
                <a:latin typeface="Times New Roman" panose="02020603050405020304" pitchFamily="18" charset="0"/>
                <a:cs typeface="Times New Roman" panose="02020603050405020304" pitchFamily="18" charset="0"/>
              </a:rPr>
              <a:t>Panessai</a:t>
            </a:r>
            <a:r>
              <a:rPr lang="en-IN" sz="4000" dirty="0">
                <a:latin typeface="Times New Roman" panose="02020603050405020304" pitchFamily="18" charset="0"/>
                <a:cs typeface="Times New Roman" panose="02020603050405020304" pitchFamily="18" charset="0"/>
              </a:rPr>
              <a:t> IY, “Mr. </a:t>
            </a:r>
            <a:r>
              <a:rPr lang="en-IN" sz="4000" dirty="0" err="1">
                <a:latin typeface="Times New Roman" panose="02020603050405020304" pitchFamily="18" charset="0"/>
                <a:cs typeface="Times New Roman" panose="02020603050405020304" pitchFamily="18" charset="0"/>
              </a:rPr>
              <a:t>Dr.</a:t>
            </a:r>
            <a:r>
              <a:rPr lang="en-IN" sz="4000" dirty="0">
                <a:latin typeface="Times New Roman" panose="02020603050405020304" pitchFamily="18" charset="0"/>
                <a:cs typeface="Times New Roman" panose="02020603050405020304" pitchFamily="18" charset="0"/>
              </a:rPr>
              <a:t> Health-Assistant Chatbot”, International Journal of Artificial Intelligence”, vol. 8 no. 2, pp 58-73, 2021</a:t>
            </a:r>
          </a:p>
          <a:p>
            <a:pPr marL="114300" indent="0" algn="just">
              <a:buNone/>
            </a:pPr>
            <a:endParaRPr lang="en-IN" sz="4000" dirty="0">
              <a:latin typeface="Times New Roman" panose="02020603050405020304" pitchFamily="18" charset="0"/>
              <a:cs typeface="Times New Roman" panose="02020603050405020304" pitchFamily="18" charset="0"/>
            </a:endParaRPr>
          </a:p>
          <a:p>
            <a:pPr marL="114300" indent="0" algn="just">
              <a:buNone/>
            </a:pPr>
            <a:r>
              <a:rPr lang="en-IN" sz="4000" dirty="0">
                <a:latin typeface="Times New Roman" panose="02020603050405020304" pitchFamily="18" charset="0"/>
                <a:cs typeface="Times New Roman" panose="02020603050405020304" pitchFamily="18" charset="0"/>
              </a:rPr>
              <a:t>[8]	</a:t>
            </a:r>
            <a:r>
              <a:rPr lang="en-IN" sz="4000" dirty="0" err="1">
                <a:latin typeface="Times New Roman" panose="02020603050405020304" pitchFamily="18" charset="0"/>
                <a:cs typeface="Times New Roman" panose="02020603050405020304" pitchFamily="18" charset="0"/>
              </a:rPr>
              <a:t>Angappan</a:t>
            </a:r>
            <a:r>
              <a:rPr lang="en-IN" sz="4000" dirty="0">
                <a:latin typeface="Times New Roman" panose="02020603050405020304" pitchFamily="18" charset="0"/>
                <a:cs typeface="Times New Roman" panose="02020603050405020304" pitchFamily="18" charset="0"/>
              </a:rPr>
              <a:t> AK, Khan NJ, Sharan M, Ahamed SF, “AI-based healthcare chatbot system”, Nature, pp 14-20, 2021</a:t>
            </a:r>
          </a:p>
          <a:p>
            <a:pPr marL="114300" indent="0" algn="just">
              <a:buNone/>
            </a:pPr>
            <a:endParaRPr lang="en-IN" sz="4000" dirty="0">
              <a:latin typeface="Times New Roman" panose="02020603050405020304" pitchFamily="18" charset="0"/>
              <a:cs typeface="Times New Roman" panose="02020603050405020304" pitchFamily="18" charset="0"/>
            </a:endParaRPr>
          </a:p>
          <a:p>
            <a:pPr marL="114300" indent="0" algn="just">
              <a:buNone/>
            </a:pPr>
            <a:r>
              <a:rPr lang="en-IN" sz="4000" dirty="0">
                <a:latin typeface="Times New Roman" panose="02020603050405020304" pitchFamily="18" charset="0"/>
                <a:cs typeface="Times New Roman" panose="02020603050405020304" pitchFamily="18" charset="0"/>
              </a:rPr>
              <a:t>[9]	</a:t>
            </a:r>
            <a:r>
              <a:rPr lang="en-IN" sz="4000" dirty="0" err="1">
                <a:latin typeface="Times New Roman" panose="02020603050405020304" pitchFamily="18" charset="0"/>
                <a:cs typeface="Times New Roman" panose="02020603050405020304" pitchFamily="18" charset="0"/>
              </a:rPr>
              <a:t>Prasetio</a:t>
            </a:r>
            <a:r>
              <a:rPr lang="en-IN" sz="4000" dirty="0">
                <a:latin typeface="Times New Roman" panose="02020603050405020304" pitchFamily="18" charset="0"/>
                <a:cs typeface="Times New Roman" panose="02020603050405020304" pitchFamily="18" charset="0"/>
              </a:rPr>
              <a:t> FA, “Chatbot In The Selection Of Outpatient Ward In Hospital”, pp 2094-2097, 2022</a:t>
            </a:r>
          </a:p>
          <a:p>
            <a:pPr marL="114300" indent="0" algn="just">
              <a:buNone/>
            </a:pPr>
            <a:endParaRPr lang="en-IN" sz="4000" dirty="0">
              <a:latin typeface="Times New Roman" panose="02020603050405020304" pitchFamily="18" charset="0"/>
              <a:cs typeface="Times New Roman" panose="02020603050405020304" pitchFamily="18" charset="0"/>
            </a:endParaRPr>
          </a:p>
          <a:p>
            <a:pPr marL="114300" indent="0" algn="just">
              <a:buNone/>
            </a:pPr>
            <a:r>
              <a:rPr lang="en-IN" sz="4000" dirty="0">
                <a:latin typeface="Times New Roman" panose="02020603050405020304" pitchFamily="18" charset="0"/>
                <a:cs typeface="Times New Roman" panose="02020603050405020304" pitchFamily="18" charset="0"/>
              </a:rPr>
              <a:t>[10]	R. B. Mathew, S. Varghese, S. E. Joy and S. S. Alex, "Chatbot for Disease Prediction and Treatment Recommendation using Machine Learning," 2019 3rd International Conference on Trends in Electronics and Informatics (ICOEI), Tirunelveli, India, 2019, pp 851-856</a:t>
            </a:r>
          </a:p>
          <a:p>
            <a:pPr marL="114300" indent="0">
              <a:buNone/>
            </a:pPr>
            <a:endParaRPr lang="en-IN" dirty="0"/>
          </a:p>
        </p:txBody>
      </p:sp>
      <p:sp>
        <p:nvSpPr>
          <p:cNvPr id="4" name="Slide Number Placeholder 3">
            <a:extLst>
              <a:ext uri="{FF2B5EF4-FFF2-40B4-BE49-F238E27FC236}">
                <a16:creationId xmlns:a16="http://schemas.microsoft.com/office/drawing/2014/main" xmlns="" id="{E2A0D910-BD22-F01E-26D1-68E19BBBACE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sp>
        <p:nvSpPr>
          <p:cNvPr id="2" name="Google Shape;99;p2">
            <a:extLst>
              <a:ext uri="{FF2B5EF4-FFF2-40B4-BE49-F238E27FC236}">
                <a16:creationId xmlns:a16="http://schemas.microsoft.com/office/drawing/2014/main" xmlns="" id="{2F9740DF-F9E4-2A9C-F94C-8381F0EBF8C9}"/>
              </a:ext>
            </a:extLst>
          </p:cNvPr>
          <p:cNvSpPr txBox="1">
            <a:spLocks noGrp="1"/>
          </p:cNvSpPr>
          <p:nvPr>
            <p:ph type="dt" idx="10"/>
          </p:nvPr>
        </p:nvSpPr>
        <p:spPr>
          <a:xfrm>
            <a:off x="344079" y="6291295"/>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pic>
        <p:nvPicPr>
          <p:cNvPr id="5" name="Google Shape;98;p2">
            <a:extLst>
              <a:ext uri="{FF2B5EF4-FFF2-40B4-BE49-F238E27FC236}">
                <a16:creationId xmlns:a16="http://schemas.microsoft.com/office/drawing/2014/main" xmlns="" id="{770E86F3-0A38-409D-C537-406932F3B583}"/>
              </a:ext>
            </a:extLst>
          </p:cNvPr>
          <p:cNvPicPr preferRelativeResize="0"/>
          <p:nvPr/>
        </p:nvPicPr>
        <p:blipFill rotWithShape="1">
          <a:blip r:embed="rId2">
            <a:alphaModFix/>
          </a:blip>
          <a:srcRect/>
          <a:stretch/>
        </p:blipFill>
        <p:spPr>
          <a:xfrm>
            <a:off x="191779" y="201580"/>
            <a:ext cx="1740159" cy="610103"/>
          </a:xfrm>
          <a:prstGeom prst="rect">
            <a:avLst/>
          </a:prstGeom>
          <a:noFill/>
          <a:ln>
            <a:noFill/>
          </a:ln>
        </p:spPr>
      </p:pic>
    </p:spTree>
    <p:extLst>
      <p:ext uri="{BB962C8B-B14F-4D97-AF65-F5344CB8AC3E}">
        <p14:creationId xmlns:p14="http://schemas.microsoft.com/office/powerpoint/2010/main" val="34291086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endParaRPr lang="en-US" dirty="0">
              <a:solidFill>
                <a:srgbClr val="FF0000"/>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3200"/>
              <a:buNone/>
            </a:pPr>
            <a:endParaRPr lang="en-IN"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3200"/>
              <a:buNone/>
            </a:pPr>
            <a:endParaRPr lang="en-IN" dirty="0">
              <a:solidFill>
                <a:schemeClr val="tx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ts val="3200"/>
              <a:buNone/>
            </a:pPr>
            <a:r>
              <a:rPr lang="en-IN" dirty="0">
                <a:solidFill>
                  <a:schemeClr val="tx1"/>
                </a:solidFill>
                <a:latin typeface="Times New Roman" panose="02020603050405020304" pitchFamily="18" charset="0"/>
                <a:cs typeface="Times New Roman" panose="02020603050405020304" pitchFamily="18" charset="0"/>
              </a:rPr>
              <a:t>Thank you</a:t>
            </a:r>
          </a:p>
        </p:txBody>
      </p:sp>
      <p:sp>
        <p:nvSpPr>
          <p:cNvPr id="110" name="Google Shape;110;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pic>
        <p:nvPicPr>
          <p:cNvPr id="2" name="Google Shape;98;p2">
            <a:extLst>
              <a:ext uri="{FF2B5EF4-FFF2-40B4-BE49-F238E27FC236}">
                <a16:creationId xmlns:a16="http://schemas.microsoft.com/office/drawing/2014/main" xmlns="" id="{BE3B599F-BD9A-BCF7-8A87-FFF5F6BD1D1F}"/>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
        <p:nvSpPr>
          <p:cNvPr id="3" name="Google Shape;99;p2">
            <a:extLst>
              <a:ext uri="{FF2B5EF4-FFF2-40B4-BE49-F238E27FC236}">
                <a16:creationId xmlns:a16="http://schemas.microsoft.com/office/drawing/2014/main" xmlns="" id="{A64C0EBE-E613-7AE5-4900-F7DC9F5689A9}"/>
              </a:ext>
            </a:extLst>
          </p:cNvPr>
          <p:cNvSpPr txBox="1">
            <a:spLocks noGrp="1"/>
          </p:cNvSpPr>
          <p:nvPr>
            <p:ph type="dt" idx="10"/>
          </p:nvPr>
        </p:nvSpPr>
        <p:spPr>
          <a:xfrm>
            <a:off x="329380" y="6380726"/>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spTree>
    <p:extLst>
      <p:ext uri="{BB962C8B-B14F-4D97-AF65-F5344CB8AC3E}">
        <p14:creationId xmlns:p14="http://schemas.microsoft.com/office/powerpoint/2010/main" val="1176982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0" y="0"/>
            <a:ext cx="91440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sz="3600" dirty="0"/>
              <a:t>  </a:t>
            </a:r>
            <a:r>
              <a:rPr lang="en-US" sz="3600" b="1" dirty="0">
                <a:latin typeface="Times New Roman" panose="02020603050405020304" pitchFamily="18" charset="0"/>
                <a:cs typeface="Times New Roman" panose="02020603050405020304" pitchFamily="18" charset="0"/>
              </a:rPr>
              <a:t>INTRODUCTION</a:t>
            </a:r>
            <a:endParaRPr sz="3600" b="1" dirty="0"/>
          </a:p>
        </p:txBody>
      </p:sp>
      <p:sp>
        <p:nvSpPr>
          <p:cNvPr id="97" name="Google Shape;97;p2"/>
          <p:cNvSpPr txBox="1">
            <a:spLocks noGrp="1"/>
          </p:cNvSpPr>
          <p:nvPr>
            <p:ph type="body" idx="1"/>
          </p:nvPr>
        </p:nvSpPr>
        <p:spPr>
          <a:xfrm>
            <a:off x="304800" y="994763"/>
            <a:ext cx="8455742" cy="5111069"/>
          </a:xfrm>
          <a:prstGeom prst="rect">
            <a:avLst/>
          </a:prstGeom>
          <a:noFill/>
          <a:ln>
            <a:noFill/>
          </a:ln>
        </p:spPr>
        <p:txBody>
          <a:bodyPr spcFirstLastPara="1" wrap="square" lIns="91425" tIns="45700" rIns="91425" bIns="45700" anchor="t" anchorCtr="0">
            <a:noAutofit/>
          </a:bodyPr>
          <a:lstStyle/>
          <a:p>
            <a:pPr marL="342900" lvl="0" indent="-139700" algn="just" rtl="0">
              <a:lnSpc>
                <a:spcPct val="150000"/>
              </a:lnSpc>
              <a:spcBef>
                <a:spcPts val="640"/>
              </a:spcBef>
              <a:spcAft>
                <a:spcPts val="0"/>
              </a:spcAft>
              <a:buClr>
                <a:schemeClr val="dk1"/>
              </a:buClr>
              <a:buSzPts val="3200"/>
              <a:buNone/>
            </a:pPr>
            <a:r>
              <a:rPr lang="en-US" sz="2000" dirty="0">
                <a:latin typeface="Times New Roman" panose="02020603050405020304" pitchFamily="18" charset="0"/>
                <a:cs typeface="Times New Roman" panose="02020603050405020304" pitchFamily="18" charset="0"/>
              </a:rPr>
              <a:t> 	The healthcare landscape, perpetually evolving and intricately intertwined with technological advancements, is undergoing a profound transformation. At the heart of this metamorphosis lies the imperative to optimize hospital management, a multifaceted endeavor critical to the delivery of efficient and patient-centric healthcare services. In response to this burgeoning need, this project introduces a pioneering solution - a Python-based Hospital Management chatbot. As the healthcare industry navigates the intricacies of modernization, the Hospital Management Chatbot emerges as a beacon of innovation. Leveraging the formidable capabilities of AI and natural language processing (NLP), this chatbot promises to redefine how hospitals operate, interact with patients, and manage their myriad of administrative tasks. </a:t>
            </a:r>
            <a:endParaRPr sz="2000" dirty="0">
              <a:latin typeface="Times New Roman" panose="02020603050405020304" pitchFamily="18" charset="0"/>
              <a:cs typeface="Times New Roman" panose="02020603050405020304" pitchFamily="18" charset="0"/>
            </a:endParaRPr>
          </a:p>
        </p:txBody>
      </p:sp>
      <p:sp>
        <p:nvSpPr>
          <p:cNvPr id="99" name="Google Shape;99;p2"/>
          <p:cNvSpPr txBox="1">
            <a:spLocks noGrp="1"/>
          </p:cNvSpPr>
          <p:nvPr>
            <p:ph type="dt" idx="10"/>
          </p:nvPr>
        </p:nvSpPr>
        <p:spPr>
          <a:xfrm>
            <a:off x="457200" y="6390558"/>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a:t>
            </a:fld>
            <a:endParaRPr/>
          </a:p>
        </p:txBody>
      </p:sp>
      <p:pic>
        <p:nvPicPr>
          <p:cNvPr id="2" name="Google Shape;98;p2">
            <a:extLst>
              <a:ext uri="{FF2B5EF4-FFF2-40B4-BE49-F238E27FC236}">
                <a16:creationId xmlns:a16="http://schemas.microsoft.com/office/drawing/2014/main" xmlns="" id="{B5A9B799-8BFE-33D1-A150-84CBCA5D2522}"/>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10660869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E0B11F2F-F4B3-87E3-71A3-C80BBF9F39F0}"/>
              </a:ext>
            </a:extLst>
          </p:cNvPr>
          <p:cNvSpPr>
            <a:spLocks noGrp="1"/>
          </p:cNvSpPr>
          <p:nvPr>
            <p:ph type="body" idx="1"/>
          </p:nvPr>
        </p:nvSpPr>
        <p:spPr>
          <a:xfrm>
            <a:off x="457200" y="648930"/>
            <a:ext cx="8229600" cy="5565058"/>
          </a:xfrm>
        </p:spPr>
        <p:txBody>
          <a:bodyPr>
            <a:normAutofit fontScale="92500" lnSpcReduction="20000"/>
          </a:bodyPr>
          <a:lstStyle/>
          <a:p>
            <a:pPr marL="114300" indent="0" algn="just">
              <a:buNone/>
            </a:pPr>
            <a:endParaRPr lang="en-US" sz="2000" dirty="0">
              <a:latin typeface="Times New Roman" panose="02020603050405020304" pitchFamily="18" charset="0"/>
              <a:cs typeface="Times New Roman" panose="02020603050405020304" pitchFamily="18" charset="0"/>
            </a:endParaRPr>
          </a:p>
          <a:p>
            <a:pPr marL="114300" indent="0" algn="just">
              <a:lnSpc>
                <a:spcPct val="150000"/>
              </a:lnSpc>
              <a:buNone/>
            </a:pPr>
            <a:r>
              <a:rPr lang="en-US" sz="2200" dirty="0">
                <a:latin typeface="Times New Roman" panose="02020603050405020304" pitchFamily="18" charset="0"/>
                <a:cs typeface="Times New Roman" panose="02020603050405020304" pitchFamily="18" charset="0"/>
              </a:rPr>
              <a:t>This project will unveil the intricate design, development, and implementation of this advanced chatbot, which aims to serve as an intelligent, adaptable, and user-centric interface for a diverse array of stakeholders within the healthcare ecosystem. From patients seeking appointments to medical practitioners accessing critical patient data, and from administrative personnel optimizing resource allocation to the broader community seeking health information, this chatbot is poised to revolutionize how we interact with healthcare institutions. This introduction sets the stage for a comprehensive exploration of the Hospital Management Chatbot's myriad functionalities, its pivotal role in streamlining hospital operations, and the transformative potential it holds for enhancing the overall patient experience.</a:t>
            </a:r>
          </a:p>
          <a:p>
            <a:pPr marL="114300" indent="0" algn="just">
              <a:buNone/>
            </a:pPr>
            <a:endParaRPr lang="en-IN" sz="2000" dirty="0"/>
          </a:p>
        </p:txBody>
      </p:sp>
      <p:sp>
        <p:nvSpPr>
          <p:cNvPr id="4" name="Slide Number Placeholder 3">
            <a:extLst>
              <a:ext uri="{FF2B5EF4-FFF2-40B4-BE49-F238E27FC236}">
                <a16:creationId xmlns:a16="http://schemas.microsoft.com/office/drawing/2014/main" xmlns="" id="{6D8C4A91-282D-6F1E-AA4F-BAAAE902372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5" name="Google Shape;99;p2">
            <a:extLst>
              <a:ext uri="{FF2B5EF4-FFF2-40B4-BE49-F238E27FC236}">
                <a16:creationId xmlns:a16="http://schemas.microsoft.com/office/drawing/2014/main" xmlns="" id="{AB2C68CB-7D65-427A-7A08-948D12BC8EA2}"/>
              </a:ext>
            </a:extLst>
          </p:cNvPr>
          <p:cNvSpPr txBox="1">
            <a:spLocks noGrp="1"/>
          </p:cNvSpPr>
          <p:nvPr>
            <p:ph type="dt" idx="10"/>
          </p:nvPr>
        </p:nvSpPr>
        <p:spPr>
          <a:xfrm>
            <a:off x="319549" y="6213781"/>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pic>
        <p:nvPicPr>
          <p:cNvPr id="6" name="Google Shape;98;p2">
            <a:extLst>
              <a:ext uri="{FF2B5EF4-FFF2-40B4-BE49-F238E27FC236}">
                <a16:creationId xmlns:a16="http://schemas.microsoft.com/office/drawing/2014/main" xmlns="" id="{3A04312B-4448-B1C6-26DE-91F979A48767}"/>
              </a:ext>
            </a:extLst>
          </p:cNvPr>
          <p:cNvPicPr preferRelativeResize="0"/>
          <p:nvPr/>
        </p:nvPicPr>
        <p:blipFill rotWithShape="1">
          <a:blip r:embed="rId2">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28905868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F63AA-A4BD-6DF1-4DF3-C90041A10901}"/>
              </a:ext>
            </a:extLst>
          </p:cNvPr>
          <p:cNvSpPr>
            <a:spLocks noGrp="1"/>
          </p:cNvSpPr>
          <p:nvPr>
            <p:ph type="title"/>
          </p:nvPr>
        </p:nvSpPr>
        <p:spPr>
          <a:xfrm>
            <a:off x="0" y="0"/>
            <a:ext cx="9144000" cy="1143000"/>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PROBLEM STATEMENT</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7F4936E6-0F0B-1036-BB28-66198141A5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6" name="Google Shape;98;p2">
            <a:extLst>
              <a:ext uri="{FF2B5EF4-FFF2-40B4-BE49-F238E27FC236}">
                <a16:creationId xmlns:a16="http://schemas.microsoft.com/office/drawing/2014/main" xmlns="" id="{DE8FBC54-C83E-E40C-13B8-E45991E5C374}"/>
              </a:ext>
            </a:extLst>
          </p:cNvPr>
          <p:cNvPicPr preferRelativeResize="0"/>
          <p:nvPr/>
        </p:nvPicPr>
        <p:blipFill rotWithShape="1">
          <a:blip r:embed="rId2">
            <a:alphaModFix/>
          </a:blip>
          <a:srcRect/>
          <a:stretch/>
        </p:blipFill>
        <p:spPr>
          <a:xfrm>
            <a:off x="181947" y="192330"/>
            <a:ext cx="1740159" cy="610103"/>
          </a:xfrm>
          <a:prstGeom prst="rect">
            <a:avLst/>
          </a:prstGeom>
          <a:noFill/>
          <a:ln>
            <a:noFill/>
          </a:ln>
        </p:spPr>
      </p:pic>
      <p:sp>
        <p:nvSpPr>
          <p:cNvPr id="3" name="TextBox 2"/>
          <p:cNvSpPr txBox="1"/>
          <p:nvPr/>
        </p:nvSpPr>
        <p:spPr>
          <a:xfrm>
            <a:off x="932507" y="1656784"/>
            <a:ext cx="7257763" cy="3730317"/>
          </a:xfrm>
          <a:prstGeom prst="rect">
            <a:avLst/>
          </a:prstGeom>
          <a:noFill/>
        </p:spPr>
        <p:txBody>
          <a:bodyPr wrap="square" rtlCol="0">
            <a:spAutoFit/>
          </a:bodyPr>
          <a:lstStyle/>
          <a:p>
            <a:pPr algn="just">
              <a:lnSpc>
                <a:spcPct val="150000"/>
              </a:lnSpc>
            </a:pPr>
            <a:r>
              <a:rPr lang="en-GB" sz="2000" dirty="0">
                <a:solidFill>
                  <a:schemeClr val="dk1"/>
                </a:solidFill>
                <a:latin typeface="Times New Roman" panose="02020603050405020304" pitchFamily="18" charset="0"/>
                <a:ea typeface="Calibri"/>
                <a:cs typeface="Times New Roman" panose="02020603050405020304" pitchFamily="18" charset="0"/>
                <a:sym typeface="Calibri"/>
              </a:rPr>
              <a:t>The healthcare industry is facing intense pressure to optimize hospital management processes, enhance patient experiences, etc. Currently, there are a lot of problems in the healthcare industry. Moreover, COVID-19 has emphasized the need for good solutions that reduce in-person interactions while maintaining high-quality care. Thus, there is a need for the development of a Hospital Management Chatbot using an LLM, which is capable of improving the current patient experience</a:t>
            </a:r>
            <a:endParaRPr lang="en-IN" sz="20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5" name="Google Shape;99;p2">
            <a:extLst>
              <a:ext uri="{FF2B5EF4-FFF2-40B4-BE49-F238E27FC236}">
                <a16:creationId xmlns:a16="http://schemas.microsoft.com/office/drawing/2014/main" xmlns="" id="{3BCD7178-F17A-90F0-B7B4-5E0C3D4072BB}"/>
              </a:ext>
            </a:extLst>
          </p:cNvPr>
          <p:cNvSpPr txBox="1">
            <a:spLocks noGrp="1"/>
          </p:cNvSpPr>
          <p:nvPr>
            <p:ph type="dt" idx="10"/>
          </p:nvPr>
        </p:nvSpPr>
        <p:spPr>
          <a:xfrm>
            <a:off x="319548" y="6188331"/>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spTree>
    <p:extLst>
      <p:ext uri="{BB962C8B-B14F-4D97-AF65-F5344CB8AC3E}">
        <p14:creationId xmlns:p14="http://schemas.microsoft.com/office/powerpoint/2010/main" val="2747823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F63AA-A4BD-6DF1-4DF3-C90041A10901}"/>
              </a:ext>
            </a:extLst>
          </p:cNvPr>
          <p:cNvSpPr>
            <a:spLocks noGrp="1"/>
          </p:cNvSpPr>
          <p:nvPr>
            <p:ph type="title"/>
          </p:nvPr>
        </p:nvSpPr>
        <p:spPr>
          <a:xfrm>
            <a:off x="0" y="0"/>
            <a:ext cx="9144000" cy="1143000"/>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OBJECTIVE</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7F4936E6-0F0B-1036-BB28-66198141A5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pic>
        <p:nvPicPr>
          <p:cNvPr id="6" name="Google Shape;98;p2">
            <a:extLst>
              <a:ext uri="{FF2B5EF4-FFF2-40B4-BE49-F238E27FC236}">
                <a16:creationId xmlns:a16="http://schemas.microsoft.com/office/drawing/2014/main" xmlns="" id="{DE8FBC54-C83E-E40C-13B8-E45991E5C374}"/>
              </a:ext>
            </a:extLst>
          </p:cNvPr>
          <p:cNvPicPr preferRelativeResize="0"/>
          <p:nvPr/>
        </p:nvPicPr>
        <p:blipFill rotWithShape="1">
          <a:blip r:embed="rId2">
            <a:alphaModFix/>
          </a:blip>
          <a:srcRect/>
          <a:stretch/>
        </p:blipFill>
        <p:spPr>
          <a:xfrm>
            <a:off x="181947" y="192330"/>
            <a:ext cx="1740159" cy="610103"/>
          </a:xfrm>
          <a:prstGeom prst="rect">
            <a:avLst/>
          </a:prstGeom>
          <a:noFill/>
          <a:ln>
            <a:noFill/>
          </a:ln>
        </p:spPr>
      </p:pic>
      <p:sp>
        <p:nvSpPr>
          <p:cNvPr id="3" name="TextBox 2"/>
          <p:cNvSpPr txBox="1"/>
          <p:nvPr/>
        </p:nvSpPr>
        <p:spPr>
          <a:xfrm>
            <a:off x="874048" y="1616482"/>
            <a:ext cx="7395903" cy="4191981"/>
          </a:xfrm>
          <a:prstGeom prst="rect">
            <a:avLst/>
          </a:prstGeom>
          <a:noFill/>
        </p:spPr>
        <p:txBody>
          <a:bodyPr wrap="square" rtlCol="0">
            <a:spAutoFit/>
          </a:bodyPr>
          <a:lstStyle/>
          <a:p>
            <a:pPr algn="just">
              <a:lnSpc>
                <a:spcPct val="150000"/>
              </a:lnSpc>
            </a:pPr>
            <a:r>
              <a:rPr lang="en-GB" sz="2000" dirty="0">
                <a:solidFill>
                  <a:schemeClr val="dk1"/>
                </a:solidFill>
                <a:latin typeface="Times New Roman" panose="02020603050405020304" pitchFamily="18" charset="0"/>
                <a:ea typeface="Calibri"/>
                <a:cs typeface="Times New Roman" panose="02020603050405020304" pitchFamily="18" charset="0"/>
              </a:rPr>
              <a:t>The primary objective of the chatbot is to improve patient experience and reduce administrative load to an extent. The chatbot has a user-friendly interface for patients, enabling them to access their doctor records and receive accurate health-related information. The goal is to empower patients to take control of their healthcare journey and help them better. The chatbot has developed advanced natural language processing (NLP) capabilities to enable the same to understand and respond effectively to a wide range of medical and non-medical queries. </a:t>
            </a:r>
            <a:endParaRPr lang="en-IN" sz="2000" dirty="0">
              <a:solidFill>
                <a:schemeClr val="dk1"/>
              </a:solidFill>
              <a:latin typeface="Times New Roman" panose="02020603050405020304" pitchFamily="18" charset="0"/>
              <a:ea typeface="Calibri"/>
              <a:cs typeface="Times New Roman" panose="02020603050405020304" pitchFamily="18" charset="0"/>
            </a:endParaRPr>
          </a:p>
        </p:txBody>
      </p:sp>
      <p:sp>
        <p:nvSpPr>
          <p:cNvPr id="5" name="Google Shape;99;p2">
            <a:extLst>
              <a:ext uri="{FF2B5EF4-FFF2-40B4-BE49-F238E27FC236}">
                <a16:creationId xmlns:a16="http://schemas.microsoft.com/office/drawing/2014/main" xmlns="" id="{58DFFB1B-7CD5-E765-1A00-909355F3A99C}"/>
              </a:ext>
            </a:extLst>
          </p:cNvPr>
          <p:cNvSpPr txBox="1">
            <a:spLocks noGrp="1"/>
          </p:cNvSpPr>
          <p:nvPr>
            <p:ph type="dt" idx="10"/>
          </p:nvPr>
        </p:nvSpPr>
        <p:spPr>
          <a:xfrm>
            <a:off x="319549" y="6276824"/>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spTree>
    <p:extLst>
      <p:ext uri="{BB962C8B-B14F-4D97-AF65-F5344CB8AC3E}">
        <p14:creationId xmlns:p14="http://schemas.microsoft.com/office/powerpoint/2010/main" val="38255617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38F63AA-A4BD-6DF1-4DF3-C90041A10901}"/>
              </a:ext>
            </a:extLst>
          </p:cNvPr>
          <p:cNvSpPr>
            <a:spLocks noGrp="1"/>
          </p:cNvSpPr>
          <p:nvPr>
            <p:ph type="title"/>
          </p:nvPr>
        </p:nvSpPr>
        <p:spPr>
          <a:xfrm>
            <a:off x="0" y="0"/>
            <a:ext cx="9144000" cy="1143000"/>
          </a:xfrm>
        </p:spPr>
        <p:txBody>
          <a:bodyPr>
            <a:normAutofit/>
          </a:bodyPr>
          <a:lstStyle/>
          <a:p>
            <a:r>
              <a:rPr lang="en-US" sz="3600" dirty="0">
                <a:latin typeface="Times New Roman" panose="02020603050405020304" pitchFamily="18" charset="0"/>
                <a:cs typeface="Times New Roman" panose="02020603050405020304" pitchFamily="18" charset="0"/>
              </a:rPr>
              <a:t>     </a:t>
            </a:r>
            <a:r>
              <a:rPr lang="en-US" sz="3600" b="1" dirty="0">
                <a:latin typeface="Times New Roman" panose="02020603050405020304" pitchFamily="18" charset="0"/>
                <a:cs typeface="Times New Roman" panose="02020603050405020304" pitchFamily="18" charset="0"/>
              </a:rPr>
              <a:t>METHODOLOGY</a:t>
            </a:r>
            <a:endParaRPr lang="en-IN" sz="36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a16="http://schemas.microsoft.com/office/drawing/2014/main" xmlns="" id="{7F4936E6-0F0B-1036-BB28-66198141A57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6" name="Google Shape;98;p2">
            <a:extLst>
              <a:ext uri="{FF2B5EF4-FFF2-40B4-BE49-F238E27FC236}">
                <a16:creationId xmlns:a16="http://schemas.microsoft.com/office/drawing/2014/main" xmlns="" id="{DE8FBC54-C83E-E40C-13B8-E45991E5C374}"/>
              </a:ext>
            </a:extLst>
          </p:cNvPr>
          <p:cNvPicPr preferRelativeResize="0"/>
          <p:nvPr/>
        </p:nvPicPr>
        <p:blipFill rotWithShape="1">
          <a:blip r:embed="rId2">
            <a:alphaModFix/>
          </a:blip>
          <a:srcRect/>
          <a:stretch/>
        </p:blipFill>
        <p:spPr>
          <a:xfrm>
            <a:off x="181947" y="192330"/>
            <a:ext cx="1740159" cy="610103"/>
          </a:xfrm>
          <a:prstGeom prst="rect">
            <a:avLst/>
          </a:prstGeom>
          <a:noFill/>
          <a:ln>
            <a:noFill/>
          </a:ln>
        </p:spPr>
      </p:pic>
      <p:sp>
        <p:nvSpPr>
          <p:cNvPr id="3" name="TextBox 2"/>
          <p:cNvSpPr txBox="1"/>
          <p:nvPr/>
        </p:nvSpPr>
        <p:spPr>
          <a:xfrm>
            <a:off x="825423" y="1229766"/>
            <a:ext cx="7325519" cy="5302798"/>
          </a:xfrm>
          <a:prstGeom prst="rect">
            <a:avLst/>
          </a:prstGeom>
          <a:noFill/>
        </p:spPr>
        <p:txBody>
          <a:bodyPr wrap="square" rtlCol="0">
            <a:spAutoFit/>
          </a:bodyPr>
          <a:lstStyle/>
          <a:p>
            <a:pPr marL="114300" indent="0" algn="just">
              <a:lnSpc>
                <a:spcPct val="150000"/>
              </a:lnSpc>
              <a:buNone/>
            </a:pPr>
            <a:r>
              <a:rPr lang="en-US" sz="1900" b="1" dirty="0">
                <a:solidFill>
                  <a:schemeClr val="dk1"/>
                </a:solidFill>
                <a:latin typeface="Times New Roman" panose="02020603050405020304" pitchFamily="18" charset="0"/>
                <a:ea typeface="Calibri"/>
                <a:cs typeface="Times New Roman" panose="02020603050405020304" pitchFamily="18" charset="0"/>
              </a:rPr>
              <a:t>1. Model Selection and Fine-Tuning</a:t>
            </a:r>
            <a:endParaRPr lang="en-US" sz="1900" dirty="0">
              <a:solidFill>
                <a:schemeClr val="dk1"/>
              </a:solidFill>
              <a:latin typeface="Times New Roman" panose="02020603050405020304" pitchFamily="18" charset="0"/>
              <a:ea typeface="Calibri"/>
              <a:cs typeface="Times New Roman" panose="02020603050405020304" pitchFamily="18" charset="0"/>
            </a:endParaRPr>
          </a:p>
          <a:p>
            <a:pPr marL="114300" indent="0" algn="just">
              <a:lnSpc>
                <a:spcPct val="150000"/>
              </a:lnSpc>
              <a:buNone/>
            </a:pPr>
            <a:r>
              <a:rPr lang="en-US" sz="1900" dirty="0">
                <a:solidFill>
                  <a:schemeClr val="dk1"/>
                </a:solidFill>
                <a:latin typeface="Times New Roman" panose="02020603050405020304" pitchFamily="18" charset="0"/>
                <a:ea typeface="Calibri"/>
                <a:cs typeface="Times New Roman" panose="02020603050405020304" pitchFamily="18" charset="0"/>
              </a:rPr>
              <a:t>For model selection and fine-tuning, the data is embedded using pre-trained models, specifically the "</a:t>
            </a:r>
            <a:r>
              <a:rPr lang="en-US" sz="1900" dirty="0" err="1">
                <a:solidFill>
                  <a:schemeClr val="dk1"/>
                </a:solidFill>
                <a:latin typeface="Times New Roman" panose="02020603050405020304" pitchFamily="18" charset="0"/>
                <a:ea typeface="Calibri"/>
                <a:cs typeface="Times New Roman" panose="02020603050405020304" pitchFamily="18" charset="0"/>
              </a:rPr>
              <a:t>hkunlp</a:t>
            </a:r>
            <a:r>
              <a:rPr lang="en-US" sz="1900" dirty="0">
                <a:solidFill>
                  <a:schemeClr val="dk1"/>
                </a:solidFill>
                <a:latin typeface="Times New Roman" panose="02020603050405020304" pitchFamily="18" charset="0"/>
                <a:ea typeface="Calibri"/>
                <a:cs typeface="Times New Roman" panose="02020603050405020304" pitchFamily="18" charset="0"/>
              </a:rPr>
              <a:t>/instructor-xl" model. This model is chosen for its ability to represent contextual relationships between words and its high performance on a variety of natural language processing (NLP) tasks.</a:t>
            </a:r>
          </a:p>
          <a:p>
            <a:pPr marL="114300" indent="0" algn="just">
              <a:lnSpc>
                <a:spcPct val="150000"/>
              </a:lnSpc>
              <a:buNone/>
            </a:pPr>
            <a:r>
              <a:rPr lang="en-US" sz="1900" dirty="0">
                <a:solidFill>
                  <a:schemeClr val="dk1"/>
                </a:solidFill>
                <a:latin typeface="Times New Roman" panose="02020603050405020304" pitchFamily="18" charset="0"/>
                <a:ea typeface="Calibri"/>
                <a:cs typeface="Times New Roman" panose="02020603050405020304" pitchFamily="18" charset="0"/>
              </a:rPr>
              <a:t> </a:t>
            </a:r>
          </a:p>
          <a:p>
            <a:pPr marL="114300" indent="0" algn="just">
              <a:lnSpc>
                <a:spcPct val="150000"/>
              </a:lnSpc>
              <a:buNone/>
            </a:pPr>
            <a:r>
              <a:rPr lang="en-US" sz="1900" b="1" dirty="0">
                <a:solidFill>
                  <a:schemeClr val="dk1"/>
                </a:solidFill>
                <a:latin typeface="Times New Roman" panose="02020603050405020304" pitchFamily="18" charset="0"/>
                <a:ea typeface="Calibri"/>
                <a:cs typeface="Times New Roman" panose="02020603050405020304" pitchFamily="18" charset="0"/>
              </a:rPr>
              <a:t>2. User Flow Design</a:t>
            </a:r>
          </a:p>
          <a:p>
            <a:pPr marL="114300" indent="0" algn="just">
              <a:lnSpc>
                <a:spcPct val="150000"/>
              </a:lnSpc>
              <a:buNone/>
            </a:pPr>
            <a:r>
              <a:rPr lang="en-US" sz="1900" dirty="0">
                <a:solidFill>
                  <a:schemeClr val="dk1"/>
                </a:solidFill>
                <a:latin typeface="Times New Roman" panose="02020603050405020304" pitchFamily="18" charset="0"/>
                <a:ea typeface="Calibri"/>
                <a:cs typeface="Times New Roman" panose="02020603050405020304" pitchFamily="18" charset="0"/>
              </a:rPr>
              <a:t>A user flow is designed for effective guidance, user-friendly error messages are crafted, and error recovery mechanisms are implemented to maintain context in case of issues. The user flow is designed to be simple and intuitive, with clear instructions and helpful prompts. </a:t>
            </a:r>
          </a:p>
        </p:txBody>
      </p:sp>
      <p:sp>
        <p:nvSpPr>
          <p:cNvPr id="5" name="Google Shape;99;p2">
            <a:extLst>
              <a:ext uri="{FF2B5EF4-FFF2-40B4-BE49-F238E27FC236}">
                <a16:creationId xmlns:a16="http://schemas.microsoft.com/office/drawing/2014/main" xmlns="" id="{D9EAC97A-2FD4-AC3A-53A7-B483486CFB15}"/>
              </a:ext>
            </a:extLst>
          </p:cNvPr>
          <p:cNvSpPr txBox="1">
            <a:spLocks noGrp="1"/>
          </p:cNvSpPr>
          <p:nvPr>
            <p:ph type="dt" idx="10"/>
          </p:nvPr>
        </p:nvSpPr>
        <p:spPr>
          <a:xfrm>
            <a:off x="181947" y="6477922"/>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spTree>
    <p:extLst>
      <p:ext uri="{BB962C8B-B14F-4D97-AF65-F5344CB8AC3E}">
        <p14:creationId xmlns:p14="http://schemas.microsoft.com/office/powerpoint/2010/main" val="727823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B76BD6A-38E5-53D2-AA73-3B8BA9DE2199}"/>
              </a:ext>
            </a:extLst>
          </p:cNvPr>
          <p:cNvSpPr>
            <a:spLocks noGrp="1"/>
          </p:cNvSpPr>
          <p:nvPr>
            <p:ph type="body" idx="1"/>
          </p:nvPr>
        </p:nvSpPr>
        <p:spPr/>
        <p:txBody>
          <a:bodyPr>
            <a:normAutofit/>
          </a:bodyPr>
          <a:lstStyle/>
          <a:p>
            <a:pPr marL="114300" indent="0" algn="just">
              <a:lnSpc>
                <a:spcPct val="150000"/>
              </a:lnSpc>
              <a:buNone/>
            </a:pPr>
            <a:r>
              <a:rPr lang="en-US" sz="2000" b="1" dirty="0">
                <a:latin typeface="Times New Roman" panose="02020603050405020304" pitchFamily="18" charset="0"/>
                <a:cs typeface="Times New Roman" panose="02020603050405020304" pitchFamily="18" charset="0"/>
                <a:sym typeface="Arial"/>
              </a:rPr>
              <a:t>3. Large Language Model (LLM) Selection and Integration</a:t>
            </a:r>
          </a:p>
          <a:p>
            <a:pPr marL="114300" indent="0" algn="just">
              <a:lnSpc>
                <a:spcPct val="150000"/>
              </a:lnSpc>
              <a:buNone/>
            </a:pPr>
            <a:endParaRPr lang="en-US" sz="2000" dirty="0">
              <a:latin typeface="Times New Roman" panose="02020603050405020304" pitchFamily="18" charset="0"/>
              <a:cs typeface="Times New Roman" panose="02020603050405020304" pitchFamily="18" charset="0"/>
              <a:sym typeface="Arial"/>
            </a:endParaRPr>
          </a:p>
          <a:p>
            <a:pPr marL="114300" indent="0" algn="just">
              <a:lnSpc>
                <a:spcPct val="150000"/>
              </a:lnSpc>
              <a:buNone/>
            </a:pPr>
            <a:r>
              <a:rPr lang="en-US" sz="2000" dirty="0">
                <a:latin typeface="Times New Roman" panose="02020603050405020304" pitchFamily="18" charset="0"/>
                <a:cs typeface="Times New Roman" panose="02020603050405020304" pitchFamily="18" charset="0"/>
                <a:sym typeface="Arial"/>
              </a:rPr>
              <a:t>LLMs, such as ChatGPT, are employed for their adaptability, contextual understanding, and generative capabilities, enabling a wide range of language-related tasks. ChatGPT is a large language model chatbot developed by OpenAI. It is trained on a massive dataset of text and code, and can generate text, translate languages, write different kinds of creative content, and answer your questions in an informative way.</a:t>
            </a:r>
          </a:p>
          <a:p>
            <a:pPr marL="114300" indent="0">
              <a:lnSpc>
                <a:spcPct val="150000"/>
              </a:lnSpc>
              <a:buNone/>
            </a:pPr>
            <a:endParaRPr lang="en-IN" sz="2400" dirty="0"/>
          </a:p>
        </p:txBody>
      </p:sp>
      <p:sp>
        <p:nvSpPr>
          <p:cNvPr id="4" name="Slide Number Placeholder 3">
            <a:extLst>
              <a:ext uri="{FF2B5EF4-FFF2-40B4-BE49-F238E27FC236}">
                <a16:creationId xmlns:a16="http://schemas.microsoft.com/office/drawing/2014/main" xmlns="" id="{0FF9D9D2-F51D-60F5-06DF-86293D4EC05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5" name="Google Shape;99;p2">
            <a:extLst>
              <a:ext uri="{FF2B5EF4-FFF2-40B4-BE49-F238E27FC236}">
                <a16:creationId xmlns:a16="http://schemas.microsoft.com/office/drawing/2014/main" xmlns="" id="{A915AD86-F449-4D22-E7A7-4AC5658254CE}"/>
              </a:ext>
            </a:extLst>
          </p:cNvPr>
          <p:cNvSpPr txBox="1">
            <a:spLocks noGrp="1"/>
          </p:cNvSpPr>
          <p:nvPr>
            <p:ph type="dt" idx="10"/>
          </p:nvPr>
        </p:nvSpPr>
        <p:spPr>
          <a:xfrm>
            <a:off x="299884" y="6308725"/>
            <a:ext cx="2133600" cy="365125"/>
          </a:xfrm>
          <a:prstGeom prst="rect">
            <a:avLst/>
          </a:prstGeom>
          <a:noFill/>
          <a:ln>
            <a:noFill/>
          </a:ln>
        </p:spPr>
        <p:txBody>
          <a:bodyPr spcFirstLastPara="1" wrap="square" lIns="91425" tIns="45700" rIns="91425" bIns="45700" anchor="ctr" anchorCtr="0">
            <a:noAutofit/>
          </a:bodyPr>
          <a:lstStyle/>
          <a:p>
            <a:r>
              <a:rPr lang="en-US" b="1" dirty="0"/>
              <a:t>04-11-2023</a:t>
            </a:r>
            <a:endParaRPr lang="en-US" dirty="0"/>
          </a:p>
          <a:p>
            <a:pPr lvl="0"/>
            <a:endParaRPr dirty="0"/>
          </a:p>
        </p:txBody>
      </p:sp>
      <p:pic>
        <p:nvPicPr>
          <p:cNvPr id="6" name="Google Shape;98;p2">
            <a:extLst>
              <a:ext uri="{FF2B5EF4-FFF2-40B4-BE49-F238E27FC236}">
                <a16:creationId xmlns:a16="http://schemas.microsoft.com/office/drawing/2014/main" xmlns="" id="{E79A3A05-276B-B17F-EFD2-719082119F97}"/>
              </a:ext>
            </a:extLst>
          </p:cNvPr>
          <p:cNvPicPr preferRelativeResize="0"/>
          <p:nvPr/>
        </p:nvPicPr>
        <p:blipFill rotWithShape="1">
          <a:blip r:embed="rId2">
            <a:alphaModFix/>
          </a:blip>
          <a:srcRect/>
          <a:stretch/>
        </p:blipFill>
        <p:spPr>
          <a:xfrm>
            <a:off x="181947" y="192330"/>
            <a:ext cx="1740159" cy="610103"/>
          </a:xfrm>
          <a:prstGeom prst="rect">
            <a:avLst/>
          </a:prstGeom>
          <a:noFill/>
          <a:ln>
            <a:noFill/>
          </a:ln>
        </p:spPr>
      </p:pic>
    </p:spTree>
    <p:extLst>
      <p:ext uri="{BB962C8B-B14F-4D97-AF65-F5344CB8AC3E}">
        <p14:creationId xmlns:p14="http://schemas.microsoft.com/office/powerpoint/2010/main" val="1641045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7" name="Google Shape;97;p2"/>
          <p:cNvSpPr txBox="1">
            <a:spLocks noGrp="1"/>
          </p:cNvSpPr>
          <p:nvPr>
            <p:ph type="body" idx="1"/>
          </p:nvPr>
        </p:nvSpPr>
        <p:spPr>
          <a:xfrm>
            <a:off x="279919" y="1166018"/>
            <a:ext cx="8612154" cy="5190332"/>
          </a:xfrm>
          <a:prstGeom prst="rect">
            <a:avLst/>
          </a:prstGeom>
          <a:noFill/>
          <a:ln>
            <a:noFill/>
          </a:ln>
        </p:spPr>
        <p:txBody>
          <a:bodyPr spcFirstLastPara="1" wrap="square" lIns="91425" tIns="45700" rIns="91425" bIns="45700" anchor="t" anchorCtr="0">
            <a:normAutofit lnSpcReduction="10000"/>
          </a:bodyPr>
          <a:lstStyle/>
          <a:p>
            <a:pPr marL="114300" indent="0">
              <a:lnSpc>
                <a:spcPct val="150000"/>
              </a:lnSpc>
              <a:buNone/>
            </a:pPr>
            <a:r>
              <a:rPr lang="en-US" sz="2000" b="1" dirty="0">
                <a:latin typeface="Times New Roman" panose="02020603050405020304" pitchFamily="18" charset="0"/>
                <a:cs typeface="Times New Roman" panose="02020603050405020304" pitchFamily="18" charset="0"/>
              </a:rPr>
              <a:t>4. User Interface Design</a:t>
            </a:r>
          </a:p>
          <a:p>
            <a:pPr marL="114300" indent="0">
              <a:lnSpc>
                <a:spcPct val="150000"/>
              </a:lnSpc>
              <a:buNone/>
            </a:pPr>
            <a:endParaRPr lang="en-IN" sz="2000" b="1" dirty="0">
              <a:latin typeface="Times New Roman" panose="02020603050405020304" pitchFamily="18" charset="0"/>
              <a:cs typeface="Times New Roman" panose="02020603050405020304" pitchFamily="18" charset="0"/>
            </a:endParaRPr>
          </a:p>
          <a:p>
            <a:pPr marL="114300" indent="0">
              <a:lnSpc>
                <a:spcPct val="150000"/>
              </a:lnSpc>
              <a:buNone/>
            </a:pPr>
            <a:r>
              <a:rPr lang="en-US" sz="2000" dirty="0">
                <a:latin typeface="Times New Roman" panose="02020603050405020304" pitchFamily="18" charset="0"/>
                <a:cs typeface="Times New Roman" panose="02020603050405020304" pitchFamily="18" charset="0"/>
              </a:rPr>
              <a:t> User interface (UI) design involves structuring the HTML document with semantic tags for accessibility and SEO. Semantic tags are used to provide context and meaning to the content of the web page, which is important for both accessibility and SEO. CSS is applied to create a visually appealing and responsive chatbot interface, distinguishing user and bot messages. CSS is a cascading style sheet language that is used to control the appearance of web pages. It can be used to style the chatbot interface, including the font, color, and layout of the messages.</a:t>
            </a:r>
            <a:endParaRPr lang="en-IN" sz="2000" dirty="0">
              <a:latin typeface="Times New Roman" panose="02020603050405020304" pitchFamily="18" charset="0"/>
              <a:cs typeface="Times New Roman" panose="02020603050405020304" pitchFamily="18" charset="0"/>
            </a:endParaRPr>
          </a:p>
          <a:p>
            <a:pPr marL="114300" indent="0">
              <a:lnSpc>
                <a:spcPct val="150000"/>
              </a:lnSpc>
              <a:buNone/>
            </a:pPr>
            <a:r>
              <a:rPr lang="en-US" sz="2000" dirty="0">
                <a:latin typeface="Times New Roman" panose="02020603050405020304" pitchFamily="18" charset="0"/>
                <a:cs typeface="Times New Roman" panose="02020603050405020304" pitchFamily="18" charset="0"/>
              </a:rPr>
              <a:t> </a:t>
            </a:r>
          </a:p>
        </p:txBody>
      </p:sp>
      <p:sp>
        <p:nvSpPr>
          <p:cNvPr id="99" name="Google Shape;99;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lvl="0"/>
            <a:endParaRPr dirty="0"/>
          </a:p>
        </p:txBody>
      </p:sp>
      <p:sp>
        <p:nvSpPr>
          <p:cNvPr id="100" name="Google Shape;100;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endParaRPr dirty="0"/>
          </a:p>
        </p:txBody>
      </p:sp>
      <p:sp>
        <p:nvSpPr>
          <p:cNvPr id="101" name="Google Shape;101;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pic>
        <p:nvPicPr>
          <p:cNvPr id="2" name="Google Shape;98;p2">
            <a:extLst>
              <a:ext uri="{FF2B5EF4-FFF2-40B4-BE49-F238E27FC236}">
                <a16:creationId xmlns:a16="http://schemas.microsoft.com/office/drawing/2014/main" xmlns="" id="{EDEFF00D-CA3A-2873-1C3F-B3C9FB3F90BB}"/>
              </a:ext>
            </a:extLst>
          </p:cNvPr>
          <p:cNvPicPr preferRelativeResize="0"/>
          <p:nvPr/>
        </p:nvPicPr>
        <p:blipFill rotWithShape="1">
          <a:blip r:embed="rId3">
            <a:alphaModFix/>
          </a:blip>
          <a:srcRect/>
          <a:stretch/>
        </p:blipFill>
        <p:spPr>
          <a:xfrm>
            <a:off x="181947" y="192330"/>
            <a:ext cx="1740159" cy="610103"/>
          </a:xfrm>
          <a:prstGeom prst="rect">
            <a:avLst/>
          </a:prstGeom>
          <a:noFill/>
          <a:ln>
            <a:noFill/>
          </a:ln>
        </p:spPr>
      </p:pic>
      <p:sp>
        <p:nvSpPr>
          <p:cNvPr id="3" name="Google Shape;99;p2">
            <a:extLst>
              <a:ext uri="{FF2B5EF4-FFF2-40B4-BE49-F238E27FC236}">
                <a16:creationId xmlns:a16="http://schemas.microsoft.com/office/drawing/2014/main" xmlns="" id="{11E5B471-571C-5021-9C38-B51D1CA6BB26}"/>
              </a:ext>
            </a:extLst>
          </p:cNvPr>
          <p:cNvSpPr txBox="1">
            <a:spLocks/>
          </p:cNvSpPr>
          <p:nvPr/>
        </p:nvSpPr>
        <p:spPr>
          <a:xfrm>
            <a:off x="279919" y="6356350"/>
            <a:ext cx="21336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r>
              <a:rPr lang="en-US" b="1" dirty="0"/>
              <a:t>04-11-2023</a:t>
            </a:r>
            <a:endParaRPr lang="en-US" dirty="0"/>
          </a:p>
          <a:p>
            <a:endParaRPr lang="en-US" dirty="0"/>
          </a:p>
        </p:txBody>
      </p:sp>
    </p:spTree>
    <p:extLst>
      <p:ext uri="{BB962C8B-B14F-4D97-AF65-F5344CB8AC3E}">
        <p14:creationId xmlns:p14="http://schemas.microsoft.com/office/powerpoint/2010/main" val="362685748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209</TotalTime>
  <Words>978</Words>
  <Application>Microsoft Office PowerPoint</Application>
  <PresentationFormat>On-screen Show (4:3)</PresentationFormat>
  <Paragraphs>136</Paragraphs>
  <Slides>24</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AI Based model for hospital management system </vt:lpstr>
      <vt:lpstr>ABSTRACT </vt:lpstr>
      <vt:lpstr>  INTRODUCTION</vt:lpstr>
      <vt:lpstr>PowerPoint Presentation</vt:lpstr>
      <vt:lpstr>      PROBLEM STATEMENT</vt:lpstr>
      <vt:lpstr>      OBJECTIVE</vt:lpstr>
      <vt:lpstr>     METHODOLOGY</vt:lpstr>
      <vt:lpstr>PowerPoint Presentation</vt:lpstr>
      <vt:lpstr>PowerPoint Presentation</vt:lpstr>
      <vt:lpstr>           </vt:lpstr>
      <vt:lpstr>PowerPoint Presentation</vt:lpstr>
      <vt:lpstr>PowerPoint Presentation</vt:lpstr>
      <vt:lpstr>PowerPoint Presentation</vt:lpstr>
      <vt:lpstr>IMPLEMENTATION</vt:lpstr>
      <vt:lpstr>PowerPoint Presentation</vt:lpstr>
      <vt:lpstr>PowerPoint Presentation</vt:lpstr>
      <vt:lpstr>PowerPoint Presentation</vt:lpstr>
      <vt:lpstr>PowerPoint Presentation</vt:lpstr>
      <vt:lpstr>OUTPUT SCREENSHOTS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dc:title>
  <dc:creator>DEBOSMITA SARKAR</dc:creator>
  <cp:lastModifiedBy>HP</cp:lastModifiedBy>
  <cp:revision>48</cp:revision>
  <dcterms:modified xsi:type="dcterms:W3CDTF">2023-11-04T03:48:43Z</dcterms:modified>
</cp:coreProperties>
</file>