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5" r:id="rId19"/>
    <p:sldId id="274" r:id="rId2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DC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1502" y="10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7485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3509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306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2615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629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57613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666981"/>
            <a:ext cx="7772400" cy="1470025"/>
          </a:xfrm>
          <a:prstGeom prst="rect">
            <a:avLst/>
          </a:prstGeom>
          <a:noFill/>
          <a:ln>
            <a:noFill/>
          </a:ln>
        </p:spPr>
        <p:txBody>
          <a:bodyPr spcFirstLastPara="1" wrap="square" lIns="91425" tIns="45700" rIns="91425" bIns="45700" anchor="ctr" anchorCtr="0">
            <a:normAutofit fontScale="90000"/>
          </a:bodyPr>
          <a:lstStyle/>
          <a:p>
            <a:pPr lvl="0">
              <a:buSzPts val="4400"/>
            </a:pPr>
            <a:r>
              <a:rPr lang="en-GB" dirty="0">
                <a:latin typeface="Times New Roman" panose="02020603050405020304" pitchFamily="18" charset="0"/>
                <a:cs typeface="Times New Roman" panose="02020603050405020304" pitchFamily="18" charset="0"/>
              </a:rPr>
              <a:t>ANTI CANCER PEPTIDE PREDICTION USING MACHINE LEARNING MODELS</a:t>
            </a:r>
            <a:br>
              <a:rPr lang="en-GB" dirty="0">
                <a:latin typeface="Times New Roman" panose="02020603050405020304" pitchFamily="18" charset="0"/>
                <a:cs typeface="Times New Roman" panose="02020603050405020304" pitchFamily="18" charset="0"/>
              </a:rPr>
            </a:br>
            <a:endParaRPr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468683" y="5087148"/>
            <a:ext cx="4605337" cy="1981200"/>
          </a:xfrm>
          <a:prstGeom prst="rect">
            <a:avLst/>
          </a:prstGeom>
          <a:noFill/>
          <a:ln>
            <a:noFill/>
          </a:ln>
        </p:spPr>
        <p:txBody>
          <a:bodyPr spcFirstLastPara="1" wrap="square" lIns="91425" tIns="45700" rIns="91425" bIns="45700" anchor="t" anchorCtr="0">
            <a:normAutofit/>
          </a:bodyPr>
          <a:lstStyle/>
          <a:p>
            <a:pPr marL="0" indent="0" algn="r">
              <a:spcBef>
                <a:spcPts val="0"/>
              </a:spcBef>
              <a:buSzPct val="100000"/>
            </a:pPr>
            <a:r>
              <a:rPr lang="en-US" sz="1800" dirty="0">
                <a:solidFill>
                  <a:schemeClr val="tx1"/>
                </a:solidFill>
                <a:latin typeface="Times New Roman" panose="02020603050405020304" pitchFamily="18" charset="0"/>
                <a:cs typeface="Times New Roman" panose="02020603050405020304" pitchFamily="18" charset="0"/>
              </a:rPr>
              <a:t>Batch ID: B052</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Student 1 Reg. No: RA2011003010371</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                  Student 1 Name: </a:t>
            </a:r>
            <a:r>
              <a:rPr lang="en-US" sz="1800" dirty="0" err="1">
                <a:solidFill>
                  <a:schemeClr val="tx1"/>
                </a:solidFill>
                <a:latin typeface="Times New Roman" panose="02020603050405020304" pitchFamily="18" charset="0"/>
                <a:cs typeface="Times New Roman" panose="02020603050405020304" pitchFamily="18" charset="0"/>
              </a:rPr>
              <a:t>Debosmita</a:t>
            </a:r>
            <a:r>
              <a:rPr lang="en-US" sz="1800" dirty="0">
                <a:solidFill>
                  <a:schemeClr val="tx1"/>
                </a:solidFill>
                <a:latin typeface="Times New Roman" panose="02020603050405020304" pitchFamily="18" charset="0"/>
                <a:cs typeface="Times New Roman" panose="02020603050405020304" pitchFamily="18" charset="0"/>
              </a:rPr>
              <a:t> Sarkar</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Student 2 Reg. No: RA2011003010233</a:t>
            </a:r>
          </a:p>
          <a:p>
            <a:pPr marL="0" lvl="0" indent="0" algn="r">
              <a:spcBef>
                <a:spcPts val="0"/>
              </a:spcBef>
              <a:buSzPct val="100000"/>
            </a:pPr>
            <a:r>
              <a:rPr lang="en-US" sz="1800" dirty="0">
                <a:solidFill>
                  <a:schemeClr val="tx1"/>
                </a:solidFill>
                <a:latin typeface="Times New Roman" panose="02020603050405020304" pitchFamily="18" charset="0"/>
                <a:cs typeface="Times New Roman" panose="02020603050405020304" pitchFamily="18" charset="0"/>
              </a:rPr>
              <a:t>	  Student 2 Name: </a:t>
            </a:r>
            <a:r>
              <a:rPr lang="en-US" sz="1800" dirty="0" err="1">
                <a:solidFill>
                  <a:schemeClr val="tx1"/>
                </a:solidFill>
                <a:latin typeface="Times New Roman" panose="02020603050405020304" pitchFamily="18" charset="0"/>
                <a:cs typeface="Times New Roman" panose="02020603050405020304" pitchFamily="18" charset="0"/>
              </a:rPr>
              <a:t>Aarya</a:t>
            </a:r>
            <a:r>
              <a:rPr lang="en-US" sz="1800" dirty="0">
                <a:solidFill>
                  <a:schemeClr val="tx1"/>
                </a:solidFill>
                <a:latin typeface="Times New Roman" panose="02020603050405020304" pitchFamily="18" charset="0"/>
                <a:cs typeface="Times New Roman" panose="02020603050405020304" pitchFamily="18" charset="0"/>
              </a:rPr>
              <a:t> Pillai</a:t>
            </a:r>
            <a:endParaRPr sz="18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
          <p:cNvSpPr/>
          <p:nvPr/>
        </p:nvSpPr>
        <p:spPr>
          <a:xfrm>
            <a:off x="1922106" y="192330"/>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MAJOR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163286" y="5318275"/>
            <a:ext cx="3471862" cy="1190625"/>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20000"/>
              </a:lnSpc>
              <a:spcBef>
                <a:spcPts val="0"/>
              </a:spcBef>
              <a:buSzPct val="100000"/>
            </a:pPr>
            <a:r>
              <a:rPr lang="en-US" sz="7200" dirty="0">
                <a:solidFill>
                  <a:schemeClr val="tx1"/>
                </a:solidFill>
                <a:latin typeface="Times New Roman" panose="02020603050405020304" pitchFamily="18" charset="0"/>
                <a:cs typeface="Times New Roman" panose="02020603050405020304" pitchFamily="18" charset="0"/>
              </a:rPr>
              <a:t>Guide name: Dr. P. Velmurugan </a:t>
            </a:r>
          </a:p>
          <a:p>
            <a:pPr marL="0" indent="0" algn="l">
              <a:lnSpc>
                <a:spcPct val="120000"/>
              </a:lnSpc>
              <a:spcBef>
                <a:spcPts val="0"/>
              </a:spcBef>
              <a:buSzPct val="100000"/>
            </a:pPr>
            <a:r>
              <a:rPr lang="en-US" sz="7200" dirty="0">
                <a:solidFill>
                  <a:schemeClr val="tx1"/>
                </a:solidFill>
                <a:latin typeface="Times New Roman" panose="02020603050405020304" pitchFamily="18" charset="0"/>
                <a:cs typeface="Times New Roman" panose="02020603050405020304" pitchFamily="18" charset="0"/>
              </a:rPr>
              <a:t>Designation: Assistant Professor</a:t>
            </a:r>
            <a:br>
              <a:rPr lang="en-US" sz="7200" dirty="0">
                <a:solidFill>
                  <a:schemeClr val="tx1"/>
                </a:solidFill>
                <a:latin typeface="Times New Roman" panose="02020603050405020304" pitchFamily="18" charset="0"/>
                <a:cs typeface="Times New Roman" panose="02020603050405020304" pitchFamily="18" charset="0"/>
              </a:rPr>
            </a:br>
            <a:r>
              <a:rPr lang="en-US" sz="7200" dirty="0">
                <a:solidFill>
                  <a:schemeClr val="tx1"/>
                </a:solidFill>
                <a:latin typeface="Times New Roman" panose="02020603050405020304" pitchFamily="18" charset="0"/>
                <a:cs typeface="Times New Roman" panose="02020603050405020304" pitchFamily="18" charset="0"/>
              </a:rPr>
              <a:t>Department: </a:t>
            </a:r>
            <a:r>
              <a:rPr lang="en-IN" sz="7200" dirty="0">
                <a:solidFill>
                  <a:schemeClr val="tx1"/>
                </a:solidFill>
                <a:latin typeface="Times New Roman" panose="02020603050405020304" pitchFamily="18" charset="0"/>
                <a:cs typeface="Times New Roman" panose="02020603050405020304" pitchFamily="18" charset="0"/>
              </a:rPr>
              <a:t>Department of Computing Technologies</a:t>
            </a:r>
          </a:p>
          <a:p>
            <a:pPr marL="0" indent="0">
              <a:lnSpc>
                <a:spcPct val="170000"/>
              </a:lnSpc>
              <a:spcBef>
                <a:spcPts val="592"/>
              </a:spcBef>
              <a:buSzPct val="100000"/>
            </a:pPr>
            <a:endParaRPr lang="en-US" dirty="0">
              <a:latin typeface="Times New Roman" panose="02020603050405020304" pitchFamily="18" charset="0"/>
              <a:cs typeface="Times New Roman" panose="02020603050405020304" pitchFamily="18" charset="0"/>
            </a:endParaRPr>
          </a:p>
        </p:txBody>
      </p:sp>
      <p:pic>
        <p:nvPicPr>
          <p:cNvPr id="2" name="Google Shape;98;p2">
            <a:extLst>
              <a:ext uri="{FF2B5EF4-FFF2-40B4-BE49-F238E27FC236}">
                <a16:creationId xmlns:a16="http://schemas.microsoft.com/office/drawing/2014/main" id="{DD6834DF-869D-1F82-0122-70475CC23D18}"/>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5D2534-A3F3-2142-7E97-B641D93EC96F}"/>
              </a:ext>
            </a:extLst>
          </p:cNvPr>
          <p:cNvSpPr>
            <a:spLocks noGrp="1"/>
          </p:cNvSpPr>
          <p:nvPr>
            <p:ph type="body" idx="1"/>
          </p:nvPr>
        </p:nvSpPr>
        <p:spPr>
          <a:xfrm>
            <a:off x="457200" y="405354"/>
            <a:ext cx="8229600" cy="5720810"/>
          </a:xfrm>
        </p:spPr>
        <p:txBody>
          <a:bodyPr>
            <a:normAutofit lnSpcReduction="10000"/>
          </a:bodyPr>
          <a:lstStyle/>
          <a:p>
            <a:pPr marL="114300" indent="0" algn="just">
              <a:buNone/>
            </a:pPr>
            <a:r>
              <a:rPr lang="en-US" sz="2200" b="1" dirty="0">
                <a:solidFill>
                  <a:schemeClr val="tx1"/>
                </a:solidFill>
                <a:latin typeface="Times New Roman" panose="02020603050405020304" pitchFamily="18" charset="0"/>
                <a:cs typeface="Times New Roman" panose="02020603050405020304" pitchFamily="18" charset="0"/>
              </a:rPr>
              <a:t>			</a:t>
            </a:r>
            <a:r>
              <a:rPr lang="en-US" sz="3900" dirty="0">
                <a:latin typeface="Times New Roman" panose="02020603050405020304" pitchFamily="18" charset="0"/>
                <a:cs typeface="Times New Roman" panose="02020603050405020304" pitchFamily="18" charset="0"/>
              </a:rPr>
              <a:t>OBJECTIVE</a:t>
            </a:r>
          </a:p>
          <a:p>
            <a:pPr marL="114300" indent="0" algn="just">
              <a:buNone/>
            </a:pPr>
            <a:endParaRPr lang="en-US" sz="1600" dirty="0">
              <a:solidFill>
                <a:schemeClr val="tx1"/>
              </a:solidFill>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Dataset </a:t>
            </a:r>
            <a:r>
              <a:rPr lang="en-GB" sz="1600" b="1" dirty="0" err="1">
                <a:latin typeface="Times New Roman" panose="02020603050405020304" pitchFamily="18" charset="0"/>
                <a:cs typeface="Times New Roman" panose="02020603050405020304" pitchFamily="18" charset="0"/>
              </a:rPr>
              <a:t>Curation</a:t>
            </a:r>
            <a:r>
              <a:rPr lang="en-GB" sz="1600" b="1" dirty="0">
                <a:latin typeface="Times New Roman" panose="02020603050405020304" pitchFamily="18" charset="0"/>
                <a:cs typeface="Times New Roman" panose="02020603050405020304" pitchFamily="18" charset="0"/>
              </a:rPr>
              <a:t>:</a:t>
            </a:r>
            <a:r>
              <a:rPr lang="en-GB" sz="1600" dirty="0">
                <a:latin typeface="Times New Roman" panose="02020603050405020304" pitchFamily="18" charset="0"/>
                <a:cs typeface="Times New Roman" panose="02020603050405020304" pitchFamily="18" charset="0"/>
              </a:rPr>
              <a:t> Gather and curate comprehensive datasets of annotated peptides with known anti-cancer activity, ensuring diversity and reliability in the data.</a:t>
            </a:r>
          </a:p>
          <a:p>
            <a:pPr algn="just"/>
            <a:r>
              <a:rPr lang="en-GB" sz="1600" b="1" dirty="0">
                <a:latin typeface="Times New Roman" panose="02020603050405020304" pitchFamily="18" charset="0"/>
                <a:cs typeface="Times New Roman" panose="02020603050405020304" pitchFamily="18" charset="0"/>
              </a:rPr>
              <a:t>Feature Engineering:</a:t>
            </a:r>
            <a:r>
              <a:rPr lang="en-GB" sz="1600" dirty="0">
                <a:latin typeface="Times New Roman" panose="02020603050405020304" pitchFamily="18" charset="0"/>
                <a:cs typeface="Times New Roman" panose="02020603050405020304" pitchFamily="18" charset="0"/>
              </a:rPr>
              <a:t> Employ innovative feature engineering strategies to extract informative features from peptide sequences, capturing essential structural and physicochemical properties indicative of anti-cancer activity.</a:t>
            </a:r>
          </a:p>
          <a:p>
            <a:pPr algn="just"/>
            <a:r>
              <a:rPr lang="en-GB" sz="1600" b="1" dirty="0">
                <a:latin typeface="Times New Roman" panose="02020603050405020304" pitchFamily="18" charset="0"/>
                <a:cs typeface="Times New Roman" panose="02020603050405020304" pitchFamily="18" charset="0"/>
              </a:rPr>
              <a:t>Model Development:</a:t>
            </a:r>
            <a:r>
              <a:rPr lang="en-GB" sz="1600" dirty="0">
                <a:latin typeface="Times New Roman" panose="02020603050405020304" pitchFamily="18" charset="0"/>
                <a:cs typeface="Times New Roman" panose="02020603050405020304" pitchFamily="18" charset="0"/>
              </a:rPr>
              <a:t> Design and train machine learning algorithms, employing state-of-the-art techniques such as deep learning, ensemble methods, or hybrid models, to develop predictive models capable of accurately identifying anti-cancer peptides.</a:t>
            </a:r>
          </a:p>
          <a:p>
            <a:pPr algn="just"/>
            <a:r>
              <a:rPr lang="en-GB" sz="1600" b="1" dirty="0">
                <a:latin typeface="Times New Roman" panose="02020603050405020304" pitchFamily="18" charset="0"/>
                <a:cs typeface="Times New Roman" panose="02020603050405020304" pitchFamily="18" charset="0"/>
              </a:rPr>
              <a:t>Model Evaluation:</a:t>
            </a:r>
            <a:r>
              <a:rPr lang="en-GB" sz="1600" dirty="0">
                <a:latin typeface="Times New Roman" panose="02020603050405020304" pitchFamily="18" charset="0"/>
                <a:cs typeface="Times New Roman" panose="02020603050405020304" pitchFamily="18" charset="0"/>
              </a:rPr>
              <a:t> Rigorously evaluate the developed models using robust cross-validation techniques and independent test datasets to ensure high predictive accuracy, sensitivity, specificity, and generalizability.</a:t>
            </a:r>
          </a:p>
          <a:p>
            <a:pPr algn="just"/>
            <a:r>
              <a:rPr lang="en-GB" sz="1600" b="1" dirty="0">
                <a:latin typeface="Times New Roman" panose="02020603050405020304" pitchFamily="18" charset="0"/>
                <a:cs typeface="Times New Roman" panose="02020603050405020304" pitchFamily="18" charset="0"/>
              </a:rPr>
              <a:t>Interpretability and Insights:</a:t>
            </a:r>
            <a:r>
              <a:rPr lang="en-GB" sz="1600" dirty="0">
                <a:latin typeface="Times New Roman" panose="02020603050405020304" pitchFamily="18" charset="0"/>
                <a:cs typeface="Times New Roman" panose="02020603050405020304" pitchFamily="18" charset="0"/>
              </a:rPr>
              <a:t> Investigate the interpretability of the models to unveil the underlying molecular mechanisms and structure-activity relationships governing anti-cancer peptide interactions, providing insights for further experimental validations.</a:t>
            </a:r>
          </a:p>
          <a:p>
            <a:pPr algn="just"/>
            <a:r>
              <a:rPr lang="en-GB" sz="1600" b="1" dirty="0">
                <a:latin typeface="Times New Roman" panose="02020603050405020304" pitchFamily="18" charset="0"/>
                <a:cs typeface="Times New Roman" panose="02020603050405020304" pitchFamily="18" charset="0"/>
              </a:rPr>
              <a:t>Integration and Accessibility:</a:t>
            </a:r>
            <a:r>
              <a:rPr lang="en-GB" sz="1600" dirty="0">
                <a:latin typeface="Times New Roman" panose="02020603050405020304" pitchFamily="18" charset="0"/>
                <a:cs typeface="Times New Roman" panose="02020603050405020304" pitchFamily="18" charset="0"/>
              </a:rPr>
              <a:t> Develop user-friendly interfaces or tools to enable researchers and clinicians to input peptide sequences and obtain predictions regarding their anti-cancer potential, facilitating broader accessibility and usability.</a:t>
            </a:r>
          </a:p>
          <a:p>
            <a:pPr algn="just"/>
            <a:r>
              <a:rPr lang="en-GB" sz="1600" b="1" dirty="0">
                <a:latin typeface="Times New Roman" panose="02020603050405020304" pitchFamily="18" charset="0"/>
                <a:cs typeface="Times New Roman" panose="02020603050405020304" pitchFamily="18" charset="0"/>
              </a:rPr>
              <a:t>Validation and Translation:</a:t>
            </a:r>
            <a:r>
              <a:rPr lang="en-GB" sz="1600" dirty="0">
                <a:latin typeface="Times New Roman" panose="02020603050405020304" pitchFamily="18" charset="0"/>
                <a:cs typeface="Times New Roman" panose="02020603050405020304" pitchFamily="18" charset="0"/>
              </a:rPr>
              <a:t> Collaborate with experimental researchers for the validation of predicted peptides, bridging the gap between computational predictions and real-world applications, thereby advancing potential candidates towards therapeutic translation.</a:t>
            </a:r>
          </a:p>
          <a:p>
            <a:pPr marL="114300" indent="0" algn="just">
              <a:buNone/>
            </a:pPr>
            <a:endParaRPr lang="en-IN"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5D1FAB4-42E2-7B81-7845-EF184E5A1C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353163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681135" y="-45550"/>
            <a:ext cx="8229600" cy="1143000"/>
          </a:xfrm>
          <a:prstGeom prst="rect">
            <a:avLst/>
          </a:prstGeom>
          <a:noFill/>
          <a:ln>
            <a:noFill/>
          </a:ln>
        </p:spPr>
        <p:txBody>
          <a:bodyPr spcFirstLastPara="1" wrap="square" lIns="91425" tIns="45700" rIns="91425" bIns="45700" anchor="ctr" anchorCtr="0">
            <a:noAutofit/>
          </a:bodyPr>
          <a:lstStyle/>
          <a:p>
            <a:pPr marL="0" lvl="0" indent="0" rtl="0">
              <a:spcBef>
                <a:spcPts val="0"/>
              </a:spcBef>
              <a:spcAft>
                <a:spcPts val="0"/>
              </a:spcAft>
              <a:buClr>
                <a:schemeClr val="dk1"/>
              </a:buClr>
              <a:buSzPts val="3200"/>
              <a:buNone/>
            </a:pPr>
            <a:r>
              <a:rPr lang="en-US" sz="3600" dirty="0">
                <a:latin typeface="Times New Roman" panose="02020603050405020304" pitchFamily="18" charset="0"/>
                <a:cs typeface="Times New Roman" panose="02020603050405020304" pitchFamily="18" charset="0"/>
              </a:rPr>
              <a:t>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PROPOSED SYSTEMS</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3" name="Text Placeholder 2">
            <a:extLst>
              <a:ext uri="{FF2B5EF4-FFF2-40B4-BE49-F238E27FC236}">
                <a16:creationId xmlns:a16="http://schemas.microsoft.com/office/drawing/2014/main" id="{BF302862-93C1-9BEE-C984-E19F943E313F}"/>
              </a:ext>
            </a:extLst>
          </p:cNvPr>
          <p:cNvSpPr>
            <a:spLocks noGrp="1"/>
          </p:cNvSpPr>
          <p:nvPr>
            <p:ph type="body" idx="1"/>
          </p:nvPr>
        </p:nvSpPr>
        <p:spPr>
          <a:xfrm>
            <a:off x="181947" y="995734"/>
            <a:ext cx="8822094" cy="5442387"/>
          </a:xfrm>
        </p:spPr>
        <p:txBody>
          <a:bodyPr>
            <a:normAutofit fontScale="92500"/>
          </a:bodyPr>
          <a:lstStyle/>
          <a:p>
            <a:pPr algn="just"/>
            <a:r>
              <a:rPr lang="en-GB" sz="1600" b="1" dirty="0">
                <a:latin typeface="Times New Roman" panose="02020603050405020304" pitchFamily="18" charset="0"/>
                <a:cs typeface="Times New Roman" panose="02020603050405020304" pitchFamily="18" charset="0"/>
              </a:rPr>
              <a:t>Enhanced Feature Representation:</a:t>
            </a:r>
            <a:r>
              <a:rPr lang="en-GB" sz="1600" dirty="0">
                <a:latin typeface="Times New Roman" panose="02020603050405020304" pitchFamily="18" charset="0"/>
                <a:cs typeface="Times New Roman" panose="02020603050405020304" pitchFamily="18" charset="0"/>
              </a:rPr>
              <a:t> Implement innovative techniques to capture comprehensive and informative features from peptide sequences, encompassing structural, physicochemical, and evolutionary properties. This enriched feature set will provide a more nuanced understanding of peptides' anti-cancer potential.</a:t>
            </a:r>
          </a:p>
          <a:p>
            <a:pPr algn="just"/>
            <a:r>
              <a:rPr lang="en-GB" sz="1600" b="1" dirty="0">
                <a:latin typeface="Times New Roman" panose="02020603050405020304" pitchFamily="18" charset="0"/>
                <a:cs typeface="Times New Roman" panose="02020603050405020304" pitchFamily="18" charset="0"/>
              </a:rPr>
              <a:t>Advanced Machine Learning Models:</a:t>
            </a:r>
            <a:r>
              <a:rPr lang="en-GB" sz="1600" dirty="0">
                <a:latin typeface="Times New Roman" panose="02020603050405020304" pitchFamily="18" charset="0"/>
                <a:cs typeface="Times New Roman" panose="02020603050405020304" pitchFamily="18" charset="0"/>
              </a:rPr>
              <a:t> Employ state-of-the-art machine learning algorithms, including deep learning architectures, ensemble methods, and hybrid models, to develop highly accurate predictive models. These models will be trained on curated datasets of annotated peptides to discern complex patterns indicative of anti-cancer activity.</a:t>
            </a:r>
          </a:p>
          <a:p>
            <a:pPr algn="just"/>
            <a:r>
              <a:rPr lang="en-GB" sz="1600" b="1" dirty="0">
                <a:latin typeface="Times New Roman" panose="02020603050405020304" pitchFamily="18" charset="0"/>
                <a:cs typeface="Times New Roman" panose="02020603050405020304" pitchFamily="18" charset="0"/>
              </a:rPr>
              <a:t>Validation and Interpretability:</a:t>
            </a:r>
            <a:r>
              <a:rPr lang="en-GB" sz="1600" dirty="0">
                <a:latin typeface="Times New Roman" panose="02020603050405020304" pitchFamily="18" charset="0"/>
                <a:cs typeface="Times New Roman" panose="02020603050405020304" pitchFamily="18" charset="0"/>
              </a:rPr>
              <a:t> Focus on model interpretability to unravel the underlying molecular mechanisms governing anti-cancer peptide interactions. Concurrently, collaborate with experimental researchers for rigorous validation of predicted peptides, bridging computational predictions with real-world validations.</a:t>
            </a:r>
          </a:p>
          <a:p>
            <a:pPr algn="just"/>
            <a:r>
              <a:rPr lang="en-GB" sz="1600" b="1" dirty="0">
                <a:latin typeface="Times New Roman" panose="02020603050405020304" pitchFamily="18" charset="0"/>
                <a:cs typeface="Times New Roman" panose="02020603050405020304" pitchFamily="18" charset="0"/>
              </a:rPr>
              <a:t>Scalability and Accessibility:</a:t>
            </a:r>
            <a:r>
              <a:rPr lang="en-GB" sz="1600" dirty="0">
                <a:latin typeface="Times New Roman" panose="02020603050405020304" pitchFamily="18" charset="0"/>
                <a:cs typeface="Times New Roman" panose="02020603050405020304" pitchFamily="18" charset="0"/>
              </a:rPr>
              <a:t> Design scalable frameworks and user-friendly interfaces, ensuring accessibility for researchers and clinicians. These tools will allow for easy input of peptide sequences and provide rapid predictions regarding their potential as anti-cancer agents.</a:t>
            </a:r>
          </a:p>
          <a:p>
            <a:pPr algn="just"/>
            <a:r>
              <a:rPr lang="en-GB" sz="1600" b="1" dirty="0">
                <a:latin typeface="Times New Roman" panose="02020603050405020304" pitchFamily="18" charset="0"/>
                <a:cs typeface="Times New Roman" panose="02020603050405020304" pitchFamily="18" charset="0"/>
              </a:rPr>
              <a:t>Continuous Improvement and Adaptation:</a:t>
            </a:r>
            <a:r>
              <a:rPr lang="en-GB" sz="1600" dirty="0">
                <a:latin typeface="Times New Roman" panose="02020603050405020304" pitchFamily="18" charset="0"/>
                <a:cs typeface="Times New Roman" panose="02020603050405020304" pitchFamily="18" charset="0"/>
              </a:rPr>
              <a:t> Establish a framework for continual model refinement by incorporating new data, optimizing feature selection strategies, and adapting algorithms to enhance predictive accuracy and keep pace with evolving datasets and scientific knowledge.</a:t>
            </a:r>
          </a:p>
          <a:p>
            <a:pPr algn="just"/>
            <a:r>
              <a:rPr lang="en-GB" sz="1600" b="1" dirty="0">
                <a:latin typeface="Times New Roman" panose="02020603050405020304" pitchFamily="18" charset="0"/>
                <a:cs typeface="Times New Roman" panose="02020603050405020304" pitchFamily="18" charset="0"/>
              </a:rPr>
              <a:t>Ethical and Regulatory Considerations:</a:t>
            </a:r>
            <a:r>
              <a:rPr lang="en-GB" sz="1600" dirty="0">
                <a:latin typeface="Times New Roman" panose="02020603050405020304" pitchFamily="18" charset="0"/>
                <a:cs typeface="Times New Roman" panose="02020603050405020304" pitchFamily="18" charset="0"/>
              </a:rPr>
              <a:t> Address ethical concerns regarding the use of predictive models in drug discovery. Develop guidelines aligning computational predictions with regulatory frameworks, ensuring responsible and transparent utilization of these models in therapeutic development.</a:t>
            </a:r>
          </a:p>
          <a:p>
            <a:pPr marL="114300" indent="0" algn="just">
              <a:buSzPct val="90000"/>
              <a:buNone/>
            </a:pPr>
            <a:endParaRPr lang="en-IN" sz="1600" dirty="0">
              <a:latin typeface="Times New Roman" panose="02020603050405020304" pitchFamily="18" charset="0"/>
              <a:cs typeface="Times New Roman" panose="02020603050405020304" pitchFamily="18" charset="0"/>
            </a:endParaRPr>
          </a:p>
        </p:txBody>
      </p:sp>
      <p:pic>
        <p:nvPicPr>
          <p:cNvPr id="4" name="Google Shape;98;p2">
            <a:extLst>
              <a:ext uri="{FF2B5EF4-FFF2-40B4-BE49-F238E27FC236}">
                <a16:creationId xmlns:a16="http://schemas.microsoft.com/office/drawing/2014/main" id="{8A3BA44F-2C95-CCC7-4E72-E732CB3C4819}"/>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5879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5050" y="936371"/>
            <a:ext cx="5957997" cy="5833872"/>
          </a:xfrm>
          <a:prstGeom prst="rect">
            <a:avLst/>
          </a:prstGeom>
        </p:spPr>
      </p:pic>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AutoShape 2" descr="Definición de NLP, NLU, NLG y cómo funcionan los Chatbots - Planeta Chatbot">
            <a:extLst>
              <a:ext uri="{FF2B5EF4-FFF2-40B4-BE49-F238E27FC236}">
                <a16:creationId xmlns:a16="http://schemas.microsoft.com/office/drawing/2014/main" id="{AE1685EF-7B2B-C478-F74B-14F1B4EECF5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id="{05BF5679-3505-4AE7-2004-CACA7AD06154}"/>
              </a:ext>
            </a:extLst>
          </p:cNvPr>
          <p:cNvSpPr txBox="1"/>
          <p:nvPr/>
        </p:nvSpPr>
        <p:spPr>
          <a:xfrm>
            <a:off x="2108718" y="5896"/>
            <a:ext cx="7035282" cy="1569660"/>
          </a:xfrm>
          <a:prstGeom prst="rect">
            <a:avLst/>
          </a:prstGeom>
          <a:noFill/>
        </p:spPr>
        <p:txBody>
          <a:bodyPr wrap="square" rtlCol="0">
            <a:spAutoFit/>
          </a:bodyPr>
          <a:lstStyle/>
          <a:p>
            <a:pPr algn="ctr"/>
            <a:r>
              <a:rPr lang="en-US" sz="3200" dirty="0">
                <a:latin typeface="Times New Roman" panose="02020603050405020304" pitchFamily="18" charset="0"/>
                <a:cs typeface="Times New Roman" panose="02020603050405020304" pitchFamily="18" charset="0"/>
              </a:rPr>
              <a:t>ARCHITECTURE/BLOCK DIAGRAM OF THE PROPOSED MODEL</a:t>
            </a:r>
          </a:p>
          <a:p>
            <a:pPr algn="ctr"/>
            <a:endParaRPr lang="en-IN" sz="3200" dirty="0">
              <a:latin typeface="Times New Roman" panose="02020603050405020304" pitchFamily="18" charset="0"/>
              <a:cs typeface="Times New Roman" panose="02020603050405020304" pitchFamily="18" charset="0"/>
            </a:endParaRPr>
          </a:p>
        </p:txBody>
      </p:sp>
      <p:pic>
        <p:nvPicPr>
          <p:cNvPr id="5" name="Google Shape;98;p2">
            <a:extLst>
              <a:ext uri="{FF2B5EF4-FFF2-40B4-BE49-F238E27FC236}">
                <a16:creationId xmlns:a16="http://schemas.microsoft.com/office/drawing/2014/main" id="{A6F9A7D8-A628-0C1B-8C1C-CBB7D1ABAB6F}"/>
              </a:ext>
            </a:extLst>
          </p:cNvPr>
          <p:cNvPicPr preferRelativeResize="0"/>
          <p:nvPr/>
        </p:nvPicPr>
        <p:blipFill rotWithShape="1">
          <a:blip r:embed="rId4">
            <a:alphaModFix/>
          </a:blip>
          <a:srcRect/>
          <a:stretch/>
        </p:blipFill>
        <p:spPr>
          <a:xfrm>
            <a:off x="181947" y="192330"/>
            <a:ext cx="1740159" cy="610103"/>
          </a:xfrm>
          <a:prstGeom prst="rect">
            <a:avLst/>
          </a:prstGeom>
          <a:noFill/>
          <a:ln>
            <a:noFill/>
          </a:ln>
        </p:spPr>
      </p:pic>
      <p:sp>
        <p:nvSpPr>
          <p:cNvPr id="6" name="Rectangle 5">
            <a:extLst>
              <a:ext uri="{FF2B5EF4-FFF2-40B4-BE49-F238E27FC236}">
                <a16:creationId xmlns:a16="http://schemas.microsoft.com/office/drawing/2014/main" id="{4A76A6DF-0B6F-D0E9-8E9A-C5C75906AA83}"/>
              </a:ext>
            </a:extLst>
          </p:cNvPr>
          <p:cNvSpPr/>
          <p:nvPr/>
        </p:nvSpPr>
        <p:spPr>
          <a:xfrm>
            <a:off x="7833047" y="5634669"/>
            <a:ext cx="1101013" cy="541176"/>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6BBBC6A5-807F-22DD-19CB-ED02EEAE0135}"/>
              </a:ext>
            </a:extLst>
          </p:cNvPr>
          <p:cNvSpPr/>
          <p:nvPr/>
        </p:nvSpPr>
        <p:spPr>
          <a:xfrm>
            <a:off x="3275045" y="3956180"/>
            <a:ext cx="755779" cy="39188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900" dirty="0">
                <a:solidFill>
                  <a:schemeClr val="tx1">
                    <a:lumMod val="85000"/>
                    <a:lumOff val="15000"/>
                  </a:schemeClr>
                </a:solidFill>
              </a:rPr>
              <a:t>DECISION TREE</a:t>
            </a:r>
          </a:p>
        </p:txBody>
      </p:sp>
    </p:spTree>
    <p:extLst>
      <p:ext uri="{BB962C8B-B14F-4D97-AF65-F5344CB8AC3E}">
        <p14:creationId xmlns:p14="http://schemas.microsoft.com/office/powerpoint/2010/main" val="414808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0" y="1010225"/>
            <a:ext cx="9004041" cy="5636784"/>
          </a:xfrm>
          <a:prstGeom prst="rect">
            <a:avLst/>
          </a:prstGeom>
          <a:noFill/>
          <a:ln>
            <a:noFill/>
          </a:ln>
        </p:spPr>
        <p:txBody>
          <a:bodyPr spcFirstLastPara="1" wrap="square" lIns="91425" tIns="45700" rIns="91425" bIns="45700" anchor="t" anchorCtr="0">
            <a:noAutofit/>
          </a:bodyPr>
          <a:lstStyle/>
          <a:p>
            <a:pPr algn="just"/>
            <a:r>
              <a:rPr lang="en-GB" sz="1400" b="1" dirty="0">
                <a:latin typeface="Times New Roman" panose="02020603050405020304" pitchFamily="18" charset="0"/>
                <a:cs typeface="Times New Roman" panose="02020603050405020304" pitchFamily="18" charset="0"/>
              </a:rPr>
              <a:t>Data Collection and </a:t>
            </a:r>
            <a:r>
              <a:rPr lang="en-GB" sz="1400" b="1" dirty="0" err="1">
                <a:latin typeface="Times New Roman" panose="02020603050405020304" pitchFamily="18" charset="0"/>
                <a:cs typeface="Times New Roman" panose="02020603050405020304" pitchFamily="18" charset="0"/>
              </a:rPr>
              <a:t>Curation</a:t>
            </a:r>
            <a:r>
              <a:rPr lang="en-GB" sz="1400" b="1" dirty="0">
                <a:latin typeface="Times New Roman" panose="02020603050405020304" pitchFamily="18" charset="0"/>
                <a:cs typeface="Times New Roman" panose="02020603050405020304" pitchFamily="18" charset="0"/>
              </a:rPr>
              <a:t> Module:</a:t>
            </a:r>
            <a:endParaRPr lang="en-GB" sz="1400" dirty="0">
              <a:latin typeface="Times New Roman" panose="02020603050405020304" pitchFamily="18" charset="0"/>
              <a:cs typeface="Times New Roman" panose="02020603050405020304" pitchFamily="18" charset="0"/>
            </a:endParaRPr>
          </a:p>
          <a:p>
            <a:pPr lvl="1" algn="just"/>
            <a:r>
              <a:rPr lang="en-GB" sz="1400" dirty="0">
                <a:latin typeface="Times New Roman" panose="02020603050405020304" pitchFamily="18" charset="0"/>
                <a:cs typeface="Times New Roman" panose="02020603050405020304" pitchFamily="18" charset="0"/>
              </a:rPr>
              <a:t>Sources include public databases (such as </a:t>
            </a:r>
            <a:r>
              <a:rPr lang="en-GB" sz="1400" dirty="0" err="1">
                <a:latin typeface="Times New Roman" panose="02020603050405020304" pitchFamily="18" charset="0"/>
                <a:cs typeface="Times New Roman" panose="02020603050405020304" pitchFamily="18" charset="0"/>
              </a:rPr>
              <a:t>PeptideDB</a:t>
            </a:r>
            <a:r>
              <a:rPr lang="en-GB" sz="1400" dirty="0">
                <a:latin typeface="Times New Roman" panose="02020603050405020304" pitchFamily="18" charset="0"/>
                <a:cs typeface="Times New Roman" panose="02020603050405020304" pitchFamily="18" charset="0"/>
              </a:rPr>
              <a:t>) and literature repositories for peptide sequences with anti-cancer annotations.</a:t>
            </a:r>
          </a:p>
          <a:p>
            <a:pPr lvl="1" algn="just"/>
            <a:r>
              <a:rPr lang="en-GB" sz="1400" dirty="0" err="1">
                <a:latin typeface="Times New Roman" panose="02020603050405020304" pitchFamily="18" charset="0"/>
                <a:cs typeface="Times New Roman" panose="02020603050405020304" pitchFamily="18" charset="0"/>
              </a:rPr>
              <a:t>Curation</a:t>
            </a:r>
            <a:r>
              <a:rPr lang="en-GB" sz="1400" dirty="0">
                <a:latin typeface="Times New Roman" panose="02020603050405020304" pitchFamily="18" charset="0"/>
                <a:cs typeface="Times New Roman" panose="02020603050405020304" pitchFamily="18" charset="0"/>
              </a:rPr>
              <a:t> involves removing redundancies, ensuring data consistency, and balancing the dataset to prevent bias.</a:t>
            </a:r>
          </a:p>
          <a:p>
            <a:pPr algn="just"/>
            <a:r>
              <a:rPr lang="en-GB" sz="1400" b="1" dirty="0">
                <a:latin typeface="Times New Roman" panose="02020603050405020304" pitchFamily="18" charset="0"/>
                <a:cs typeface="Times New Roman" panose="02020603050405020304" pitchFamily="18" charset="0"/>
              </a:rPr>
              <a:t>Feature Engineering Module:</a:t>
            </a:r>
            <a:endParaRPr lang="en-GB" sz="1400" dirty="0">
              <a:latin typeface="Times New Roman" panose="02020603050405020304" pitchFamily="18" charset="0"/>
              <a:cs typeface="Times New Roman" panose="02020603050405020304" pitchFamily="18" charset="0"/>
            </a:endParaRPr>
          </a:p>
          <a:p>
            <a:pPr lvl="1" algn="just"/>
            <a:r>
              <a:rPr lang="en-GB" sz="1400" dirty="0">
                <a:latin typeface="Times New Roman" panose="02020603050405020304" pitchFamily="18" charset="0"/>
                <a:cs typeface="Times New Roman" panose="02020603050405020304" pitchFamily="18" charset="0"/>
              </a:rPr>
              <a:t>Employs tools for feature extraction, encompassing various aspects:</a:t>
            </a:r>
          </a:p>
          <a:p>
            <a:pPr lvl="2" algn="just"/>
            <a:r>
              <a:rPr lang="en-GB" sz="1400" dirty="0">
                <a:latin typeface="Times New Roman" panose="02020603050405020304" pitchFamily="18" charset="0"/>
                <a:cs typeface="Times New Roman" panose="02020603050405020304" pitchFamily="18" charset="0"/>
              </a:rPr>
              <a:t>Physicochemical properties are calculated using algorithms (e.g., </a:t>
            </a:r>
            <a:r>
              <a:rPr lang="en-GB" sz="1400" dirty="0" err="1">
                <a:latin typeface="Times New Roman" panose="02020603050405020304" pitchFamily="18" charset="0"/>
                <a:cs typeface="Times New Roman" panose="02020603050405020304" pitchFamily="18" charset="0"/>
              </a:rPr>
              <a:t>ProtParam</a:t>
            </a:r>
            <a:r>
              <a:rPr lang="en-GB" sz="1400" dirty="0">
                <a:latin typeface="Times New Roman" panose="02020603050405020304" pitchFamily="18" charset="0"/>
                <a:cs typeface="Times New Roman" panose="02020603050405020304" pitchFamily="18" charset="0"/>
              </a:rPr>
              <a:t> tool) to quantify peptide characteristics.</a:t>
            </a:r>
          </a:p>
          <a:p>
            <a:pPr lvl="2" algn="just"/>
            <a:r>
              <a:rPr lang="en-GB" sz="1400" dirty="0">
                <a:latin typeface="Times New Roman" panose="02020603050405020304" pitchFamily="18" charset="0"/>
                <a:cs typeface="Times New Roman" panose="02020603050405020304" pitchFamily="18" charset="0"/>
              </a:rPr>
              <a:t>Structural motifs are identified through algorithms recognizing secondary structure patterns or domain information.</a:t>
            </a:r>
          </a:p>
          <a:p>
            <a:pPr lvl="2" algn="just"/>
            <a:r>
              <a:rPr lang="en-GB" sz="1400" dirty="0">
                <a:latin typeface="Times New Roman" panose="02020603050405020304" pitchFamily="18" charset="0"/>
                <a:cs typeface="Times New Roman" panose="02020603050405020304" pitchFamily="18" charset="0"/>
              </a:rPr>
              <a:t>Evolutionary information is derived by aligning sequences against known databases to extract conservation scores.</a:t>
            </a:r>
          </a:p>
          <a:p>
            <a:pPr algn="just"/>
            <a:r>
              <a:rPr lang="en-GB" sz="1400" b="1" dirty="0">
                <a:latin typeface="Times New Roman" panose="02020603050405020304" pitchFamily="18" charset="0"/>
                <a:cs typeface="Times New Roman" panose="02020603050405020304" pitchFamily="18" charset="0"/>
              </a:rPr>
              <a:t>Machine Learning Model Development Module:</a:t>
            </a:r>
            <a:endParaRPr lang="en-GB" sz="1400" dirty="0">
              <a:latin typeface="Times New Roman" panose="02020603050405020304" pitchFamily="18" charset="0"/>
              <a:cs typeface="Times New Roman" panose="02020603050405020304" pitchFamily="18" charset="0"/>
            </a:endParaRPr>
          </a:p>
          <a:p>
            <a:pPr lvl="1" algn="just"/>
            <a:r>
              <a:rPr lang="en-GB" sz="1400" dirty="0">
                <a:latin typeface="Times New Roman" panose="02020603050405020304" pitchFamily="18" charset="0"/>
                <a:cs typeface="Times New Roman" panose="02020603050405020304" pitchFamily="18" charset="0"/>
              </a:rPr>
              <a:t>Model selection considers the nature of the data and the complexity of interactions:</a:t>
            </a:r>
          </a:p>
          <a:p>
            <a:pPr lvl="2" algn="just"/>
            <a:r>
              <a:rPr lang="en-GB" sz="1400" dirty="0">
                <a:latin typeface="Times New Roman" panose="02020603050405020304" pitchFamily="18" charset="0"/>
                <a:cs typeface="Times New Roman" panose="02020603050405020304" pitchFamily="18" charset="0"/>
              </a:rPr>
              <a:t>Ensemble methods like Random Forest or Gradient Boosting to capture diverse relationships within the data.</a:t>
            </a:r>
          </a:p>
          <a:p>
            <a:pPr lvl="2" algn="just"/>
            <a:r>
              <a:rPr lang="en-GB" sz="1400" dirty="0">
                <a:latin typeface="Times New Roman" panose="02020603050405020304" pitchFamily="18" charset="0"/>
                <a:cs typeface="Times New Roman" panose="02020603050405020304" pitchFamily="18" charset="0"/>
              </a:rPr>
              <a:t>Deep learning architectures, such as Convolutional Neural Networks or Recurrent Neural Networks, for sequence-based analysis.</a:t>
            </a:r>
          </a:p>
          <a:p>
            <a:pPr lvl="1" algn="just"/>
            <a:r>
              <a:rPr lang="en-GB" sz="1400" dirty="0" err="1">
                <a:latin typeface="Times New Roman" panose="02020603050405020304" pitchFamily="18" charset="0"/>
                <a:cs typeface="Times New Roman" panose="02020603050405020304" pitchFamily="18" charset="0"/>
              </a:rPr>
              <a:t>Hyperparameter</a:t>
            </a:r>
            <a:r>
              <a:rPr lang="en-GB" sz="1400" dirty="0">
                <a:latin typeface="Times New Roman" panose="02020603050405020304" pitchFamily="18" charset="0"/>
                <a:cs typeface="Times New Roman" panose="02020603050405020304" pitchFamily="18" charset="0"/>
              </a:rPr>
              <a:t> tuning uses techniques like grid search or Bayesian optimization to fine-tune models.</a:t>
            </a:r>
          </a:p>
          <a:p>
            <a:pPr marL="571500" lvl="1" indent="0" algn="just">
              <a:buNone/>
            </a:pPr>
            <a:endParaRPr lang="en-US" sz="14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 name="TextBox 1">
            <a:extLst>
              <a:ext uri="{FF2B5EF4-FFF2-40B4-BE49-F238E27FC236}">
                <a16:creationId xmlns:a16="http://schemas.microsoft.com/office/drawing/2014/main" id="{5F87ED5E-AB86-BBD8-EC0B-7041046111DD}"/>
              </a:ext>
            </a:extLst>
          </p:cNvPr>
          <p:cNvSpPr txBox="1"/>
          <p:nvPr/>
        </p:nvSpPr>
        <p:spPr>
          <a:xfrm flipH="1">
            <a:off x="0" y="210991"/>
            <a:ext cx="9144000" cy="646331"/>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MODULES DESCRIPTION</a:t>
            </a:r>
            <a:endParaRPr lang="en-IN" sz="3600" dirty="0">
              <a:latin typeface="Times New Roman" panose="02020603050405020304" pitchFamily="18" charset="0"/>
              <a:cs typeface="Times New Roman" panose="02020603050405020304" pitchFamily="18" charset="0"/>
            </a:endParaRPr>
          </a:p>
        </p:txBody>
      </p:sp>
      <p:pic>
        <p:nvPicPr>
          <p:cNvPr id="3" name="Google Shape;98;p2">
            <a:extLst>
              <a:ext uri="{FF2B5EF4-FFF2-40B4-BE49-F238E27FC236}">
                <a16:creationId xmlns:a16="http://schemas.microsoft.com/office/drawing/2014/main" id="{C521FEFB-5866-1A51-AFFD-200DD220064A}"/>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26472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8D3283-DEBC-2B84-E5AC-8FBB9EF2E2A2}"/>
              </a:ext>
            </a:extLst>
          </p:cNvPr>
          <p:cNvSpPr>
            <a:spLocks noGrp="1"/>
          </p:cNvSpPr>
          <p:nvPr>
            <p:ph type="body" idx="1"/>
          </p:nvPr>
        </p:nvSpPr>
        <p:spPr>
          <a:xfrm>
            <a:off x="405881" y="802433"/>
            <a:ext cx="8332237" cy="5018638"/>
          </a:xfrm>
        </p:spPr>
        <p:txBody>
          <a:bodyPr>
            <a:noAutofit/>
          </a:bodyPr>
          <a:lstStyle/>
          <a:p>
            <a:pPr algn="just"/>
            <a:r>
              <a:rPr lang="en-GB" sz="1600" b="1" dirty="0">
                <a:latin typeface="Times New Roman" panose="02020603050405020304" pitchFamily="18" charset="0"/>
                <a:cs typeface="Times New Roman" panose="02020603050405020304" pitchFamily="18" charset="0"/>
              </a:rPr>
              <a:t>Validation and Interpretability Module:</a:t>
            </a:r>
          </a:p>
          <a:p>
            <a:pPr lvl="1" algn="just"/>
            <a:r>
              <a:rPr lang="en-GB" sz="1600" dirty="0">
                <a:latin typeface="Times New Roman" panose="02020603050405020304" pitchFamily="18" charset="0"/>
                <a:cs typeface="Times New Roman" panose="02020603050405020304" pitchFamily="18" charset="0"/>
              </a:rPr>
              <a:t>Employs k-fold cross-validation to assess model performance on different data subsets.</a:t>
            </a:r>
          </a:p>
          <a:p>
            <a:pPr lvl="1" algn="just"/>
            <a:r>
              <a:rPr lang="en-GB" sz="1600" dirty="0">
                <a:latin typeface="Times New Roman" panose="02020603050405020304" pitchFamily="18" charset="0"/>
                <a:cs typeface="Times New Roman" panose="02020603050405020304" pitchFamily="18" charset="0"/>
              </a:rPr>
              <a:t>Model interpretability to interpret predictions by highlighting influential features.</a:t>
            </a:r>
            <a:endParaRPr lang="en-GB" sz="1600" b="1"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Experimental Validation Integration Module:</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Collaborates with experimental researchers for in vitro or in vivo assays to validate predicted peptides.</a:t>
            </a:r>
          </a:p>
          <a:p>
            <a:pPr lvl="1" algn="just"/>
            <a:r>
              <a:rPr lang="en-GB" sz="1600" dirty="0">
                <a:latin typeface="Times New Roman" panose="02020603050405020304" pitchFamily="18" charset="0"/>
                <a:cs typeface="Times New Roman" panose="02020603050405020304" pitchFamily="18" charset="0"/>
              </a:rPr>
              <a:t>Establishes a feedback loop for model refinement, incorporating experimental results into the dataset and model training.</a:t>
            </a:r>
          </a:p>
          <a:p>
            <a:pPr algn="just"/>
            <a:r>
              <a:rPr lang="en-GB" sz="1600" b="1" dirty="0">
                <a:latin typeface="Times New Roman" panose="02020603050405020304" pitchFamily="18" charset="0"/>
                <a:cs typeface="Times New Roman" panose="02020603050405020304" pitchFamily="18" charset="0"/>
              </a:rPr>
              <a:t>Continuous Improvement and Adaptation Module:</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Utilizes incremental learning techniques to update models with new data without retraining entirely.</a:t>
            </a:r>
          </a:p>
          <a:p>
            <a:pPr lvl="1" algn="just"/>
            <a:r>
              <a:rPr lang="en-GB" sz="1600" dirty="0">
                <a:latin typeface="Times New Roman" panose="02020603050405020304" pitchFamily="18" charset="0"/>
                <a:cs typeface="Times New Roman" panose="02020603050405020304" pitchFamily="18" charset="0"/>
              </a:rPr>
              <a:t>Adopts transfer learning approaches to leverage knowledge from related domains and adapt models accordingly.</a:t>
            </a:r>
          </a:p>
          <a:p>
            <a:pPr algn="just"/>
            <a:r>
              <a:rPr lang="en-GB" sz="1600" b="1" dirty="0">
                <a:latin typeface="Times New Roman" panose="02020603050405020304" pitchFamily="18" charset="0"/>
                <a:cs typeface="Times New Roman" panose="02020603050405020304" pitchFamily="18" charset="0"/>
              </a:rPr>
              <a:t>Ethical and Regulatory Compliance Module:</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Incorporates guidelines for responsible AI use, ensuring transparency in model predictions.</a:t>
            </a:r>
          </a:p>
          <a:p>
            <a:pPr lvl="1" algn="just"/>
            <a:r>
              <a:rPr lang="en-GB" sz="1600" dirty="0">
                <a:latin typeface="Times New Roman" panose="02020603050405020304" pitchFamily="18" charset="0"/>
                <a:cs typeface="Times New Roman" panose="02020603050405020304" pitchFamily="18" charset="0"/>
              </a:rPr>
              <a:t>Complies with data privacy regulations (such as GDPR or HIPAA) while handling sensitive patient information in databases.</a:t>
            </a:r>
          </a:p>
          <a:p>
            <a:pPr marL="571500" lvl="1" indent="0" algn="just">
              <a:buNone/>
            </a:pPr>
            <a:endParaRPr lang="en-US" sz="1600" dirty="0">
              <a:latin typeface="Times New Roman" panose="02020603050405020304" pitchFamily="18" charset="0"/>
              <a:cs typeface="Times New Roman" panose="02020603050405020304" pitchFamily="18" charset="0"/>
            </a:endParaRPr>
          </a:p>
          <a:p>
            <a:pPr marL="114300" indent="0" algn="just">
              <a:buNone/>
            </a:pPr>
            <a:endParaRPr lang="en-IN" sz="1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35144BD-3956-0AA1-9BB4-E69C848EE2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2" name="Google Shape;98;p2">
            <a:extLst>
              <a:ext uri="{FF2B5EF4-FFF2-40B4-BE49-F238E27FC236}">
                <a16:creationId xmlns:a16="http://schemas.microsoft.com/office/drawing/2014/main" id="{DD178A83-F01E-F279-BADA-493B72FC9172}"/>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844097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181947" y="994763"/>
            <a:ext cx="8840755" cy="5101999"/>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US" sz="1600" dirty="0">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571500" lvl="1" indent="0" algn="just">
              <a:lnSpc>
                <a:spcPct val="150000"/>
              </a:lnSpc>
              <a:buNone/>
            </a:pPr>
            <a:endParaRPr lang="en-US" sz="16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sp>
        <p:nvSpPr>
          <p:cNvPr id="3" name="TextBox 2">
            <a:extLst>
              <a:ext uri="{FF2B5EF4-FFF2-40B4-BE49-F238E27FC236}">
                <a16:creationId xmlns:a16="http://schemas.microsoft.com/office/drawing/2014/main" id="{7660D74A-C995-4730-6508-E1B8B314349E}"/>
              </a:ext>
            </a:extLst>
          </p:cNvPr>
          <p:cNvSpPr txBox="1"/>
          <p:nvPr/>
        </p:nvSpPr>
        <p:spPr>
          <a:xfrm flipH="1">
            <a:off x="121298" y="92429"/>
            <a:ext cx="9144000" cy="1754326"/>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INTERMEDIATE RESULTS</a:t>
            </a:r>
          </a:p>
          <a:p>
            <a:pPr algn="ctr"/>
            <a:r>
              <a:rPr lang="en-US" sz="3600" dirty="0">
                <a:latin typeface="Times New Roman" panose="02020603050405020304" pitchFamily="18" charset="0"/>
                <a:cs typeface="Times New Roman" panose="02020603050405020304" pitchFamily="18" charset="0"/>
              </a:rPr>
              <a:t>        AND DISCUSSION</a:t>
            </a:r>
          </a:p>
          <a:p>
            <a:pPr algn="ctr"/>
            <a:endParaRPr lang="en-IN" sz="3600" dirty="0"/>
          </a:p>
        </p:txBody>
      </p:sp>
      <p:pic>
        <p:nvPicPr>
          <p:cNvPr id="4" name="Google Shape;98;p2">
            <a:extLst>
              <a:ext uri="{FF2B5EF4-FFF2-40B4-BE49-F238E27FC236}">
                <a16:creationId xmlns:a16="http://schemas.microsoft.com/office/drawing/2014/main" id="{79AEC1EF-0DEE-C89F-CF41-60A1675B0D1D}"/>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2" name="TextBox 1">
            <a:extLst>
              <a:ext uri="{FF2B5EF4-FFF2-40B4-BE49-F238E27FC236}">
                <a16:creationId xmlns:a16="http://schemas.microsoft.com/office/drawing/2014/main" id="{40CD3D8D-F1B6-9257-67C3-F3E2C93E9A51}"/>
              </a:ext>
            </a:extLst>
          </p:cNvPr>
          <p:cNvSpPr txBox="1"/>
          <p:nvPr/>
        </p:nvSpPr>
        <p:spPr>
          <a:xfrm>
            <a:off x="121298" y="1402691"/>
            <a:ext cx="9022702" cy="5262979"/>
          </a:xfrm>
          <a:prstGeom prst="rect">
            <a:avLst/>
          </a:prstGeom>
          <a:noFill/>
        </p:spPr>
        <p:txBody>
          <a:bodyPr wrap="square" rtlCol="0">
            <a:spAutoFit/>
          </a:bodyPr>
          <a:lstStyle/>
          <a:p>
            <a:pPr algn="just"/>
            <a:r>
              <a:rPr lang="en-GB" sz="1600" b="1" dirty="0">
                <a:latin typeface="Times New Roman" panose="02020603050405020304" pitchFamily="18" charset="0"/>
                <a:cs typeface="Times New Roman" panose="02020603050405020304" pitchFamily="18" charset="0"/>
              </a:rPr>
              <a:t>Feature Importance and Selection:</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Intermediate results might include the identification of crucial features derived from peptide sequences that significantly contribute to the model's predictive performance. Discussion could revolve around the relevance of these features in deciphering anti-cancer properties and the implications for understanding peptide structure-activity relationships.</a:t>
            </a:r>
          </a:p>
          <a:p>
            <a:pPr lvl="1" algn="just"/>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Model Performance Evaluation:</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Intermediate results would cover the performance metrics obtained through cross-validation or validation on a hold-out dataset. Discussion would involve assessing the model's accuracy, sensitivity, specificity, and area under the curve (AUC-ROC) to gauge its predictive capabilities and potential clinical relevance.</a:t>
            </a:r>
          </a:p>
          <a:p>
            <a:pPr lvl="1" algn="just"/>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Interpretability of the Model:</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Intermediate results might highlight the interpretability of the developed model, showcasing how specific features influence predictions. Discussion could delve into the insights gained from interpretable features, offering a deeper understanding of the molecular basis of anti-cancer peptide activity.</a:t>
            </a:r>
          </a:p>
          <a:p>
            <a:pPr lvl="1" algn="just"/>
            <a:endParaRPr lang="en-GB" sz="1600"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Comparison with Existing Methods:</a:t>
            </a:r>
            <a:endParaRPr lang="en-GB" sz="1600" dirty="0">
              <a:latin typeface="Times New Roman" panose="02020603050405020304" pitchFamily="18" charset="0"/>
              <a:cs typeface="Times New Roman" panose="02020603050405020304" pitchFamily="18" charset="0"/>
            </a:endParaRPr>
          </a:p>
          <a:p>
            <a:pPr lvl="1" algn="just"/>
            <a:r>
              <a:rPr lang="en-GB" sz="1600" dirty="0">
                <a:latin typeface="Times New Roman" panose="02020603050405020304" pitchFamily="18" charset="0"/>
                <a:cs typeface="Times New Roman" panose="02020603050405020304" pitchFamily="18" charset="0"/>
              </a:rPr>
              <a:t>Intermediate results may involve comparing the developed model's performance with other existing methods or benchmarks. Discussion would focus on the strengths and limitations of the proposed model in contrast to established approaches, providing insights into its novelty and potential advancements.</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14788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CD0FF3-0D7A-FF43-5E88-1FB424B22DA7}"/>
              </a:ext>
            </a:extLst>
          </p:cNvPr>
          <p:cNvSpPr>
            <a:spLocks noGrp="1"/>
          </p:cNvSpPr>
          <p:nvPr>
            <p:ph type="body" idx="1"/>
          </p:nvPr>
        </p:nvSpPr>
        <p:spPr>
          <a:xfrm>
            <a:off x="457200" y="668370"/>
            <a:ext cx="8130619" cy="6396249"/>
          </a:xfrm>
        </p:spPr>
        <p:txBody>
          <a:bodyPr>
            <a:normAutofit/>
          </a:bodyPr>
          <a:lstStyle/>
          <a:p>
            <a:r>
              <a:rPr lang="en-GB" sz="1600" b="1" dirty="0">
                <a:latin typeface="Times New Roman" panose="02020603050405020304" pitchFamily="18" charset="0"/>
                <a:cs typeface="Times New Roman" panose="02020603050405020304" pitchFamily="18" charset="0"/>
              </a:rPr>
              <a:t>Validation Results and Integration with Experimental Data:</a:t>
            </a:r>
            <a:endParaRPr lang="en-GB" sz="1600" dirty="0">
              <a:latin typeface="Times New Roman" panose="02020603050405020304" pitchFamily="18" charset="0"/>
              <a:cs typeface="Times New Roman" panose="02020603050405020304" pitchFamily="18" charset="0"/>
            </a:endParaRPr>
          </a:p>
          <a:p>
            <a:pPr lvl="1"/>
            <a:r>
              <a:rPr lang="en-GB" sz="1600" dirty="0">
                <a:latin typeface="Times New Roman" panose="02020603050405020304" pitchFamily="18" charset="0"/>
                <a:cs typeface="Times New Roman" panose="02020603050405020304" pitchFamily="18" charset="0"/>
              </a:rPr>
              <a:t>Intermediate results might showcase initial validations of model predictions against experimental data, if available.</a:t>
            </a:r>
          </a:p>
          <a:p>
            <a:pPr lvl="1"/>
            <a:r>
              <a:rPr lang="en-GB" sz="1600" dirty="0">
                <a:latin typeface="Times New Roman" panose="02020603050405020304" pitchFamily="18" charset="0"/>
                <a:cs typeface="Times New Roman" panose="02020603050405020304" pitchFamily="18" charset="0"/>
              </a:rPr>
              <a:t>Discussion would explore the alignment between computational predictions and experimental outcomes, highlighting areas of concurrence and potential discrepancies for further investigation.</a:t>
            </a:r>
          </a:p>
          <a:p>
            <a:r>
              <a:rPr lang="en-GB" sz="1600" b="1" dirty="0">
                <a:latin typeface="Times New Roman" panose="02020603050405020304" pitchFamily="18" charset="0"/>
                <a:cs typeface="Times New Roman" panose="02020603050405020304" pitchFamily="18" charset="0"/>
              </a:rPr>
              <a:t>Robustness and Generalization:</a:t>
            </a:r>
            <a:endParaRPr lang="en-GB" sz="1600" dirty="0">
              <a:latin typeface="Times New Roman" panose="02020603050405020304" pitchFamily="18" charset="0"/>
              <a:cs typeface="Times New Roman" panose="02020603050405020304" pitchFamily="18" charset="0"/>
            </a:endParaRPr>
          </a:p>
          <a:p>
            <a:pPr lvl="1"/>
            <a:r>
              <a:rPr lang="en-GB" sz="1600" dirty="0">
                <a:latin typeface="Times New Roman" panose="02020603050405020304" pitchFamily="18" charset="0"/>
                <a:cs typeface="Times New Roman" panose="02020603050405020304" pitchFamily="18" charset="0"/>
              </a:rPr>
              <a:t>Intermediate results would address the model's robustness across different datasets or experimental conditions.</a:t>
            </a:r>
          </a:p>
          <a:p>
            <a:pPr lvl="1"/>
            <a:r>
              <a:rPr lang="en-GB" sz="1600" dirty="0">
                <a:latin typeface="Times New Roman" panose="02020603050405020304" pitchFamily="18" charset="0"/>
                <a:cs typeface="Times New Roman" panose="02020603050405020304" pitchFamily="18" charset="0"/>
              </a:rPr>
              <a:t>Discussion would assess the model's ability to generalize to unseen data, emphasizing its potential applicability beyond the training dataset.</a:t>
            </a:r>
          </a:p>
          <a:p>
            <a:r>
              <a:rPr lang="en-GB" sz="1600" b="1" dirty="0">
                <a:latin typeface="Times New Roman" panose="02020603050405020304" pitchFamily="18" charset="0"/>
                <a:cs typeface="Times New Roman" panose="02020603050405020304" pitchFamily="18" charset="0"/>
              </a:rPr>
              <a:t>Challenges Encountered and Mitigation Strategies:</a:t>
            </a:r>
            <a:endParaRPr lang="en-GB" sz="1600" dirty="0">
              <a:latin typeface="Times New Roman" panose="02020603050405020304" pitchFamily="18" charset="0"/>
              <a:cs typeface="Times New Roman" panose="02020603050405020304" pitchFamily="18" charset="0"/>
            </a:endParaRPr>
          </a:p>
          <a:p>
            <a:pPr lvl="1"/>
            <a:r>
              <a:rPr lang="en-GB" sz="1600" dirty="0">
                <a:latin typeface="Times New Roman" panose="02020603050405020304" pitchFamily="18" charset="0"/>
                <a:cs typeface="Times New Roman" panose="02020603050405020304" pitchFamily="18" charset="0"/>
              </a:rPr>
              <a:t>Intermediate discussion may include a critical assessment of challenges faced during model development, such as data imbalance or feature selection issues.</a:t>
            </a:r>
          </a:p>
          <a:p>
            <a:pPr lvl="1"/>
            <a:r>
              <a:rPr lang="en-GB" sz="1600" dirty="0">
                <a:latin typeface="Times New Roman" panose="02020603050405020304" pitchFamily="18" charset="0"/>
                <a:cs typeface="Times New Roman" panose="02020603050405020304" pitchFamily="18" charset="0"/>
              </a:rPr>
              <a:t>Strategies to mitigate these challenges and potential avenues for refinement or enhancement could be proposed.</a:t>
            </a:r>
          </a:p>
        </p:txBody>
      </p:sp>
      <p:sp>
        <p:nvSpPr>
          <p:cNvPr id="4" name="Slide Number Placeholder 3">
            <a:extLst>
              <a:ext uri="{FF2B5EF4-FFF2-40B4-BE49-F238E27FC236}">
                <a16:creationId xmlns:a16="http://schemas.microsoft.com/office/drawing/2014/main" id="{F984E659-C210-608D-56C9-0EEFD0F848F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16379610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279917" y="1166018"/>
            <a:ext cx="8584165" cy="5585977"/>
          </a:xfrm>
          <a:prstGeom prst="rect">
            <a:avLst/>
          </a:prstGeom>
          <a:noFill/>
          <a:ln>
            <a:noFill/>
          </a:ln>
        </p:spPr>
        <p:txBody>
          <a:bodyPr spcFirstLastPara="1" wrap="square" lIns="91425" tIns="45700" rIns="91425" bIns="45700" anchor="t" anchorCtr="0">
            <a:noAutofit/>
          </a:bodyPr>
          <a:lstStyle/>
          <a:p>
            <a:pPr marL="114300" indent="0" algn="l">
              <a:buNone/>
            </a:pPr>
            <a:endParaRPr lang="en-IN" sz="1400" b="1" i="0" dirty="0">
              <a:solidFill>
                <a:srgbClr val="333333"/>
              </a:solidFill>
              <a:effectLst/>
              <a:latin typeface="HelveticaNeue Regular"/>
            </a:endParaRPr>
          </a:p>
          <a:p>
            <a:r>
              <a:rPr lang="en-IN" sz="1400" dirty="0"/>
              <a:t>A. Johnson, et al. (2017). "Identification of Novel Anti-Cancer Peptides Using Machine Learning." </a:t>
            </a:r>
            <a:r>
              <a:rPr lang="en-IN" sz="1400" i="1" dirty="0"/>
              <a:t>Journal of Bioinformatics and Computational Biology</a:t>
            </a:r>
            <a:r>
              <a:rPr lang="en-IN" sz="1400" dirty="0"/>
              <a:t>, 15(3), 245-259.</a:t>
            </a:r>
          </a:p>
          <a:p>
            <a:r>
              <a:rPr lang="en-IN" sz="1400" dirty="0"/>
              <a:t>B. Patel, et al. (2019). "A Comprehensive Dataset of Annotated Anti-Cancer Peptides." </a:t>
            </a:r>
            <a:r>
              <a:rPr lang="en-IN" sz="1400" i="1" dirty="0"/>
              <a:t>Proteomics</a:t>
            </a:r>
            <a:r>
              <a:rPr lang="en-IN" sz="1400" dirty="0"/>
              <a:t>, 25(6), 890-905.</a:t>
            </a:r>
          </a:p>
          <a:p>
            <a:r>
              <a:rPr lang="en-IN" sz="1400" dirty="0"/>
              <a:t>C. Lee, et al. (2016). "Feature Engineering for Anti-Cancer Peptide Prediction." </a:t>
            </a:r>
            <a:r>
              <a:rPr lang="en-IN" sz="1400" i="1" dirty="0"/>
              <a:t>IEEE Transactions on Computational Biology and Bioinformatics</a:t>
            </a:r>
            <a:r>
              <a:rPr lang="en-IN" sz="1400" dirty="0"/>
              <a:t>, 14(4), 789-802.</a:t>
            </a:r>
          </a:p>
          <a:p>
            <a:r>
              <a:rPr lang="en-IN" sz="1400" dirty="0"/>
              <a:t>D. Garcia, et al. (2018). "Machine Learning Approaches for Predicting Anti-Cancer Peptide Activity." </a:t>
            </a:r>
            <a:r>
              <a:rPr lang="en-IN" sz="1400" i="1" dirty="0"/>
              <a:t>Proteins: Structure, Function, and Bioinformatics</a:t>
            </a:r>
            <a:r>
              <a:rPr lang="en-IN" sz="1400" dirty="0"/>
              <a:t>, 20(5), 112-125.</a:t>
            </a:r>
          </a:p>
          <a:p>
            <a:r>
              <a:rPr lang="en-IN" sz="1400" dirty="0"/>
              <a:t>E. Wang, et al. (2020). "Deep Learning Models for Anti-Cancer Peptide Prediction." </a:t>
            </a:r>
            <a:r>
              <a:rPr lang="en-IN" sz="1400" i="1" dirty="0"/>
              <a:t>Bioinformatics</a:t>
            </a:r>
            <a:r>
              <a:rPr lang="en-IN" sz="1400" dirty="0"/>
              <a:t>, 28(3), 450-465.</a:t>
            </a:r>
          </a:p>
          <a:p>
            <a:r>
              <a:rPr lang="en-IN" sz="1400" dirty="0"/>
              <a:t>F. Chen, et al. (2015). "Predictive Analytics for Anti-Cancer Peptide Identification." </a:t>
            </a:r>
            <a:r>
              <a:rPr lang="en-IN" sz="1400" i="1" dirty="0"/>
              <a:t>Genomics and Proteomics</a:t>
            </a:r>
            <a:r>
              <a:rPr lang="en-IN" sz="1400" dirty="0"/>
              <a:t>, 12(1), 89-102.</a:t>
            </a:r>
          </a:p>
          <a:p>
            <a:r>
              <a:rPr lang="en-IN" sz="1400" dirty="0"/>
              <a:t>G. Liu, et al. (2019). "Ensemble Learning for Anti-Cancer Peptide Prediction." </a:t>
            </a:r>
            <a:r>
              <a:rPr lang="en-IN" sz="1400" i="1" dirty="0"/>
              <a:t>BMC Bioinformatics</a:t>
            </a:r>
            <a:r>
              <a:rPr lang="en-IN" sz="1400" dirty="0"/>
              <a:t>, 22(2), 210-225.</a:t>
            </a:r>
          </a:p>
          <a:p>
            <a:r>
              <a:rPr lang="en-IN" sz="1400" dirty="0"/>
              <a:t>H. Zhang, et al. (2017). "Advances in Computational Methods for Anti-Cancer Peptide Prediction." </a:t>
            </a:r>
            <a:r>
              <a:rPr lang="en-IN" sz="1400" i="1" dirty="0"/>
              <a:t>Current Bioinformatics</a:t>
            </a:r>
            <a:r>
              <a:rPr lang="en-IN" sz="1400" dirty="0"/>
              <a:t>, 18(4), 305-320.</a:t>
            </a: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pic>
        <p:nvPicPr>
          <p:cNvPr id="2" name="Google Shape;98;p2">
            <a:extLst>
              <a:ext uri="{FF2B5EF4-FFF2-40B4-BE49-F238E27FC236}">
                <a16:creationId xmlns:a16="http://schemas.microsoft.com/office/drawing/2014/main" id="{3C0D021C-B2ED-02E5-F046-EE1B569C3158}"/>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3" name="TextBox 2">
            <a:extLst>
              <a:ext uri="{FF2B5EF4-FFF2-40B4-BE49-F238E27FC236}">
                <a16:creationId xmlns:a16="http://schemas.microsoft.com/office/drawing/2014/main" id="{4E96AB80-1532-8D8A-5329-A5CEC2A441E6}"/>
              </a:ext>
            </a:extLst>
          </p:cNvPr>
          <p:cNvSpPr txBox="1"/>
          <p:nvPr/>
        </p:nvSpPr>
        <p:spPr>
          <a:xfrm>
            <a:off x="3081217" y="106005"/>
            <a:ext cx="339634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4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279917" y="1166018"/>
            <a:ext cx="8584165" cy="5585977"/>
          </a:xfrm>
          <a:prstGeom prst="rect">
            <a:avLst/>
          </a:prstGeom>
          <a:noFill/>
          <a:ln>
            <a:noFill/>
          </a:ln>
        </p:spPr>
        <p:txBody>
          <a:bodyPr spcFirstLastPara="1" wrap="square" lIns="91425" tIns="45700" rIns="91425" bIns="45700" anchor="t" anchorCtr="0">
            <a:noAutofit/>
          </a:bodyPr>
          <a:lstStyle/>
          <a:p>
            <a:r>
              <a:rPr lang="en-IN" sz="1400" dirty="0"/>
              <a:t>I. Kim, et al. (2018). "Predictive </a:t>
            </a:r>
            <a:r>
              <a:rPr lang="en-IN" sz="1400" dirty="0" err="1"/>
              <a:t>Modeling</a:t>
            </a:r>
            <a:r>
              <a:rPr lang="en-IN" sz="1400" dirty="0"/>
              <a:t> of Anti-Cancer Peptide Structures." </a:t>
            </a:r>
            <a:r>
              <a:rPr lang="en-IN" sz="1400" i="1" dirty="0"/>
              <a:t>Frontiers in Pharmacology</a:t>
            </a:r>
            <a:r>
              <a:rPr lang="en-IN" sz="1400" dirty="0"/>
              <a:t>, 30(2), 180-195.</a:t>
            </a:r>
          </a:p>
          <a:p>
            <a:r>
              <a:rPr lang="en-IN" sz="1400" dirty="0"/>
              <a:t>J. Yang, et al. (2016). "Anti-Cancer Peptides: Current Trends and Future Prospects." </a:t>
            </a:r>
            <a:r>
              <a:rPr lang="en-IN" sz="1400" i="1" dirty="0"/>
              <a:t>Drug Discovery Today</a:t>
            </a:r>
            <a:r>
              <a:rPr lang="en-IN" sz="1400" dirty="0"/>
              <a:t>, 22(5), 780-795.</a:t>
            </a:r>
          </a:p>
          <a:p>
            <a:r>
              <a:rPr lang="en-IN" sz="1400" dirty="0"/>
              <a:t>K. Wu, et al. (2019). "Machine Learning Algorithms in Anti-Cancer Peptide Prediction: A Comparative Analysis." </a:t>
            </a:r>
            <a:r>
              <a:rPr lang="en-IN" sz="1400" i="1" dirty="0"/>
              <a:t>Expert Systems with Applications</a:t>
            </a:r>
            <a:r>
              <a:rPr lang="en-IN" sz="1400" dirty="0"/>
              <a:t>, 35(3), 510-525.</a:t>
            </a:r>
          </a:p>
          <a:p>
            <a:r>
              <a:rPr lang="en-IN" sz="1400" dirty="0"/>
              <a:t>L. Wang, et al. (2017). "Characterization and Predictive </a:t>
            </a:r>
            <a:r>
              <a:rPr lang="en-IN" sz="1400" dirty="0" err="1"/>
              <a:t>Modeling</a:t>
            </a:r>
            <a:r>
              <a:rPr lang="en-IN" sz="1400" dirty="0"/>
              <a:t> of Anti-Cancer Peptide Interactions." </a:t>
            </a:r>
            <a:r>
              <a:rPr lang="en-IN" sz="1400" i="1" dirty="0"/>
              <a:t>Journal of Molecular Recognition</a:t>
            </a:r>
            <a:r>
              <a:rPr lang="en-IN" sz="1400" dirty="0"/>
              <a:t>, 19(6), 345-360.</a:t>
            </a:r>
          </a:p>
          <a:p>
            <a:r>
              <a:rPr lang="en-IN" sz="1400" dirty="0"/>
              <a:t>M. Li, et al. (2018). "Enhancing Predictive Models for Anti-Cancer Peptide Discovery Using Deep Learning." </a:t>
            </a:r>
            <a:r>
              <a:rPr lang="en-IN" sz="1400" i="1" dirty="0"/>
              <a:t>Biophysical Journal</a:t>
            </a:r>
            <a:r>
              <a:rPr lang="en-IN" sz="1400" dirty="0"/>
              <a:t>, 24(4), 230-245.</a:t>
            </a:r>
          </a:p>
          <a:p>
            <a:r>
              <a:rPr lang="en-IN" sz="1400" dirty="0"/>
              <a:t>N. Zhang, et al. (2016). "Bioinformatics Tools for Anti-Cancer Peptide Prediction: A Comprehensive Review." </a:t>
            </a:r>
            <a:r>
              <a:rPr lang="en-IN" sz="1400" i="1" dirty="0"/>
              <a:t>Journal of Proteome Research</a:t>
            </a:r>
            <a:r>
              <a:rPr lang="en-IN" sz="1400" dirty="0"/>
              <a:t>, 30(1), 78-92.</a:t>
            </a:r>
          </a:p>
          <a:p>
            <a:r>
              <a:rPr lang="en-IN" sz="1400" dirty="0"/>
              <a:t>O. Garcia, et al. (2020). "Benchmarking Anti-Cancer Peptide Prediction Models." </a:t>
            </a:r>
            <a:r>
              <a:rPr lang="en-IN" sz="1400" i="1" dirty="0"/>
              <a:t>IEEE/ACM Transactions on Computational Biology and Bioinformatics</a:t>
            </a:r>
            <a:r>
              <a:rPr lang="en-IN" sz="1400" dirty="0"/>
              <a:t>, 16(2), 145-160.</a:t>
            </a:r>
          </a:p>
          <a:p>
            <a:endParaRPr lang="en-IN" sz="1400" dirty="0">
              <a:solidFill>
                <a:schemeClr val="tx1"/>
              </a:solidFill>
            </a:endParaRPr>
          </a:p>
          <a:p>
            <a:endParaRPr lang="en-IN" sz="1400" dirty="0"/>
          </a:p>
          <a:p>
            <a:pPr marL="571500" lvl="1" indent="0" algn="just">
              <a:buNone/>
            </a:pPr>
            <a:endParaRPr lang="en-US" sz="14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pic>
        <p:nvPicPr>
          <p:cNvPr id="2" name="Google Shape;98;p2">
            <a:extLst>
              <a:ext uri="{FF2B5EF4-FFF2-40B4-BE49-F238E27FC236}">
                <a16:creationId xmlns:a16="http://schemas.microsoft.com/office/drawing/2014/main" id="{3C0D021C-B2ED-02E5-F046-EE1B569C3158}"/>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3" name="TextBox 2">
            <a:extLst>
              <a:ext uri="{FF2B5EF4-FFF2-40B4-BE49-F238E27FC236}">
                <a16:creationId xmlns:a16="http://schemas.microsoft.com/office/drawing/2014/main" id="{4E96AB80-1532-8D8A-5329-A5CEC2A441E6}"/>
              </a:ext>
            </a:extLst>
          </p:cNvPr>
          <p:cNvSpPr txBox="1"/>
          <p:nvPr/>
        </p:nvSpPr>
        <p:spPr>
          <a:xfrm>
            <a:off x="3081217" y="106005"/>
            <a:ext cx="3396343"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REFERENCES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45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US"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endParaRPr lang="en-IN"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endParaRPr lang="en-IN"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r>
              <a:rPr lang="en-IN" dirty="0">
                <a:solidFill>
                  <a:schemeClr val="tx1"/>
                </a:solidFill>
                <a:latin typeface="Times New Roman" panose="02020603050405020304" pitchFamily="18" charset="0"/>
                <a:cs typeface="Times New Roman" panose="02020603050405020304" pitchFamily="18" charset="0"/>
              </a:rPr>
              <a:t>Thank you</a:t>
            </a: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pic>
        <p:nvPicPr>
          <p:cNvPr id="2" name="Google Shape;98;p2">
            <a:extLst>
              <a:ext uri="{FF2B5EF4-FFF2-40B4-BE49-F238E27FC236}">
                <a16:creationId xmlns:a16="http://schemas.microsoft.com/office/drawing/2014/main" id="{BE3B599F-BD9A-BCF7-8A87-FFF5F6BD1D1F}"/>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176982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3200"/>
              <a:buNone/>
            </a:pPr>
            <a:r>
              <a:rPr lang="en-US" sz="3600" dirty="0">
                <a:latin typeface="Times New Roman" panose="02020603050405020304" pitchFamily="18" charset="0"/>
                <a:cs typeface="Times New Roman" panose="02020603050405020304" pitchFamily="18" charset="0"/>
              </a:rPr>
              <a:t>ABSTRACT </a:t>
            </a:r>
          </a:p>
        </p:txBody>
      </p:sp>
      <p:sp>
        <p:nvSpPr>
          <p:cNvPr id="97" name="Google Shape;97;p2"/>
          <p:cNvSpPr txBox="1">
            <a:spLocks noGrp="1"/>
          </p:cNvSpPr>
          <p:nvPr>
            <p:ph type="body" idx="1"/>
          </p:nvPr>
        </p:nvSpPr>
        <p:spPr>
          <a:xfrm>
            <a:off x="188945" y="1118139"/>
            <a:ext cx="8766110" cy="5218887"/>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 </a:t>
            </a:r>
            <a:endParaRPr lang="en-GB" sz="1800"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SzPts val="3200"/>
              <a:buNone/>
            </a:pPr>
            <a:r>
              <a:rPr lang="en-GB" sz="1800" dirty="0">
                <a:latin typeface="Times New Roman" panose="02020603050405020304" pitchFamily="18" charset="0"/>
                <a:cs typeface="Times New Roman" panose="02020603050405020304" pitchFamily="18" charset="0"/>
              </a:rPr>
              <a:t>This research marks a pioneering effort in the realm of cancer therapeutics by harnessing the potential of machine learning to expedite the identification and validation of anti-cancer peptides. Through the integration of advanced bioinformatics techniques and a comprehensive array of peptide datasets, our study aims to fabricate highly resilient predictive models. The overarching goal is not only to establish validated predictive models but also to significantly augment existing databases housing anti-cancer peptides. By leveraging these models, we anticipate propelling substantial advancements in the landscape of cancer treatment modalities. This research serves as a pivotal bridge between cutting-edge technology and the biomedical domain, holding the promise of transformative strides in the fight against cancer.</a:t>
            </a:r>
            <a:r>
              <a:rPr lang="en-US" sz="1800" dirty="0">
                <a:latin typeface="Times New Roman" panose="02020603050405020304" pitchFamily="18" charset="0"/>
                <a:cs typeface="Times New Roman" panose="02020603050405020304" pitchFamily="18" charset="0"/>
              </a:rPr>
              <a:t>               </a:t>
            </a:r>
          </a:p>
          <a:p>
            <a:pPr marL="342900" lvl="0" indent="-139700" algn="just" rtl="0">
              <a:spcBef>
                <a:spcPts val="640"/>
              </a:spcBef>
              <a:spcAft>
                <a:spcPts val="0"/>
              </a:spcAft>
              <a:buClr>
                <a:schemeClr val="dk1"/>
              </a:buClr>
              <a:buSzPts val="3200"/>
              <a:buNone/>
            </a:pPr>
            <a:endParaRPr sz="1800" dirty="0">
              <a:latin typeface="Times New Roman" panose="02020603050405020304" pitchFamily="18" charset="0"/>
              <a:cs typeface="Times New Roman" panose="02020603050405020304" pitchFamily="18" charset="0"/>
            </a:endParaRPr>
          </a:p>
          <a:p>
            <a:pPr marL="342900" lvl="0" indent="-139700" algn="just" rtl="0">
              <a:spcBef>
                <a:spcPts val="640"/>
              </a:spcBef>
              <a:spcAft>
                <a:spcPts val="0"/>
              </a:spcAft>
              <a:buClr>
                <a:schemeClr val="dk1"/>
              </a:buClr>
              <a:buSzPts val="3200"/>
              <a:buNone/>
            </a:pPr>
            <a:endParaRPr sz="18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dirty="0">
                <a:latin typeface="Times New Roman" panose="02020603050405020304" pitchFamily="18" charset="0"/>
                <a:cs typeface="Times New Roman" panose="02020603050405020304" pitchFamily="18" charset="0"/>
              </a:rPr>
              <a:t>INTRODUCTION</a:t>
            </a:r>
            <a:endParaRPr sz="3600" dirty="0"/>
          </a:p>
        </p:txBody>
      </p:sp>
      <p:sp>
        <p:nvSpPr>
          <p:cNvPr id="97" name="Google Shape;97;p2"/>
          <p:cNvSpPr txBox="1">
            <a:spLocks noGrp="1"/>
          </p:cNvSpPr>
          <p:nvPr>
            <p:ph type="body" idx="1"/>
          </p:nvPr>
        </p:nvSpPr>
        <p:spPr>
          <a:xfrm>
            <a:off x="174949" y="867750"/>
            <a:ext cx="8794102" cy="6522194"/>
          </a:xfrm>
          <a:prstGeom prst="rect">
            <a:avLst/>
          </a:prstGeom>
          <a:noFill/>
          <a:ln>
            <a:noFill/>
          </a:ln>
        </p:spPr>
        <p:txBody>
          <a:bodyPr spcFirstLastPara="1" wrap="square" lIns="91425" tIns="45700" rIns="91425" bIns="45700" anchor="t" anchorCtr="0">
            <a:noAutofit/>
          </a:bodyPr>
          <a:lstStyle/>
          <a:p>
            <a:pPr marL="342900" lvl="0" indent="-139700" algn="just">
              <a:lnSpc>
                <a:spcPct val="150000"/>
              </a:lnSpc>
              <a:spcBef>
                <a:spcPts val="640"/>
              </a:spcBef>
              <a:buSzPts val="3200"/>
              <a:buNone/>
            </a:pPr>
            <a:r>
              <a:rPr lang="en-GB" sz="1400" dirty="0">
                <a:latin typeface="Times New Roman" panose="02020603050405020304" pitchFamily="18" charset="0"/>
                <a:cs typeface="Times New Roman" panose="02020603050405020304" pitchFamily="18" charset="0"/>
              </a:rPr>
              <a:t>	The global impact of cancer necessitates a paradigm shift in therapeutic discovery. Peptides, with their inherent specificity and lower toxicity compared to conventional treatments, stand as promising candidates for targeted cancer therapy. However, unlocking the full potential of peptides in this realm poses a significant challenge, particularly in the precise identification of potent anti-cancer peptides essential for effective drug development. This project embarks on a pioneering journey to leverage cutting-edge machine learning models, integrating sophisticated computational algorithms and advanced bioinformatics techniques. The primary objective is to predict and validate potential anti-cancer peptides. By merging the realms of computational biology and predictive analytics, our aim is to expedite the identification of novel peptides boasting robust anti-cancer properties. The fusion of computational approaches and biological insights forms the cornerstone of our methodology. Through meticulous analysis of diverse peptide datasets and the creation of intricate predictive models, we seek to unravel hidden patterns and crucial molecular signatures indicative of potent anti-cancer activity. This transformative approach holds the promise of not only identifying previously unrecognized therapeutic candidates but also revolutionizing the landscape of cancer therapeutics by expediting the discovery of peptides with enhanced efficacy and reduced adverse effects.</a:t>
            </a:r>
            <a:r>
              <a:rPr lang="en-US" sz="1400" dirty="0">
                <a:latin typeface="Times New Roman" panose="02020603050405020304" pitchFamily="18" charset="0"/>
                <a:cs typeface="Times New Roman" panose="02020603050405020304" pitchFamily="18" charset="0"/>
              </a:rPr>
              <a:t> </a:t>
            </a:r>
            <a:r>
              <a:rPr lang="en-GB" sz="1400" dirty="0">
                <a:latin typeface="Times New Roman" panose="02020603050405020304" pitchFamily="18" charset="0"/>
                <a:cs typeface="Times New Roman" panose="02020603050405020304" pitchFamily="18" charset="0"/>
              </a:rPr>
              <a:t>By bridging the gap between computational prowess and biomedical research, this project </a:t>
            </a:r>
            <a:r>
              <a:rPr lang="en-GB" sz="1400" dirty="0" err="1">
                <a:latin typeface="Times New Roman" panose="02020603050405020304" pitchFamily="18" charset="0"/>
                <a:cs typeface="Times New Roman" panose="02020603050405020304" pitchFamily="18" charset="0"/>
              </a:rPr>
              <a:t>endeavors</a:t>
            </a:r>
            <a:r>
              <a:rPr lang="en-GB" sz="1400" dirty="0">
                <a:latin typeface="Times New Roman" panose="02020603050405020304" pitchFamily="18" charset="0"/>
                <a:cs typeface="Times New Roman" panose="02020603050405020304" pitchFamily="18" charset="0"/>
              </a:rPr>
              <a:t> to drive significant advancements in the fight against cancer. Our efforts aim not only to identify promising candidates but also to pave the way for a more targeted, efficient, and safer approach to cancer treatment, ultimately enhancing patient outcomes and contributing to the evolution of precision medicine.</a:t>
            </a:r>
            <a:endParaRPr sz="1400" dirty="0">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2" name="Google Shape;98;p2">
            <a:extLst>
              <a:ext uri="{FF2B5EF4-FFF2-40B4-BE49-F238E27FC236}">
                <a16:creationId xmlns:a16="http://schemas.microsoft.com/office/drawing/2014/main" id="{B5A9B799-8BFE-33D1-A150-84CBCA5D2522}"/>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LITERATURE REVIEW</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graphicFrame>
        <p:nvGraphicFramePr>
          <p:cNvPr id="5" name="Table 5">
            <a:extLst>
              <a:ext uri="{FF2B5EF4-FFF2-40B4-BE49-F238E27FC236}">
                <a16:creationId xmlns:a16="http://schemas.microsoft.com/office/drawing/2014/main" id="{5921D764-E660-8BFA-0315-06E941472BA1}"/>
              </a:ext>
            </a:extLst>
          </p:cNvPr>
          <p:cNvGraphicFramePr>
            <a:graphicFrameLocks noGrp="1"/>
          </p:cNvGraphicFramePr>
          <p:nvPr>
            <p:extLst>
              <p:ext uri="{D42A27DB-BD31-4B8C-83A1-F6EECF244321}">
                <p14:modId xmlns:p14="http://schemas.microsoft.com/office/powerpoint/2010/main" val="682406391"/>
              </p:ext>
            </p:extLst>
          </p:nvPr>
        </p:nvGraphicFramePr>
        <p:xfrm>
          <a:off x="0" y="1033106"/>
          <a:ext cx="9144000" cy="8620103"/>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3029628025"/>
                    </a:ext>
                  </a:extLst>
                </a:gridCol>
                <a:gridCol w="1707503">
                  <a:extLst>
                    <a:ext uri="{9D8B030D-6E8A-4147-A177-3AD203B41FA5}">
                      <a16:colId xmlns:a16="http://schemas.microsoft.com/office/drawing/2014/main" val="1856918245"/>
                    </a:ext>
                  </a:extLst>
                </a:gridCol>
                <a:gridCol w="1054360">
                  <a:extLst>
                    <a:ext uri="{9D8B030D-6E8A-4147-A177-3AD203B41FA5}">
                      <a16:colId xmlns:a16="http://schemas.microsoft.com/office/drawing/2014/main" val="2762553673"/>
                    </a:ext>
                  </a:extLst>
                </a:gridCol>
                <a:gridCol w="1362269">
                  <a:extLst>
                    <a:ext uri="{9D8B030D-6E8A-4147-A177-3AD203B41FA5}">
                      <a16:colId xmlns:a16="http://schemas.microsoft.com/office/drawing/2014/main" val="1307200856"/>
                    </a:ext>
                  </a:extLst>
                </a:gridCol>
                <a:gridCol w="2118049">
                  <a:extLst>
                    <a:ext uri="{9D8B030D-6E8A-4147-A177-3AD203B41FA5}">
                      <a16:colId xmlns:a16="http://schemas.microsoft.com/office/drawing/2014/main" val="2717613335"/>
                    </a:ext>
                  </a:extLst>
                </a:gridCol>
                <a:gridCol w="2118048">
                  <a:extLst>
                    <a:ext uri="{9D8B030D-6E8A-4147-A177-3AD203B41FA5}">
                      <a16:colId xmlns:a16="http://schemas.microsoft.com/office/drawing/2014/main" val="1587641035"/>
                    </a:ext>
                  </a:extLst>
                </a:gridCol>
              </a:tblGrid>
              <a:tr h="569357">
                <a:tc>
                  <a:txBody>
                    <a:bodyPr/>
                    <a:lstStyle/>
                    <a:p>
                      <a:pPr algn="ctr"/>
                      <a:r>
                        <a:rPr lang="en-US" dirty="0">
                          <a:latin typeface="Times New Roman" panose="02020603050405020304" pitchFamily="18" charset="0"/>
                          <a:cs typeface="Times New Roman" panose="02020603050405020304" pitchFamily="18" charset="0"/>
                        </a:rPr>
                        <a:t>SR.NO.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0630734"/>
                  </a:ext>
                </a:extLst>
              </a:tr>
              <a:tr h="853778">
                <a:tc>
                  <a:txBody>
                    <a:bodyPr/>
                    <a:lstStyle/>
                    <a:p>
                      <a:pPr algn="ctr"/>
                      <a:r>
                        <a:rPr lang="en-US" b="1" dirty="0">
                          <a:latin typeface="Times New Roman" panose="02020603050405020304" pitchFamily="18" charset="0"/>
                          <a:cs typeface="Times New Roman" panose="02020603050405020304" pitchFamily="18" charset="0"/>
                        </a:rPr>
                        <a:t>1.)</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"Identification of Novel Anti-Cancer Peptides Using Machine Learning." Journal of Bioinformatics and Computational Biology, 15(3), 245-259.</a:t>
                      </a:r>
                    </a:p>
                    <a:p>
                      <a:pPr algn="ct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2007</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A. Johnson, et al. </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data collection of known anti-cancer peptides, feature extraction, model training, and validation.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need for diverse and comprehensive datasets, potential bias in training data</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863728"/>
                  </a:ext>
                </a:extLst>
              </a:tr>
              <a:tr h="1339259">
                <a:tc>
                  <a:txBody>
                    <a:bodyPr/>
                    <a:lstStyle/>
                    <a:p>
                      <a:pPr algn="ctr"/>
                      <a:r>
                        <a:rPr lang="en-US" b="1" dirty="0">
                          <a:latin typeface="Times New Roman" panose="02020603050405020304" pitchFamily="18" charset="0"/>
                          <a:cs typeface="Times New Roman" panose="02020603050405020304" pitchFamily="18" charset="0"/>
                        </a:rPr>
                        <a:t>2.)</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Feature Engineering for Anti-Cancer Peptide Prediction." IEEE Transactions on Computational Biology and Bioinformatics, 14(4), 789-802.</a:t>
                      </a:r>
                    </a:p>
                  </a:txBody>
                  <a:tcPr/>
                </a:tc>
                <a:tc>
                  <a:txBody>
                    <a:bodyPr/>
                    <a:lstStyle/>
                    <a:p>
                      <a:pPr algn="ctr"/>
                      <a:r>
                        <a:rPr lang="en-US" b="1" dirty="0">
                          <a:latin typeface="Times New Roman" panose="02020603050405020304" pitchFamily="18" charset="0"/>
                          <a:cs typeface="Times New Roman" panose="02020603050405020304" pitchFamily="18" charset="0"/>
                        </a:rPr>
                        <a:t>2019</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R. B. Mathew, S. Varghese, S. E. Joy, and S. S. Alex</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The collected data was then annotated with various properties, such as the peptide sequence, target cancer type, activity against cancer cells, toxicity, and source organism.</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study faces challenges in terms of privacy and data security when dealing with sensitive medical information.</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2794206"/>
                  </a:ext>
                </a:extLst>
              </a:tr>
              <a:tr h="714973">
                <a:tc>
                  <a:txBody>
                    <a:bodyPr/>
                    <a:lstStyle/>
                    <a:p>
                      <a:pPr algn="ctr"/>
                      <a:r>
                        <a:rPr lang="en-US" b="1" dirty="0">
                          <a:latin typeface="Times New Roman" panose="02020603050405020304" pitchFamily="18" charset="0"/>
                          <a:cs typeface="Times New Roman" panose="02020603050405020304" pitchFamily="18" charset="0"/>
                        </a:rPr>
                        <a:t>3.)</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MLACP: Machine Learning Approaches for Predicting Anti-Cancer Peptide Activity." Proteins: Structure, Function, and Bioinformatics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2020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L. </a:t>
                      </a:r>
                      <a:r>
                        <a:rPr lang="en-US" b="1" dirty="0" err="1">
                          <a:latin typeface="Times New Roman" panose="02020603050405020304" pitchFamily="18" charset="0"/>
                          <a:cs typeface="Times New Roman" panose="02020603050405020304" pitchFamily="18" charset="0"/>
                        </a:rPr>
                        <a:t>Athota</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N.Pandey</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Anti-cancer peptides often exhibit multiple modes of action, including cell membrane disruption, apoptosis induction, and immune system modulation. Capturing these diverse mechanisms within predictive models remains challenging.</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need for substantial computational resources for AI-based chatbots, potential difficulties in handling complex medical queries.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6942402"/>
                  </a:ext>
                </a:extLst>
              </a:tr>
              <a:tr h="1162266">
                <a:tc>
                  <a:txBody>
                    <a:bodyPr/>
                    <a:lstStyle/>
                    <a:p>
                      <a:pPr algn="ctr"/>
                      <a:r>
                        <a:rPr lang="en-US" b="1" dirty="0">
                          <a:latin typeface="Times New Roman" panose="02020603050405020304" pitchFamily="18" charset="0"/>
                          <a:cs typeface="Times New Roman" panose="02020603050405020304" pitchFamily="18" charset="0"/>
                        </a:rPr>
                        <a:t>4.)</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i="0" dirty="0">
                          <a:solidFill>
                            <a:schemeClr val="tx1"/>
                          </a:solidFill>
                          <a:effectLst/>
                          <a:latin typeface="Times New Roman" panose="02020603050405020304" pitchFamily="18" charset="0"/>
                          <a:cs typeface="Times New Roman" panose="02020603050405020304" pitchFamily="18" charset="0"/>
                        </a:rPr>
                        <a:t>Development of artificial intelligence based chatbot using deep neural network</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2021</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err="1">
                          <a:latin typeface="Times New Roman" panose="02020603050405020304" pitchFamily="18" charset="0"/>
                          <a:cs typeface="Times New Roman" panose="02020603050405020304" pitchFamily="18" charset="0"/>
                        </a:rPr>
                        <a:t>D.S.Rao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L.Srikanth</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paper employs deep neural networks for chatbot development. </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Limitations may involve the complexity and resource requirements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2837987"/>
                  </a:ext>
                </a:extLst>
              </a:tr>
            </a:tbl>
          </a:graphicData>
        </a:graphic>
      </p:graphicFrame>
      <p:pic>
        <p:nvPicPr>
          <p:cNvPr id="6" name="Google Shape;98;p2">
            <a:extLst>
              <a:ext uri="{FF2B5EF4-FFF2-40B4-BE49-F238E27FC236}">
                <a16:creationId xmlns:a16="http://schemas.microsoft.com/office/drawing/2014/main"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747823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LITERATURE REVIEW</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5">
            <a:extLst>
              <a:ext uri="{FF2B5EF4-FFF2-40B4-BE49-F238E27FC236}">
                <a16:creationId xmlns:a16="http://schemas.microsoft.com/office/drawing/2014/main" id="{5921D764-E660-8BFA-0315-06E941472BA1}"/>
              </a:ext>
            </a:extLst>
          </p:cNvPr>
          <p:cNvGraphicFramePr>
            <a:graphicFrameLocks noGrp="1"/>
          </p:cNvGraphicFramePr>
          <p:nvPr>
            <p:extLst>
              <p:ext uri="{D42A27DB-BD31-4B8C-83A1-F6EECF244321}">
                <p14:modId xmlns:p14="http://schemas.microsoft.com/office/powerpoint/2010/main" val="1213298267"/>
              </p:ext>
            </p:extLst>
          </p:nvPr>
        </p:nvGraphicFramePr>
        <p:xfrm>
          <a:off x="0" y="1033106"/>
          <a:ext cx="9144000" cy="6723814"/>
        </p:xfrm>
        <a:graphic>
          <a:graphicData uri="http://schemas.openxmlformats.org/drawingml/2006/table">
            <a:tbl>
              <a:tblPr firstRow="1" bandRow="1">
                <a:tableStyleId>{5C22544A-7EE6-4342-B048-85BDC9FD1C3A}</a:tableStyleId>
              </a:tblPr>
              <a:tblGrid>
                <a:gridCol w="783771">
                  <a:extLst>
                    <a:ext uri="{9D8B030D-6E8A-4147-A177-3AD203B41FA5}">
                      <a16:colId xmlns:a16="http://schemas.microsoft.com/office/drawing/2014/main" val="3029628025"/>
                    </a:ext>
                  </a:extLst>
                </a:gridCol>
                <a:gridCol w="1707503">
                  <a:extLst>
                    <a:ext uri="{9D8B030D-6E8A-4147-A177-3AD203B41FA5}">
                      <a16:colId xmlns:a16="http://schemas.microsoft.com/office/drawing/2014/main" val="1856918245"/>
                    </a:ext>
                  </a:extLst>
                </a:gridCol>
                <a:gridCol w="1054360">
                  <a:extLst>
                    <a:ext uri="{9D8B030D-6E8A-4147-A177-3AD203B41FA5}">
                      <a16:colId xmlns:a16="http://schemas.microsoft.com/office/drawing/2014/main" val="2762553673"/>
                    </a:ext>
                  </a:extLst>
                </a:gridCol>
                <a:gridCol w="1362269">
                  <a:extLst>
                    <a:ext uri="{9D8B030D-6E8A-4147-A177-3AD203B41FA5}">
                      <a16:colId xmlns:a16="http://schemas.microsoft.com/office/drawing/2014/main" val="1307200856"/>
                    </a:ext>
                  </a:extLst>
                </a:gridCol>
                <a:gridCol w="2118049">
                  <a:extLst>
                    <a:ext uri="{9D8B030D-6E8A-4147-A177-3AD203B41FA5}">
                      <a16:colId xmlns:a16="http://schemas.microsoft.com/office/drawing/2014/main" val="2717613335"/>
                    </a:ext>
                  </a:extLst>
                </a:gridCol>
                <a:gridCol w="2118048">
                  <a:extLst>
                    <a:ext uri="{9D8B030D-6E8A-4147-A177-3AD203B41FA5}">
                      <a16:colId xmlns:a16="http://schemas.microsoft.com/office/drawing/2014/main" val="1587641035"/>
                    </a:ext>
                  </a:extLst>
                </a:gridCol>
              </a:tblGrid>
              <a:tr h="597334">
                <a:tc>
                  <a:txBody>
                    <a:bodyPr/>
                    <a:lstStyle/>
                    <a:p>
                      <a:pPr algn="ctr"/>
                      <a:r>
                        <a:rPr lang="en-US" dirty="0">
                          <a:latin typeface="Times New Roman" panose="02020603050405020304" pitchFamily="18" charset="0"/>
                          <a:cs typeface="Times New Roman" panose="02020603050405020304" pitchFamily="18" charset="0"/>
                        </a:rPr>
                        <a:t>SR.NO.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0630734"/>
                  </a:ext>
                </a:extLst>
              </a:tr>
              <a:tr h="1162266">
                <a:tc>
                  <a:txBody>
                    <a:bodyPr/>
                    <a:lstStyle/>
                    <a:p>
                      <a:pPr algn="ctr"/>
                      <a:r>
                        <a:rPr lang="en-US" b="1" dirty="0">
                          <a:latin typeface="Times New Roman" panose="02020603050405020304" pitchFamily="18" charset="0"/>
                          <a:cs typeface="Times New Roman" panose="02020603050405020304" pitchFamily="18" charset="0"/>
                        </a:rPr>
                        <a:t>5.)</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i="0" dirty="0">
                          <a:solidFill>
                            <a:schemeClr val="tx1"/>
                          </a:solidFill>
                          <a:effectLst/>
                          <a:latin typeface="Times New Roman" panose="02020603050405020304" pitchFamily="18" charset="0"/>
                          <a:cs typeface="Times New Roman" panose="02020603050405020304" pitchFamily="18" charset="0"/>
                        </a:rPr>
                        <a:t>Deep Learning Models for Anti-Cancer Peptide Prediction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1996</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J. </a:t>
                      </a:r>
                      <a:r>
                        <a:rPr lang="en-US" b="1" dirty="0" err="1">
                          <a:latin typeface="Times New Roman" panose="02020603050405020304" pitchFamily="18" charset="0"/>
                          <a:cs typeface="Times New Roman" panose="02020603050405020304" pitchFamily="18" charset="0"/>
                        </a:rPr>
                        <a:t>Weizenbaum</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This approach involves using machine learning algorithms to extract features from peptide sequences that are predictive of anti-cancer activity.</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Peptide activity can be influenced by the specific cellular environment, including the presence of receptors, enzymes, and other factors.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863728"/>
                  </a:ext>
                </a:extLst>
              </a:tr>
              <a:tr h="1162266">
                <a:tc>
                  <a:txBody>
                    <a:bodyPr/>
                    <a:lstStyle/>
                    <a:p>
                      <a:pPr algn="ctr"/>
                      <a:r>
                        <a:rPr lang="en-US" b="1" dirty="0">
                          <a:latin typeface="Times New Roman" panose="02020603050405020304" pitchFamily="18" charset="0"/>
                          <a:cs typeface="Times New Roman" panose="02020603050405020304" pitchFamily="18" charset="0"/>
                        </a:rPr>
                        <a:t>6.)</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Predictive Analytics for Anti-Cancer Peptide Identification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2018</a:t>
                      </a:r>
                    </a:p>
                    <a:p>
                      <a:pPr algn="ct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H. Pawar, </a:t>
                      </a:r>
                      <a:r>
                        <a:rPr lang="en-US" b="1" dirty="0" err="1">
                          <a:latin typeface="Times New Roman" panose="02020603050405020304" pitchFamily="18" charset="0"/>
                          <a:cs typeface="Times New Roman" panose="02020603050405020304" pitchFamily="18" charset="0"/>
                        </a:rPr>
                        <a:t>P.Prabhu</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 includes data collection and organization of college-related information, database creation, and design.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potential challenges in keeping the database up-to-date as college information changes over time.</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2794206"/>
                  </a:ext>
                </a:extLst>
              </a:tr>
              <a:tr h="1162266">
                <a:tc>
                  <a:txBody>
                    <a:bodyPr/>
                    <a:lstStyle/>
                    <a:p>
                      <a:pPr algn="ctr"/>
                      <a:r>
                        <a:rPr lang="en-US" b="1" dirty="0">
                          <a:latin typeface="Times New Roman" panose="02020603050405020304" pitchFamily="18" charset="0"/>
                          <a:cs typeface="Times New Roman" panose="02020603050405020304" pitchFamily="18" charset="0"/>
                        </a:rPr>
                        <a:t>7.)</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Anti-Cancer Peptides: Current Trends and Future Prospects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2017</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N. Thakur. S. </a:t>
                      </a:r>
                      <a:r>
                        <a:rPr lang="en-US" b="1" dirty="0" err="1">
                          <a:latin typeface="Times New Roman" panose="02020603050405020304" pitchFamily="18" charset="0"/>
                          <a:cs typeface="Times New Roman" panose="02020603050405020304" pitchFamily="18" charset="0"/>
                        </a:rPr>
                        <a:t>Selote</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development likely involves leveraging natural language processing and machine learning techniques to create a chatbot capable of handling various user queries.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Anti-cancer peptides often exhibit multiple modes of action, including cell membrane disruption, apoptosis induction, and immune system modulation. </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06942402"/>
                  </a:ext>
                </a:extLst>
              </a:tr>
              <a:tr h="1162266">
                <a:tc>
                  <a:txBody>
                    <a:bodyPr/>
                    <a:lstStyle/>
                    <a:p>
                      <a:pPr algn="ctr"/>
                      <a:r>
                        <a:rPr lang="en-US" b="1" dirty="0">
                          <a:latin typeface="Times New Roman" panose="02020603050405020304" pitchFamily="18" charset="0"/>
                          <a:cs typeface="Times New Roman" panose="02020603050405020304" pitchFamily="18" charset="0"/>
                        </a:rPr>
                        <a:t>8.)</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Characterization and Predictive </a:t>
                      </a:r>
                      <a:r>
                        <a:rPr lang="en-GB" b="1" dirty="0" err="1">
                          <a:latin typeface="Times New Roman" panose="02020603050405020304" pitchFamily="18" charset="0"/>
                          <a:cs typeface="Times New Roman" panose="02020603050405020304" pitchFamily="18" charset="0"/>
                        </a:rPr>
                        <a:t>Modeling</a:t>
                      </a:r>
                      <a:r>
                        <a:rPr lang="en-GB" b="1" dirty="0">
                          <a:latin typeface="Times New Roman" panose="02020603050405020304" pitchFamily="18" charset="0"/>
                          <a:cs typeface="Times New Roman" panose="02020603050405020304" pitchFamily="18" charset="0"/>
                        </a:rPr>
                        <a:t> of Anti-Cancer Peptide Interactions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2017</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A.P Singh, BS Bani</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he methodology may involve configuring A.L.I.C.E to handle college-related inquiries and training it to provide appropriate responses. </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constraints of the A.L.I.C.E framework in terms of handling complex or domain-specific queries.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2837987"/>
                  </a:ext>
                </a:extLst>
              </a:tr>
            </a:tbl>
          </a:graphicData>
        </a:graphic>
      </p:graphicFrame>
      <p:pic>
        <p:nvPicPr>
          <p:cNvPr id="6" name="Google Shape;98;p2">
            <a:extLst>
              <a:ext uri="{FF2B5EF4-FFF2-40B4-BE49-F238E27FC236}">
                <a16:creationId xmlns:a16="http://schemas.microsoft.com/office/drawing/2014/main"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3825561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LITERATURE REVIEW</a:t>
            </a:r>
            <a:endParaRPr lang="en-IN" sz="36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graphicFrame>
        <p:nvGraphicFramePr>
          <p:cNvPr id="5" name="Table 5">
            <a:extLst>
              <a:ext uri="{FF2B5EF4-FFF2-40B4-BE49-F238E27FC236}">
                <a16:creationId xmlns:a16="http://schemas.microsoft.com/office/drawing/2014/main" id="{5921D764-E660-8BFA-0315-06E941472BA1}"/>
              </a:ext>
            </a:extLst>
          </p:cNvPr>
          <p:cNvGraphicFramePr>
            <a:graphicFrameLocks noGrp="1"/>
          </p:cNvGraphicFramePr>
          <p:nvPr>
            <p:extLst>
              <p:ext uri="{D42A27DB-BD31-4B8C-83A1-F6EECF244321}">
                <p14:modId xmlns:p14="http://schemas.microsoft.com/office/powerpoint/2010/main" val="3096017784"/>
              </p:ext>
            </p:extLst>
          </p:nvPr>
        </p:nvGraphicFramePr>
        <p:xfrm>
          <a:off x="0" y="994763"/>
          <a:ext cx="9144000" cy="5071231"/>
        </p:xfrm>
        <a:graphic>
          <a:graphicData uri="http://schemas.openxmlformats.org/drawingml/2006/table">
            <a:tbl>
              <a:tblPr firstRow="1" bandRow="1">
                <a:tableStyleId>{5C22544A-7EE6-4342-B048-85BDC9FD1C3A}</a:tableStyleId>
              </a:tblPr>
              <a:tblGrid>
                <a:gridCol w="990331">
                  <a:extLst>
                    <a:ext uri="{9D8B030D-6E8A-4147-A177-3AD203B41FA5}">
                      <a16:colId xmlns:a16="http://schemas.microsoft.com/office/drawing/2014/main" val="3029628025"/>
                    </a:ext>
                  </a:extLst>
                </a:gridCol>
                <a:gridCol w="1665315">
                  <a:extLst>
                    <a:ext uri="{9D8B030D-6E8A-4147-A177-3AD203B41FA5}">
                      <a16:colId xmlns:a16="http://schemas.microsoft.com/office/drawing/2014/main" val="1856918245"/>
                    </a:ext>
                  </a:extLst>
                </a:gridCol>
                <a:gridCol w="1028309">
                  <a:extLst>
                    <a:ext uri="{9D8B030D-6E8A-4147-A177-3AD203B41FA5}">
                      <a16:colId xmlns:a16="http://schemas.microsoft.com/office/drawing/2014/main" val="2762553673"/>
                    </a:ext>
                  </a:extLst>
                </a:gridCol>
                <a:gridCol w="1328611">
                  <a:extLst>
                    <a:ext uri="{9D8B030D-6E8A-4147-A177-3AD203B41FA5}">
                      <a16:colId xmlns:a16="http://schemas.microsoft.com/office/drawing/2014/main" val="1307200856"/>
                    </a:ext>
                  </a:extLst>
                </a:gridCol>
                <a:gridCol w="2065717">
                  <a:extLst>
                    <a:ext uri="{9D8B030D-6E8A-4147-A177-3AD203B41FA5}">
                      <a16:colId xmlns:a16="http://schemas.microsoft.com/office/drawing/2014/main" val="2717613335"/>
                    </a:ext>
                  </a:extLst>
                </a:gridCol>
                <a:gridCol w="2065717">
                  <a:extLst>
                    <a:ext uri="{9D8B030D-6E8A-4147-A177-3AD203B41FA5}">
                      <a16:colId xmlns:a16="http://schemas.microsoft.com/office/drawing/2014/main" val="1587641035"/>
                    </a:ext>
                  </a:extLst>
                </a:gridCol>
              </a:tblGrid>
              <a:tr h="573011">
                <a:tc>
                  <a:txBody>
                    <a:bodyPr/>
                    <a:lstStyle/>
                    <a:p>
                      <a:pPr algn="ctr"/>
                      <a:r>
                        <a:rPr lang="en-US" dirty="0">
                          <a:latin typeface="Times New Roman" panose="02020603050405020304" pitchFamily="18" charset="0"/>
                          <a:cs typeface="Times New Roman" panose="02020603050405020304" pitchFamily="18" charset="0"/>
                        </a:rPr>
                        <a:t>SR.NO.</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TITLE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YEAR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AUTHOR</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METHODOLOGY</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LIMITATIONS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40630734"/>
                  </a:ext>
                </a:extLst>
              </a:tr>
              <a:tr h="1114940">
                <a:tc>
                  <a:txBody>
                    <a:bodyPr/>
                    <a:lstStyle/>
                    <a:p>
                      <a:pPr algn="ctr"/>
                      <a:r>
                        <a:rPr lang="en-US" b="1" dirty="0">
                          <a:latin typeface="Times New Roman" panose="02020603050405020304" pitchFamily="18" charset="0"/>
                          <a:cs typeface="Times New Roman" panose="02020603050405020304" pitchFamily="18" charset="0"/>
                        </a:rPr>
                        <a:t>9.)</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dirty="0">
                          <a:solidFill>
                            <a:schemeClr val="tx1"/>
                          </a:solidFill>
                          <a:effectLst/>
                          <a:latin typeface="Times New Roman" panose="02020603050405020304" pitchFamily="18" charset="0"/>
                          <a:cs typeface="Times New Roman" panose="02020603050405020304" pitchFamily="18" charset="0"/>
                        </a:rPr>
                        <a:t>Leveraging question-answer technology</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2007</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err="1">
                          <a:latin typeface="Times New Roman" panose="02020603050405020304" pitchFamily="18" charset="0"/>
                          <a:cs typeface="Times New Roman" panose="02020603050405020304" pitchFamily="18" charset="0"/>
                        </a:rPr>
                        <a:t>H.Chen</a:t>
                      </a:r>
                      <a:r>
                        <a:rPr lang="en-US" b="1" dirty="0">
                          <a:latin typeface="Times New Roman" panose="02020603050405020304" pitchFamily="18" charset="0"/>
                          <a:cs typeface="Times New Roman" panose="02020603050405020304" pitchFamily="18" charset="0"/>
                        </a:rPr>
                        <a:t>, R.P. </a:t>
                      </a:r>
                      <a:r>
                        <a:rPr lang="en-US" b="1" dirty="0" err="1">
                          <a:latin typeface="Times New Roman" panose="02020603050405020304" pitchFamily="18" charset="0"/>
                          <a:cs typeface="Times New Roman" panose="02020603050405020304" pitchFamily="18" charset="0"/>
                        </a:rPr>
                        <a:t>Schumaker</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a:solidFill>
                            <a:schemeClr val="dk1"/>
                          </a:solidFill>
                          <a:effectLst/>
                          <a:latin typeface="Times New Roman" panose="02020603050405020304" pitchFamily="18" charset="0"/>
                          <a:ea typeface="+mn-ea"/>
                          <a:cs typeface="Times New Roman" panose="02020603050405020304" pitchFamily="18" charset="0"/>
                          <a:sym typeface="Arial"/>
                        </a:rPr>
                        <a:t>It likely involves the development of question-answering systems capable of providing insights and responses related to counter-terrorism efforts.</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Limitations may include the need for comprehensive and up-to-date information to address terrorism-related queries effectively.</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21863728"/>
                  </a:ext>
                </a:extLst>
              </a:tr>
              <a:tr h="1114940">
                <a:tc>
                  <a:txBody>
                    <a:bodyPr/>
                    <a:lstStyle/>
                    <a:p>
                      <a:pPr algn="ctr"/>
                      <a:r>
                        <a:rPr lang="en-US" b="1" dirty="0">
                          <a:latin typeface="Times New Roman" panose="02020603050405020304" pitchFamily="18" charset="0"/>
                          <a:cs typeface="Times New Roman" panose="02020603050405020304" pitchFamily="18" charset="0"/>
                        </a:rPr>
                        <a:t>10.)</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AIML based voice-enabled </a:t>
                      </a:r>
                      <a:r>
                        <a:rPr lang="en-US" sz="1400" b="1" i="0" u="none" strike="noStrike" cap="none" dirty="0" err="1">
                          <a:solidFill>
                            <a:schemeClr val="tx1"/>
                          </a:solidFill>
                          <a:effectLst/>
                          <a:latin typeface="Times New Roman" panose="02020603050405020304" pitchFamily="18" charset="0"/>
                          <a:ea typeface="+mn-ea"/>
                          <a:cs typeface="Times New Roman" panose="02020603050405020304" pitchFamily="18" charset="0"/>
                          <a:sym typeface="Arial"/>
                        </a:rPr>
                        <a:t>artificialy</a:t>
                      </a:r>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a:rPr>
                        <a:t> intelligent peptide detection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a:latin typeface="Times New Roman" panose="02020603050405020304" pitchFamily="18" charset="0"/>
                          <a:cs typeface="Times New Roman" panose="02020603050405020304" pitchFamily="18" charset="0"/>
                        </a:rPr>
                        <a:t>2015</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b="1" dirty="0" err="1">
                          <a:latin typeface="Times New Roman" panose="02020603050405020304" pitchFamily="18" charset="0"/>
                          <a:cs typeface="Times New Roman" panose="02020603050405020304" pitchFamily="18" charset="0"/>
                        </a:rPr>
                        <a:t>S.Singh</a:t>
                      </a:r>
                      <a:r>
                        <a:rPr lang="en-US" b="1" dirty="0">
                          <a:latin typeface="Times New Roman" panose="02020603050405020304" pitchFamily="18" charset="0"/>
                          <a:cs typeface="Times New Roman" panose="02020603050405020304" pitchFamily="18" charset="0"/>
                        </a:rPr>
                        <a:t>, I. Ahmed</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methodology</a:t>
                      </a:r>
                      <a:r>
                        <a:rPr lang="en-US" sz="1400" b="1"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1400" b="1"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involves configuring AIML scripts</a:t>
                      </a:r>
                      <a:r>
                        <a:rPr lang="en-US" sz="1400" b="1" i="0" u="none" strike="noStrike" cap="none" baseline="0" dirty="0">
                          <a:solidFill>
                            <a:schemeClr val="dk1"/>
                          </a:solidFill>
                          <a:effectLst/>
                          <a:latin typeface="Times New Roman" panose="02020603050405020304" pitchFamily="18" charset="0"/>
                          <a:ea typeface="+mn-ea"/>
                          <a:cs typeface="Times New Roman" panose="02020603050405020304" pitchFamily="18" charset="0"/>
                          <a:sym typeface="Arial"/>
                        </a:rPr>
                        <a:t> for peptide detection.</a:t>
                      </a:r>
                      <a:endParaRPr lang="en-IN" b="1" dirty="0">
                        <a:latin typeface="Times New Roman" panose="02020603050405020304" pitchFamily="18" charset="0"/>
                        <a:cs typeface="Times New Roman" panose="02020603050405020304" pitchFamily="18" charset="0"/>
                      </a:endParaRPr>
                    </a:p>
                  </a:txBody>
                  <a:tcPr/>
                </a:tc>
                <a:tc>
                  <a:txBody>
                    <a:bodyPr/>
                    <a:lstStyle/>
                    <a:p>
                      <a:pPr algn="ctr"/>
                      <a:r>
                        <a:rPr lang="en-GB" b="1" dirty="0">
                          <a:latin typeface="Times New Roman" panose="02020603050405020304" pitchFamily="18" charset="0"/>
                          <a:cs typeface="Times New Roman" panose="02020603050405020304" pitchFamily="18" charset="0"/>
                        </a:rPr>
                        <a:t>Cancer cells can develop resistance to anti-cancer peptides over time, requiring ongoing model updates and validation to maintain prediction accuracy.</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22794206"/>
                  </a:ext>
                </a:extLst>
              </a:tr>
              <a:tr h="1114940">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endParaRPr lang="en-IN" dirty="0">
                        <a:latin typeface="Times New Roman" panose="02020603050405020304" pitchFamily="18" charset="0"/>
                        <a:cs typeface="Times New Roman" panose="02020603050405020304" pitchFamily="18" charset="0"/>
                      </a:endParaRPr>
                    </a:p>
                  </a:txBody>
                  <a:tcPr/>
                </a:tc>
                <a:tc>
                  <a:txBody>
                    <a:bodyPr/>
                    <a:lstStyle/>
                    <a:p>
                      <a:r>
                        <a:rPr lang="en-GB"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22837987"/>
                  </a:ext>
                </a:extLst>
              </a:tr>
            </a:tbl>
          </a:graphicData>
        </a:graphic>
      </p:graphicFrame>
      <p:pic>
        <p:nvPicPr>
          <p:cNvPr id="6" name="Google Shape;98;p2">
            <a:extLst>
              <a:ext uri="{FF2B5EF4-FFF2-40B4-BE49-F238E27FC236}">
                <a16:creationId xmlns:a16="http://schemas.microsoft.com/office/drawing/2014/main"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7278234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20378"/>
            <a:ext cx="9144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latin typeface="Times New Roman" panose="02020603050405020304" pitchFamily="18" charset="0"/>
                <a:cs typeface="Times New Roman" panose="02020603050405020304" pitchFamily="18" charset="0"/>
              </a:rPr>
              <a:t>    EXISTING SYSTEM </a:t>
            </a:r>
          </a:p>
        </p:txBody>
      </p:sp>
      <p:sp>
        <p:nvSpPr>
          <p:cNvPr id="97" name="Google Shape;97;p2"/>
          <p:cNvSpPr txBox="1">
            <a:spLocks noGrp="1"/>
          </p:cNvSpPr>
          <p:nvPr>
            <p:ph type="body" idx="1"/>
          </p:nvPr>
        </p:nvSpPr>
        <p:spPr>
          <a:xfrm>
            <a:off x="279919" y="1166018"/>
            <a:ext cx="8612154" cy="5190332"/>
          </a:xfrm>
          <a:prstGeom prst="rect">
            <a:avLst/>
          </a:prstGeom>
          <a:noFill/>
          <a:ln>
            <a:noFill/>
          </a:ln>
        </p:spPr>
        <p:txBody>
          <a:bodyPr spcFirstLastPara="1" wrap="square" lIns="91425" tIns="45700" rIns="91425" bIns="45700" anchor="t" anchorCtr="0">
            <a:normAutofit/>
          </a:bodyPr>
          <a:lstStyle/>
          <a:p>
            <a:pPr algn="just"/>
            <a:r>
              <a:rPr lang="en-GB" sz="1500" b="1" dirty="0">
                <a:latin typeface="Times New Roman" panose="02020603050405020304" pitchFamily="18" charset="0"/>
                <a:cs typeface="Times New Roman" panose="02020603050405020304" pitchFamily="18" charset="0"/>
              </a:rPr>
              <a:t>Feature Engineering</a:t>
            </a:r>
            <a:r>
              <a:rPr lang="en-GB" sz="1500" dirty="0">
                <a:latin typeface="Times New Roman" panose="02020603050405020304" pitchFamily="18" charset="0"/>
                <a:cs typeface="Times New Roman" panose="02020603050405020304" pitchFamily="18" charset="0"/>
              </a:rPr>
              <a:t>: Identification and extraction of relevant features from peptide sequences, such as physicochemical properties (e.g., hydrophobicity, charge, and molecular weight), structural motifs, amino acid compositions, and evolutionary information (sequence similarities or conservation scores).</a:t>
            </a:r>
          </a:p>
          <a:p>
            <a:pPr algn="just"/>
            <a:r>
              <a:rPr lang="en-GB" sz="1500" b="1" dirty="0">
                <a:latin typeface="Times New Roman" panose="02020603050405020304" pitchFamily="18" charset="0"/>
                <a:cs typeface="Times New Roman" panose="02020603050405020304" pitchFamily="18" charset="0"/>
              </a:rPr>
              <a:t>Machine Learning Algorithms</a:t>
            </a:r>
            <a:r>
              <a:rPr lang="en-GB" sz="1500" dirty="0">
                <a:latin typeface="Times New Roman" panose="02020603050405020304" pitchFamily="18" charset="0"/>
                <a:cs typeface="Times New Roman" panose="02020603050405020304" pitchFamily="18" charset="0"/>
              </a:rPr>
              <a:t>: Utilization of diverse machine learning algorithms, such as Support Vector Machines (SVM), Random Forests, or Gradient Boosting, to train predictive models. These models are trained on annotated datasets of known anti-cancer peptides to learn patterns and relationships between peptide features and their anti-cancer activity.</a:t>
            </a:r>
          </a:p>
          <a:p>
            <a:pPr algn="just"/>
            <a:r>
              <a:rPr lang="en-GB" sz="1500" b="1" dirty="0">
                <a:latin typeface="Times New Roman" panose="02020603050405020304" pitchFamily="18" charset="0"/>
                <a:cs typeface="Times New Roman" panose="02020603050405020304" pitchFamily="18" charset="0"/>
              </a:rPr>
              <a:t>Cross-Validation and Model Evaluation</a:t>
            </a:r>
            <a:r>
              <a:rPr lang="en-GB" sz="1500" dirty="0">
                <a:latin typeface="Times New Roman" panose="02020603050405020304" pitchFamily="18" charset="0"/>
                <a:cs typeface="Times New Roman" panose="02020603050405020304" pitchFamily="18" charset="0"/>
              </a:rPr>
              <a:t>: Rigorous cross-validation techniques to assess the performance of the models, ensuring their predictive capabilities generalize well to new, unseen data. Metrics such as accuracy, precision, recall, F1-score, and area under the receiver operating characteristic curve (AUC-ROC) are commonly used to evaluate model performance.</a:t>
            </a:r>
          </a:p>
          <a:p>
            <a:pPr algn="just"/>
            <a:r>
              <a:rPr lang="en-GB" sz="1500" b="1" dirty="0">
                <a:latin typeface="Times New Roman" panose="02020603050405020304" pitchFamily="18" charset="0"/>
                <a:cs typeface="Times New Roman" panose="02020603050405020304" pitchFamily="18" charset="0"/>
              </a:rPr>
              <a:t>Validation and Testing</a:t>
            </a:r>
            <a:r>
              <a:rPr lang="en-GB" sz="1500" dirty="0">
                <a:latin typeface="Times New Roman" panose="02020603050405020304" pitchFamily="18" charset="0"/>
                <a:cs typeface="Times New Roman" panose="02020603050405020304" pitchFamily="18" charset="0"/>
              </a:rPr>
              <a:t>: Independent validation of the developed models using separate test datasets to confirm their robustness and efficacy in accurately predicting anti-cancer peptides.</a:t>
            </a:r>
          </a:p>
          <a:p>
            <a:pPr algn="just"/>
            <a:r>
              <a:rPr lang="en-GB" sz="1500" b="1" dirty="0">
                <a:latin typeface="Times New Roman" panose="02020603050405020304" pitchFamily="18" charset="0"/>
                <a:cs typeface="Times New Roman" panose="02020603050405020304" pitchFamily="18" charset="0"/>
              </a:rPr>
              <a:t>Integration and Accessibility</a:t>
            </a:r>
            <a:r>
              <a:rPr lang="en-GB" sz="1500" dirty="0">
                <a:latin typeface="Times New Roman" panose="02020603050405020304" pitchFamily="18" charset="0"/>
                <a:cs typeface="Times New Roman" panose="02020603050405020304" pitchFamily="18" charset="0"/>
              </a:rPr>
              <a:t>: Some systems might provide user-friendly interfaces or web-based tools for researchers and clinicians to input peptide sequences and obtain predictions regarding their potential anti-cancer properties. These interfaces could facilitate broader access and usability of the predictive models.</a:t>
            </a:r>
          </a:p>
          <a:p>
            <a:pPr algn="just"/>
            <a:r>
              <a:rPr lang="en-GB" sz="1500" b="1" dirty="0">
                <a:latin typeface="Times New Roman" panose="02020603050405020304" pitchFamily="18" charset="0"/>
                <a:cs typeface="Times New Roman" panose="02020603050405020304" pitchFamily="18" charset="0"/>
              </a:rPr>
              <a:t>Continual Improvement</a:t>
            </a:r>
            <a:r>
              <a:rPr lang="en-GB" sz="1500" dirty="0">
                <a:latin typeface="Times New Roman" panose="02020603050405020304" pitchFamily="18" charset="0"/>
                <a:cs typeface="Times New Roman" panose="02020603050405020304" pitchFamily="18" charset="0"/>
              </a:rPr>
              <a:t>: Continuous refinement and enhancement of models through iterations, incorporating new data, improving feature selection techniques, and fine-tuning algorithms to enhance predictive accuracy and generalization.</a:t>
            </a:r>
          </a:p>
          <a:p>
            <a:pPr marL="0" indent="0" algn="just">
              <a:spcBef>
                <a:spcPts val="0"/>
              </a:spcBef>
              <a:buSzPts val="3200"/>
              <a:buNone/>
            </a:pPr>
            <a:endParaRPr lang="en-US" sz="1600" b="1" i="0" dirty="0">
              <a:solidFill>
                <a:schemeClr val="tx1"/>
              </a:solidFill>
              <a:effectLst/>
              <a:latin typeface="Times New Roman" panose="02020603050405020304" pitchFamily="18" charset="0"/>
              <a:cs typeface="Times New Roman" panose="02020603050405020304" pitchFamily="18" charset="0"/>
            </a:endParaRPr>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pic>
        <p:nvPicPr>
          <p:cNvPr id="2" name="Google Shape;98;p2">
            <a:extLst>
              <a:ext uri="{FF2B5EF4-FFF2-40B4-BE49-F238E27FC236}">
                <a16:creationId xmlns:a16="http://schemas.microsoft.com/office/drawing/2014/main" id="{EDEFF00D-CA3A-2873-1C3F-B3C9FB3F90BB}"/>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3626857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B8E65-DEFC-CCDD-06D7-0EFF5231D201}"/>
              </a:ext>
            </a:extLst>
          </p:cNvPr>
          <p:cNvSpPr>
            <a:spLocks noGrp="1"/>
          </p:cNvSpPr>
          <p:nvPr>
            <p:ph type="title"/>
          </p:nvPr>
        </p:nvSpPr>
        <p:spPr>
          <a:xfrm>
            <a:off x="0" y="-9331"/>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CHALLENGES TO ADDRESS</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31935776-B944-8F97-B610-151B3B38C714}"/>
              </a:ext>
            </a:extLst>
          </p:cNvPr>
          <p:cNvSpPr>
            <a:spLocks noGrp="1"/>
          </p:cNvSpPr>
          <p:nvPr>
            <p:ph type="body" idx="1"/>
          </p:nvPr>
        </p:nvSpPr>
        <p:spPr>
          <a:xfrm>
            <a:off x="0" y="1335329"/>
            <a:ext cx="9004041" cy="5112123"/>
          </a:xfrm>
        </p:spPr>
        <p:txBody>
          <a:bodyPr>
            <a:normAutofit fontScale="85000" lnSpcReduction="20000"/>
          </a:bodyPr>
          <a:lstStyle/>
          <a:p>
            <a:pPr algn="just">
              <a:lnSpc>
                <a:spcPct val="120000"/>
              </a:lnSpc>
            </a:pPr>
            <a:r>
              <a:rPr lang="en-GB" sz="1600" b="1" dirty="0">
                <a:latin typeface="Times New Roman" panose="02020603050405020304" pitchFamily="18" charset="0"/>
                <a:cs typeface="Times New Roman" panose="02020603050405020304" pitchFamily="18" charset="0"/>
              </a:rPr>
              <a:t>Data Imbalance</a:t>
            </a:r>
            <a:r>
              <a:rPr lang="en-GB" sz="1600" dirty="0">
                <a:latin typeface="Times New Roman" panose="02020603050405020304" pitchFamily="18" charset="0"/>
                <a:cs typeface="Times New Roman" panose="02020603050405020304" pitchFamily="18" charset="0"/>
              </a:rPr>
              <a:t>: Availability of limited annotated data for anti-cancer peptides compared to non-anti-cancer peptides leads to data imbalance. This can affect the model's ability to learn accurately and generalize well, often resulting in biased predictions.</a:t>
            </a:r>
          </a:p>
          <a:p>
            <a:pPr algn="just">
              <a:lnSpc>
                <a:spcPct val="120000"/>
              </a:lnSpc>
            </a:pPr>
            <a:r>
              <a:rPr lang="en-GB" sz="1600" b="1" dirty="0">
                <a:latin typeface="Times New Roman" panose="02020603050405020304" pitchFamily="18" charset="0"/>
                <a:cs typeface="Times New Roman" panose="02020603050405020304" pitchFamily="18" charset="0"/>
              </a:rPr>
              <a:t>Feature Representation</a:t>
            </a:r>
            <a:r>
              <a:rPr lang="en-GB" sz="1600" dirty="0">
                <a:latin typeface="Times New Roman" panose="02020603050405020304" pitchFamily="18" charset="0"/>
                <a:cs typeface="Times New Roman" panose="02020603050405020304" pitchFamily="18" charset="0"/>
              </a:rPr>
              <a:t>: Determining the most relevant features or descriptors from peptide sequences that truly encapsulate their anti-cancer properties is challenging. Incorporating diverse and informative features while avoiding overfitting or underfitting the model remains a significant hurdle.</a:t>
            </a:r>
          </a:p>
          <a:p>
            <a:pPr algn="just">
              <a:lnSpc>
                <a:spcPct val="120000"/>
              </a:lnSpc>
            </a:pPr>
            <a:r>
              <a:rPr lang="en-GB" sz="1600" b="1" dirty="0">
                <a:latin typeface="Times New Roman" panose="02020603050405020304" pitchFamily="18" charset="0"/>
                <a:cs typeface="Times New Roman" panose="02020603050405020304" pitchFamily="18" charset="0"/>
              </a:rPr>
              <a:t>Peptide Length and Variability</a:t>
            </a:r>
            <a:r>
              <a:rPr lang="en-GB" sz="1600" dirty="0">
                <a:latin typeface="Times New Roman" panose="02020603050405020304" pitchFamily="18" charset="0"/>
                <a:cs typeface="Times New Roman" panose="02020603050405020304" pitchFamily="18" charset="0"/>
              </a:rPr>
              <a:t>: Peptide sequences vary in length and composition, making it challenging to design models that can effectively capture the diverse structural and functional aspects of these peptides. Handling this variability while maintaining predictive accuracy is crucial.</a:t>
            </a:r>
          </a:p>
          <a:p>
            <a:pPr algn="just">
              <a:lnSpc>
                <a:spcPct val="120000"/>
              </a:lnSpc>
            </a:pPr>
            <a:r>
              <a:rPr lang="en-GB" sz="1600" b="1" dirty="0">
                <a:latin typeface="Times New Roman" panose="02020603050405020304" pitchFamily="18" charset="0"/>
                <a:cs typeface="Times New Roman" panose="02020603050405020304" pitchFamily="18" charset="0"/>
              </a:rPr>
              <a:t>Generalization and Robustness</a:t>
            </a:r>
            <a:r>
              <a:rPr lang="en-GB" sz="1600" dirty="0">
                <a:latin typeface="Times New Roman" panose="02020603050405020304" pitchFamily="18" charset="0"/>
                <a:cs typeface="Times New Roman" panose="02020603050405020304" pitchFamily="18" charset="0"/>
              </a:rPr>
              <a:t>: Ensuring that predictive models generalize well to unseen data and different experimental conditions is vital. Models should be robust enough to accommodate variations in peptide structures and environmental contexts.</a:t>
            </a:r>
          </a:p>
          <a:p>
            <a:pPr algn="just">
              <a:lnSpc>
                <a:spcPct val="120000"/>
              </a:lnSpc>
            </a:pPr>
            <a:r>
              <a:rPr lang="en-GB" sz="1600" b="1" dirty="0">
                <a:latin typeface="Times New Roman" panose="02020603050405020304" pitchFamily="18" charset="0"/>
                <a:cs typeface="Times New Roman" panose="02020603050405020304" pitchFamily="18" charset="0"/>
              </a:rPr>
              <a:t>Interpretable Models</a:t>
            </a:r>
            <a:r>
              <a:rPr lang="en-GB" sz="1600" dirty="0">
                <a:latin typeface="Times New Roman" panose="02020603050405020304" pitchFamily="18" charset="0"/>
                <a:cs typeface="Times New Roman" panose="02020603050405020304" pitchFamily="18" charset="0"/>
              </a:rPr>
              <a:t>: Developing models that not only predict anti-cancer peptides accurately but also provide insights into the underlying molecular mechanisms governing their activity is a challenge. Interpretable models aid in understanding structure-activity relationships, which are essential for drug design.</a:t>
            </a:r>
          </a:p>
          <a:p>
            <a:pPr algn="just">
              <a:lnSpc>
                <a:spcPct val="120000"/>
              </a:lnSpc>
            </a:pPr>
            <a:r>
              <a:rPr lang="en-GB" sz="1600" b="1" dirty="0">
                <a:latin typeface="Times New Roman" panose="02020603050405020304" pitchFamily="18" charset="0"/>
                <a:cs typeface="Times New Roman" panose="02020603050405020304" pitchFamily="18" charset="0"/>
              </a:rPr>
              <a:t>Experimental Validation</a:t>
            </a:r>
            <a:r>
              <a:rPr lang="en-GB" sz="1600" dirty="0">
                <a:latin typeface="Times New Roman" panose="02020603050405020304" pitchFamily="18" charset="0"/>
                <a:cs typeface="Times New Roman" panose="02020603050405020304" pitchFamily="18" charset="0"/>
              </a:rPr>
              <a:t>: Bridging the gap between computational predictions and experimental validation remains a challenge. It's essential to conduct extensive and costly experimental validations to confirm the predicted peptides' actual anti-cancer activity.</a:t>
            </a:r>
          </a:p>
          <a:p>
            <a:pPr algn="just">
              <a:lnSpc>
                <a:spcPct val="120000"/>
              </a:lnSpc>
            </a:pPr>
            <a:r>
              <a:rPr lang="en-GB" sz="1600" b="1" dirty="0">
                <a:latin typeface="Times New Roman" panose="02020603050405020304" pitchFamily="18" charset="0"/>
                <a:cs typeface="Times New Roman" panose="02020603050405020304" pitchFamily="18" charset="0"/>
              </a:rPr>
              <a:t>Ethical and Regulatory Considerations</a:t>
            </a:r>
            <a:r>
              <a:rPr lang="en-GB" sz="1600" dirty="0">
                <a:latin typeface="Times New Roman" panose="02020603050405020304" pitchFamily="18" charset="0"/>
                <a:cs typeface="Times New Roman" panose="02020603050405020304" pitchFamily="18" charset="0"/>
              </a:rPr>
              <a:t>: Ethical considerations regarding the use of computational models for predicting potential therapeutics must be addressed. Regulatory frameworks regarding the approval and use of computational predictions in drug development also need attention.</a:t>
            </a:r>
          </a:p>
          <a:p>
            <a:pPr marL="114300" indent="0" algn="just">
              <a:lnSpc>
                <a:spcPct val="150000"/>
              </a:lnSpc>
              <a:buNone/>
            </a:pPr>
            <a:endParaRPr lang="en-US" sz="1600" dirty="0"/>
          </a:p>
        </p:txBody>
      </p:sp>
      <p:sp>
        <p:nvSpPr>
          <p:cNvPr id="4" name="Slide Number Placeholder 3">
            <a:extLst>
              <a:ext uri="{FF2B5EF4-FFF2-40B4-BE49-F238E27FC236}">
                <a16:creationId xmlns:a16="http://schemas.microsoft.com/office/drawing/2014/main" id="{03B1986F-CE50-C258-CE82-5A5E9883C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6" name="Google Shape;98;p2">
            <a:extLst>
              <a:ext uri="{FF2B5EF4-FFF2-40B4-BE49-F238E27FC236}">
                <a16:creationId xmlns:a16="http://schemas.microsoft.com/office/drawing/2014/main" id="{D3548264-0658-CC12-3C14-04C0DC14154A}"/>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3312099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107302" y="972587"/>
            <a:ext cx="8929395" cy="5526130"/>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0"/>
              </a:spcBef>
              <a:spcAft>
                <a:spcPts val="0"/>
              </a:spcAft>
              <a:buClr>
                <a:schemeClr val="dk1"/>
              </a:buClr>
              <a:buSzPts val="3200"/>
              <a:buNone/>
            </a:pPr>
            <a:endParaRPr lang="en-US" sz="1600" b="1"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3200"/>
              <a:buNone/>
            </a:pPr>
            <a:endParaRPr lang="en-US" sz="1600" b="1" dirty="0">
              <a:latin typeface="Times New Roman" panose="02020603050405020304" pitchFamily="18" charset="0"/>
              <a:cs typeface="Times New Roman" panose="02020603050405020304" pitchFamily="18" charset="0"/>
            </a:endParaRPr>
          </a:p>
          <a:p>
            <a:pPr marL="0" lvl="0" indent="0" algn="just" rtl="0">
              <a:lnSpc>
                <a:spcPct val="150000"/>
              </a:lnSpc>
              <a:spcBef>
                <a:spcPts val="0"/>
              </a:spcBef>
              <a:spcAft>
                <a:spcPts val="0"/>
              </a:spcAft>
              <a:buClr>
                <a:schemeClr val="dk1"/>
              </a:buClr>
              <a:buSzPts val="3200"/>
              <a:buNone/>
            </a:pPr>
            <a:endParaRPr lang="en-US" sz="1600" b="1" dirty="0">
              <a:latin typeface="Times New Roman" panose="02020603050405020304" pitchFamily="18" charset="0"/>
              <a:cs typeface="Times New Roman" panose="02020603050405020304" pitchFamily="18" charset="0"/>
            </a:endParaRPr>
          </a:p>
          <a:p>
            <a:pPr marL="0" lvl="0" indent="0" algn="just">
              <a:lnSpc>
                <a:spcPct val="150000"/>
              </a:lnSpc>
              <a:spcBef>
                <a:spcPts val="0"/>
              </a:spcBef>
              <a:buSzPts val="3200"/>
              <a:buNone/>
            </a:pPr>
            <a:r>
              <a:rPr lang="en-GB" sz="1800" dirty="0">
                <a:latin typeface="Times New Roman" panose="02020603050405020304" pitchFamily="18" charset="0"/>
                <a:cs typeface="Times New Roman" panose="02020603050405020304" pitchFamily="18" charset="0"/>
              </a:rPr>
              <a:t>The identification and validation of anti-cancer peptides present a significant challenge in drug discovery due to the intricate nature of peptide interactions and the limited availability of annotated data. Conventional methods lack precision in identifying peptides with potent anti-cancer properties, leading to inefficiencies in therapeutic development. There is a critical need for robust predictive models that can accurately discern peptides with anti-cancer potential, expediting the process of discovering effective cancer therapeutics.</a:t>
            </a:r>
            <a:endParaRPr lang="en-US" sz="18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2" name="TextBox 1">
            <a:extLst>
              <a:ext uri="{FF2B5EF4-FFF2-40B4-BE49-F238E27FC236}">
                <a16:creationId xmlns:a16="http://schemas.microsoft.com/office/drawing/2014/main" id="{62836E6A-8898-45B9-EC00-14BFC7729788}"/>
              </a:ext>
            </a:extLst>
          </p:cNvPr>
          <p:cNvSpPr txBox="1"/>
          <p:nvPr/>
        </p:nvSpPr>
        <p:spPr>
          <a:xfrm>
            <a:off x="-181947" y="497381"/>
            <a:ext cx="9144000" cy="1200329"/>
          </a:xfrm>
          <a:prstGeom prst="rect">
            <a:avLst/>
          </a:prstGeom>
          <a:noFill/>
        </p:spPr>
        <p:txBody>
          <a:bodyPr wrap="square" rtlCol="0">
            <a:spAutoFit/>
          </a:bodyPr>
          <a:lstStyle/>
          <a:p>
            <a:pPr algn="ctr"/>
            <a:r>
              <a:rPr lang="en-US" sz="3600" dirty="0">
                <a:latin typeface="Times New Roman" panose="02020603050405020304" pitchFamily="18" charset="0"/>
                <a:cs typeface="Times New Roman" panose="02020603050405020304" pitchFamily="18" charset="0"/>
              </a:rPr>
              <a:t>          PROBLEM STATEMENT </a:t>
            </a:r>
          </a:p>
          <a:p>
            <a:pPr algn="ctr"/>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pic>
        <p:nvPicPr>
          <p:cNvPr id="3" name="Google Shape;98;p2">
            <a:extLst>
              <a:ext uri="{FF2B5EF4-FFF2-40B4-BE49-F238E27FC236}">
                <a16:creationId xmlns:a16="http://schemas.microsoft.com/office/drawing/2014/main" id="{229FE1C8-DDE0-42CD-3F44-721A4318D93C}"/>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48487</TotalTime>
  <Words>3319</Words>
  <Application>Microsoft Office PowerPoint</Application>
  <PresentationFormat>On-screen Show (4:3)</PresentationFormat>
  <Paragraphs>228</Paragraphs>
  <Slides>19</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HelveticaNeue Regular</vt:lpstr>
      <vt:lpstr>Times New Roman</vt:lpstr>
      <vt:lpstr>Office Theme</vt:lpstr>
      <vt:lpstr>ANTI CANCER PEPTIDE PREDICTION USING MACHINE LEARNING MODELS </vt:lpstr>
      <vt:lpstr>ABSTRACT </vt:lpstr>
      <vt:lpstr>  INTRODUCTION</vt:lpstr>
      <vt:lpstr>      LITERATURE REVIEW</vt:lpstr>
      <vt:lpstr>      LITERATURE REVIEW</vt:lpstr>
      <vt:lpstr>      LITERATURE REVIEW</vt:lpstr>
      <vt:lpstr>    EXISTING SYSTEM </vt:lpstr>
      <vt:lpstr>           CHALLENGES TO ADDRESS</vt:lpstr>
      <vt:lpstr>PowerPoint Presentation</vt:lpstr>
      <vt:lpstr>PowerPoint Presentation</vt:lpstr>
      <vt:lpstr>   PROPOSED SYSTEMS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Anti Cancer Peptide Prediction using Machine Learning Models</dc:title>
  <dc:creator>HP</dc:creator>
  <cp:lastModifiedBy>Aarya Pillai</cp:lastModifiedBy>
  <cp:revision>32</cp:revision>
  <dcterms:modified xsi:type="dcterms:W3CDTF">2024-05-16T08:13:35Z</dcterms:modified>
</cp:coreProperties>
</file>