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3" r:id="rId8"/>
    <p:sldId id="314" r:id="rId9"/>
    <p:sldId id="315" r:id="rId10"/>
    <p:sldId id="309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704916" cy="2491894"/>
          </a:xfrm>
        </p:spPr>
        <p:txBody>
          <a:bodyPr>
            <a:normAutofit/>
          </a:bodyPr>
          <a:lstStyle/>
          <a:p>
            <a:r>
              <a:rPr lang="en-IN" sz="4000" dirty="0"/>
              <a:t>RFID-based Hospital Monitoring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308" y="4294754"/>
            <a:ext cx="5158300" cy="1672843"/>
          </a:xfrm>
        </p:spPr>
        <p:txBody>
          <a:bodyPr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Debottam Kar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Soumodeep</a:t>
            </a: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Karmakar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Aritra</a:t>
            </a: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Mazumdar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Tanmoy Das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Sarthak Biswas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9D96DBA-C223-1B92-2D28-9C5C041A646D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Application 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243A1D3-B55B-EFC8-82A5-CEE82C38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			   Application</a:t>
            </a:r>
            <a:endParaRPr lang="en-IN" sz="6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D1112-715D-7BA0-DAE8-B356AF71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Users: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Patients, staff,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divices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RFID tags: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Bracelets/badges for patients, staff and hospital assets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RFID readers: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 corridors, wards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11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8EFCD-20B7-A9E6-9CD4-717EF84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1" y="226142"/>
            <a:ext cx="10933471" cy="3775587"/>
          </a:xfrm>
        </p:spPr>
        <p:txBody>
          <a:bodyPr/>
          <a:lstStyle/>
          <a:p>
            <a:r>
              <a:rPr lang="en-US" dirty="0"/>
              <a:t>  Class Diagram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600" dirty="0"/>
              <a:t>(Structural Diagram)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119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D8D88-2368-D25F-370A-1935115A70D8}"/>
              </a:ext>
            </a:extLst>
          </p:cNvPr>
          <p:cNvSpPr txBox="1"/>
          <p:nvPr/>
        </p:nvSpPr>
        <p:spPr>
          <a:xfrm>
            <a:off x="3706761" y="393290"/>
            <a:ext cx="723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E3488-5F74-2331-2705-88BCE41E90B6}"/>
              </a:ext>
            </a:extLst>
          </p:cNvPr>
          <p:cNvSpPr/>
          <p:nvPr/>
        </p:nvSpPr>
        <p:spPr>
          <a:xfrm>
            <a:off x="2064774" y="2939845"/>
            <a:ext cx="3018503" cy="1248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A05F5-2E23-CE5E-7AA1-CDE8A811DCAA}"/>
              </a:ext>
            </a:extLst>
          </p:cNvPr>
          <p:cNvSpPr txBox="1"/>
          <p:nvPr/>
        </p:nvSpPr>
        <p:spPr>
          <a:xfrm>
            <a:off x="2340077" y="3165987"/>
            <a:ext cx="2477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Users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Patient,Staff,Device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9A2F0-789C-6F03-D810-88559C9E94D2}"/>
              </a:ext>
            </a:extLst>
          </p:cNvPr>
          <p:cNvSpPr/>
          <p:nvPr/>
        </p:nvSpPr>
        <p:spPr>
          <a:xfrm>
            <a:off x="7718323" y="2902700"/>
            <a:ext cx="2664542" cy="128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884B1-6816-B239-A0C6-EF3F092AC075}"/>
              </a:ext>
            </a:extLst>
          </p:cNvPr>
          <p:cNvSpPr txBox="1"/>
          <p:nvPr/>
        </p:nvSpPr>
        <p:spPr>
          <a:xfrm>
            <a:off x="7993626" y="3165987"/>
            <a:ext cx="1858297" cy="6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</a:t>
            </a:r>
            <a:r>
              <a:rPr lang="en-US" sz="3600" dirty="0" err="1"/>
              <a:t>RFIDTag</a:t>
            </a:r>
            <a:endParaRPr lang="en-IN" sz="3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61420-72F8-1389-3799-F243D687227D}"/>
              </a:ext>
            </a:extLst>
          </p:cNvPr>
          <p:cNvCxnSpPr/>
          <p:nvPr/>
        </p:nvCxnSpPr>
        <p:spPr>
          <a:xfrm flipH="1">
            <a:off x="5083277" y="3529781"/>
            <a:ext cx="26350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EDF99D-CC19-7D2A-114A-4CAFD71B4151}"/>
              </a:ext>
            </a:extLst>
          </p:cNvPr>
          <p:cNvSpPr txBox="1"/>
          <p:nvPr/>
        </p:nvSpPr>
        <p:spPr>
          <a:xfrm>
            <a:off x="1917289" y="1765776"/>
            <a:ext cx="484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Association(One to One):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712EC-ED82-E63B-9C72-94A594E89978}"/>
              </a:ext>
            </a:extLst>
          </p:cNvPr>
          <p:cNvSpPr txBox="1"/>
          <p:nvPr/>
        </p:nvSpPr>
        <p:spPr>
          <a:xfrm>
            <a:off x="3706761" y="393290"/>
            <a:ext cx="723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61529-52CC-71BA-8AFE-B8336966D656}"/>
              </a:ext>
            </a:extLst>
          </p:cNvPr>
          <p:cNvSpPr/>
          <p:nvPr/>
        </p:nvSpPr>
        <p:spPr>
          <a:xfrm>
            <a:off x="2064774" y="2939845"/>
            <a:ext cx="3018503" cy="1248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D3F9A-0F0B-07B2-5BEB-5E76BD00852C}"/>
              </a:ext>
            </a:extLst>
          </p:cNvPr>
          <p:cNvSpPr txBox="1"/>
          <p:nvPr/>
        </p:nvSpPr>
        <p:spPr>
          <a:xfrm>
            <a:off x="2684206" y="3205316"/>
            <a:ext cx="2477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Hospital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70509-2F52-5B3A-190A-840230ADC601}"/>
              </a:ext>
            </a:extLst>
          </p:cNvPr>
          <p:cNvSpPr/>
          <p:nvPr/>
        </p:nvSpPr>
        <p:spPr>
          <a:xfrm>
            <a:off x="7718323" y="2902700"/>
            <a:ext cx="3224980" cy="128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98BA02-575D-5DC4-1648-30AB686FB8A1}"/>
              </a:ext>
            </a:extLst>
          </p:cNvPr>
          <p:cNvCxnSpPr>
            <a:cxnSpLocks/>
          </p:cNvCxnSpPr>
          <p:nvPr/>
        </p:nvCxnSpPr>
        <p:spPr>
          <a:xfrm flipH="1">
            <a:off x="5456903" y="3529781"/>
            <a:ext cx="22614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BF7750-39FD-FB94-61F2-F01F0B3665F0}"/>
              </a:ext>
            </a:extLst>
          </p:cNvPr>
          <p:cNvSpPr txBox="1"/>
          <p:nvPr/>
        </p:nvSpPr>
        <p:spPr>
          <a:xfrm>
            <a:off x="1917289" y="1765776"/>
            <a:ext cx="484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Composition: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341F9-ACFA-5A4E-40ED-A622AFC8209E}"/>
              </a:ext>
            </a:extLst>
          </p:cNvPr>
          <p:cNvSpPr txBox="1"/>
          <p:nvPr/>
        </p:nvSpPr>
        <p:spPr>
          <a:xfrm>
            <a:off x="7905135" y="3205316"/>
            <a:ext cx="273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Monitoringsystem</a:t>
            </a:r>
            <a:endParaRPr lang="en-IN" sz="2800" dirty="0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6B08EA5-2555-22DC-2857-268D90170C6C}"/>
              </a:ext>
            </a:extLst>
          </p:cNvPr>
          <p:cNvSpPr/>
          <p:nvPr/>
        </p:nvSpPr>
        <p:spPr>
          <a:xfrm>
            <a:off x="5083277" y="3380013"/>
            <a:ext cx="432620" cy="299536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0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E8E2FC-4224-064C-9809-C636B7B7E99C}"/>
              </a:ext>
            </a:extLst>
          </p:cNvPr>
          <p:cNvSpPr txBox="1"/>
          <p:nvPr/>
        </p:nvSpPr>
        <p:spPr>
          <a:xfrm>
            <a:off x="3706761" y="393290"/>
            <a:ext cx="7236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8C6038-7E61-E523-DF99-E9C2A67963F3}"/>
              </a:ext>
            </a:extLst>
          </p:cNvPr>
          <p:cNvSpPr/>
          <p:nvPr/>
        </p:nvSpPr>
        <p:spPr>
          <a:xfrm>
            <a:off x="2064774" y="2939845"/>
            <a:ext cx="3018503" cy="1248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7CCEA-6042-C948-002D-7EEEC81E05BD}"/>
              </a:ext>
            </a:extLst>
          </p:cNvPr>
          <p:cNvSpPr txBox="1"/>
          <p:nvPr/>
        </p:nvSpPr>
        <p:spPr>
          <a:xfrm>
            <a:off x="2340077" y="3165987"/>
            <a:ext cx="24777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  Users</a:t>
            </a:r>
          </a:p>
          <a:p>
            <a:r>
              <a:rPr lang="en-US" sz="2000" dirty="0"/>
              <a:t>(</a:t>
            </a:r>
            <a:r>
              <a:rPr lang="en-US" sz="2000" dirty="0" err="1"/>
              <a:t>Patient,Staff,Device</a:t>
            </a:r>
            <a:r>
              <a:rPr lang="en-US" sz="2000" dirty="0"/>
              <a:t>)</a:t>
            </a:r>
            <a:endParaRPr lang="en-IN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EF5D0-9DFB-314F-5079-F95D211C7A5B}"/>
              </a:ext>
            </a:extLst>
          </p:cNvPr>
          <p:cNvCxnSpPr>
            <a:cxnSpLocks/>
          </p:cNvCxnSpPr>
          <p:nvPr/>
        </p:nvCxnSpPr>
        <p:spPr>
          <a:xfrm flipH="1">
            <a:off x="5083277" y="3529781"/>
            <a:ext cx="23892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4D7A78E-0913-1D75-DE59-F0A2A6655D6A}"/>
              </a:ext>
            </a:extLst>
          </p:cNvPr>
          <p:cNvSpPr txBox="1"/>
          <p:nvPr/>
        </p:nvSpPr>
        <p:spPr>
          <a:xfrm>
            <a:off x="1917289" y="1765776"/>
            <a:ext cx="4847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Aggregation: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64429A-A460-BC37-6248-57B3E3A3A8C3}"/>
              </a:ext>
            </a:extLst>
          </p:cNvPr>
          <p:cNvSpPr/>
          <p:nvPr/>
        </p:nvSpPr>
        <p:spPr>
          <a:xfrm>
            <a:off x="7983794" y="2939845"/>
            <a:ext cx="3224980" cy="1285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448EB-02C9-F022-D4AC-1FC7B7095576}"/>
              </a:ext>
            </a:extLst>
          </p:cNvPr>
          <p:cNvSpPr txBox="1"/>
          <p:nvPr/>
        </p:nvSpPr>
        <p:spPr>
          <a:xfrm>
            <a:off x="8249265" y="3234435"/>
            <a:ext cx="29595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Monitoringsystem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54DC4778-28DF-1EAF-C80C-22FBBA75FCFC}"/>
              </a:ext>
            </a:extLst>
          </p:cNvPr>
          <p:cNvSpPr/>
          <p:nvPr/>
        </p:nvSpPr>
        <p:spPr>
          <a:xfrm>
            <a:off x="7423355" y="3357531"/>
            <a:ext cx="560439" cy="35395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5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847A12-33F1-5936-F364-C9A105C80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59686"/>
              </p:ext>
            </p:extLst>
          </p:nvPr>
        </p:nvGraphicFramePr>
        <p:xfrm>
          <a:off x="9178553" y="286858"/>
          <a:ext cx="1965951" cy="2220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951">
                  <a:extLst>
                    <a:ext uri="{9D8B030D-6E8A-4147-A177-3AD203B41FA5}">
                      <a16:colId xmlns:a16="http://schemas.microsoft.com/office/drawing/2014/main" val="117974323"/>
                    </a:ext>
                  </a:extLst>
                </a:gridCol>
              </a:tblGrid>
              <a:tr h="444321">
                <a:tc>
                  <a:txBody>
                    <a:bodyPr/>
                    <a:lstStyle/>
                    <a:p>
                      <a:r>
                        <a:rPr lang="en-US" b="1" dirty="0"/>
                        <a:t>      ©️</a:t>
                      </a:r>
                      <a:r>
                        <a:rPr lang="en-US" b="1" dirty="0" err="1"/>
                        <a:t>RFIDTag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225"/>
                  </a:ext>
                </a:extLst>
              </a:tr>
              <a:tr h="1054026"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US" sz="1200" dirty="0" err="1"/>
                        <a:t>tagID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IN" sz="1200" dirty="0"/>
                        <a:t>+ </a:t>
                      </a:r>
                      <a:r>
                        <a:rPr lang="en-IN" sz="1200" dirty="0" err="1"/>
                        <a:t>tagType</a:t>
                      </a:r>
                      <a:r>
                        <a:rPr lang="en-IN" sz="1200" dirty="0"/>
                        <a:t> </a:t>
                      </a:r>
                    </a:p>
                    <a:p>
                      <a:r>
                        <a:rPr lang="en-IN" sz="1200" dirty="0"/>
                        <a:t>+ </a:t>
                      </a:r>
                      <a:r>
                        <a:rPr lang="en-IN" sz="1200" dirty="0" err="1"/>
                        <a:t>issueDate</a:t>
                      </a:r>
                      <a:r>
                        <a:rPr lang="en-IN" sz="1200" dirty="0"/>
                        <a:t> </a:t>
                      </a:r>
                    </a:p>
                    <a:p>
                      <a:r>
                        <a:rPr lang="en-IN" sz="1200" dirty="0"/>
                        <a:t>+ status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3948"/>
                  </a:ext>
                </a:extLst>
              </a:tr>
              <a:tr h="722021"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IN" sz="1200" dirty="0" err="1"/>
                        <a:t>getTagDetails</a:t>
                      </a:r>
                      <a:r>
                        <a:rPr lang="en-IN" sz="1200" dirty="0"/>
                        <a:t>()</a:t>
                      </a:r>
                    </a:p>
                    <a:p>
                      <a:r>
                        <a:rPr lang="en-IN" sz="1200" dirty="0"/>
                        <a:t>+ </a:t>
                      </a:r>
                      <a:r>
                        <a:rPr lang="en-IN" sz="1200" dirty="0" err="1"/>
                        <a:t>activateTag</a:t>
                      </a:r>
                      <a:r>
                        <a:rPr lang="en-IN" sz="1200" dirty="0"/>
                        <a:t>()</a:t>
                      </a:r>
                    </a:p>
                    <a:p>
                      <a:r>
                        <a:rPr lang="en-IN" sz="1200" dirty="0"/>
                        <a:t>+ </a:t>
                      </a:r>
                      <a:r>
                        <a:rPr lang="en-IN" sz="1200" dirty="0" err="1"/>
                        <a:t>updateTagType</a:t>
                      </a:r>
                      <a:r>
                        <a:rPr lang="en-IN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225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729FDA-88FA-6A9A-DDA3-C4D5DA7AC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22288"/>
              </p:ext>
            </p:extLst>
          </p:nvPr>
        </p:nvGraphicFramePr>
        <p:xfrm>
          <a:off x="6095999" y="410798"/>
          <a:ext cx="1768371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371">
                  <a:extLst>
                    <a:ext uri="{9D8B030D-6E8A-4147-A177-3AD203B41FA5}">
                      <a16:colId xmlns:a16="http://schemas.microsoft.com/office/drawing/2014/main" val="117974323"/>
                    </a:ext>
                  </a:extLst>
                </a:gridCol>
              </a:tblGrid>
              <a:tr h="334062">
                <a:tc>
                  <a:txBody>
                    <a:bodyPr/>
                    <a:lstStyle/>
                    <a:p>
                      <a:r>
                        <a:rPr lang="en-US" b="1" dirty="0"/>
                        <a:t>    ©️Patient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225"/>
                  </a:ext>
                </a:extLst>
              </a:tr>
              <a:tr h="1002186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RFIDtag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patientID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name</a:t>
                      </a:r>
                    </a:p>
                    <a:p>
                      <a:r>
                        <a:rPr lang="en-US" sz="1100" dirty="0"/>
                        <a:t>+ age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medicalRecord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location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3948"/>
                  </a:ext>
                </a:extLst>
              </a:tr>
              <a:tr h="890832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 err="1"/>
                        <a:t>getPatientInfo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updateLocation</a:t>
                      </a:r>
                      <a:r>
                        <a:rPr lang="en-IN" sz="11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linkRFIDTag</a:t>
                      </a:r>
                      <a:r>
                        <a:rPr lang="en-IN" sz="1100" dirty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getMedicalRecord</a:t>
                      </a:r>
                      <a:r>
                        <a:rPr lang="en-IN" sz="1100" dirty="0"/>
                        <a:t>()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225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DC5AB7-108C-A333-E20D-56A7A90B0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433644"/>
              </p:ext>
            </p:extLst>
          </p:nvPr>
        </p:nvGraphicFramePr>
        <p:xfrm>
          <a:off x="6017342" y="3328551"/>
          <a:ext cx="1768371" cy="2649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8371">
                  <a:extLst>
                    <a:ext uri="{9D8B030D-6E8A-4147-A177-3AD203B41FA5}">
                      <a16:colId xmlns:a16="http://schemas.microsoft.com/office/drawing/2014/main" val="117974323"/>
                    </a:ext>
                  </a:extLst>
                </a:gridCol>
              </a:tblGrid>
              <a:tr h="325056">
                <a:tc>
                  <a:txBody>
                    <a:bodyPr/>
                    <a:lstStyle/>
                    <a:p>
                      <a:r>
                        <a:rPr lang="en-US" b="1" dirty="0"/>
                        <a:t>    ©️Devices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225"/>
                  </a:ext>
                </a:extLst>
              </a:tr>
              <a:tr h="1046947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RFIDtag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 err="1"/>
                        <a:t>deviceID</a:t>
                      </a:r>
                      <a:endParaRPr lang="en-IN" sz="1100" dirty="0"/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deviceType</a:t>
                      </a:r>
                      <a:endParaRPr lang="en-IN" sz="1100" dirty="0"/>
                    </a:p>
                    <a:p>
                      <a:r>
                        <a:rPr lang="en-IN" sz="1100" dirty="0"/>
                        <a:t>+ status</a:t>
                      </a:r>
                    </a:p>
                    <a:p>
                      <a:r>
                        <a:rPr lang="en-IN" sz="1100" dirty="0"/>
                        <a:t>+ location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lastMaintenanceDate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3948"/>
                  </a:ext>
                </a:extLst>
              </a:tr>
              <a:tr h="1186540">
                <a:tc>
                  <a:txBody>
                    <a:bodyPr/>
                    <a:lstStyle/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getDeviceStatus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updateStatus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updateLocation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scheduleMaintenance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linkRFIDTag</a:t>
                      </a:r>
                      <a:r>
                        <a:rPr lang="en-IN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22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AF905D-98F4-3D74-71D9-69AF71680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25335"/>
              </p:ext>
            </p:extLst>
          </p:nvPr>
        </p:nvGraphicFramePr>
        <p:xfrm>
          <a:off x="3031787" y="1735657"/>
          <a:ext cx="2065597" cy="2227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5597">
                  <a:extLst>
                    <a:ext uri="{9D8B030D-6E8A-4147-A177-3AD203B41FA5}">
                      <a16:colId xmlns:a16="http://schemas.microsoft.com/office/drawing/2014/main" val="117974323"/>
                    </a:ext>
                  </a:extLst>
                </a:gridCol>
              </a:tblGrid>
              <a:tr h="299809">
                <a:tc>
                  <a:txBody>
                    <a:bodyPr/>
                    <a:lstStyle/>
                    <a:p>
                      <a:r>
                        <a:rPr lang="en-US" b="1" dirty="0"/>
                        <a:t>©️</a:t>
                      </a:r>
                      <a:r>
                        <a:rPr lang="en-US" b="1" dirty="0" err="1"/>
                        <a:t>Monitoringsystem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225"/>
                  </a:ext>
                </a:extLst>
              </a:tr>
              <a:tr h="596401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/>
                        <a:t>patients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/>
                        <a:t>staff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/>
                        <a:t>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3948"/>
                  </a:ext>
                </a:extLst>
              </a:tr>
              <a:tr h="1160440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trackEntity</a:t>
                      </a:r>
                      <a:r>
                        <a:rPr lang="en-US" sz="1100" dirty="0"/>
                        <a:t>() 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registerPatient</a:t>
                      </a:r>
                      <a:r>
                        <a:rPr lang="en-US" sz="1100" dirty="0"/>
                        <a:t>() 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registerStaff</a:t>
                      </a:r>
                      <a:r>
                        <a:rPr lang="en-US" sz="1100" dirty="0"/>
                        <a:t>() 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registerDevice</a:t>
                      </a:r>
                      <a:r>
                        <a:rPr lang="en-US" sz="1100" dirty="0"/>
                        <a:t>()  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generatePatientReport</a:t>
                      </a:r>
                      <a:r>
                        <a:rPr lang="en-US" sz="1100" dirty="0"/>
                        <a:t>() 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generateStaffReport</a:t>
                      </a:r>
                      <a:r>
                        <a:rPr lang="en-US" sz="1100" dirty="0"/>
                        <a:t>() </a:t>
                      </a:r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generateDeviceReport</a:t>
                      </a:r>
                      <a:r>
                        <a:rPr lang="en-US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22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CF345-B72E-AFC4-BBFE-0FCE3D78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66292"/>
              </p:ext>
            </p:extLst>
          </p:nvPr>
        </p:nvGraphicFramePr>
        <p:xfrm>
          <a:off x="162592" y="1826708"/>
          <a:ext cx="1710990" cy="204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0990">
                  <a:extLst>
                    <a:ext uri="{9D8B030D-6E8A-4147-A177-3AD203B41FA5}">
                      <a16:colId xmlns:a16="http://schemas.microsoft.com/office/drawing/2014/main" val="117974323"/>
                    </a:ext>
                  </a:extLst>
                </a:gridCol>
              </a:tblGrid>
              <a:tr h="435952">
                <a:tc>
                  <a:txBody>
                    <a:bodyPr/>
                    <a:lstStyle/>
                    <a:p>
                      <a:r>
                        <a:rPr lang="en-US" b="1" dirty="0"/>
                        <a:t>   ©️Hospital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225"/>
                  </a:ext>
                </a:extLst>
              </a:tr>
              <a:tr h="706681">
                <a:tc>
                  <a:txBody>
                    <a:bodyPr/>
                    <a:lstStyle/>
                    <a:p>
                      <a:r>
                        <a:rPr lang="en-US" sz="1200" dirty="0"/>
                        <a:t>+ </a:t>
                      </a:r>
                      <a:r>
                        <a:rPr lang="en-IN" sz="1200" dirty="0" err="1"/>
                        <a:t>hospitalName</a:t>
                      </a:r>
                      <a:endParaRPr lang="en-IN" sz="1200" dirty="0"/>
                    </a:p>
                    <a:p>
                      <a:r>
                        <a:rPr lang="en-IN" sz="1200" dirty="0"/>
                        <a:t>+ address</a:t>
                      </a:r>
                    </a:p>
                    <a:p>
                      <a:r>
                        <a:rPr lang="en-IN" sz="1200" dirty="0"/>
                        <a:t>+ </a:t>
                      </a:r>
                      <a:r>
                        <a:rPr lang="en-IN" sz="1200" dirty="0" err="1"/>
                        <a:t>monitoringSystem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3948"/>
                  </a:ext>
                </a:extLst>
              </a:tr>
              <a:tr h="902347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 err="1"/>
                        <a:t>addPatient</a:t>
                      </a:r>
                      <a:r>
                        <a:rPr lang="en-IN" sz="1100" dirty="0"/>
                        <a:t>()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 err="1"/>
                        <a:t>addStaff</a:t>
                      </a:r>
                      <a:r>
                        <a:rPr lang="en-IN" sz="1100" dirty="0"/>
                        <a:t>()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 err="1"/>
                        <a:t>addDevice</a:t>
                      </a:r>
                      <a:r>
                        <a:rPr lang="en-IN" sz="1100" dirty="0"/>
                        <a:t>()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 err="1"/>
                        <a:t>getHospitalReport</a:t>
                      </a:r>
                      <a:r>
                        <a:rPr lang="en-IN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22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E02160-A3B0-97D3-33E2-11E409A7B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03727"/>
              </p:ext>
            </p:extLst>
          </p:nvPr>
        </p:nvGraphicFramePr>
        <p:xfrm>
          <a:off x="8705671" y="3088235"/>
          <a:ext cx="1965951" cy="23251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5951">
                  <a:extLst>
                    <a:ext uri="{9D8B030D-6E8A-4147-A177-3AD203B41FA5}">
                      <a16:colId xmlns:a16="http://schemas.microsoft.com/office/drawing/2014/main" val="117974323"/>
                    </a:ext>
                  </a:extLst>
                </a:gridCol>
              </a:tblGrid>
              <a:tr h="525440">
                <a:tc>
                  <a:txBody>
                    <a:bodyPr/>
                    <a:lstStyle/>
                    <a:p>
                      <a:r>
                        <a:rPr lang="en-US" b="1" dirty="0"/>
                        <a:t>       ©️Staff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732225"/>
                  </a:ext>
                </a:extLst>
              </a:tr>
              <a:tr h="924010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RFIDtag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</a:t>
                      </a:r>
                      <a:r>
                        <a:rPr lang="en-US" sz="1100" dirty="0" err="1"/>
                        <a:t>staffID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+ name</a:t>
                      </a:r>
                    </a:p>
                    <a:p>
                      <a:r>
                        <a:rPr lang="en-US" sz="1100" dirty="0"/>
                        <a:t>+ role</a:t>
                      </a:r>
                    </a:p>
                    <a:p>
                      <a:r>
                        <a:rPr lang="en-US" sz="1100" dirty="0"/>
                        <a:t>+ department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123948"/>
                  </a:ext>
                </a:extLst>
              </a:tr>
              <a:tr h="870058">
                <a:tc>
                  <a:txBody>
                    <a:bodyPr/>
                    <a:lstStyle/>
                    <a:p>
                      <a:r>
                        <a:rPr lang="en-US" sz="1100" dirty="0"/>
                        <a:t>+ </a:t>
                      </a:r>
                      <a:r>
                        <a:rPr lang="en-IN" sz="1100" dirty="0" err="1"/>
                        <a:t>getStaffInfo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updateRole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updateDepartment</a:t>
                      </a:r>
                      <a:r>
                        <a:rPr lang="en-IN" sz="1100" dirty="0"/>
                        <a:t>()</a:t>
                      </a:r>
                    </a:p>
                    <a:p>
                      <a:r>
                        <a:rPr lang="en-IN" sz="1100" dirty="0"/>
                        <a:t>+ </a:t>
                      </a:r>
                      <a:r>
                        <a:rPr lang="en-IN" sz="1100" dirty="0" err="1"/>
                        <a:t>linkRFIDTag</a:t>
                      </a:r>
                      <a:r>
                        <a:rPr lang="en-IN" sz="11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5225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876048-4FF5-93F5-3322-E446F78CD4F6}"/>
              </a:ext>
            </a:extLst>
          </p:cNvPr>
          <p:cNvCxnSpPr/>
          <p:nvPr/>
        </p:nvCxnSpPr>
        <p:spPr>
          <a:xfrm flipH="1">
            <a:off x="2054942" y="2849197"/>
            <a:ext cx="97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A63EC889-9E44-B0AA-CD06-3F6270EE088A}"/>
              </a:ext>
            </a:extLst>
          </p:cNvPr>
          <p:cNvSpPr/>
          <p:nvPr/>
        </p:nvSpPr>
        <p:spPr>
          <a:xfrm>
            <a:off x="1873582" y="2796655"/>
            <a:ext cx="238247" cy="105083"/>
          </a:xfrm>
          <a:prstGeom prst="flowChartDecisi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290D46-AFD4-BBC0-0BF1-42167721ED9B}"/>
              </a:ext>
            </a:extLst>
          </p:cNvPr>
          <p:cNvCxnSpPr>
            <a:cxnSpLocks/>
            <a:stCxn id="23" idx="1"/>
          </p:cNvCxnSpPr>
          <p:nvPr/>
        </p:nvCxnSpPr>
        <p:spPr>
          <a:xfrm flipV="1">
            <a:off x="4064585" y="521110"/>
            <a:ext cx="0" cy="918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CC0096-0CB5-F491-604B-E7BA63281E95}"/>
              </a:ext>
            </a:extLst>
          </p:cNvPr>
          <p:cNvCxnSpPr>
            <a:cxnSpLocks/>
          </p:cNvCxnSpPr>
          <p:nvPr/>
        </p:nvCxnSpPr>
        <p:spPr>
          <a:xfrm>
            <a:off x="4064585" y="521110"/>
            <a:ext cx="203141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5D6FAAF2-6355-0239-8C46-7D3B4E287228}"/>
              </a:ext>
            </a:extLst>
          </p:cNvPr>
          <p:cNvSpPr/>
          <p:nvPr/>
        </p:nvSpPr>
        <p:spPr>
          <a:xfrm rot="5400000">
            <a:off x="3916441" y="1487062"/>
            <a:ext cx="296288" cy="2009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034BA9-35D5-3106-0720-3614FB51191D}"/>
              </a:ext>
            </a:extLst>
          </p:cNvPr>
          <p:cNvCxnSpPr/>
          <p:nvPr/>
        </p:nvCxnSpPr>
        <p:spPr>
          <a:xfrm flipV="1">
            <a:off x="8839200" y="2901738"/>
            <a:ext cx="0" cy="186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2F3B3D-E9FF-D423-528C-11ECD1C025CB}"/>
              </a:ext>
            </a:extLst>
          </p:cNvPr>
          <p:cNvCxnSpPr>
            <a:cxnSpLocks/>
          </p:cNvCxnSpPr>
          <p:nvPr/>
        </p:nvCxnSpPr>
        <p:spPr>
          <a:xfrm flipH="1">
            <a:off x="5358581" y="2901738"/>
            <a:ext cx="34806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82171148-FDA0-6BCD-B48A-8BDFA22F5A7C}"/>
              </a:ext>
            </a:extLst>
          </p:cNvPr>
          <p:cNvSpPr/>
          <p:nvPr/>
        </p:nvSpPr>
        <p:spPr>
          <a:xfrm rot="10800000">
            <a:off x="5097384" y="2801287"/>
            <a:ext cx="296288" cy="2009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4970D3-EAF2-B997-74DF-1B39982A1F79}"/>
              </a:ext>
            </a:extLst>
          </p:cNvPr>
          <p:cNvCxnSpPr>
            <a:cxnSpLocks/>
          </p:cNvCxnSpPr>
          <p:nvPr/>
        </p:nvCxnSpPr>
        <p:spPr>
          <a:xfrm flipH="1">
            <a:off x="4336026" y="4477900"/>
            <a:ext cx="16813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A3453883-2788-1110-E602-395C6F2F71FF}"/>
              </a:ext>
            </a:extLst>
          </p:cNvPr>
          <p:cNvSpPr/>
          <p:nvPr/>
        </p:nvSpPr>
        <p:spPr>
          <a:xfrm rot="16200000">
            <a:off x="4187882" y="4010431"/>
            <a:ext cx="296288" cy="20090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D9398-BFA5-F275-4BE2-5ECDD2C271CC}"/>
              </a:ext>
            </a:extLst>
          </p:cNvPr>
          <p:cNvCxnSpPr>
            <a:endCxn id="40" idx="1"/>
          </p:cNvCxnSpPr>
          <p:nvPr/>
        </p:nvCxnSpPr>
        <p:spPr>
          <a:xfrm flipV="1">
            <a:off x="4336026" y="4259026"/>
            <a:ext cx="0" cy="218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BD3B65-96A5-6607-5B2D-21B5CF3A5828}"/>
              </a:ext>
            </a:extLst>
          </p:cNvPr>
          <p:cNvCxnSpPr/>
          <p:nvPr/>
        </p:nvCxnSpPr>
        <p:spPr>
          <a:xfrm>
            <a:off x="7864370" y="521110"/>
            <a:ext cx="13141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39CD21-8BA4-D0C1-873A-99462CF61E17}"/>
              </a:ext>
            </a:extLst>
          </p:cNvPr>
          <p:cNvSpPr txBox="1"/>
          <p:nvPr/>
        </p:nvSpPr>
        <p:spPr>
          <a:xfrm>
            <a:off x="8521460" y="189316"/>
            <a:ext cx="770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1……1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109E33-1F51-956B-39E6-6F89C53D1026}"/>
              </a:ext>
            </a:extLst>
          </p:cNvPr>
          <p:cNvCxnSpPr/>
          <p:nvPr/>
        </p:nvCxnSpPr>
        <p:spPr>
          <a:xfrm flipV="1">
            <a:off x="9655277" y="2507226"/>
            <a:ext cx="0" cy="5810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14F63-E2FA-21CE-E441-4F19877D3001}"/>
              </a:ext>
            </a:extLst>
          </p:cNvPr>
          <p:cNvSpPr txBox="1"/>
          <p:nvPr/>
        </p:nvSpPr>
        <p:spPr>
          <a:xfrm>
            <a:off x="9623145" y="2496640"/>
            <a:ext cx="776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1……1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3F970A-3ED6-CCC6-047E-377E97DF1BBF}"/>
              </a:ext>
            </a:extLst>
          </p:cNvPr>
          <p:cNvCxnSpPr/>
          <p:nvPr/>
        </p:nvCxnSpPr>
        <p:spPr>
          <a:xfrm>
            <a:off x="7785713" y="5722374"/>
            <a:ext cx="3177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498327-95E7-774B-EF62-0810BD955429}"/>
              </a:ext>
            </a:extLst>
          </p:cNvPr>
          <p:cNvCxnSpPr/>
          <p:nvPr/>
        </p:nvCxnSpPr>
        <p:spPr>
          <a:xfrm flipV="1">
            <a:off x="10962968" y="2507226"/>
            <a:ext cx="0" cy="32053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2548BC-6FED-27D8-809C-133B90029AF7}"/>
              </a:ext>
            </a:extLst>
          </p:cNvPr>
          <p:cNvSpPr txBox="1"/>
          <p:nvPr/>
        </p:nvSpPr>
        <p:spPr>
          <a:xfrm>
            <a:off x="11041625" y="2604768"/>
            <a:ext cx="564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1……1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8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760DA2-69F5-825F-7AE6-09C79850127B}"/>
              </a:ext>
            </a:extLst>
          </p:cNvPr>
          <p:cNvSpPr txBox="1"/>
          <p:nvPr/>
        </p:nvSpPr>
        <p:spPr>
          <a:xfrm>
            <a:off x="3451123" y="2182761"/>
            <a:ext cx="70497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86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{51BDB96A-43BF-4C52-9809-EA7CDFD6BA91}tf11437505_win32</Template>
  <TotalTime>156</TotalTime>
  <Words>258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Times New Roman</vt:lpstr>
      <vt:lpstr>RetrospectVTI</vt:lpstr>
      <vt:lpstr>RFID-based Hospital Monitoring System</vt:lpstr>
      <vt:lpstr>      Application</vt:lpstr>
      <vt:lpstr>  Class Diagram      (Structural Diagram)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Debottam Kar</dc:creator>
  <cp:lastModifiedBy>Debottam Kar</cp:lastModifiedBy>
  <cp:revision>40</cp:revision>
  <dcterms:created xsi:type="dcterms:W3CDTF">2024-12-18T14:22:08Z</dcterms:created>
  <dcterms:modified xsi:type="dcterms:W3CDTF">2024-12-18T16:59:05Z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