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D6DA59-E62D-46FF-859B-C5EC4957DD67}" v="229" dt="2022-04-17T16:50:09.273"/>
    <p1510:client id="{C6E20DD8-1122-4E98-A65B-4AC2CCD14103}" v="359" dt="2022-04-17T18:26:26.714"/>
    <p1510:client id="{C944B8BE-30A3-42F0-9940-2049E3B98703}" v="137" dt="2022-04-17T18:48:53.5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05D7B7C-C5D9-4AD5-8EBB-D9A86C5E677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08EF004-00FB-490D-8DC8-016673A55652}">
      <dgm:prSet/>
      <dgm:spPr/>
      <dgm:t>
        <a:bodyPr/>
        <a:lstStyle/>
        <a:p>
          <a:pPr>
            <a:lnSpc>
              <a:spcPct val="100000"/>
            </a:lnSpc>
          </a:pPr>
          <a:r>
            <a:rPr lang="en-US"/>
            <a:t>A stateful firewall is a firewall that monitors the full state of active network connections. </a:t>
          </a:r>
        </a:p>
      </dgm:t>
    </dgm:pt>
    <dgm:pt modelId="{8FE366A3-EE4B-4967-8463-D0B9B484DE32}" type="parTrans" cxnId="{CB55585C-3723-4B03-9980-03569F026680}">
      <dgm:prSet/>
      <dgm:spPr/>
      <dgm:t>
        <a:bodyPr/>
        <a:lstStyle/>
        <a:p>
          <a:endParaRPr lang="en-US"/>
        </a:p>
      </dgm:t>
    </dgm:pt>
    <dgm:pt modelId="{AD7BA580-FB6B-46D7-9FD2-E9523EE02A60}" type="sibTrans" cxnId="{CB55585C-3723-4B03-9980-03569F026680}">
      <dgm:prSet/>
      <dgm:spPr/>
      <dgm:t>
        <a:bodyPr/>
        <a:lstStyle/>
        <a:p>
          <a:pPr>
            <a:lnSpc>
              <a:spcPct val="100000"/>
            </a:lnSpc>
          </a:pPr>
          <a:endParaRPr lang="en-US"/>
        </a:p>
      </dgm:t>
    </dgm:pt>
    <dgm:pt modelId="{EE3E5709-ABBE-47B0-908C-FCE9A8DD597E}">
      <dgm:prSet/>
      <dgm:spPr/>
      <dgm:t>
        <a:bodyPr/>
        <a:lstStyle/>
        <a:p>
          <a:pPr>
            <a:lnSpc>
              <a:spcPct val="100000"/>
            </a:lnSpc>
          </a:pPr>
          <a:r>
            <a:rPr lang="en-US"/>
            <a:t>This means that stateful firewalls are constantly analyzing the complete context of traffic and data packets, seeking entry to a network rather than discrete traffic and data packets in isolation.</a:t>
          </a:r>
        </a:p>
      </dgm:t>
    </dgm:pt>
    <dgm:pt modelId="{0E953883-C680-4B4F-BFDD-47B4C0E595A8}" type="parTrans" cxnId="{1917AEF1-CDF2-4EE2-AA45-81FA882985C8}">
      <dgm:prSet/>
      <dgm:spPr/>
      <dgm:t>
        <a:bodyPr/>
        <a:lstStyle/>
        <a:p>
          <a:endParaRPr lang="en-US"/>
        </a:p>
      </dgm:t>
    </dgm:pt>
    <dgm:pt modelId="{8B11DA68-8DF6-46DD-A427-A44835662815}" type="sibTrans" cxnId="{1917AEF1-CDF2-4EE2-AA45-81FA882985C8}">
      <dgm:prSet/>
      <dgm:spPr/>
      <dgm:t>
        <a:bodyPr/>
        <a:lstStyle/>
        <a:p>
          <a:pPr>
            <a:lnSpc>
              <a:spcPct val="100000"/>
            </a:lnSpc>
          </a:pPr>
          <a:endParaRPr lang="en-US"/>
        </a:p>
      </dgm:t>
    </dgm:pt>
    <dgm:pt modelId="{FE41D755-9E8D-4AC3-932D-D304F9D036A9}">
      <dgm:prSet phldr="0"/>
      <dgm:spPr/>
      <dgm:t>
        <a:bodyPr/>
        <a:lstStyle/>
        <a:p>
          <a:pPr>
            <a:lnSpc>
              <a:spcPct val="100000"/>
            </a:lnSpc>
          </a:pPr>
          <a:r>
            <a:rPr lang="en-US"/>
            <a:t>Once a certain kind of traffic has been approved by a stateful firewall, it is added to a state table and can travel more freely into the protected network.</a:t>
          </a:r>
          <a:r>
            <a:rPr lang="en-US">
              <a:latin typeface="Calibri Light" panose="020F0302020204030204"/>
            </a:rPr>
            <a:t> </a:t>
          </a:r>
        </a:p>
      </dgm:t>
    </dgm:pt>
    <dgm:pt modelId="{7020EA19-32D6-46E1-BDC3-8DA106F5DF8C}" type="parTrans" cxnId="{BE7534D4-48B9-4EF0-8876-2B21EAB7A379}">
      <dgm:prSet/>
      <dgm:spPr/>
    </dgm:pt>
    <dgm:pt modelId="{2B513988-6F27-4440-A939-2C98A3187E3E}" type="sibTrans" cxnId="{BE7534D4-48B9-4EF0-8876-2B21EAB7A379}">
      <dgm:prSet/>
      <dgm:spPr/>
    </dgm:pt>
    <dgm:pt modelId="{D03363F7-3E55-48C8-8900-1AFEE345A0D4}">
      <dgm:prSet phldr="0"/>
      <dgm:spPr/>
      <dgm:t>
        <a:bodyPr/>
        <a:lstStyle/>
        <a:p>
          <a:pPr>
            <a:lnSpc>
              <a:spcPct val="100000"/>
            </a:lnSpc>
          </a:pPr>
          <a:r>
            <a:rPr lang="en-US"/>
            <a:t>Traffic and data packets that don’t successfully complete the required handshake will be blocked.</a:t>
          </a:r>
          <a:r>
            <a:rPr lang="en-US">
              <a:latin typeface="Calibri Light" panose="020F0302020204030204"/>
            </a:rPr>
            <a:t> </a:t>
          </a:r>
          <a:endParaRPr lang="en-US"/>
        </a:p>
      </dgm:t>
    </dgm:pt>
    <dgm:pt modelId="{9DCC883A-1B27-4160-B819-E6F43681A619}" type="parTrans" cxnId="{8393E23B-450F-44F1-A70B-87A79AD16AA9}">
      <dgm:prSet/>
      <dgm:spPr/>
    </dgm:pt>
    <dgm:pt modelId="{C0CC3292-00D9-44EE-83EC-DEAD9953929F}" type="sibTrans" cxnId="{8393E23B-450F-44F1-A70B-87A79AD16AA9}">
      <dgm:prSet/>
      <dgm:spPr/>
    </dgm:pt>
    <dgm:pt modelId="{7A0C811F-D2BE-4D20-A66C-C087BD155EBE}">
      <dgm:prSet phldr="0"/>
      <dgm:spPr/>
      <dgm:t>
        <a:bodyPr/>
        <a:lstStyle/>
        <a:p>
          <a:pPr>
            <a:lnSpc>
              <a:spcPct val="100000"/>
            </a:lnSpc>
          </a:pPr>
          <a:r>
            <a:rPr lang="en-US"/>
            <a:t>By taking multiple factors into consideration before adding a type of connection to an approved list, such as TCP stages, stateful firewalls are able to observe traffic streams in their entirety.</a:t>
          </a:r>
        </a:p>
      </dgm:t>
    </dgm:pt>
    <dgm:pt modelId="{6C6772FC-678F-4FE7-BCE3-12B960E07D2F}" type="parTrans" cxnId="{5FC3CD04-A951-4E4C-9415-FDAE568B17A2}">
      <dgm:prSet/>
      <dgm:spPr/>
    </dgm:pt>
    <dgm:pt modelId="{CE661450-27AC-4A1C-A2AB-E5066ED08038}" type="sibTrans" cxnId="{5FC3CD04-A951-4E4C-9415-FDAE568B17A2}">
      <dgm:prSet/>
      <dgm:spPr/>
    </dgm:pt>
    <dgm:pt modelId="{48CBF51C-45BC-48C1-A58F-052DDC41CC22}" type="pres">
      <dgm:prSet presAssocID="{005D7B7C-C5D9-4AD5-8EBB-D9A86C5E677A}" presName="root" presStyleCnt="0">
        <dgm:presLayoutVars>
          <dgm:dir/>
          <dgm:resizeHandles val="exact"/>
        </dgm:presLayoutVars>
      </dgm:prSet>
      <dgm:spPr/>
    </dgm:pt>
    <dgm:pt modelId="{F8BFC1B7-021E-4CF3-B89C-F4959FCB92F8}" type="pres">
      <dgm:prSet presAssocID="{005D7B7C-C5D9-4AD5-8EBB-D9A86C5E677A}" presName="container" presStyleCnt="0">
        <dgm:presLayoutVars>
          <dgm:dir/>
          <dgm:resizeHandles val="exact"/>
        </dgm:presLayoutVars>
      </dgm:prSet>
      <dgm:spPr/>
    </dgm:pt>
    <dgm:pt modelId="{27EA7DAF-FF1F-47AA-BC37-31BD1170C6FB}" type="pres">
      <dgm:prSet presAssocID="{B08EF004-00FB-490D-8DC8-016673A55652}" presName="compNode" presStyleCnt="0"/>
      <dgm:spPr/>
    </dgm:pt>
    <dgm:pt modelId="{8CE5F46E-224C-400C-9D9C-C28EE486D889}" type="pres">
      <dgm:prSet presAssocID="{B08EF004-00FB-490D-8DC8-016673A55652}" presName="iconBgRect" presStyleLbl="bgShp" presStyleIdx="0" presStyleCnt="5"/>
      <dgm:spPr/>
    </dgm:pt>
    <dgm:pt modelId="{FFC4900F-8BB8-41E1-9203-D01279D0A128}" type="pres">
      <dgm:prSet presAssocID="{B08EF004-00FB-490D-8DC8-016673A5565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7F0902A6-77B7-41F7-8721-045CACAA50AC}" type="pres">
      <dgm:prSet presAssocID="{B08EF004-00FB-490D-8DC8-016673A55652}" presName="spaceRect" presStyleCnt="0"/>
      <dgm:spPr/>
    </dgm:pt>
    <dgm:pt modelId="{840C7ED9-188B-403C-A242-0DE582CE6D15}" type="pres">
      <dgm:prSet presAssocID="{B08EF004-00FB-490D-8DC8-016673A55652}" presName="textRect" presStyleLbl="revTx" presStyleIdx="0" presStyleCnt="5">
        <dgm:presLayoutVars>
          <dgm:chMax val="1"/>
          <dgm:chPref val="1"/>
        </dgm:presLayoutVars>
      </dgm:prSet>
      <dgm:spPr/>
    </dgm:pt>
    <dgm:pt modelId="{8F40FF62-B148-439B-AD7E-694B149C7823}" type="pres">
      <dgm:prSet presAssocID="{AD7BA580-FB6B-46D7-9FD2-E9523EE02A60}" presName="sibTrans" presStyleLbl="sibTrans2D1" presStyleIdx="0" presStyleCnt="0"/>
      <dgm:spPr/>
    </dgm:pt>
    <dgm:pt modelId="{99FF2CAF-C676-432A-B087-1CA8B2EF5B12}" type="pres">
      <dgm:prSet presAssocID="{EE3E5709-ABBE-47B0-908C-FCE9A8DD597E}" presName="compNode" presStyleCnt="0"/>
      <dgm:spPr/>
    </dgm:pt>
    <dgm:pt modelId="{214AE1E9-3176-4518-96EB-58C13AC40184}" type="pres">
      <dgm:prSet presAssocID="{EE3E5709-ABBE-47B0-908C-FCE9A8DD597E}" presName="iconBgRect" presStyleLbl="bgShp" presStyleIdx="1" presStyleCnt="5"/>
      <dgm:spPr/>
    </dgm:pt>
    <dgm:pt modelId="{585F8092-2D83-4989-BBE2-04D7108BF334}" type="pres">
      <dgm:prSet presAssocID="{EE3E5709-ABBE-47B0-908C-FCE9A8DD597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5FF667E0-162D-4E4A-8F59-604E9B767002}" type="pres">
      <dgm:prSet presAssocID="{EE3E5709-ABBE-47B0-908C-FCE9A8DD597E}" presName="spaceRect" presStyleCnt="0"/>
      <dgm:spPr/>
    </dgm:pt>
    <dgm:pt modelId="{A2750BFC-9DD8-4A3B-B33C-A43E76AEA88F}" type="pres">
      <dgm:prSet presAssocID="{EE3E5709-ABBE-47B0-908C-FCE9A8DD597E}" presName="textRect" presStyleLbl="revTx" presStyleIdx="1" presStyleCnt="5">
        <dgm:presLayoutVars>
          <dgm:chMax val="1"/>
          <dgm:chPref val="1"/>
        </dgm:presLayoutVars>
      </dgm:prSet>
      <dgm:spPr/>
    </dgm:pt>
    <dgm:pt modelId="{13216B2F-F983-4971-A247-3BAA31DB9103}" type="pres">
      <dgm:prSet presAssocID="{8B11DA68-8DF6-46DD-A427-A44835662815}" presName="sibTrans" presStyleLbl="sibTrans2D1" presStyleIdx="0" presStyleCnt="0"/>
      <dgm:spPr/>
    </dgm:pt>
    <dgm:pt modelId="{42C86B62-3CC3-45F9-88BF-803AFD2706FE}" type="pres">
      <dgm:prSet presAssocID="{FE41D755-9E8D-4AC3-932D-D304F9D036A9}" presName="compNode" presStyleCnt="0"/>
      <dgm:spPr/>
    </dgm:pt>
    <dgm:pt modelId="{71C82E00-DF7E-4477-8CA5-674614AC2B80}" type="pres">
      <dgm:prSet presAssocID="{FE41D755-9E8D-4AC3-932D-D304F9D036A9}" presName="iconBgRect" presStyleLbl="bgShp" presStyleIdx="2" presStyleCnt="5"/>
      <dgm:spPr/>
    </dgm:pt>
    <dgm:pt modelId="{30973174-9D20-4094-A629-5237F69953BB}" type="pres">
      <dgm:prSet presAssocID="{FE41D755-9E8D-4AC3-932D-D304F9D036A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bidden"/>
        </a:ext>
      </dgm:extLst>
    </dgm:pt>
    <dgm:pt modelId="{CEA73EA6-AF7D-46B1-9BC0-6E1FCC5FEF47}" type="pres">
      <dgm:prSet presAssocID="{FE41D755-9E8D-4AC3-932D-D304F9D036A9}" presName="spaceRect" presStyleCnt="0"/>
      <dgm:spPr/>
    </dgm:pt>
    <dgm:pt modelId="{BF839C6F-4A4E-4583-BFC7-F645E3D43725}" type="pres">
      <dgm:prSet presAssocID="{FE41D755-9E8D-4AC3-932D-D304F9D036A9}" presName="textRect" presStyleLbl="revTx" presStyleIdx="2" presStyleCnt="5">
        <dgm:presLayoutVars>
          <dgm:chMax val="1"/>
          <dgm:chPref val="1"/>
        </dgm:presLayoutVars>
      </dgm:prSet>
      <dgm:spPr/>
    </dgm:pt>
    <dgm:pt modelId="{07A98F83-57C3-444A-87C3-9F08188ABC48}" type="pres">
      <dgm:prSet presAssocID="{2B513988-6F27-4440-A939-2C98A3187E3E}" presName="sibTrans" presStyleLbl="sibTrans2D1" presStyleIdx="0" presStyleCnt="0"/>
      <dgm:spPr/>
    </dgm:pt>
    <dgm:pt modelId="{2BA65047-F2BD-44BE-AAD2-7DFD19E726D8}" type="pres">
      <dgm:prSet presAssocID="{D03363F7-3E55-48C8-8900-1AFEE345A0D4}" presName="compNode" presStyleCnt="0"/>
      <dgm:spPr/>
    </dgm:pt>
    <dgm:pt modelId="{7664CCA9-778C-4073-B9D3-4944C932E6FF}" type="pres">
      <dgm:prSet presAssocID="{D03363F7-3E55-48C8-8900-1AFEE345A0D4}" presName="iconBgRect" presStyleLbl="bgShp" presStyleIdx="3" presStyleCnt="5"/>
      <dgm:spPr/>
    </dgm:pt>
    <dgm:pt modelId="{A4F7AA8D-7D93-41A7-9DA2-5CF41D4034A7}" type="pres">
      <dgm:prSet presAssocID="{D03363F7-3E55-48C8-8900-1AFEE345A0D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nlock"/>
        </a:ext>
      </dgm:extLst>
    </dgm:pt>
    <dgm:pt modelId="{0FA96402-7B52-451B-8575-996894820772}" type="pres">
      <dgm:prSet presAssocID="{D03363F7-3E55-48C8-8900-1AFEE345A0D4}" presName="spaceRect" presStyleCnt="0"/>
      <dgm:spPr/>
    </dgm:pt>
    <dgm:pt modelId="{3759C94A-ED0E-4304-A207-FF0FE9E47A0F}" type="pres">
      <dgm:prSet presAssocID="{D03363F7-3E55-48C8-8900-1AFEE345A0D4}" presName="textRect" presStyleLbl="revTx" presStyleIdx="3" presStyleCnt="5">
        <dgm:presLayoutVars>
          <dgm:chMax val="1"/>
          <dgm:chPref val="1"/>
        </dgm:presLayoutVars>
      </dgm:prSet>
      <dgm:spPr/>
    </dgm:pt>
    <dgm:pt modelId="{F89DBE45-99F3-4059-9E51-DF3C071807DD}" type="pres">
      <dgm:prSet presAssocID="{C0CC3292-00D9-44EE-83EC-DEAD9953929F}" presName="sibTrans" presStyleLbl="sibTrans2D1" presStyleIdx="0" presStyleCnt="0"/>
      <dgm:spPr/>
    </dgm:pt>
    <dgm:pt modelId="{DEAEE0E5-B389-4036-9E72-04C796CBD74F}" type="pres">
      <dgm:prSet presAssocID="{7A0C811F-D2BE-4D20-A66C-C087BD155EBE}" presName="compNode" presStyleCnt="0"/>
      <dgm:spPr/>
    </dgm:pt>
    <dgm:pt modelId="{AE0D21CE-B35E-4550-B7FE-B5AC8C9BF68B}" type="pres">
      <dgm:prSet presAssocID="{7A0C811F-D2BE-4D20-A66C-C087BD155EBE}" presName="iconBgRect" presStyleLbl="bgShp" presStyleIdx="4" presStyleCnt="5"/>
      <dgm:spPr/>
    </dgm:pt>
    <dgm:pt modelId="{49ED8539-F37F-419A-A8A1-BD1DEE3E25FA}" type="pres">
      <dgm:prSet presAssocID="{7A0C811F-D2BE-4D20-A66C-C087BD155EB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207D3EAE-DFAB-4F77-84D1-03B0786D7103}" type="pres">
      <dgm:prSet presAssocID="{7A0C811F-D2BE-4D20-A66C-C087BD155EBE}" presName="spaceRect" presStyleCnt="0"/>
      <dgm:spPr/>
    </dgm:pt>
    <dgm:pt modelId="{907DB4EB-EB64-410F-AE1D-D78CDD59F1D4}" type="pres">
      <dgm:prSet presAssocID="{7A0C811F-D2BE-4D20-A66C-C087BD155EBE}" presName="textRect" presStyleLbl="revTx" presStyleIdx="4" presStyleCnt="5">
        <dgm:presLayoutVars>
          <dgm:chMax val="1"/>
          <dgm:chPref val="1"/>
        </dgm:presLayoutVars>
      </dgm:prSet>
      <dgm:spPr/>
    </dgm:pt>
  </dgm:ptLst>
  <dgm:cxnLst>
    <dgm:cxn modelId="{5FC3CD04-A951-4E4C-9415-FDAE568B17A2}" srcId="{005D7B7C-C5D9-4AD5-8EBB-D9A86C5E677A}" destId="{7A0C811F-D2BE-4D20-A66C-C087BD155EBE}" srcOrd="4" destOrd="0" parTransId="{6C6772FC-678F-4FE7-BCE3-12B960E07D2F}" sibTransId="{CE661450-27AC-4A1C-A2AB-E5066ED08038}"/>
    <dgm:cxn modelId="{4C61001A-EA97-499E-AE1B-EEC520FD7EFE}" type="presOf" srcId="{8B11DA68-8DF6-46DD-A427-A44835662815}" destId="{13216B2F-F983-4971-A247-3BAA31DB9103}" srcOrd="0" destOrd="0" presId="urn:microsoft.com/office/officeart/2018/2/layout/IconCircleList"/>
    <dgm:cxn modelId="{DF02101B-94D5-4138-8BDE-C76C5C68CD2F}" type="presOf" srcId="{AD7BA580-FB6B-46D7-9FD2-E9523EE02A60}" destId="{8F40FF62-B148-439B-AD7E-694B149C7823}" srcOrd="0" destOrd="0" presId="urn:microsoft.com/office/officeart/2018/2/layout/IconCircleList"/>
    <dgm:cxn modelId="{73B3861D-A083-4E5B-8E90-167BCC127789}" type="presOf" srcId="{2B513988-6F27-4440-A939-2C98A3187E3E}" destId="{07A98F83-57C3-444A-87C3-9F08188ABC48}" srcOrd="0" destOrd="0" presId="urn:microsoft.com/office/officeart/2018/2/layout/IconCircleList"/>
    <dgm:cxn modelId="{C93F7334-5356-4635-93C7-2C7174404804}" type="presOf" srcId="{D03363F7-3E55-48C8-8900-1AFEE345A0D4}" destId="{3759C94A-ED0E-4304-A207-FF0FE9E47A0F}" srcOrd="0" destOrd="0" presId="urn:microsoft.com/office/officeart/2018/2/layout/IconCircleList"/>
    <dgm:cxn modelId="{0FF0AC3A-18A3-4E57-B070-6E53804FEBE4}" type="presOf" srcId="{005D7B7C-C5D9-4AD5-8EBB-D9A86C5E677A}" destId="{48CBF51C-45BC-48C1-A58F-052DDC41CC22}" srcOrd="0" destOrd="0" presId="urn:microsoft.com/office/officeart/2018/2/layout/IconCircleList"/>
    <dgm:cxn modelId="{8393E23B-450F-44F1-A70B-87A79AD16AA9}" srcId="{005D7B7C-C5D9-4AD5-8EBB-D9A86C5E677A}" destId="{D03363F7-3E55-48C8-8900-1AFEE345A0D4}" srcOrd="3" destOrd="0" parTransId="{9DCC883A-1B27-4160-B819-E6F43681A619}" sibTransId="{C0CC3292-00D9-44EE-83EC-DEAD9953929F}"/>
    <dgm:cxn modelId="{CB55585C-3723-4B03-9980-03569F026680}" srcId="{005D7B7C-C5D9-4AD5-8EBB-D9A86C5E677A}" destId="{B08EF004-00FB-490D-8DC8-016673A55652}" srcOrd="0" destOrd="0" parTransId="{8FE366A3-EE4B-4967-8463-D0B9B484DE32}" sibTransId="{AD7BA580-FB6B-46D7-9FD2-E9523EE02A60}"/>
    <dgm:cxn modelId="{7437F564-7227-4076-89CA-B50B1F172DB1}" type="presOf" srcId="{EE3E5709-ABBE-47B0-908C-FCE9A8DD597E}" destId="{A2750BFC-9DD8-4A3B-B33C-A43E76AEA88F}" srcOrd="0" destOrd="0" presId="urn:microsoft.com/office/officeart/2018/2/layout/IconCircleList"/>
    <dgm:cxn modelId="{BD075B68-A1EA-43B5-8CD2-3750AA1EA0EB}" type="presOf" srcId="{B08EF004-00FB-490D-8DC8-016673A55652}" destId="{840C7ED9-188B-403C-A242-0DE582CE6D15}" srcOrd="0" destOrd="0" presId="urn:microsoft.com/office/officeart/2018/2/layout/IconCircleList"/>
    <dgm:cxn modelId="{8B6BBF89-C7A3-4101-9EA3-E4C5EF073025}" type="presOf" srcId="{FE41D755-9E8D-4AC3-932D-D304F9D036A9}" destId="{BF839C6F-4A4E-4583-BFC7-F645E3D43725}" srcOrd="0" destOrd="0" presId="urn:microsoft.com/office/officeart/2018/2/layout/IconCircleList"/>
    <dgm:cxn modelId="{A61F7692-A821-4366-8A3D-429DD479EF73}" type="presOf" srcId="{C0CC3292-00D9-44EE-83EC-DEAD9953929F}" destId="{F89DBE45-99F3-4059-9E51-DF3C071807DD}" srcOrd="0" destOrd="0" presId="urn:microsoft.com/office/officeart/2018/2/layout/IconCircleList"/>
    <dgm:cxn modelId="{D4D7349A-398E-43B6-A574-A0BA37A3D52B}" type="presOf" srcId="{7A0C811F-D2BE-4D20-A66C-C087BD155EBE}" destId="{907DB4EB-EB64-410F-AE1D-D78CDD59F1D4}" srcOrd="0" destOrd="0" presId="urn:microsoft.com/office/officeart/2018/2/layout/IconCircleList"/>
    <dgm:cxn modelId="{BE7534D4-48B9-4EF0-8876-2B21EAB7A379}" srcId="{005D7B7C-C5D9-4AD5-8EBB-D9A86C5E677A}" destId="{FE41D755-9E8D-4AC3-932D-D304F9D036A9}" srcOrd="2" destOrd="0" parTransId="{7020EA19-32D6-46E1-BDC3-8DA106F5DF8C}" sibTransId="{2B513988-6F27-4440-A939-2C98A3187E3E}"/>
    <dgm:cxn modelId="{1917AEF1-CDF2-4EE2-AA45-81FA882985C8}" srcId="{005D7B7C-C5D9-4AD5-8EBB-D9A86C5E677A}" destId="{EE3E5709-ABBE-47B0-908C-FCE9A8DD597E}" srcOrd="1" destOrd="0" parTransId="{0E953883-C680-4B4F-BFDD-47B4C0E595A8}" sibTransId="{8B11DA68-8DF6-46DD-A427-A44835662815}"/>
    <dgm:cxn modelId="{E5A22F73-D72D-4376-8CFB-B9F3032BDBCD}" type="presParOf" srcId="{48CBF51C-45BC-48C1-A58F-052DDC41CC22}" destId="{F8BFC1B7-021E-4CF3-B89C-F4959FCB92F8}" srcOrd="0" destOrd="0" presId="urn:microsoft.com/office/officeart/2018/2/layout/IconCircleList"/>
    <dgm:cxn modelId="{1C67A5E1-D428-43FD-9253-B2A76B6C4FBC}" type="presParOf" srcId="{F8BFC1B7-021E-4CF3-B89C-F4959FCB92F8}" destId="{27EA7DAF-FF1F-47AA-BC37-31BD1170C6FB}" srcOrd="0" destOrd="0" presId="urn:microsoft.com/office/officeart/2018/2/layout/IconCircleList"/>
    <dgm:cxn modelId="{4610FFEE-C029-4798-B940-3EBFD74978CE}" type="presParOf" srcId="{27EA7DAF-FF1F-47AA-BC37-31BD1170C6FB}" destId="{8CE5F46E-224C-400C-9D9C-C28EE486D889}" srcOrd="0" destOrd="0" presId="urn:microsoft.com/office/officeart/2018/2/layout/IconCircleList"/>
    <dgm:cxn modelId="{6519981B-1493-4CBB-92C5-2A998A11AE7C}" type="presParOf" srcId="{27EA7DAF-FF1F-47AA-BC37-31BD1170C6FB}" destId="{FFC4900F-8BB8-41E1-9203-D01279D0A128}" srcOrd="1" destOrd="0" presId="urn:microsoft.com/office/officeart/2018/2/layout/IconCircleList"/>
    <dgm:cxn modelId="{BB4746D4-F9C3-487B-B60B-E9B5E3843BC2}" type="presParOf" srcId="{27EA7DAF-FF1F-47AA-BC37-31BD1170C6FB}" destId="{7F0902A6-77B7-41F7-8721-045CACAA50AC}" srcOrd="2" destOrd="0" presId="urn:microsoft.com/office/officeart/2018/2/layout/IconCircleList"/>
    <dgm:cxn modelId="{2DCC55E3-06DE-4505-A7C8-D229B00304E7}" type="presParOf" srcId="{27EA7DAF-FF1F-47AA-BC37-31BD1170C6FB}" destId="{840C7ED9-188B-403C-A242-0DE582CE6D15}" srcOrd="3" destOrd="0" presId="urn:microsoft.com/office/officeart/2018/2/layout/IconCircleList"/>
    <dgm:cxn modelId="{577F4755-A646-41AE-B701-24E95A5D86D7}" type="presParOf" srcId="{F8BFC1B7-021E-4CF3-B89C-F4959FCB92F8}" destId="{8F40FF62-B148-439B-AD7E-694B149C7823}" srcOrd="1" destOrd="0" presId="urn:microsoft.com/office/officeart/2018/2/layout/IconCircleList"/>
    <dgm:cxn modelId="{C41CB7B5-89A7-436A-BBF7-5DD506A24AAE}" type="presParOf" srcId="{F8BFC1B7-021E-4CF3-B89C-F4959FCB92F8}" destId="{99FF2CAF-C676-432A-B087-1CA8B2EF5B12}" srcOrd="2" destOrd="0" presId="urn:microsoft.com/office/officeart/2018/2/layout/IconCircleList"/>
    <dgm:cxn modelId="{AFD97917-F37D-4018-B839-0F9B8D0C2738}" type="presParOf" srcId="{99FF2CAF-C676-432A-B087-1CA8B2EF5B12}" destId="{214AE1E9-3176-4518-96EB-58C13AC40184}" srcOrd="0" destOrd="0" presId="urn:microsoft.com/office/officeart/2018/2/layout/IconCircleList"/>
    <dgm:cxn modelId="{76C2BC14-EC89-421F-B938-3EA92806432C}" type="presParOf" srcId="{99FF2CAF-C676-432A-B087-1CA8B2EF5B12}" destId="{585F8092-2D83-4989-BBE2-04D7108BF334}" srcOrd="1" destOrd="0" presId="urn:microsoft.com/office/officeart/2018/2/layout/IconCircleList"/>
    <dgm:cxn modelId="{65378EE5-929A-46DC-8E1C-3DF8FF7E486C}" type="presParOf" srcId="{99FF2CAF-C676-432A-B087-1CA8B2EF5B12}" destId="{5FF667E0-162D-4E4A-8F59-604E9B767002}" srcOrd="2" destOrd="0" presId="urn:microsoft.com/office/officeart/2018/2/layout/IconCircleList"/>
    <dgm:cxn modelId="{D1536F84-087D-4ECB-A10E-8CEFB91F7F95}" type="presParOf" srcId="{99FF2CAF-C676-432A-B087-1CA8B2EF5B12}" destId="{A2750BFC-9DD8-4A3B-B33C-A43E76AEA88F}" srcOrd="3" destOrd="0" presId="urn:microsoft.com/office/officeart/2018/2/layout/IconCircleList"/>
    <dgm:cxn modelId="{BAF3F397-32DE-44A0-B6B7-191467579C32}" type="presParOf" srcId="{F8BFC1B7-021E-4CF3-B89C-F4959FCB92F8}" destId="{13216B2F-F983-4971-A247-3BAA31DB9103}" srcOrd="3" destOrd="0" presId="urn:microsoft.com/office/officeart/2018/2/layout/IconCircleList"/>
    <dgm:cxn modelId="{FF31B189-B83E-4B1C-B09B-D582277209AC}" type="presParOf" srcId="{F8BFC1B7-021E-4CF3-B89C-F4959FCB92F8}" destId="{42C86B62-3CC3-45F9-88BF-803AFD2706FE}" srcOrd="4" destOrd="0" presId="urn:microsoft.com/office/officeart/2018/2/layout/IconCircleList"/>
    <dgm:cxn modelId="{51343694-19C2-4F91-B50F-BBA68226FC5F}" type="presParOf" srcId="{42C86B62-3CC3-45F9-88BF-803AFD2706FE}" destId="{71C82E00-DF7E-4477-8CA5-674614AC2B80}" srcOrd="0" destOrd="0" presId="urn:microsoft.com/office/officeart/2018/2/layout/IconCircleList"/>
    <dgm:cxn modelId="{CA622E43-0218-4388-B976-923087DF957C}" type="presParOf" srcId="{42C86B62-3CC3-45F9-88BF-803AFD2706FE}" destId="{30973174-9D20-4094-A629-5237F69953BB}" srcOrd="1" destOrd="0" presId="urn:microsoft.com/office/officeart/2018/2/layout/IconCircleList"/>
    <dgm:cxn modelId="{366CADE2-A7CE-44F3-9E34-4139351B5BDB}" type="presParOf" srcId="{42C86B62-3CC3-45F9-88BF-803AFD2706FE}" destId="{CEA73EA6-AF7D-46B1-9BC0-6E1FCC5FEF47}" srcOrd="2" destOrd="0" presId="urn:microsoft.com/office/officeart/2018/2/layout/IconCircleList"/>
    <dgm:cxn modelId="{D520A318-86C9-45DC-B505-BE36AAEF3E35}" type="presParOf" srcId="{42C86B62-3CC3-45F9-88BF-803AFD2706FE}" destId="{BF839C6F-4A4E-4583-BFC7-F645E3D43725}" srcOrd="3" destOrd="0" presId="urn:microsoft.com/office/officeart/2018/2/layout/IconCircleList"/>
    <dgm:cxn modelId="{081BCC22-5B97-44D1-9699-44CF2312C403}" type="presParOf" srcId="{F8BFC1B7-021E-4CF3-B89C-F4959FCB92F8}" destId="{07A98F83-57C3-444A-87C3-9F08188ABC48}" srcOrd="5" destOrd="0" presId="urn:microsoft.com/office/officeart/2018/2/layout/IconCircleList"/>
    <dgm:cxn modelId="{9CB0D27A-1D33-4D0B-9DEE-1E66C1DE816E}" type="presParOf" srcId="{F8BFC1B7-021E-4CF3-B89C-F4959FCB92F8}" destId="{2BA65047-F2BD-44BE-AAD2-7DFD19E726D8}" srcOrd="6" destOrd="0" presId="urn:microsoft.com/office/officeart/2018/2/layout/IconCircleList"/>
    <dgm:cxn modelId="{799359B0-3699-4CEF-BCA1-89F9FA674EF8}" type="presParOf" srcId="{2BA65047-F2BD-44BE-AAD2-7DFD19E726D8}" destId="{7664CCA9-778C-4073-B9D3-4944C932E6FF}" srcOrd="0" destOrd="0" presId="urn:microsoft.com/office/officeart/2018/2/layout/IconCircleList"/>
    <dgm:cxn modelId="{9666695C-7EEA-414C-B230-D6143D69B9BB}" type="presParOf" srcId="{2BA65047-F2BD-44BE-AAD2-7DFD19E726D8}" destId="{A4F7AA8D-7D93-41A7-9DA2-5CF41D4034A7}" srcOrd="1" destOrd="0" presId="urn:microsoft.com/office/officeart/2018/2/layout/IconCircleList"/>
    <dgm:cxn modelId="{35F18A3E-D327-4842-A1A8-BF70D9690F90}" type="presParOf" srcId="{2BA65047-F2BD-44BE-AAD2-7DFD19E726D8}" destId="{0FA96402-7B52-451B-8575-996894820772}" srcOrd="2" destOrd="0" presId="urn:microsoft.com/office/officeart/2018/2/layout/IconCircleList"/>
    <dgm:cxn modelId="{AC1F16C4-C8A2-4531-A1B3-7BAFB9051EBA}" type="presParOf" srcId="{2BA65047-F2BD-44BE-AAD2-7DFD19E726D8}" destId="{3759C94A-ED0E-4304-A207-FF0FE9E47A0F}" srcOrd="3" destOrd="0" presId="urn:microsoft.com/office/officeart/2018/2/layout/IconCircleList"/>
    <dgm:cxn modelId="{1AF8359F-C2F1-4654-94E9-6F7A27C4A889}" type="presParOf" srcId="{F8BFC1B7-021E-4CF3-B89C-F4959FCB92F8}" destId="{F89DBE45-99F3-4059-9E51-DF3C071807DD}" srcOrd="7" destOrd="0" presId="urn:microsoft.com/office/officeart/2018/2/layout/IconCircleList"/>
    <dgm:cxn modelId="{4DD8AB35-E8E4-4C55-8633-62BEE4C73719}" type="presParOf" srcId="{F8BFC1B7-021E-4CF3-B89C-F4959FCB92F8}" destId="{DEAEE0E5-B389-4036-9E72-04C796CBD74F}" srcOrd="8" destOrd="0" presId="urn:microsoft.com/office/officeart/2018/2/layout/IconCircleList"/>
    <dgm:cxn modelId="{DF3CC7A8-1556-466C-8840-AC65D650300E}" type="presParOf" srcId="{DEAEE0E5-B389-4036-9E72-04C796CBD74F}" destId="{AE0D21CE-B35E-4550-B7FE-B5AC8C9BF68B}" srcOrd="0" destOrd="0" presId="urn:microsoft.com/office/officeart/2018/2/layout/IconCircleList"/>
    <dgm:cxn modelId="{D2F34F0D-E9D5-44D7-9E18-27688E42EE60}" type="presParOf" srcId="{DEAEE0E5-B389-4036-9E72-04C796CBD74F}" destId="{49ED8539-F37F-419A-A8A1-BD1DEE3E25FA}" srcOrd="1" destOrd="0" presId="urn:microsoft.com/office/officeart/2018/2/layout/IconCircleList"/>
    <dgm:cxn modelId="{6ACC1106-F48A-4BD4-93BF-87002ED95064}" type="presParOf" srcId="{DEAEE0E5-B389-4036-9E72-04C796CBD74F}" destId="{207D3EAE-DFAB-4F77-84D1-03B0786D7103}" srcOrd="2" destOrd="0" presId="urn:microsoft.com/office/officeart/2018/2/layout/IconCircleList"/>
    <dgm:cxn modelId="{B6BEBFC5-9253-4D23-B5E8-6240CAB95C57}" type="presParOf" srcId="{DEAEE0E5-B389-4036-9E72-04C796CBD74F}" destId="{907DB4EB-EB64-410F-AE1D-D78CDD59F1D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3BE404-8FD0-4112-BEC5-11564E3CFF0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3D386C4-6146-41B7-9736-EAF80A593F0C}">
      <dgm:prSet/>
      <dgm:spPr/>
      <dgm:t>
        <a:bodyPr/>
        <a:lstStyle/>
        <a:p>
          <a:r>
            <a:rPr lang="en-US"/>
            <a:t>Stateless firewalls are designed to protect networks based on static information such as source and destination. Whereas stateful firewalls filter packets based on the full context of a given network connection, stateless firewalls filter packets based on the individual packets themselves.</a:t>
          </a:r>
        </a:p>
      </dgm:t>
    </dgm:pt>
    <dgm:pt modelId="{3B3F6FBE-2C39-4E68-BC72-E5F7AFADE737}" type="parTrans" cxnId="{90E200BC-CBF0-4BC9-84E6-C655D6C0DF5C}">
      <dgm:prSet/>
      <dgm:spPr/>
      <dgm:t>
        <a:bodyPr/>
        <a:lstStyle/>
        <a:p>
          <a:endParaRPr lang="en-US"/>
        </a:p>
      </dgm:t>
    </dgm:pt>
    <dgm:pt modelId="{ECB270F6-7999-4087-B4E8-D50E1BB9E4A6}" type="sibTrans" cxnId="{90E200BC-CBF0-4BC9-84E6-C655D6C0DF5C}">
      <dgm:prSet/>
      <dgm:spPr/>
      <dgm:t>
        <a:bodyPr/>
        <a:lstStyle/>
        <a:p>
          <a:endParaRPr lang="en-US"/>
        </a:p>
      </dgm:t>
    </dgm:pt>
    <dgm:pt modelId="{85F737B7-68CA-4C61-AC42-8721B8AB076E}">
      <dgm:prSet/>
      <dgm:spPr/>
      <dgm:t>
        <a:bodyPr/>
        <a:lstStyle/>
        <a:p>
          <a:r>
            <a:rPr lang="en-US"/>
            <a:t>To do so, stateless firewalls use packet filtering rules that specify certain match conditions. If match conditions are met, stateless firewall filters will then use a set of preapproved actions to guide packets into the network. If match conditions are not met, unidentified or malicious packets will be blocked.</a:t>
          </a:r>
        </a:p>
      </dgm:t>
    </dgm:pt>
    <dgm:pt modelId="{9F1F1ABF-AEAA-4C86-8385-431A36199A6D}" type="parTrans" cxnId="{5118F7A7-30AA-4E58-BC9A-4468F1D54357}">
      <dgm:prSet/>
      <dgm:spPr/>
      <dgm:t>
        <a:bodyPr/>
        <a:lstStyle/>
        <a:p>
          <a:endParaRPr lang="en-US"/>
        </a:p>
      </dgm:t>
    </dgm:pt>
    <dgm:pt modelId="{40A138A7-5199-4687-9EDB-70D7B3093CC4}" type="sibTrans" cxnId="{5118F7A7-30AA-4E58-BC9A-4468F1D54357}">
      <dgm:prSet/>
      <dgm:spPr/>
      <dgm:t>
        <a:bodyPr/>
        <a:lstStyle/>
        <a:p>
          <a:endParaRPr lang="en-US"/>
        </a:p>
      </dgm:t>
    </dgm:pt>
    <dgm:pt modelId="{9A51121C-0E7E-402C-8377-7E1EA47B45AA}" type="pres">
      <dgm:prSet presAssocID="{0A3BE404-8FD0-4112-BEC5-11564E3CFF05}" presName="root" presStyleCnt="0">
        <dgm:presLayoutVars>
          <dgm:dir/>
          <dgm:resizeHandles val="exact"/>
        </dgm:presLayoutVars>
      </dgm:prSet>
      <dgm:spPr/>
    </dgm:pt>
    <dgm:pt modelId="{D27C0214-235D-4257-8684-0F2BEB2A9A4A}" type="pres">
      <dgm:prSet presAssocID="{C3D386C4-6146-41B7-9736-EAF80A593F0C}" presName="compNode" presStyleCnt="0"/>
      <dgm:spPr/>
    </dgm:pt>
    <dgm:pt modelId="{C203B920-94A0-4EFD-B517-1E4E660881E2}" type="pres">
      <dgm:prSet presAssocID="{C3D386C4-6146-41B7-9736-EAF80A593F0C}" presName="bgRect" presStyleLbl="bgShp" presStyleIdx="0" presStyleCnt="2"/>
      <dgm:spPr/>
    </dgm:pt>
    <dgm:pt modelId="{CFB35260-96FC-45EE-9039-B7133787EA7C}" type="pres">
      <dgm:prSet presAssocID="{C3D386C4-6146-41B7-9736-EAF80A593F0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70E0ABF-8BE6-4348-8690-7B34B92CEEB1}" type="pres">
      <dgm:prSet presAssocID="{C3D386C4-6146-41B7-9736-EAF80A593F0C}" presName="spaceRect" presStyleCnt="0"/>
      <dgm:spPr/>
    </dgm:pt>
    <dgm:pt modelId="{7D098A62-D0DD-47B0-892E-DA1ECBAFF00A}" type="pres">
      <dgm:prSet presAssocID="{C3D386C4-6146-41B7-9736-EAF80A593F0C}" presName="parTx" presStyleLbl="revTx" presStyleIdx="0" presStyleCnt="2">
        <dgm:presLayoutVars>
          <dgm:chMax val="0"/>
          <dgm:chPref val="0"/>
        </dgm:presLayoutVars>
      </dgm:prSet>
      <dgm:spPr/>
    </dgm:pt>
    <dgm:pt modelId="{D653B8BE-266F-4064-812F-EDC0FEE467F5}" type="pres">
      <dgm:prSet presAssocID="{ECB270F6-7999-4087-B4E8-D50E1BB9E4A6}" presName="sibTrans" presStyleCnt="0"/>
      <dgm:spPr/>
    </dgm:pt>
    <dgm:pt modelId="{E0D3F190-306D-4FA4-B8BA-EFB3F65E0793}" type="pres">
      <dgm:prSet presAssocID="{85F737B7-68CA-4C61-AC42-8721B8AB076E}" presName="compNode" presStyleCnt="0"/>
      <dgm:spPr/>
    </dgm:pt>
    <dgm:pt modelId="{67D11315-5B0B-40BB-A0A1-8B5F866041D1}" type="pres">
      <dgm:prSet presAssocID="{85F737B7-68CA-4C61-AC42-8721B8AB076E}" presName="bgRect" presStyleLbl="bgShp" presStyleIdx="1" presStyleCnt="2"/>
      <dgm:spPr/>
    </dgm:pt>
    <dgm:pt modelId="{AA03AB34-AADC-4E36-A587-0421B2454888}" type="pres">
      <dgm:prSet presAssocID="{85F737B7-68CA-4C61-AC42-8721B8AB076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1D1F6CDD-51B4-44DF-9A5B-D06B5C7791B9}" type="pres">
      <dgm:prSet presAssocID="{85F737B7-68CA-4C61-AC42-8721B8AB076E}" presName="spaceRect" presStyleCnt="0"/>
      <dgm:spPr/>
    </dgm:pt>
    <dgm:pt modelId="{0D8F94F4-C710-4040-B222-7B89B8C7B191}" type="pres">
      <dgm:prSet presAssocID="{85F737B7-68CA-4C61-AC42-8721B8AB076E}" presName="parTx" presStyleLbl="revTx" presStyleIdx="1" presStyleCnt="2">
        <dgm:presLayoutVars>
          <dgm:chMax val="0"/>
          <dgm:chPref val="0"/>
        </dgm:presLayoutVars>
      </dgm:prSet>
      <dgm:spPr/>
    </dgm:pt>
  </dgm:ptLst>
  <dgm:cxnLst>
    <dgm:cxn modelId="{93C28D52-773D-4C16-9AED-A12A0C005D82}" type="presOf" srcId="{0A3BE404-8FD0-4112-BEC5-11564E3CFF05}" destId="{9A51121C-0E7E-402C-8377-7E1EA47B45AA}" srcOrd="0" destOrd="0" presId="urn:microsoft.com/office/officeart/2018/2/layout/IconVerticalSolidList"/>
    <dgm:cxn modelId="{42172F7C-C283-42C4-AD6A-3238FC22A6CA}" type="presOf" srcId="{C3D386C4-6146-41B7-9736-EAF80A593F0C}" destId="{7D098A62-D0DD-47B0-892E-DA1ECBAFF00A}" srcOrd="0" destOrd="0" presId="urn:microsoft.com/office/officeart/2018/2/layout/IconVerticalSolidList"/>
    <dgm:cxn modelId="{C36A418F-1BDC-4181-9735-43C6FF532419}" type="presOf" srcId="{85F737B7-68CA-4C61-AC42-8721B8AB076E}" destId="{0D8F94F4-C710-4040-B222-7B89B8C7B191}" srcOrd="0" destOrd="0" presId="urn:microsoft.com/office/officeart/2018/2/layout/IconVerticalSolidList"/>
    <dgm:cxn modelId="{5118F7A7-30AA-4E58-BC9A-4468F1D54357}" srcId="{0A3BE404-8FD0-4112-BEC5-11564E3CFF05}" destId="{85F737B7-68CA-4C61-AC42-8721B8AB076E}" srcOrd="1" destOrd="0" parTransId="{9F1F1ABF-AEAA-4C86-8385-431A36199A6D}" sibTransId="{40A138A7-5199-4687-9EDB-70D7B3093CC4}"/>
    <dgm:cxn modelId="{90E200BC-CBF0-4BC9-84E6-C655D6C0DF5C}" srcId="{0A3BE404-8FD0-4112-BEC5-11564E3CFF05}" destId="{C3D386C4-6146-41B7-9736-EAF80A593F0C}" srcOrd="0" destOrd="0" parTransId="{3B3F6FBE-2C39-4E68-BC72-E5F7AFADE737}" sibTransId="{ECB270F6-7999-4087-B4E8-D50E1BB9E4A6}"/>
    <dgm:cxn modelId="{6BE0160E-4361-49BC-AEFA-594697003E14}" type="presParOf" srcId="{9A51121C-0E7E-402C-8377-7E1EA47B45AA}" destId="{D27C0214-235D-4257-8684-0F2BEB2A9A4A}" srcOrd="0" destOrd="0" presId="urn:microsoft.com/office/officeart/2018/2/layout/IconVerticalSolidList"/>
    <dgm:cxn modelId="{A7DAAB78-841F-4CDA-BE5B-FA862D05180D}" type="presParOf" srcId="{D27C0214-235D-4257-8684-0F2BEB2A9A4A}" destId="{C203B920-94A0-4EFD-B517-1E4E660881E2}" srcOrd="0" destOrd="0" presId="urn:microsoft.com/office/officeart/2018/2/layout/IconVerticalSolidList"/>
    <dgm:cxn modelId="{96E64C70-6A09-4D23-8172-68E135614D2B}" type="presParOf" srcId="{D27C0214-235D-4257-8684-0F2BEB2A9A4A}" destId="{CFB35260-96FC-45EE-9039-B7133787EA7C}" srcOrd="1" destOrd="0" presId="urn:microsoft.com/office/officeart/2018/2/layout/IconVerticalSolidList"/>
    <dgm:cxn modelId="{D2C2A1A3-B104-49F8-B8CA-64B946E0C1D6}" type="presParOf" srcId="{D27C0214-235D-4257-8684-0F2BEB2A9A4A}" destId="{870E0ABF-8BE6-4348-8690-7B34B92CEEB1}" srcOrd="2" destOrd="0" presId="urn:microsoft.com/office/officeart/2018/2/layout/IconVerticalSolidList"/>
    <dgm:cxn modelId="{DDDE39B0-2D22-4D6F-99E8-BBCD1C69DDD5}" type="presParOf" srcId="{D27C0214-235D-4257-8684-0F2BEB2A9A4A}" destId="{7D098A62-D0DD-47B0-892E-DA1ECBAFF00A}" srcOrd="3" destOrd="0" presId="urn:microsoft.com/office/officeart/2018/2/layout/IconVerticalSolidList"/>
    <dgm:cxn modelId="{6D2D302F-0174-4F08-B23D-39BE0D8FEDB9}" type="presParOf" srcId="{9A51121C-0E7E-402C-8377-7E1EA47B45AA}" destId="{D653B8BE-266F-4064-812F-EDC0FEE467F5}" srcOrd="1" destOrd="0" presId="urn:microsoft.com/office/officeart/2018/2/layout/IconVerticalSolidList"/>
    <dgm:cxn modelId="{71EDA460-9083-48A4-9BDC-0B4940054886}" type="presParOf" srcId="{9A51121C-0E7E-402C-8377-7E1EA47B45AA}" destId="{E0D3F190-306D-4FA4-B8BA-EFB3F65E0793}" srcOrd="2" destOrd="0" presId="urn:microsoft.com/office/officeart/2018/2/layout/IconVerticalSolidList"/>
    <dgm:cxn modelId="{9024425D-03DA-4127-AF1E-FE85BA402670}" type="presParOf" srcId="{E0D3F190-306D-4FA4-B8BA-EFB3F65E0793}" destId="{67D11315-5B0B-40BB-A0A1-8B5F866041D1}" srcOrd="0" destOrd="0" presId="urn:microsoft.com/office/officeart/2018/2/layout/IconVerticalSolidList"/>
    <dgm:cxn modelId="{E5E5D045-1E8C-434D-BA38-E8D5C86AC8B9}" type="presParOf" srcId="{E0D3F190-306D-4FA4-B8BA-EFB3F65E0793}" destId="{AA03AB34-AADC-4E36-A587-0421B2454888}" srcOrd="1" destOrd="0" presId="urn:microsoft.com/office/officeart/2018/2/layout/IconVerticalSolidList"/>
    <dgm:cxn modelId="{6140FD27-3539-471E-A769-7FBA422720D9}" type="presParOf" srcId="{E0D3F190-306D-4FA4-B8BA-EFB3F65E0793}" destId="{1D1F6CDD-51B4-44DF-9A5B-D06B5C7791B9}" srcOrd="2" destOrd="0" presId="urn:microsoft.com/office/officeart/2018/2/layout/IconVerticalSolidList"/>
    <dgm:cxn modelId="{DB378E40-2398-4639-9A8F-94F80750DD9C}" type="presParOf" srcId="{E0D3F190-306D-4FA4-B8BA-EFB3F65E0793}" destId="{0D8F94F4-C710-4040-B222-7B89B8C7B19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5F46E-224C-400C-9D9C-C28EE486D889}">
      <dsp:nvSpPr>
        <dsp:cNvPr id="0" name=""/>
        <dsp:cNvSpPr/>
      </dsp:nvSpPr>
      <dsp:spPr>
        <a:xfrm>
          <a:off x="140791" y="797604"/>
          <a:ext cx="904076" cy="90407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C4900F-8BB8-41E1-9203-D01279D0A128}">
      <dsp:nvSpPr>
        <dsp:cNvPr id="0" name=""/>
        <dsp:cNvSpPr/>
      </dsp:nvSpPr>
      <dsp:spPr>
        <a:xfrm>
          <a:off x="330647" y="987460"/>
          <a:ext cx="524364" cy="5243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C7ED9-188B-403C-A242-0DE582CE6D15}">
      <dsp:nvSpPr>
        <dsp:cNvPr id="0" name=""/>
        <dsp:cNvSpPr/>
      </dsp:nvSpPr>
      <dsp:spPr>
        <a:xfrm>
          <a:off x="1238597" y="797604"/>
          <a:ext cx="2131036" cy="904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A stateful firewall is a firewall that monitors the full state of active network connections. </a:t>
          </a:r>
        </a:p>
      </dsp:txBody>
      <dsp:txXfrm>
        <a:off x="1238597" y="797604"/>
        <a:ext cx="2131036" cy="904076"/>
      </dsp:txXfrm>
    </dsp:sp>
    <dsp:sp modelId="{214AE1E9-3176-4518-96EB-58C13AC40184}">
      <dsp:nvSpPr>
        <dsp:cNvPr id="0" name=""/>
        <dsp:cNvSpPr/>
      </dsp:nvSpPr>
      <dsp:spPr>
        <a:xfrm>
          <a:off x="3740951" y="797604"/>
          <a:ext cx="904076" cy="90407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5F8092-2D83-4989-BBE2-04D7108BF334}">
      <dsp:nvSpPr>
        <dsp:cNvPr id="0" name=""/>
        <dsp:cNvSpPr/>
      </dsp:nvSpPr>
      <dsp:spPr>
        <a:xfrm>
          <a:off x="3930807" y="987460"/>
          <a:ext cx="524364" cy="5243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750BFC-9DD8-4A3B-B33C-A43E76AEA88F}">
      <dsp:nvSpPr>
        <dsp:cNvPr id="0" name=""/>
        <dsp:cNvSpPr/>
      </dsp:nvSpPr>
      <dsp:spPr>
        <a:xfrm>
          <a:off x="4838758" y="797604"/>
          <a:ext cx="2131036" cy="904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This means that stateful firewalls are constantly analyzing the complete context of traffic and data packets, seeking entry to a network rather than discrete traffic and data packets in isolation.</a:t>
          </a:r>
        </a:p>
      </dsp:txBody>
      <dsp:txXfrm>
        <a:off x="4838758" y="797604"/>
        <a:ext cx="2131036" cy="904076"/>
      </dsp:txXfrm>
    </dsp:sp>
    <dsp:sp modelId="{71C82E00-DF7E-4477-8CA5-674614AC2B80}">
      <dsp:nvSpPr>
        <dsp:cNvPr id="0" name=""/>
        <dsp:cNvSpPr/>
      </dsp:nvSpPr>
      <dsp:spPr>
        <a:xfrm>
          <a:off x="7341111" y="797604"/>
          <a:ext cx="904076" cy="90407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973174-9D20-4094-A629-5237F69953BB}">
      <dsp:nvSpPr>
        <dsp:cNvPr id="0" name=""/>
        <dsp:cNvSpPr/>
      </dsp:nvSpPr>
      <dsp:spPr>
        <a:xfrm>
          <a:off x="7530967" y="987460"/>
          <a:ext cx="524364" cy="5243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839C6F-4A4E-4583-BFC7-F645E3D43725}">
      <dsp:nvSpPr>
        <dsp:cNvPr id="0" name=""/>
        <dsp:cNvSpPr/>
      </dsp:nvSpPr>
      <dsp:spPr>
        <a:xfrm>
          <a:off x="8438918" y="797604"/>
          <a:ext cx="2131036" cy="904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Once a certain kind of traffic has been approved by a stateful firewall, it is added to a state table and can travel more freely into the protected network.</a:t>
          </a:r>
          <a:r>
            <a:rPr lang="en-US" sz="1100" kern="1200">
              <a:latin typeface="Calibri Light" panose="020F0302020204030204"/>
            </a:rPr>
            <a:t> </a:t>
          </a:r>
        </a:p>
      </dsp:txBody>
      <dsp:txXfrm>
        <a:off x="8438918" y="797604"/>
        <a:ext cx="2131036" cy="904076"/>
      </dsp:txXfrm>
    </dsp:sp>
    <dsp:sp modelId="{7664CCA9-778C-4073-B9D3-4944C932E6FF}">
      <dsp:nvSpPr>
        <dsp:cNvPr id="0" name=""/>
        <dsp:cNvSpPr/>
      </dsp:nvSpPr>
      <dsp:spPr>
        <a:xfrm>
          <a:off x="140791" y="2398755"/>
          <a:ext cx="904076" cy="90407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F7AA8D-7D93-41A7-9DA2-5CF41D4034A7}">
      <dsp:nvSpPr>
        <dsp:cNvPr id="0" name=""/>
        <dsp:cNvSpPr/>
      </dsp:nvSpPr>
      <dsp:spPr>
        <a:xfrm>
          <a:off x="330647" y="2588611"/>
          <a:ext cx="524364" cy="5243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59C94A-ED0E-4304-A207-FF0FE9E47A0F}">
      <dsp:nvSpPr>
        <dsp:cNvPr id="0" name=""/>
        <dsp:cNvSpPr/>
      </dsp:nvSpPr>
      <dsp:spPr>
        <a:xfrm>
          <a:off x="1238597" y="2398755"/>
          <a:ext cx="2131036" cy="904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Traffic and data packets that don’t successfully complete the required handshake will be blocked.</a:t>
          </a:r>
          <a:r>
            <a:rPr lang="en-US" sz="1100" kern="1200">
              <a:latin typeface="Calibri Light" panose="020F0302020204030204"/>
            </a:rPr>
            <a:t> </a:t>
          </a:r>
          <a:endParaRPr lang="en-US" sz="1100" kern="1200"/>
        </a:p>
      </dsp:txBody>
      <dsp:txXfrm>
        <a:off x="1238597" y="2398755"/>
        <a:ext cx="2131036" cy="904076"/>
      </dsp:txXfrm>
    </dsp:sp>
    <dsp:sp modelId="{AE0D21CE-B35E-4550-B7FE-B5AC8C9BF68B}">
      <dsp:nvSpPr>
        <dsp:cNvPr id="0" name=""/>
        <dsp:cNvSpPr/>
      </dsp:nvSpPr>
      <dsp:spPr>
        <a:xfrm>
          <a:off x="3740951" y="2398755"/>
          <a:ext cx="904076" cy="90407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ED8539-F37F-419A-A8A1-BD1DEE3E25FA}">
      <dsp:nvSpPr>
        <dsp:cNvPr id="0" name=""/>
        <dsp:cNvSpPr/>
      </dsp:nvSpPr>
      <dsp:spPr>
        <a:xfrm>
          <a:off x="3930807" y="2588611"/>
          <a:ext cx="524364" cy="5243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7DB4EB-EB64-410F-AE1D-D78CDD59F1D4}">
      <dsp:nvSpPr>
        <dsp:cNvPr id="0" name=""/>
        <dsp:cNvSpPr/>
      </dsp:nvSpPr>
      <dsp:spPr>
        <a:xfrm>
          <a:off x="4838758" y="2398755"/>
          <a:ext cx="2131036" cy="904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By taking multiple factors into consideration before adding a type of connection to an approved list, such as TCP stages, stateful firewalls are able to observe traffic streams in their entirety.</a:t>
          </a:r>
        </a:p>
      </dsp:txBody>
      <dsp:txXfrm>
        <a:off x="4838758" y="2398755"/>
        <a:ext cx="2131036" cy="9040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3B920-94A0-4EFD-B517-1E4E660881E2}">
      <dsp:nvSpPr>
        <dsp:cNvPr id="0" name=""/>
        <dsp:cNvSpPr/>
      </dsp:nvSpPr>
      <dsp:spPr>
        <a:xfrm>
          <a:off x="0" y="894511"/>
          <a:ext cx="6263640" cy="16514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B35260-96FC-45EE-9039-B7133787EA7C}">
      <dsp:nvSpPr>
        <dsp:cNvPr id="0" name=""/>
        <dsp:cNvSpPr/>
      </dsp:nvSpPr>
      <dsp:spPr>
        <a:xfrm>
          <a:off x="499550" y="1266078"/>
          <a:ext cx="908273" cy="9082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098A62-D0DD-47B0-892E-DA1ECBAFF00A}">
      <dsp:nvSpPr>
        <dsp:cNvPr id="0" name=""/>
        <dsp:cNvSpPr/>
      </dsp:nvSpPr>
      <dsp:spPr>
        <a:xfrm>
          <a:off x="1907374" y="894511"/>
          <a:ext cx="4356265"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622300">
            <a:lnSpc>
              <a:spcPct val="90000"/>
            </a:lnSpc>
            <a:spcBef>
              <a:spcPct val="0"/>
            </a:spcBef>
            <a:spcAft>
              <a:spcPct val="35000"/>
            </a:spcAft>
            <a:buNone/>
          </a:pPr>
          <a:r>
            <a:rPr lang="en-US" sz="1400" kern="1200"/>
            <a:t>Stateless firewalls are designed to protect networks based on static information such as source and destination. Whereas stateful firewalls filter packets based on the full context of a given network connection, stateless firewalls filter packets based on the individual packets themselves.</a:t>
          </a:r>
        </a:p>
      </dsp:txBody>
      <dsp:txXfrm>
        <a:off x="1907374" y="894511"/>
        <a:ext cx="4356265" cy="1651406"/>
      </dsp:txXfrm>
    </dsp:sp>
    <dsp:sp modelId="{67D11315-5B0B-40BB-A0A1-8B5F866041D1}">
      <dsp:nvSpPr>
        <dsp:cNvPr id="0" name=""/>
        <dsp:cNvSpPr/>
      </dsp:nvSpPr>
      <dsp:spPr>
        <a:xfrm>
          <a:off x="0" y="2958769"/>
          <a:ext cx="6263640" cy="165140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03AB34-AADC-4E36-A587-0421B2454888}">
      <dsp:nvSpPr>
        <dsp:cNvPr id="0" name=""/>
        <dsp:cNvSpPr/>
      </dsp:nvSpPr>
      <dsp:spPr>
        <a:xfrm>
          <a:off x="499550" y="3330336"/>
          <a:ext cx="908273" cy="9082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8F94F4-C710-4040-B222-7B89B8C7B191}">
      <dsp:nvSpPr>
        <dsp:cNvPr id="0" name=""/>
        <dsp:cNvSpPr/>
      </dsp:nvSpPr>
      <dsp:spPr>
        <a:xfrm>
          <a:off x="1907374" y="2958769"/>
          <a:ext cx="4356265" cy="165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74" tIns="174774" rIns="174774" bIns="174774" numCol="1" spcCol="1270" anchor="ctr" anchorCtr="0">
          <a:noAutofit/>
        </a:bodyPr>
        <a:lstStyle/>
        <a:p>
          <a:pPr marL="0" lvl="0" indent="0" algn="l" defTabSz="622300">
            <a:lnSpc>
              <a:spcPct val="90000"/>
            </a:lnSpc>
            <a:spcBef>
              <a:spcPct val="0"/>
            </a:spcBef>
            <a:spcAft>
              <a:spcPct val="35000"/>
            </a:spcAft>
            <a:buNone/>
          </a:pPr>
          <a:r>
            <a:rPr lang="en-US" sz="1400" kern="1200"/>
            <a:t>To do so, stateless firewalls use packet filtering rules that specify certain match conditions. If match conditions are met, stateless firewall filters will then use a set of preapproved actions to guide packets into the network. If match conditions are not met, unidentified or malicious packets will be blocked.</a:t>
          </a:r>
        </a:p>
      </dsp:txBody>
      <dsp:txXfrm>
        <a:off x="1907374" y="2958769"/>
        <a:ext cx="4356265" cy="165140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kislinux.blogspot.com/2012/03/mulher-e-homem-e-igual-firewall-vs-ddos.html"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AF0D8450-660E-287D-2A69-F5B33BDF49F2}"/>
              </a:ext>
            </a:extLst>
          </p:cNvPr>
          <p:cNvPicPr>
            <a:picLocks noChangeAspect="1"/>
          </p:cNvPicPr>
          <p:nvPr/>
        </p:nvPicPr>
        <p:blipFill rotWithShape="1">
          <a:blip r:embed="rId2">
            <a:alphaModFix amt="50000"/>
            <a:extLst>
              <a:ext uri="{837473B0-CC2E-450A-ABE3-18F120FF3D39}">
                <a1611:picAttrSrcUrl xmlns:a1611="http://schemas.microsoft.com/office/drawing/2016/11/main" r:id="rId3"/>
              </a:ext>
            </a:extLst>
          </a:blip>
          <a:srcRect t="1753" b="7886"/>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cs typeface="Calibri Light"/>
              </a:rPr>
              <a:t>FIREWALL</a:t>
            </a:r>
            <a:endParaRPr lang="en-US">
              <a:solidFill>
                <a:srgbClr val="FFFFFF"/>
              </a:solidFill>
            </a:endParaRPr>
          </a:p>
        </p:txBody>
      </p:sp>
      <p:sp>
        <p:nvSpPr>
          <p:cNvPr id="3" name="Subtitle 2"/>
          <p:cNvSpPr>
            <a:spLocks noGrp="1"/>
          </p:cNvSpPr>
          <p:nvPr>
            <p:ph type="subTitle" idx="1"/>
          </p:nvPr>
        </p:nvSpPr>
        <p:spPr>
          <a:xfrm>
            <a:off x="1524000" y="4159404"/>
            <a:ext cx="9144000" cy="1098395"/>
          </a:xfrm>
        </p:spPr>
        <p:txBody>
          <a:bodyPr vert="horz" lIns="91440" tIns="45720" rIns="91440" bIns="45720" rtlCol="0" anchor="t">
            <a:normAutofit/>
          </a:bodyPr>
          <a:lstStyle/>
          <a:p>
            <a:r>
              <a:rPr lang="en-US" dirty="0">
                <a:solidFill>
                  <a:srgbClr val="FFFFFF"/>
                </a:solidFill>
                <a:cs typeface="Calibri"/>
              </a:rPr>
              <a:t>-CREATED AND PRESENTED BY:</a:t>
            </a:r>
          </a:p>
          <a:p>
            <a:r>
              <a:rPr lang="en-US" dirty="0">
                <a:solidFill>
                  <a:srgbClr val="FFFFFF"/>
                </a:solidFill>
                <a:cs typeface="Calibri"/>
              </a:rPr>
              <a:t>SHAWNI DUTTA</a:t>
            </a:r>
          </a:p>
        </p:txBody>
      </p:sp>
      <p:sp>
        <p:nvSpPr>
          <p:cNvPr id="5" name="TextBox 4">
            <a:extLst>
              <a:ext uri="{FF2B5EF4-FFF2-40B4-BE49-F238E27FC236}">
                <a16:creationId xmlns:a16="http://schemas.microsoft.com/office/drawing/2014/main" id="{F8DD2251-6D42-DAA2-52DE-AF403D625F2B}"/>
              </a:ext>
            </a:extLst>
          </p:cNvPr>
          <p:cNvSpPr txBox="1"/>
          <p:nvPr/>
        </p:nvSpPr>
        <p:spPr>
          <a:xfrm>
            <a:off x="9737482"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CBE22-38D7-5B37-E996-71661B6F0C5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a typeface="Calibri Light"/>
                <a:cs typeface="Calibri Light"/>
              </a:rPr>
              <a:t>PACKET FILTER</a:t>
            </a:r>
            <a:endParaRPr lang="en-US" sz="4000">
              <a:solidFill>
                <a:srgbClr val="FFFFFF"/>
              </a:solidFill>
            </a:endParaRPr>
          </a:p>
        </p:txBody>
      </p:sp>
      <p:sp>
        <p:nvSpPr>
          <p:cNvPr id="3" name="Content Placeholder 2">
            <a:extLst>
              <a:ext uri="{FF2B5EF4-FFF2-40B4-BE49-F238E27FC236}">
                <a16:creationId xmlns:a16="http://schemas.microsoft.com/office/drawing/2014/main" id="{F83F2FBA-4F85-44E4-ECED-228C3B77A3F6}"/>
              </a:ext>
            </a:extLst>
          </p:cNvPr>
          <p:cNvSpPr>
            <a:spLocks noGrp="1"/>
          </p:cNvSpPr>
          <p:nvPr>
            <p:ph idx="1"/>
          </p:nvPr>
        </p:nvSpPr>
        <p:spPr>
          <a:xfrm>
            <a:off x="4810259" y="649480"/>
            <a:ext cx="6555347" cy="5546047"/>
          </a:xfrm>
        </p:spPr>
        <p:txBody>
          <a:bodyPr vert="horz" lIns="91440" tIns="45720" rIns="91440" bIns="45720" rtlCol="0" anchor="ctr">
            <a:normAutofit/>
          </a:bodyPr>
          <a:lstStyle/>
          <a:p>
            <a:pPr algn="just"/>
            <a:r>
              <a:rPr lang="en-US" sz="2400" dirty="0">
                <a:ea typeface="+mn-lt"/>
                <a:cs typeface="+mn-lt"/>
              </a:rPr>
              <a:t>The chief advantage of the packet filter is its simplicity. The users need not be aware of a packet filter at all. </a:t>
            </a:r>
            <a:endParaRPr lang="en-US" sz="2400">
              <a:ea typeface="Calibri"/>
              <a:cs typeface="Calibri"/>
            </a:endParaRPr>
          </a:p>
          <a:p>
            <a:pPr algn="just"/>
            <a:r>
              <a:rPr lang="en-US" sz="2400" dirty="0">
                <a:ea typeface="+mn-lt"/>
                <a:cs typeface="+mn-lt"/>
              </a:rPr>
              <a:t>Packet filters are very fast in their operating speed. </a:t>
            </a:r>
            <a:endParaRPr lang="en-US" sz="2400" dirty="0">
              <a:ea typeface="Calibri"/>
              <a:cs typeface="Calibri"/>
            </a:endParaRPr>
          </a:p>
          <a:p>
            <a:pPr algn="just"/>
            <a:r>
              <a:rPr lang="en-US" sz="2400" dirty="0">
                <a:ea typeface="+mn-lt"/>
                <a:cs typeface="+mn-lt"/>
              </a:rPr>
              <a:t>However, the two disadvantages of a packet filter are-</a:t>
            </a:r>
          </a:p>
          <a:p>
            <a:pPr lvl="1" algn="just"/>
            <a:r>
              <a:rPr lang="en-US" sz="2000" dirty="0">
                <a:ea typeface="+mn-lt"/>
                <a:cs typeface="+mn-lt"/>
              </a:rPr>
              <a:t>the difficulties in setting up the packet filter rules correctly and </a:t>
            </a:r>
            <a:endParaRPr lang="en-US" sz="2000">
              <a:ea typeface="+mn-lt"/>
              <a:cs typeface="+mn-lt"/>
            </a:endParaRPr>
          </a:p>
          <a:p>
            <a:pPr lvl="1" algn="just"/>
            <a:r>
              <a:rPr lang="en-US" sz="2000" dirty="0">
                <a:ea typeface="+mn-lt"/>
                <a:cs typeface="+mn-lt"/>
              </a:rPr>
              <a:t>lack of support for authentication. </a:t>
            </a:r>
            <a:endParaRPr lang="en-US" sz="2000" dirty="0">
              <a:ea typeface="Calibri"/>
              <a:cs typeface="Calibri"/>
            </a:endParaRPr>
          </a:p>
        </p:txBody>
      </p:sp>
    </p:spTree>
    <p:extLst>
      <p:ext uri="{BB962C8B-B14F-4D97-AF65-F5344CB8AC3E}">
        <p14:creationId xmlns:p14="http://schemas.microsoft.com/office/powerpoint/2010/main" val="2353746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D5F989-96BE-317E-8F7F-0120152AF1E2}"/>
              </a:ext>
            </a:extLst>
          </p:cNvPr>
          <p:cNvSpPr>
            <a:spLocks noGrp="1"/>
          </p:cNvSpPr>
          <p:nvPr>
            <p:ph type="title"/>
          </p:nvPr>
        </p:nvSpPr>
        <p:spPr>
          <a:xfrm>
            <a:off x="966952" y="1204108"/>
            <a:ext cx="2669406" cy="1781175"/>
          </a:xfrm>
        </p:spPr>
        <p:txBody>
          <a:bodyPr>
            <a:normAutofit/>
          </a:bodyPr>
          <a:lstStyle/>
          <a:p>
            <a:r>
              <a:rPr lang="en-US" sz="3200" b="1">
                <a:solidFill>
                  <a:srgbClr val="FFFFFF"/>
                </a:solidFill>
                <a:ea typeface="+mj-lt"/>
                <a:cs typeface="+mj-lt"/>
              </a:rPr>
              <a:t>Application Gateways</a:t>
            </a:r>
            <a:endParaRPr lang="en-US" sz="3200" b="1">
              <a:solidFill>
                <a:srgbClr val="FFFFFF"/>
              </a:solidFill>
              <a:ea typeface="Calibri Light"/>
              <a:cs typeface="Calibri Light"/>
            </a:endParaRPr>
          </a:p>
        </p:txBody>
      </p:sp>
      <p:sp>
        <p:nvSpPr>
          <p:cNvPr id="3" name="Content Placeholder 2">
            <a:extLst>
              <a:ext uri="{FF2B5EF4-FFF2-40B4-BE49-F238E27FC236}">
                <a16:creationId xmlns:a16="http://schemas.microsoft.com/office/drawing/2014/main" id="{583F1202-3FAD-6BF4-274B-C9657271E7A3}"/>
              </a:ext>
            </a:extLst>
          </p:cNvPr>
          <p:cNvSpPr>
            <a:spLocks noGrp="1"/>
          </p:cNvSpPr>
          <p:nvPr>
            <p:ph idx="1"/>
          </p:nvPr>
        </p:nvSpPr>
        <p:spPr>
          <a:xfrm>
            <a:off x="966951" y="3355130"/>
            <a:ext cx="2669407" cy="2427333"/>
          </a:xfrm>
        </p:spPr>
        <p:txBody>
          <a:bodyPr vert="horz" lIns="91440" tIns="45720" rIns="91440" bIns="45720" rtlCol="0" anchor="t">
            <a:normAutofit/>
          </a:bodyPr>
          <a:lstStyle/>
          <a:p>
            <a:pPr algn="just"/>
            <a:r>
              <a:rPr lang="en-US" sz="1600" dirty="0">
                <a:ea typeface="+mn-lt"/>
                <a:cs typeface="+mn-lt"/>
              </a:rPr>
              <a:t>An application gateway is also called a proxy server. </a:t>
            </a:r>
            <a:endParaRPr lang="en-US">
              <a:ea typeface="+mn-lt"/>
              <a:cs typeface="+mn-lt"/>
            </a:endParaRPr>
          </a:p>
          <a:p>
            <a:pPr algn="just"/>
            <a:r>
              <a:rPr lang="en-US" sz="1600" dirty="0">
                <a:ea typeface="+mn-lt"/>
                <a:cs typeface="+mn-lt"/>
              </a:rPr>
              <a:t>This is because it acts like a proxy (i.e. deputy or substitute) and decides about the flow of application level traffic. </a:t>
            </a:r>
            <a:endParaRPr lang="en-US" dirty="0">
              <a:ea typeface="Calibri"/>
              <a:cs typeface="Calibri"/>
            </a:endParaRPr>
          </a:p>
        </p:txBody>
      </p:sp>
      <p:pic>
        <p:nvPicPr>
          <p:cNvPr id="4" name="Picture 4" descr="Diagram&#10;&#10;Description automatically generated">
            <a:extLst>
              <a:ext uri="{FF2B5EF4-FFF2-40B4-BE49-F238E27FC236}">
                <a16:creationId xmlns:a16="http://schemas.microsoft.com/office/drawing/2014/main" id="{E15636E9-FAD5-C1E3-A01F-B532A85D199B}"/>
              </a:ext>
            </a:extLst>
          </p:cNvPr>
          <p:cNvPicPr>
            <a:picLocks noChangeAspect="1"/>
          </p:cNvPicPr>
          <p:nvPr/>
        </p:nvPicPr>
        <p:blipFill>
          <a:blip r:embed="rId2"/>
          <a:stretch>
            <a:fillRect/>
          </a:stretch>
        </p:blipFill>
        <p:spPr>
          <a:xfrm>
            <a:off x="4662102" y="2366441"/>
            <a:ext cx="6903723" cy="2002080"/>
          </a:xfrm>
          <a:prstGeom prst="rect">
            <a:avLst/>
          </a:prstGeom>
        </p:spPr>
      </p:pic>
    </p:spTree>
    <p:extLst>
      <p:ext uri="{BB962C8B-B14F-4D97-AF65-F5344CB8AC3E}">
        <p14:creationId xmlns:p14="http://schemas.microsoft.com/office/powerpoint/2010/main" val="1657215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793EFE-C22F-BD8D-3EFF-45A1ED547AD3}"/>
              </a:ext>
            </a:extLst>
          </p:cNvPr>
          <p:cNvSpPr>
            <a:spLocks noGrp="1"/>
          </p:cNvSpPr>
          <p:nvPr>
            <p:ph type="title"/>
          </p:nvPr>
        </p:nvSpPr>
        <p:spPr>
          <a:xfrm>
            <a:off x="466722" y="586855"/>
            <a:ext cx="3201366" cy="3387497"/>
          </a:xfrm>
        </p:spPr>
        <p:txBody>
          <a:bodyPr anchor="b">
            <a:normAutofit/>
          </a:bodyPr>
          <a:lstStyle/>
          <a:p>
            <a:r>
              <a:rPr lang="en-US" sz="4000" b="1" dirty="0">
                <a:solidFill>
                  <a:schemeClr val="bg1"/>
                </a:solidFill>
                <a:ea typeface="Calibri Light"/>
                <a:cs typeface="Calibri Light"/>
              </a:rPr>
              <a:t>WORKING OF APPLICATION GATEWAY</a:t>
            </a:r>
            <a:endParaRPr lang="en-US" sz="4000">
              <a:solidFill>
                <a:schemeClr val="bg1"/>
              </a:solidFill>
              <a:ea typeface="+mj-lt"/>
              <a:cs typeface="+mj-lt"/>
            </a:endParaRPr>
          </a:p>
          <a:p>
            <a:pPr algn="r"/>
            <a:endParaRPr lang="en-US" sz="4000" dirty="0">
              <a:solidFill>
                <a:srgbClr val="FFFFFF"/>
              </a:solidFill>
              <a:ea typeface="Calibri Light"/>
              <a:cs typeface="Calibri Light"/>
            </a:endParaRPr>
          </a:p>
        </p:txBody>
      </p:sp>
      <p:sp>
        <p:nvSpPr>
          <p:cNvPr id="3" name="Content Placeholder 2">
            <a:extLst>
              <a:ext uri="{FF2B5EF4-FFF2-40B4-BE49-F238E27FC236}">
                <a16:creationId xmlns:a16="http://schemas.microsoft.com/office/drawing/2014/main" id="{001C20B5-1583-8A8F-FD81-4CFCAAD8F494}"/>
              </a:ext>
            </a:extLst>
          </p:cNvPr>
          <p:cNvSpPr>
            <a:spLocks noGrp="1"/>
          </p:cNvSpPr>
          <p:nvPr>
            <p:ph idx="1"/>
          </p:nvPr>
        </p:nvSpPr>
        <p:spPr>
          <a:xfrm>
            <a:off x="4438552" y="649480"/>
            <a:ext cx="6927054" cy="5546047"/>
          </a:xfrm>
        </p:spPr>
        <p:txBody>
          <a:bodyPr vert="horz" lIns="91440" tIns="45720" rIns="91440" bIns="45720" rtlCol="0" anchor="ctr">
            <a:normAutofit lnSpcReduction="10000"/>
          </a:bodyPr>
          <a:lstStyle/>
          <a:p>
            <a:pPr algn="just">
              <a:spcBef>
                <a:spcPts val="0"/>
              </a:spcBef>
            </a:pPr>
            <a:r>
              <a:rPr lang="en-US" sz="2400" dirty="0">
                <a:ea typeface="+mn-lt"/>
                <a:cs typeface="+mn-lt"/>
              </a:rPr>
              <a:t>An internal user contacts the application gateway using a TCP/IP application, such as HTTP or TELNET. </a:t>
            </a:r>
            <a:endParaRPr lang="en-US" sz="2400">
              <a:ea typeface="Calibri"/>
              <a:cs typeface="Calibri"/>
            </a:endParaRPr>
          </a:p>
          <a:p>
            <a:pPr algn="just">
              <a:spcBef>
                <a:spcPts val="0"/>
              </a:spcBef>
            </a:pPr>
            <a:r>
              <a:rPr lang="en-US" sz="2400" dirty="0">
                <a:ea typeface="+mn-lt"/>
                <a:cs typeface="+mn-lt"/>
              </a:rPr>
              <a:t>The application gateway asks the user about the remote host with which the user wants to set up a connection for actual communication (i.e. its domain name or IP address, etc.). The application gateway also asks for the user id and the password required to access the services of the application gateway. </a:t>
            </a:r>
          </a:p>
          <a:p>
            <a:pPr algn="just">
              <a:spcBef>
                <a:spcPts val="0"/>
              </a:spcBef>
            </a:pPr>
            <a:r>
              <a:rPr lang="en-US" sz="2400" dirty="0">
                <a:ea typeface="+mn-lt"/>
                <a:cs typeface="+mn-lt"/>
              </a:rPr>
              <a:t>The user provides this information to the application gateway. </a:t>
            </a:r>
          </a:p>
          <a:p>
            <a:pPr algn="just">
              <a:spcBef>
                <a:spcPts val="0"/>
              </a:spcBef>
            </a:pPr>
            <a:r>
              <a:rPr lang="en-US" sz="2400" dirty="0">
                <a:ea typeface="+mn-lt"/>
                <a:cs typeface="+mn-lt"/>
              </a:rPr>
              <a:t>The application gateway now accesses the remote host on behalf of the user and passes the packets of the user to the remote host. </a:t>
            </a:r>
          </a:p>
          <a:p>
            <a:pPr algn="just">
              <a:spcBef>
                <a:spcPts val="0"/>
              </a:spcBef>
            </a:pPr>
            <a:r>
              <a:rPr lang="en-US" sz="2400" dirty="0">
                <a:ea typeface="+mn-lt"/>
                <a:cs typeface="+mn-lt"/>
              </a:rPr>
              <a:t>From here onwards, the application gateway acts like a proxy of the actual end user and delivers packets from the user to the remote host and vice versa. </a:t>
            </a:r>
            <a:endParaRPr lang="en-US" sz="2400" dirty="0">
              <a:ea typeface="Calibri"/>
              <a:cs typeface="Calibri"/>
            </a:endParaRPr>
          </a:p>
        </p:txBody>
      </p:sp>
    </p:spTree>
    <p:extLst>
      <p:ext uri="{BB962C8B-B14F-4D97-AF65-F5344CB8AC3E}">
        <p14:creationId xmlns:p14="http://schemas.microsoft.com/office/powerpoint/2010/main" val="196965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63B205-05D9-F5DA-4928-06DD4BADD8A9}"/>
              </a:ext>
            </a:extLst>
          </p:cNvPr>
          <p:cNvSpPr>
            <a:spLocks noGrp="1"/>
          </p:cNvSpPr>
          <p:nvPr>
            <p:ph type="title"/>
          </p:nvPr>
        </p:nvSpPr>
        <p:spPr>
          <a:xfrm>
            <a:off x="630936" y="640080"/>
            <a:ext cx="4818888" cy="1481328"/>
          </a:xfrm>
        </p:spPr>
        <p:txBody>
          <a:bodyPr anchor="b">
            <a:normAutofit/>
          </a:bodyPr>
          <a:lstStyle/>
          <a:p>
            <a:r>
              <a:rPr lang="en-US" sz="5400" b="1">
                <a:ea typeface="+mj-lt"/>
                <a:cs typeface="+mj-lt"/>
              </a:rPr>
              <a:t>Circuit gateway</a:t>
            </a:r>
            <a:endParaRPr lang="en-US" sz="5400" b="1">
              <a:ea typeface="Calibri Light" panose="020F0302020204030204"/>
              <a:cs typeface="Calibri Light" panose="020F0302020204030204"/>
            </a:endParaRP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E2EE19-2CB1-89B6-C97F-3B232E020D0D}"/>
              </a:ext>
            </a:extLst>
          </p:cNvPr>
          <p:cNvSpPr>
            <a:spLocks noGrp="1"/>
          </p:cNvSpPr>
          <p:nvPr>
            <p:ph idx="1"/>
          </p:nvPr>
        </p:nvSpPr>
        <p:spPr>
          <a:xfrm>
            <a:off x="640228" y="2660904"/>
            <a:ext cx="5283522" cy="3547872"/>
          </a:xfrm>
        </p:spPr>
        <p:txBody>
          <a:bodyPr vert="horz" lIns="91440" tIns="45720" rIns="91440" bIns="45720" rtlCol="0" anchor="t">
            <a:normAutofit/>
          </a:bodyPr>
          <a:lstStyle/>
          <a:p>
            <a:pPr algn="just"/>
            <a:r>
              <a:rPr lang="en-US" sz="1600" dirty="0">
                <a:ea typeface="+mn-lt"/>
                <a:cs typeface="+mn-lt"/>
              </a:rPr>
              <a:t>There is a variation of the application gateway, called as circuit gateway, which performs some additional functions as compared to those performed by an application gateway. </a:t>
            </a:r>
            <a:endParaRPr lang="en-US" sz="3200">
              <a:ea typeface="Calibri"/>
              <a:cs typeface="Calibri"/>
            </a:endParaRPr>
          </a:p>
          <a:p>
            <a:pPr algn="just"/>
            <a:r>
              <a:rPr lang="en-US" sz="1600" dirty="0">
                <a:ea typeface="+mn-lt"/>
                <a:cs typeface="+mn-lt"/>
              </a:rPr>
              <a:t>A circuit gateway, in fact, creates a new connection between itself and the remote host. The user is not aware of this and thinks that there is a direct connection between itself and the remote host. Also, the circuit gateway changes the source IP address in the packets from the end user’s IP address to its own. </a:t>
            </a:r>
          </a:p>
          <a:p>
            <a:pPr algn="just"/>
            <a:r>
              <a:rPr lang="en-US" sz="1600" dirty="0">
                <a:ea typeface="+mn-lt"/>
                <a:cs typeface="+mn-lt"/>
              </a:rPr>
              <a:t>This way, the IP addresses of the computers of the internal users are hidden from the outside world. Of course, both the connections are shown with a single arrow to stress on the concept, in reality, both the connections are two-ways.</a:t>
            </a:r>
            <a:endParaRPr lang="en-US" sz="1600" dirty="0">
              <a:ea typeface="Calibri" panose="020F0502020204030204"/>
              <a:cs typeface="Calibri" panose="020F0502020204030204"/>
            </a:endParaRPr>
          </a:p>
        </p:txBody>
      </p:sp>
      <p:pic>
        <p:nvPicPr>
          <p:cNvPr id="4" name="Picture 4" descr="Diagram&#10;&#10;Description automatically generated">
            <a:extLst>
              <a:ext uri="{FF2B5EF4-FFF2-40B4-BE49-F238E27FC236}">
                <a16:creationId xmlns:a16="http://schemas.microsoft.com/office/drawing/2014/main" id="{A6F0689B-894E-50D0-7C21-C06367E16B89}"/>
              </a:ext>
            </a:extLst>
          </p:cNvPr>
          <p:cNvPicPr>
            <a:picLocks noChangeAspect="1"/>
          </p:cNvPicPr>
          <p:nvPr/>
        </p:nvPicPr>
        <p:blipFill>
          <a:blip r:embed="rId2"/>
          <a:stretch>
            <a:fillRect/>
          </a:stretch>
        </p:blipFill>
        <p:spPr>
          <a:xfrm>
            <a:off x="6099048" y="1723072"/>
            <a:ext cx="5458968" cy="3411855"/>
          </a:xfrm>
          <a:prstGeom prst="rect">
            <a:avLst/>
          </a:prstGeom>
        </p:spPr>
      </p:pic>
    </p:spTree>
    <p:extLst>
      <p:ext uri="{BB962C8B-B14F-4D97-AF65-F5344CB8AC3E}">
        <p14:creationId xmlns:p14="http://schemas.microsoft.com/office/powerpoint/2010/main" val="2078294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3D pattern of ring shapes connected by lines">
            <a:extLst>
              <a:ext uri="{FF2B5EF4-FFF2-40B4-BE49-F238E27FC236}">
                <a16:creationId xmlns:a16="http://schemas.microsoft.com/office/drawing/2014/main" id="{3405881B-36BA-ABCE-9136-B34E99D2E3FB}"/>
              </a:ext>
            </a:extLst>
          </p:cNvPr>
          <p:cNvPicPr>
            <a:picLocks noChangeAspect="1"/>
          </p:cNvPicPr>
          <p:nvPr/>
        </p:nvPicPr>
        <p:blipFill rotWithShape="1">
          <a:blip r:embed="rId2">
            <a:alphaModFix amt="35000"/>
          </a:blip>
          <a:srcRect r="-2" b="-2"/>
          <a:stretch/>
        </p:blipFill>
        <p:spPr>
          <a:xfrm>
            <a:off x="20" y="1"/>
            <a:ext cx="12191980" cy="6857999"/>
          </a:xfrm>
          <a:prstGeom prst="rect">
            <a:avLst/>
          </a:prstGeom>
        </p:spPr>
      </p:pic>
      <p:sp>
        <p:nvSpPr>
          <p:cNvPr id="2" name="Title 1">
            <a:extLst>
              <a:ext uri="{FF2B5EF4-FFF2-40B4-BE49-F238E27FC236}">
                <a16:creationId xmlns:a16="http://schemas.microsoft.com/office/drawing/2014/main" id="{BAB5FDE9-E203-3343-628A-DD84C66A2B9D}"/>
              </a:ext>
            </a:extLst>
          </p:cNvPr>
          <p:cNvSpPr>
            <a:spLocks noGrp="1"/>
          </p:cNvSpPr>
          <p:nvPr>
            <p:ph type="title"/>
          </p:nvPr>
        </p:nvSpPr>
        <p:spPr>
          <a:xfrm>
            <a:off x="838201" y="1065862"/>
            <a:ext cx="3313164" cy="4726276"/>
          </a:xfrm>
        </p:spPr>
        <p:txBody>
          <a:bodyPr>
            <a:normAutofit/>
          </a:bodyPr>
          <a:lstStyle/>
          <a:p>
            <a:pPr algn="r"/>
            <a:r>
              <a:rPr lang="en-US" sz="4000">
                <a:solidFill>
                  <a:srgbClr val="FFFFFF"/>
                </a:solidFill>
                <a:ea typeface="Calibri Light"/>
                <a:cs typeface="Calibri Light"/>
              </a:rPr>
              <a:t>LIMITATION OF APPLICATION GATEWAY</a:t>
            </a:r>
            <a:endParaRPr lang="en-US" sz="4000">
              <a:solidFill>
                <a:srgbClr val="FFFFFF"/>
              </a:solidFill>
            </a:endParaRP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FAB642C-6A3A-652E-5A63-D52E28E6C61F}"/>
              </a:ext>
            </a:extLst>
          </p:cNvPr>
          <p:cNvSpPr>
            <a:spLocks noGrp="1"/>
          </p:cNvSpPr>
          <p:nvPr>
            <p:ph idx="1"/>
          </p:nvPr>
        </p:nvSpPr>
        <p:spPr>
          <a:xfrm>
            <a:off x="5155379" y="1065862"/>
            <a:ext cx="5744685" cy="4726276"/>
          </a:xfrm>
        </p:spPr>
        <p:txBody>
          <a:bodyPr vert="horz" lIns="91440" tIns="45720" rIns="91440" bIns="45720" rtlCol="0" anchor="ctr">
            <a:normAutofit/>
          </a:bodyPr>
          <a:lstStyle/>
          <a:p>
            <a:pPr algn="just"/>
            <a:r>
              <a:rPr lang="en-US" sz="2000" dirty="0">
                <a:solidFill>
                  <a:srgbClr val="FFFFFF"/>
                </a:solidFill>
                <a:ea typeface="+mn-lt"/>
                <a:cs typeface="+mn-lt"/>
              </a:rPr>
              <a:t>The disadvantage of application gateways is the overhead in terms of connections. </a:t>
            </a:r>
            <a:endParaRPr lang="en-US"/>
          </a:p>
          <a:p>
            <a:pPr algn="just"/>
            <a:r>
              <a:rPr lang="en-US" sz="2000" dirty="0">
                <a:solidFill>
                  <a:srgbClr val="FFFFFF"/>
                </a:solidFill>
                <a:ea typeface="+mn-lt"/>
                <a:cs typeface="+mn-lt"/>
              </a:rPr>
              <a:t>As we noticed, there are actually two sets of connections now:</a:t>
            </a:r>
          </a:p>
          <a:p>
            <a:pPr lvl="1" algn="just"/>
            <a:r>
              <a:rPr lang="en-US" sz="2000" dirty="0">
                <a:solidFill>
                  <a:srgbClr val="FFFFFF"/>
                </a:solidFill>
                <a:ea typeface="+mn-lt"/>
                <a:cs typeface="+mn-lt"/>
              </a:rPr>
              <a:t>one between the end user and the application gateway and </a:t>
            </a:r>
          </a:p>
          <a:p>
            <a:pPr lvl="1" algn="just"/>
            <a:r>
              <a:rPr lang="en-US" sz="2000" dirty="0">
                <a:solidFill>
                  <a:srgbClr val="FFFFFF"/>
                </a:solidFill>
                <a:ea typeface="+mn-lt"/>
                <a:cs typeface="+mn-lt"/>
              </a:rPr>
              <a:t>another between the application gateway and the remote host. </a:t>
            </a:r>
          </a:p>
          <a:p>
            <a:pPr algn="just"/>
            <a:r>
              <a:rPr lang="en-US" sz="2000" dirty="0">
                <a:solidFill>
                  <a:srgbClr val="FFFFFF"/>
                </a:solidFill>
                <a:ea typeface="+mn-lt"/>
                <a:cs typeface="+mn-lt"/>
              </a:rPr>
              <a:t>The application gateway has to manage these two sets of connections and the traffic going between them.</a:t>
            </a:r>
            <a:endParaRPr lang="en-US" sz="2000" dirty="0">
              <a:solidFill>
                <a:srgbClr val="FFFFFF"/>
              </a:solidFill>
              <a:ea typeface="Calibri" panose="020F0502020204030204"/>
              <a:cs typeface="Calibri" panose="020F0502020204030204"/>
            </a:endParaRPr>
          </a:p>
        </p:txBody>
      </p:sp>
    </p:spTree>
    <p:extLst>
      <p:ext uri="{BB962C8B-B14F-4D97-AF65-F5344CB8AC3E}">
        <p14:creationId xmlns:p14="http://schemas.microsoft.com/office/powerpoint/2010/main" val="373075704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F34CC-B585-FA6C-9DF7-D2D8364B1788}"/>
              </a:ext>
            </a:extLst>
          </p:cNvPr>
          <p:cNvSpPr>
            <a:spLocks noGrp="1"/>
          </p:cNvSpPr>
          <p:nvPr>
            <p:ph type="title"/>
          </p:nvPr>
        </p:nvSpPr>
        <p:spPr>
          <a:xfrm>
            <a:off x="1075767" y="1188637"/>
            <a:ext cx="2988234" cy="4480726"/>
          </a:xfrm>
        </p:spPr>
        <p:txBody>
          <a:bodyPr>
            <a:normAutofit/>
          </a:bodyPr>
          <a:lstStyle/>
          <a:p>
            <a:pPr algn="r"/>
            <a:r>
              <a:rPr lang="en-US" sz="4100" b="1">
                <a:ea typeface="Calibri Light"/>
                <a:cs typeface="Calibri Light"/>
              </a:rPr>
              <a:t>WHICH ONE IS MORE SECURE ? PACKET FILTER OR APPLICATION GATEWAY? </a:t>
            </a:r>
            <a:endParaRPr lang="en-US" sz="4100"/>
          </a:p>
        </p:txBody>
      </p:sp>
      <p:cxnSp>
        <p:nvCxnSpPr>
          <p:cNvPr id="22" name="Straight Connector 21">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7EF28D-72CB-80F8-191B-F4A3595DD8D4}"/>
              </a:ext>
            </a:extLst>
          </p:cNvPr>
          <p:cNvSpPr>
            <a:spLocks noGrp="1"/>
          </p:cNvSpPr>
          <p:nvPr>
            <p:ph idx="1"/>
          </p:nvPr>
        </p:nvSpPr>
        <p:spPr>
          <a:xfrm>
            <a:off x="5255260" y="1648870"/>
            <a:ext cx="4702848" cy="3560260"/>
          </a:xfrm>
        </p:spPr>
        <p:txBody>
          <a:bodyPr vert="horz" lIns="91440" tIns="45720" rIns="91440" bIns="45720" rtlCol="0" anchor="ctr">
            <a:normAutofit/>
          </a:bodyPr>
          <a:lstStyle/>
          <a:p>
            <a:pPr algn="just"/>
            <a:r>
              <a:rPr lang="en-US" sz="2400" dirty="0">
                <a:ea typeface="+mn-lt"/>
                <a:cs typeface="+mn-lt"/>
              </a:rPr>
              <a:t>Application gateways are generally more secure than packet filters, because rather than examining every packet against a number of rules, here we simply detect whether a user is allowed to work with a TCP/IP application or not.</a:t>
            </a:r>
            <a:endParaRPr lang="en-US" sz="2400" dirty="0">
              <a:ea typeface="Calibri" panose="020F0502020204030204"/>
              <a:cs typeface="Calibri" panose="020F0502020204030204"/>
            </a:endParaRPr>
          </a:p>
        </p:txBody>
      </p:sp>
    </p:spTree>
    <p:extLst>
      <p:ext uri="{BB962C8B-B14F-4D97-AF65-F5344CB8AC3E}">
        <p14:creationId xmlns:p14="http://schemas.microsoft.com/office/powerpoint/2010/main" val="2283874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8B2E-019C-F8EB-7EFC-51362AA2AA23}"/>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b="1" kern="1200" dirty="0">
                <a:latin typeface="+mj-lt"/>
                <a:ea typeface="+mj-ea"/>
                <a:cs typeface="+mj-cs"/>
              </a:rPr>
              <a:t>Firewall Configurations</a:t>
            </a:r>
            <a:endParaRPr lang="en-US" dirty="0">
              <a:ea typeface="+mj-ea"/>
              <a:cs typeface="+mj-cs"/>
            </a:endParaRPr>
          </a:p>
        </p:txBody>
      </p:sp>
      <p:pic>
        <p:nvPicPr>
          <p:cNvPr id="4" name="Picture 4" descr="Diagram&#10;&#10;Description automatically generated">
            <a:extLst>
              <a:ext uri="{FF2B5EF4-FFF2-40B4-BE49-F238E27FC236}">
                <a16:creationId xmlns:a16="http://schemas.microsoft.com/office/drawing/2014/main" id="{DFC521DF-399F-2EDA-91EB-499AFACA4716}"/>
              </a:ext>
            </a:extLst>
          </p:cNvPr>
          <p:cNvPicPr>
            <a:picLocks noGrp="1" noChangeAspect="1"/>
          </p:cNvPicPr>
          <p:nvPr>
            <p:ph idx="1"/>
          </p:nvPr>
        </p:nvPicPr>
        <p:blipFill>
          <a:blip r:embed="rId2"/>
          <a:stretch>
            <a:fillRect/>
          </a:stretch>
        </p:blipFill>
        <p:spPr>
          <a:xfrm>
            <a:off x="838200" y="1902186"/>
            <a:ext cx="10515599" cy="4363975"/>
          </a:xfrm>
          <a:prstGeom prst="rect">
            <a:avLst/>
          </a:prstGeom>
        </p:spPr>
      </p:pic>
    </p:spTree>
    <p:extLst>
      <p:ext uri="{BB962C8B-B14F-4D97-AF65-F5344CB8AC3E}">
        <p14:creationId xmlns:p14="http://schemas.microsoft.com/office/powerpoint/2010/main" val="68038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B3D560-4F82-32EE-013E-50EC67ED6749}"/>
              </a:ext>
            </a:extLst>
          </p:cNvPr>
          <p:cNvSpPr>
            <a:spLocks noGrp="1"/>
          </p:cNvSpPr>
          <p:nvPr>
            <p:ph type="title"/>
          </p:nvPr>
        </p:nvSpPr>
        <p:spPr>
          <a:xfrm>
            <a:off x="643467" y="640080"/>
            <a:ext cx="3096427" cy="5613236"/>
          </a:xfrm>
        </p:spPr>
        <p:txBody>
          <a:bodyPr anchor="ctr">
            <a:normAutofit/>
          </a:bodyPr>
          <a:lstStyle/>
          <a:p>
            <a:r>
              <a:rPr lang="en-US" b="1">
                <a:solidFill>
                  <a:srgbClr val="FFFFFF"/>
                </a:solidFill>
                <a:ea typeface="+mj-lt"/>
                <a:cs typeface="+mj-lt"/>
              </a:rPr>
              <a:t>Screened Host Firewall, Single-Homed Bastion</a:t>
            </a:r>
            <a:endParaRPr lang="en-US" b="1">
              <a:solidFill>
                <a:srgbClr val="FFFFFF"/>
              </a:solidFill>
              <a:cs typeface="Calibri Light"/>
            </a:endParaRPr>
          </a:p>
        </p:txBody>
      </p:sp>
      <p:sp>
        <p:nvSpPr>
          <p:cNvPr id="3" name="Content Placeholder 2">
            <a:extLst>
              <a:ext uri="{FF2B5EF4-FFF2-40B4-BE49-F238E27FC236}">
                <a16:creationId xmlns:a16="http://schemas.microsoft.com/office/drawing/2014/main" id="{CD32BE69-1768-4609-6099-52D6F81386A7}"/>
              </a:ext>
            </a:extLst>
          </p:cNvPr>
          <p:cNvSpPr>
            <a:spLocks noGrp="1"/>
          </p:cNvSpPr>
          <p:nvPr>
            <p:ph idx="1"/>
          </p:nvPr>
        </p:nvSpPr>
        <p:spPr>
          <a:xfrm>
            <a:off x="4272355" y="640082"/>
            <a:ext cx="7647885" cy="2689323"/>
          </a:xfrm>
        </p:spPr>
        <p:txBody>
          <a:bodyPr vert="horz" lIns="91440" tIns="45720" rIns="91440" bIns="45720" rtlCol="0" anchor="ctr">
            <a:noAutofit/>
          </a:bodyPr>
          <a:lstStyle/>
          <a:p>
            <a:pPr algn="just"/>
            <a:r>
              <a:rPr lang="en-US" sz="1600" dirty="0">
                <a:ea typeface="+mn-lt"/>
                <a:cs typeface="+mn-lt"/>
              </a:rPr>
              <a:t>In the Screened host firewall, Single-homed bastion configuration, a firewall set up consists of two parts: a packet-filtering router and an application gateway. Their purposes are as follows.</a:t>
            </a:r>
            <a:endParaRPr lang="en-US" sz="1600" dirty="0">
              <a:cs typeface="Calibri"/>
            </a:endParaRPr>
          </a:p>
          <a:p>
            <a:pPr lvl="1" algn="just"/>
            <a:r>
              <a:rPr lang="en-US" sz="1600" dirty="0">
                <a:ea typeface="+mn-lt"/>
                <a:cs typeface="+mn-lt"/>
              </a:rPr>
              <a:t>The packet filter ensures that the incoming traffic (i.e. from the Internet to the corporate network) is allowed only if it is destined for the application gateway, by examining the destination address field of every incoming IP packet. Similarly, it also ensures that the outgoing traffic (i.e. from the corporate network to the Internet) is allowed only if it is originating from the application gateway, by examining the source address field of every outgoing IP packet. </a:t>
            </a:r>
          </a:p>
          <a:p>
            <a:pPr lvl="1" algn="just"/>
            <a:r>
              <a:rPr lang="en-US" sz="1600" dirty="0">
                <a:ea typeface="+mn-lt"/>
                <a:cs typeface="+mn-lt"/>
              </a:rPr>
              <a:t>The application gateway performs authentication and proxy functions. </a:t>
            </a:r>
          </a:p>
        </p:txBody>
      </p:sp>
      <p:pic>
        <p:nvPicPr>
          <p:cNvPr id="4" name="Picture 4" descr="Diagram&#10;&#10;Description automatically generated">
            <a:extLst>
              <a:ext uri="{FF2B5EF4-FFF2-40B4-BE49-F238E27FC236}">
                <a16:creationId xmlns:a16="http://schemas.microsoft.com/office/drawing/2014/main" id="{74BC4B77-EAE8-6E9A-49B7-F8EF4F0D0173}"/>
              </a:ext>
            </a:extLst>
          </p:cNvPr>
          <p:cNvPicPr>
            <a:picLocks noChangeAspect="1"/>
          </p:cNvPicPr>
          <p:nvPr/>
        </p:nvPicPr>
        <p:blipFill>
          <a:blip r:embed="rId2"/>
          <a:stretch>
            <a:fillRect/>
          </a:stretch>
        </p:blipFill>
        <p:spPr>
          <a:xfrm>
            <a:off x="4135147" y="3521040"/>
            <a:ext cx="5358464" cy="2999432"/>
          </a:xfrm>
          <a:prstGeom prst="rect">
            <a:avLst/>
          </a:prstGeom>
        </p:spPr>
      </p:pic>
    </p:spTree>
    <p:extLst>
      <p:ext uri="{BB962C8B-B14F-4D97-AF65-F5344CB8AC3E}">
        <p14:creationId xmlns:p14="http://schemas.microsoft.com/office/powerpoint/2010/main" val="48245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B3D560-4F82-32EE-013E-50EC67ED6749}"/>
              </a:ext>
            </a:extLst>
          </p:cNvPr>
          <p:cNvSpPr>
            <a:spLocks noGrp="1"/>
          </p:cNvSpPr>
          <p:nvPr>
            <p:ph type="title"/>
          </p:nvPr>
        </p:nvSpPr>
        <p:spPr>
          <a:xfrm>
            <a:off x="643467" y="640080"/>
            <a:ext cx="3096427" cy="5613236"/>
          </a:xfrm>
        </p:spPr>
        <p:txBody>
          <a:bodyPr anchor="ctr">
            <a:normAutofit/>
          </a:bodyPr>
          <a:lstStyle/>
          <a:p>
            <a:r>
              <a:rPr lang="en-US" b="1">
                <a:solidFill>
                  <a:srgbClr val="FFFFFF"/>
                </a:solidFill>
                <a:ea typeface="+mj-lt"/>
                <a:cs typeface="+mj-lt"/>
              </a:rPr>
              <a:t>Screened Host Firewall, Single-Homed Bastion</a:t>
            </a:r>
            <a:endParaRPr lang="en-US" b="1">
              <a:solidFill>
                <a:srgbClr val="FFFFFF"/>
              </a:solidFill>
              <a:cs typeface="Calibri Light"/>
            </a:endParaRPr>
          </a:p>
        </p:txBody>
      </p:sp>
      <p:sp>
        <p:nvSpPr>
          <p:cNvPr id="7" name="Content Placeholder 6">
            <a:extLst>
              <a:ext uri="{FF2B5EF4-FFF2-40B4-BE49-F238E27FC236}">
                <a16:creationId xmlns:a16="http://schemas.microsoft.com/office/drawing/2014/main" id="{8A572133-1066-F782-CC4A-480DADD8AA7C}"/>
              </a:ext>
            </a:extLst>
          </p:cNvPr>
          <p:cNvSpPr>
            <a:spLocks noGrp="1"/>
          </p:cNvSpPr>
          <p:nvPr>
            <p:ph idx="1"/>
          </p:nvPr>
        </p:nvSpPr>
        <p:spPr>
          <a:xfrm>
            <a:off x="4257909" y="1017162"/>
            <a:ext cx="7569819" cy="4992533"/>
          </a:xfrm>
        </p:spPr>
        <p:txBody>
          <a:bodyPr vert="horz" lIns="91440" tIns="45720" rIns="91440" bIns="45720" rtlCol="0" anchor="t">
            <a:normAutofit fontScale="70000" lnSpcReduction="20000"/>
          </a:bodyPr>
          <a:lstStyle/>
          <a:p>
            <a:pPr algn="just">
              <a:lnSpc>
                <a:spcPct val="160000"/>
              </a:lnSpc>
            </a:pPr>
            <a:r>
              <a:rPr lang="en-US" dirty="0">
                <a:ea typeface="+mn-lt"/>
                <a:cs typeface="+mn-lt"/>
              </a:rPr>
              <a:t>This configuration increases the security of the network by performing checks at both packet and application levels. </a:t>
            </a:r>
            <a:endParaRPr lang="en-US">
              <a:cs typeface="Calibri" panose="020F0502020204030204"/>
            </a:endParaRPr>
          </a:p>
          <a:p>
            <a:pPr algn="just">
              <a:lnSpc>
                <a:spcPct val="160000"/>
              </a:lnSpc>
            </a:pPr>
            <a:r>
              <a:rPr lang="en-US" dirty="0">
                <a:ea typeface="+mn-lt"/>
                <a:cs typeface="+mn-lt"/>
              </a:rPr>
              <a:t>This also gives more flexibility to the network administrators to define more granular security policies. </a:t>
            </a:r>
            <a:endParaRPr lang="en-US">
              <a:ea typeface="+mn-lt"/>
              <a:cs typeface="+mn-lt"/>
            </a:endParaRPr>
          </a:p>
          <a:p>
            <a:pPr algn="just">
              <a:lnSpc>
                <a:spcPct val="160000"/>
              </a:lnSpc>
            </a:pPr>
            <a:r>
              <a:rPr lang="en-US" dirty="0">
                <a:ea typeface="+mn-lt"/>
                <a:cs typeface="+mn-lt"/>
              </a:rPr>
              <a:t>However, as we can see, one big disadvantage here is that the internal users are connected to the application gateway, as well as to the packet filter. </a:t>
            </a:r>
            <a:endParaRPr lang="en-US">
              <a:ea typeface="+mn-lt"/>
              <a:cs typeface="+mn-lt"/>
            </a:endParaRPr>
          </a:p>
          <a:p>
            <a:pPr algn="just">
              <a:lnSpc>
                <a:spcPct val="160000"/>
              </a:lnSpc>
            </a:pPr>
            <a:r>
              <a:rPr lang="en-US" dirty="0">
                <a:ea typeface="+mn-lt"/>
                <a:cs typeface="+mn-lt"/>
              </a:rPr>
              <a:t>Therefore, if the packet filter is somehow successfully attacked and its security compromised, then the whole internal network is exposed to the attacker.</a:t>
            </a:r>
            <a:endParaRPr lang="en-US">
              <a:cs typeface="Calibri"/>
            </a:endParaRPr>
          </a:p>
        </p:txBody>
      </p:sp>
    </p:spTree>
    <p:extLst>
      <p:ext uri="{BB962C8B-B14F-4D97-AF65-F5344CB8AC3E}">
        <p14:creationId xmlns:p14="http://schemas.microsoft.com/office/powerpoint/2010/main" val="2968061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2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3AA664-1D68-24D6-1A49-3FFA1F026D35}"/>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Screened Host Firewall, Dual-Homed Bastion</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Diagram&#10;&#10;Description automatically generated">
            <a:extLst>
              <a:ext uri="{FF2B5EF4-FFF2-40B4-BE49-F238E27FC236}">
                <a16:creationId xmlns:a16="http://schemas.microsoft.com/office/drawing/2014/main" id="{9E1B293C-7791-3E20-8CC2-2E49428B9EBF}"/>
              </a:ext>
            </a:extLst>
          </p:cNvPr>
          <p:cNvPicPr>
            <a:picLocks noGrp="1" noChangeAspect="1"/>
          </p:cNvPicPr>
          <p:nvPr>
            <p:ph idx="1"/>
          </p:nvPr>
        </p:nvPicPr>
        <p:blipFill>
          <a:blip r:embed="rId2"/>
          <a:stretch>
            <a:fillRect/>
          </a:stretch>
        </p:blipFill>
        <p:spPr>
          <a:xfrm>
            <a:off x="606382" y="617577"/>
            <a:ext cx="7968406" cy="5559386"/>
          </a:xfrm>
        </p:spPr>
      </p:pic>
    </p:spTree>
    <p:extLst>
      <p:ext uri="{BB962C8B-B14F-4D97-AF65-F5344CB8AC3E}">
        <p14:creationId xmlns:p14="http://schemas.microsoft.com/office/powerpoint/2010/main" val="157454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7B3F782-78E3-8A19-280E-8AB09E6ED197}"/>
              </a:ext>
            </a:extLst>
          </p:cNvPr>
          <p:cNvPicPr>
            <a:picLocks noChangeAspect="1"/>
          </p:cNvPicPr>
          <p:nvPr/>
        </p:nvPicPr>
        <p:blipFill rotWithShape="1">
          <a:blip r:embed="rId2">
            <a:alphaModFix amt="35000"/>
          </a:blip>
          <a:srcRect r="6250" b="6250"/>
          <a:stretch/>
        </p:blipFill>
        <p:spPr>
          <a:xfrm>
            <a:off x="20" y="1"/>
            <a:ext cx="12191980" cy="6857999"/>
          </a:xfrm>
          <a:prstGeom prst="rect">
            <a:avLst/>
          </a:prstGeom>
        </p:spPr>
      </p:pic>
      <p:sp>
        <p:nvSpPr>
          <p:cNvPr id="2" name="Title 1">
            <a:extLst>
              <a:ext uri="{FF2B5EF4-FFF2-40B4-BE49-F238E27FC236}">
                <a16:creationId xmlns:a16="http://schemas.microsoft.com/office/drawing/2014/main" id="{418E0B5B-B96E-5A23-0D35-58D80C425C83}"/>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cs typeface="Calibri Light"/>
              </a:rPr>
              <a:t>WHAT IS A FIREWALL? </a:t>
            </a:r>
            <a:endParaRPr lang="en-US" sz="4000" dirty="0">
              <a:solidFill>
                <a:srgbClr val="FFFFFF"/>
              </a:solidFill>
            </a:endParaRP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4A5406-2D9C-AF9B-B14C-0C367F0D2E0F}"/>
              </a:ext>
            </a:extLst>
          </p:cNvPr>
          <p:cNvSpPr>
            <a:spLocks noGrp="1"/>
          </p:cNvSpPr>
          <p:nvPr>
            <p:ph idx="1"/>
          </p:nvPr>
        </p:nvSpPr>
        <p:spPr>
          <a:xfrm>
            <a:off x="5155379" y="1065862"/>
            <a:ext cx="5744685" cy="4726276"/>
          </a:xfrm>
        </p:spPr>
        <p:txBody>
          <a:bodyPr vert="horz" lIns="91440" tIns="45720" rIns="91440" bIns="45720" rtlCol="0" anchor="ctr">
            <a:normAutofit/>
          </a:bodyPr>
          <a:lstStyle/>
          <a:p>
            <a:pPr algn="just"/>
            <a:r>
              <a:rPr lang="en-US" sz="2000" dirty="0">
                <a:solidFill>
                  <a:srgbClr val="FFFFFF"/>
                </a:solidFill>
                <a:ea typeface="+mn-lt"/>
                <a:cs typeface="+mn-lt"/>
              </a:rPr>
              <a:t>A firewall is a device (usually a router or a computer) installed between the internal network of an organization and the rest of the Internet. </a:t>
            </a:r>
            <a:endParaRPr lang="en-US" sz="2000" dirty="0">
              <a:solidFill>
                <a:srgbClr val="FFFFFF"/>
              </a:solidFill>
              <a:cs typeface="Calibri" panose="020F0502020204030204"/>
            </a:endParaRPr>
          </a:p>
          <a:p>
            <a:pPr algn="just"/>
            <a:r>
              <a:rPr lang="en-US" sz="2000" dirty="0">
                <a:solidFill>
                  <a:srgbClr val="FFFFFF"/>
                </a:solidFill>
                <a:ea typeface="+mn-lt"/>
                <a:cs typeface="+mn-lt"/>
              </a:rPr>
              <a:t>It is designed to forward some packets and filter (not forward) others.</a:t>
            </a:r>
            <a:endParaRPr lang="en-US" sz="2000" dirty="0">
              <a:solidFill>
                <a:srgbClr val="FFFFFF"/>
              </a:solidFill>
              <a:cs typeface="Calibri" panose="020F0502020204030204"/>
            </a:endParaRPr>
          </a:p>
          <a:p>
            <a:pPr algn="just"/>
            <a:r>
              <a:rPr lang="en-US" sz="2000" dirty="0">
                <a:solidFill>
                  <a:srgbClr val="FFFFFF"/>
                </a:solidFill>
                <a:ea typeface="+mn-lt"/>
                <a:cs typeface="+mn-lt"/>
              </a:rPr>
              <a:t>It monitors all incoming and outgoing traffic and based on a defined set of security rules it accepts, rejects or drops that specific traffic.</a:t>
            </a:r>
            <a:endParaRPr lang="en-US" sz="2000" dirty="0">
              <a:solidFill>
                <a:srgbClr val="FFFFFF"/>
              </a:solidFill>
              <a:cs typeface="Calibri" panose="020F0502020204030204"/>
            </a:endParaRPr>
          </a:p>
          <a:p>
            <a:pPr lvl="1" algn="just"/>
            <a:r>
              <a:rPr lang="en-US" sz="2000" b="1" dirty="0">
                <a:solidFill>
                  <a:srgbClr val="FFFFFF"/>
                </a:solidFill>
                <a:ea typeface="+mn-lt"/>
                <a:cs typeface="+mn-lt"/>
              </a:rPr>
              <a:t>Accept :</a:t>
            </a:r>
            <a:r>
              <a:rPr lang="en-US" sz="2000" dirty="0">
                <a:solidFill>
                  <a:srgbClr val="FFFFFF"/>
                </a:solidFill>
                <a:ea typeface="+mn-lt"/>
                <a:cs typeface="+mn-lt"/>
              </a:rPr>
              <a:t> allow the traffic</a:t>
            </a:r>
            <a:endParaRPr lang="en-US" sz="2000" dirty="0">
              <a:solidFill>
                <a:srgbClr val="FFFFFF"/>
              </a:solidFill>
              <a:cs typeface="Calibri"/>
            </a:endParaRPr>
          </a:p>
          <a:p>
            <a:pPr lvl="1" algn="just"/>
            <a:r>
              <a:rPr lang="en-US" sz="2000" b="1" dirty="0">
                <a:solidFill>
                  <a:srgbClr val="FFFFFF"/>
                </a:solidFill>
                <a:ea typeface="+mn-lt"/>
                <a:cs typeface="+mn-lt"/>
              </a:rPr>
              <a:t>Reject :</a:t>
            </a:r>
            <a:r>
              <a:rPr lang="en-US" sz="2000" dirty="0">
                <a:solidFill>
                  <a:srgbClr val="FFFFFF"/>
                </a:solidFill>
                <a:ea typeface="+mn-lt"/>
                <a:cs typeface="+mn-lt"/>
              </a:rPr>
              <a:t> block the traffic but reply with an “unreachable error”</a:t>
            </a:r>
            <a:endParaRPr lang="en-US" sz="2000" dirty="0">
              <a:solidFill>
                <a:srgbClr val="FFFFFF"/>
              </a:solidFill>
              <a:cs typeface="Calibri"/>
            </a:endParaRPr>
          </a:p>
          <a:p>
            <a:pPr lvl="1" algn="just"/>
            <a:r>
              <a:rPr lang="en-US" sz="2000" b="1" dirty="0">
                <a:solidFill>
                  <a:srgbClr val="FFFFFF"/>
                </a:solidFill>
                <a:ea typeface="+mn-lt"/>
                <a:cs typeface="+mn-lt"/>
              </a:rPr>
              <a:t>Drop : </a:t>
            </a:r>
            <a:r>
              <a:rPr lang="en-US" sz="2000" dirty="0">
                <a:solidFill>
                  <a:srgbClr val="FFFFFF"/>
                </a:solidFill>
                <a:ea typeface="+mn-lt"/>
                <a:cs typeface="+mn-lt"/>
              </a:rPr>
              <a:t>block the traffic with no reply</a:t>
            </a:r>
            <a:endParaRPr lang="en-US" sz="2000" dirty="0">
              <a:solidFill>
                <a:srgbClr val="FFFFFF"/>
              </a:solidFill>
              <a:cs typeface="Calibri"/>
            </a:endParaRPr>
          </a:p>
          <a:p>
            <a:pPr algn="just"/>
            <a:endParaRPr lang="en-US" sz="2000">
              <a:solidFill>
                <a:srgbClr val="FFFFFF"/>
              </a:solidFill>
              <a:cs typeface="Calibri"/>
            </a:endParaRPr>
          </a:p>
          <a:p>
            <a:pPr algn="just"/>
            <a:endParaRPr lang="en-US" sz="2000">
              <a:solidFill>
                <a:srgbClr val="FFFFFF"/>
              </a:solidFill>
              <a:cs typeface="Calibri"/>
            </a:endParaRPr>
          </a:p>
        </p:txBody>
      </p:sp>
    </p:spTree>
    <p:extLst>
      <p:ext uri="{BB962C8B-B14F-4D97-AF65-F5344CB8AC3E}">
        <p14:creationId xmlns:p14="http://schemas.microsoft.com/office/powerpoint/2010/main" val="108565148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Text, letter&#10;&#10;Description automatically generated">
            <a:extLst>
              <a:ext uri="{FF2B5EF4-FFF2-40B4-BE49-F238E27FC236}">
                <a16:creationId xmlns:a16="http://schemas.microsoft.com/office/drawing/2014/main" id="{8D0E55DB-15B0-B432-F40D-8B1C7C84D86D}"/>
              </a:ext>
            </a:extLst>
          </p:cNvPr>
          <p:cNvPicPr>
            <a:picLocks noGrp="1" noChangeAspect="1"/>
          </p:cNvPicPr>
          <p:nvPr>
            <p:ph idx="1"/>
          </p:nvPr>
        </p:nvPicPr>
        <p:blipFill>
          <a:blip r:embed="rId2"/>
          <a:stretch>
            <a:fillRect/>
          </a:stretch>
        </p:blipFill>
        <p:spPr>
          <a:xfrm>
            <a:off x="5262563" y="469900"/>
            <a:ext cx="6925256" cy="3111500"/>
          </a:xfrm>
          <a:prstGeom prst="rect">
            <a:avLst/>
          </a:prstGeom>
        </p:spPr>
      </p:pic>
      <p:pic>
        <p:nvPicPr>
          <p:cNvPr id="6" name="Picture 6" descr="Diagram&#10;&#10;Description automatically generated">
            <a:extLst>
              <a:ext uri="{FF2B5EF4-FFF2-40B4-BE49-F238E27FC236}">
                <a16:creationId xmlns:a16="http://schemas.microsoft.com/office/drawing/2014/main" id="{B88C65F9-3FBC-7A5B-2CC9-85F32037F2ED}"/>
              </a:ext>
            </a:extLst>
          </p:cNvPr>
          <p:cNvPicPr>
            <a:picLocks noChangeAspect="1"/>
          </p:cNvPicPr>
          <p:nvPr/>
        </p:nvPicPr>
        <p:blipFill>
          <a:blip r:embed="rId3"/>
          <a:stretch>
            <a:fillRect/>
          </a:stretch>
        </p:blipFill>
        <p:spPr>
          <a:xfrm>
            <a:off x="5262563" y="3652838"/>
            <a:ext cx="6376988" cy="2701925"/>
          </a:xfrm>
          <a:prstGeom prst="rect">
            <a:avLst/>
          </a:prstGeom>
        </p:spPr>
      </p:pic>
      <p:sp>
        <p:nvSpPr>
          <p:cNvPr id="2" name="Title 1">
            <a:extLst>
              <a:ext uri="{FF2B5EF4-FFF2-40B4-BE49-F238E27FC236}">
                <a16:creationId xmlns:a16="http://schemas.microsoft.com/office/drawing/2014/main" id="{93BD13AB-1976-21AF-7469-DB3846D5EEAC}"/>
              </a:ext>
            </a:extLst>
          </p:cNvPr>
          <p:cNvSpPr>
            <a:spLocks noGrp="1"/>
          </p:cNvSpPr>
          <p:nvPr>
            <p:ph type="title"/>
          </p:nvPr>
        </p:nvSpPr>
        <p:spPr>
          <a:xfrm>
            <a:off x="863029" y="1012004"/>
            <a:ext cx="3416158" cy="4795408"/>
          </a:xfrm>
        </p:spPr>
        <p:txBody>
          <a:bodyPr vert="horz" lIns="91440" tIns="45720" rIns="91440" bIns="45720" rtlCol="0">
            <a:normAutofit/>
          </a:bodyPr>
          <a:lstStyle/>
          <a:p>
            <a:r>
              <a:rPr lang="en-US" b="1">
                <a:solidFill>
                  <a:srgbClr val="FFFFFF"/>
                </a:solidFill>
              </a:rPr>
              <a:t>Screened Subnet Firewall</a:t>
            </a:r>
          </a:p>
        </p:txBody>
      </p:sp>
    </p:spTree>
    <p:extLst>
      <p:ext uri="{BB962C8B-B14F-4D97-AF65-F5344CB8AC3E}">
        <p14:creationId xmlns:p14="http://schemas.microsoft.com/office/powerpoint/2010/main" val="975884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29B7-44FA-52F8-11AC-826E258FC3A6}"/>
              </a:ext>
            </a:extLst>
          </p:cNvPr>
          <p:cNvSpPr>
            <a:spLocks noGrp="1"/>
          </p:cNvSpPr>
          <p:nvPr>
            <p:ph type="title"/>
          </p:nvPr>
        </p:nvSpPr>
        <p:spPr>
          <a:xfrm>
            <a:off x="1653363" y="365760"/>
            <a:ext cx="9367203" cy="1188720"/>
          </a:xfrm>
        </p:spPr>
        <p:txBody>
          <a:bodyPr>
            <a:normAutofit/>
          </a:bodyPr>
          <a:lstStyle/>
          <a:p>
            <a:r>
              <a:rPr lang="en-US" b="1" dirty="0">
                <a:ea typeface="+mj-lt"/>
                <a:cs typeface="+mj-lt"/>
              </a:rPr>
              <a:t>Personal Firewall</a:t>
            </a:r>
            <a:endParaRPr lang="en-US" b="1">
              <a:cs typeface="Calibri Ligh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41F85C9-81CF-1917-4A60-D671726E2DD6}"/>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400">
                <a:ea typeface="+mn-lt"/>
                <a:cs typeface="+mn-lt"/>
              </a:rPr>
              <a:t>A personal firewall controls the traffic between a personal computer or workstation on one side and the Internet or enterprise network on the other side. Personal firewall functionality can be used in the home environment and on corporate intranets. </a:t>
            </a:r>
          </a:p>
          <a:p>
            <a:r>
              <a:rPr lang="en-US" sz="2400">
                <a:ea typeface="+mn-lt"/>
                <a:cs typeface="+mn-lt"/>
              </a:rPr>
              <a:t>Typically, the personal firewall is a software module on the personal computer. In a home environment with multiple computers connected to the Internet, firewall functionality can also be housed in a router that connects all of the home computers to a DSL, cable modem, or other Internet interface. </a:t>
            </a:r>
            <a:endParaRPr lang="en-US" sz="2400">
              <a:cs typeface="Calibri" panose="020F0502020204030204"/>
            </a:endParaRPr>
          </a:p>
        </p:txBody>
      </p:sp>
    </p:spTree>
    <p:extLst>
      <p:ext uri="{BB962C8B-B14F-4D97-AF65-F5344CB8AC3E}">
        <p14:creationId xmlns:p14="http://schemas.microsoft.com/office/powerpoint/2010/main" val="2544644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D1EFFE-6C34-4B05-16E2-E794B60D24F6}"/>
              </a:ext>
            </a:extLst>
          </p:cNvPr>
          <p:cNvSpPr>
            <a:spLocks noGrp="1"/>
          </p:cNvSpPr>
          <p:nvPr>
            <p:ph type="title"/>
          </p:nvPr>
        </p:nvSpPr>
        <p:spPr>
          <a:xfrm>
            <a:off x="838200" y="365125"/>
            <a:ext cx="10515600" cy="1325563"/>
          </a:xfrm>
        </p:spPr>
        <p:txBody>
          <a:bodyPr>
            <a:normAutofit/>
          </a:bodyPr>
          <a:lstStyle/>
          <a:p>
            <a:r>
              <a:rPr lang="en-US" sz="5400" b="1">
                <a:ea typeface="+mj-lt"/>
                <a:cs typeface="+mj-lt"/>
              </a:rPr>
              <a:t>Demilitarized Zone (DMZ) Networks</a:t>
            </a:r>
            <a:endParaRPr lang="en-US" sz="5400" b="1">
              <a:cs typeface="Calibri Ligh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78833C-D8F2-645A-7C81-F709C2533332}"/>
              </a:ext>
            </a:extLst>
          </p:cNvPr>
          <p:cNvSpPr>
            <a:spLocks noGrp="1"/>
          </p:cNvSpPr>
          <p:nvPr>
            <p:ph idx="1"/>
          </p:nvPr>
        </p:nvSpPr>
        <p:spPr>
          <a:xfrm>
            <a:off x="838200" y="1929384"/>
            <a:ext cx="10515600" cy="4251960"/>
          </a:xfrm>
        </p:spPr>
        <p:txBody>
          <a:bodyPr vert="horz" lIns="91440" tIns="45720" rIns="91440" bIns="45720" rtlCol="0" anchor="t">
            <a:normAutofit/>
          </a:bodyPr>
          <a:lstStyle/>
          <a:p>
            <a:pPr algn="just"/>
            <a:r>
              <a:rPr lang="en-US" sz="2200" dirty="0">
                <a:ea typeface="+mn-lt"/>
                <a:cs typeface="+mn-lt"/>
              </a:rPr>
              <a:t>The concept of a Demilitarized Zone (DMZ) networks is quite popular in firewall architectures. </a:t>
            </a:r>
            <a:endParaRPr lang="en-US"/>
          </a:p>
          <a:p>
            <a:pPr algn="just"/>
            <a:r>
              <a:rPr lang="en-US" sz="2200" dirty="0">
                <a:ea typeface="+mn-lt"/>
                <a:cs typeface="+mn-lt"/>
              </a:rPr>
              <a:t>Firewalls can be arranged to form a DMZ. DMZ is required only if an organization has servers that it needs to make available to the outside world (e.g. Web servers or FTP servers). </a:t>
            </a:r>
          </a:p>
          <a:p>
            <a:pPr algn="just"/>
            <a:r>
              <a:rPr lang="en-US" sz="2200" dirty="0">
                <a:ea typeface="+mn-lt"/>
                <a:cs typeface="+mn-lt"/>
              </a:rPr>
              <a:t>For this, a firewall has at least three network interfaces. One interface connects to the internal private network; the second connects to the external public network (i.e. the Internet) and the third connects to the public servers (which form the DMZ network).</a:t>
            </a:r>
            <a:endParaRPr lang="en-US" sz="2200" dirty="0">
              <a:cs typeface="Calibri" panose="020F0502020204030204"/>
            </a:endParaRPr>
          </a:p>
        </p:txBody>
      </p:sp>
    </p:spTree>
    <p:extLst>
      <p:ext uri="{BB962C8B-B14F-4D97-AF65-F5344CB8AC3E}">
        <p14:creationId xmlns:p14="http://schemas.microsoft.com/office/powerpoint/2010/main" val="2914178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D1EFFE-6C34-4B05-16E2-E794B60D24F6}"/>
              </a:ext>
            </a:extLst>
          </p:cNvPr>
          <p:cNvSpPr>
            <a:spLocks noGrp="1"/>
          </p:cNvSpPr>
          <p:nvPr>
            <p:ph type="title"/>
          </p:nvPr>
        </p:nvSpPr>
        <p:spPr>
          <a:xfrm>
            <a:off x="838200" y="365125"/>
            <a:ext cx="10515600" cy="1325563"/>
          </a:xfrm>
        </p:spPr>
        <p:txBody>
          <a:bodyPr>
            <a:normAutofit/>
          </a:bodyPr>
          <a:lstStyle/>
          <a:p>
            <a:r>
              <a:rPr lang="en-US" sz="5400" b="1">
                <a:ea typeface="+mj-lt"/>
                <a:cs typeface="+mj-lt"/>
              </a:rPr>
              <a:t>Demilitarized Zone (DMZ) Networks</a:t>
            </a:r>
            <a:endParaRPr lang="en-US" sz="5400" b="1">
              <a:cs typeface="Calibri Ligh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 engineering drawing&#10;&#10;Description automatically generated">
            <a:extLst>
              <a:ext uri="{FF2B5EF4-FFF2-40B4-BE49-F238E27FC236}">
                <a16:creationId xmlns:a16="http://schemas.microsoft.com/office/drawing/2014/main" id="{3605D058-F056-8219-E272-C75B3D3CEA92}"/>
              </a:ext>
            </a:extLst>
          </p:cNvPr>
          <p:cNvPicPr>
            <a:picLocks noGrp="1" noChangeAspect="1"/>
          </p:cNvPicPr>
          <p:nvPr>
            <p:ph idx="1"/>
          </p:nvPr>
        </p:nvPicPr>
        <p:blipFill>
          <a:blip r:embed="rId2"/>
          <a:stretch>
            <a:fillRect/>
          </a:stretch>
        </p:blipFill>
        <p:spPr>
          <a:xfrm>
            <a:off x="909343" y="1864335"/>
            <a:ext cx="6098680" cy="4251960"/>
          </a:xfrm>
        </p:spPr>
      </p:pic>
      <p:sp>
        <p:nvSpPr>
          <p:cNvPr id="5" name="TextBox 4">
            <a:extLst>
              <a:ext uri="{FF2B5EF4-FFF2-40B4-BE49-F238E27FC236}">
                <a16:creationId xmlns:a16="http://schemas.microsoft.com/office/drawing/2014/main" id="{3492A59C-0FEB-0F8B-F529-843F6CC43E63}"/>
              </a:ext>
            </a:extLst>
          </p:cNvPr>
          <p:cNvSpPr txBox="1"/>
          <p:nvPr/>
        </p:nvSpPr>
        <p:spPr>
          <a:xfrm>
            <a:off x="7001107" y="2094571"/>
            <a:ext cx="472254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The chief advantage of such a scheme is that the access to any service on the DMZ can be restricted. For instance, if the Web server is the only required service, we can limit the traffic in/out of the DMZ network to the HTTP and HTTPS protocols (i.e. ports 80 and 443, respectively). All other traffic can be filtered. More significantly, the internal private network is no way directly connected to the DMZ. So, even if an attacker can somehow manage to hack into the DMZ, the internal private network is safe and out of the reach of the attacker. </a:t>
            </a:r>
            <a:endParaRPr lang="en-US" dirty="0">
              <a:cs typeface="Calibri" panose="020F0502020204030204"/>
            </a:endParaRPr>
          </a:p>
        </p:txBody>
      </p:sp>
    </p:spTree>
    <p:extLst>
      <p:ext uri="{BB962C8B-B14F-4D97-AF65-F5344CB8AC3E}">
        <p14:creationId xmlns:p14="http://schemas.microsoft.com/office/powerpoint/2010/main" val="125251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63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2E0C61-09F3-C4C3-BDB7-5DB06A981D3E}"/>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LIMITATIONS OF A FIREWALL</a:t>
            </a:r>
          </a:p>
        </p:txBody>
      </p:sp>
      <p:pic>
        <p:nvPicPr>
          <p:cNvPr id="4" name="Picture 4" descr="Text, letter&#10;&#10;Description automatically generated">
            <a:extLst>
              <a:ext uri="{FF2B5EF4-FFF2-40B4-BE49-F238E27FC236}">
                <a16:creationId xmlns:a16="http://schemas.microsoft.com/office/drawing/2014/main" id="{5C60C270-F0D7-A946-8E36-9B1EC1DD658F}"/>
              </a:ext>
            </a:extLst>
          </p:cNvPr>
          <p:cNvPicPr>
            <a:picLocks noGrp="1" noChangeAspect="1"/>
          </p:cNvPicPr>
          <p:nvPr>
            <p:ph idx="1"/>
          </p:nvPr>
        </p:nvPicPr>
        <p:blipFill>
          <a:blip r:embed="rId2"/>
          <a:stretch>
            <a:fillRect/>
          </a:stretch>
        </p:blipFill>
        <p:spPr>
          <a:xfrm>
            <a:off x="4207933" y="1546682"/>
            <a:ext cx="7347537" cy="3765611"/>
          </a:xfrm>
          <a:prstGeom prst="rect">
            <a:avLst/>
          </a:prstGeom>
        </p:spPr>
      </p:pic>
    </p:spTree>
    <p:extLst>
      <p:ext uri="{BB962C8B-B14F-4D97-AF65-F5344CB8AC3E}">
        <p14:creationId xmlns:p14="http://schemas.microsoft.com/office/powerpoint/2010/main" val="302995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45F980-B9C9-FE8D-A369-54C4AA380112}"/>
              </a:ext>
            </a:extLst>
          </p:cNvPr>
          <p:cNvSpPr>
            <a:spLocks noGrp="1"/>
          </p:cNvSpPr>
          <p:nvPr>
            <p:ph type="title"/>
          </p:nvPr>
        </p:nvSpPr>
        <p:spPr>
          <a:xfrm>
            <a:off x="589560" y="856180"/>
            <a:ext cx="4560584" cy="1128068"/>
          </a:xfrm>
        </p:spPr>
        <p:txBody>
          <a:bodyPr anchor="ctr">
            <a:normAutofit/>
          </a:bodyPr>
          <a:lstStyle/>
          <a:p>
            <a:r>
              <a:rPr lang="en-US" sz="4000" b="1">
                <a:cs typeface="Calibri Light"/>
              </a:rPr>
              <a:t>WHY FIREWALL?</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FBB144-663E-7D10-DFB0-F6A1D35361FF}"/>
              </a:ext>
            </a:extLst>
          </p:cNvPr>
          <p:cNvSpPr>
            <a:spLocks noGrp="1"/>
          </p:cNvSpPr>
          <p:nvPr>
            <p:ph idx="1"/>
          </p:nvPr>
        </p:nvSpPr>
        <p:spPr>
          <a:xfrm>
            <a:off x="590719" y="2330505"/>
            <a:ext cx="4559425" cy="3979585"/>
          </a:xfrm>
        </p:spPr>
        <p:txBody>
          <a:bodyPr vert="horz" lIns="91440" tIns="45720" rIns="91440" bIns="45720" rtlCol="0" anchor="ctr">
            <a:normAutofit/>
          </a:bodyPr>
          <a:lstStyle/>
          <a:p>
            <a:pPr algn="just"/>
            <a:r>
              <a:rPr lang="en-US" sz="1800" dirty="0">
                <a:ea typeface="+mn-lt"/>
                <a:cs typeface="+mn-lt"/>
              </a:rPr>
              <a:t>At a broad level, there are two kinds of attacks: </a:t>
            </a:r>
            <a:endParaRPr lang="en-US" sz="1800" dirty="0">
              <a:cs typeface="Calibri" panose="020F0502020204030204"/>
            </a:endParaRPr>
          </a:p>
          <a:p>
            <a:pPr algn="just"/>
            <a:r>
              <a:rPr lang="en-US" sz="1800" dirty="0">
                <a:ea typeface="+mn-lt"/>
                <a:cs typeface="+mn-lt"/>
              </a:rPr>
              <a:t>Most corporations have large amounts of valuable and confidential data in their networks. Leaking of this critical information to competitors can be a great setback. </a:t>
            </a:r>
            <a:endParaRPr lang="en-US" sz="1800" dirty="0">
              <a:cs typeface="Calibri"/>
            </a:endParaRPr>
          </a:p>
          <a:p>
            <a:pPr algn="just"/>
            <a:r>
              <a:rPr lang="en-US" sz="1800" dirty="0">
                <a:ea typeface="+mn-lt"/>
                <a:cs typeface="+mn-lt"/>
              </a:rPr>
              <a:t>Apart from the danger of the insider information leaking out, there is a great danger of the outside elements (such as viruses and worms) entering a corporate network to create havoc.</a:t>
            </a:r>
            <a:endParaRPr lang="en-US" sz="1800" dirty="0">
              <a:cs typeface="Calibri"/>
            </a:endParaRPr>
          </a:p>
          <a:p>
            <a:pPr algn="just"/>
            <a:endParaRPr lang="en-US" sz="1800" dirty="0">
              <a:cs typeface="Calibri"/>
            </a:endParaRP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Diagram&#10;&#10;Description automatically generated">
            <a:extLst>
              <a:ext uri="{FF2B5EF4-FFF2-40B4-BE49-F238E27FC236}">
                <a16:creationId xmlns:a16="http://schemas.microsoft.com/office/drawing/2014/main" id="{1265EDDE-5395-C3C1-B6E0-16F903C110E0}"/>
              </a:ext>
            </a:extLst>
          </p:cNvPr>
          <p:cNvPicPr>
            <a:picLocks noChangeAspect="1"/>
          </p:cNvPicPr>
          <p:nvPr/>
        </p:nvPicPr>
        <p:blipFill>
          <a:blip r:embed="rId2"/>
          <a:stretch>
            <a:fillRect/>
          </a:stretch>
        </p:blipFill>
        <p:spPr>
          <a:xfrm>
            <a:off x="5978912" y="516673"/>
            <a:ext cx="5419492" cy="3529361"/>
          </a:xfrm>
          <a:prstGeom prst="rect">
            <a:avLst/>
          </a:prstGeom>
        </p:spPr>
      </p:pic>
      <p:sp>
        <p:nvSpPr>
          <p:cNvPr id="6" name="TextBox 5">
            <a:extLst>
              <a:ext uri="{FF2B5EF4-FFF2-40B4-BE49-F238E27FC236}">
                <a16:creationId xmlns:a16="http://schemas.microsoft.com/office/drawing/2014/main" id="{136AB720-0813-366C-3D89-E3215EDAAB94}"/>
              </a:ext>
            </a:extLst>
          </p:cNvPr>
          <p:cNvSpPr txBox="1"/>
          <p:nvPr/>
        </p:nvSpPr>
        <p:spPr>
          <a:xfrm>
            <a:off x="5820936" y="3962400"/>
            <a:ext cx="569827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1600" b="1" dirty="0">
              <a:cs typeface="Calibri"/>
            </a:endParaRPr>
          </a:p>
        </p:txBody>
      </p:sp>
      <p:sp>
        <p:nvSpPr>
          <p:cNvPr id="7" name="TextBox 6">
            <a:extLst>
              <a:ext uri="{FF2B5EF4-FFF2-40B4-BE49-F238E27FC236}">
                <a16:creationId xmlns:a16="http://schemas.microsoft.com/office/drawing/2014/main" id="{40683A09-8331-96DA-9B9C-460595BCEA2F}"/>
              </a:ext>
            </a:extLst>
          </p:cNvPr>
          <p:cNvSpPr txBox="1"/>
          <p:nvPr/>
        </p:nvSpPr>
        <p:spPr>
          <a:xfrm>
            <a:off x="5824421" y="4216787"/>
            <a:ext cx="578190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dirty="0"/>
              <a:t>As a result of these dangers, we must have mechanisms which can ensure that the inside information remains inside and also prevent the outsider attackers from entering inside a corporate network. As we know, encryption of information (if implemented properly) renders its transmission to the outside world redundant. That is, even if confidential information flows out of a corporate network, if it is in encrypted form, outsiders cannot make any sense of it. However, encryption does not work in the other direction. Outside attackers can still try to break inside a corporate network. Consequently, better schemes are desired to achieve protection from outside attacks. </a:t>
            </a:r>
            <a:r>
              <a:rPr lang="en-US" sz="1200" b="1" dirty="0"/>
              <a:t>This is where a firewall comes into picture. </a:t>
            </a:r>
            <a:endParaRPr lang="en-US" sz="1200" dirty="0">
              <a:ea typeface="+mn-lt"/>
              <a:cs typeface="+mn-lt"/>
            </a:endParaRPr>
          </a:p>
          <a:p>
            <a:endParaRPr lang="en-US" sz="1200" dirty="0">
              <a:ea typeface="+mn-lt"/>
              <a:cs typeface="+mn-lt"/>
            </a:endParaRPr>
          </a:p>
        </p:txBody>
      </p:sp>
    </p:spTree>
    <p:extLst>
      <p:ext uri="{BB962C8B-B14F-4D97-AF65-F5344CB8AC3E}">
        <p14:creationId xmlns:p14="http://schemas.microsoft.com/office/powerpoint/2010/main" val="402820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0408369-5477-B33A-FAFC-491FCC630F04}"/>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CHARACTERISTICS OF A GOOD FIREWALL</a:t>
            </a:r>
            <a:endParaRPr lang="en-US" sz="4000">
              <a:solidFill>
                <a:srgbClr val="FFFFFF"/>
              </a:solidFill>
            </a:endParaRPr>
          </a:p>
        </p:txBody>
      </p:sp>
      <p:sp>
        <p:nvSpPr>
          <p:cNvPr id="3" name="Content Placeholder 2">
            <a:extLst>
              <a:ext uri="{FF2B5EF4-FFF2-40B4-BE49-F238E27FC236}">
                <a16:creationId xmlns:a16="http://schemas.microsoft.com/office/drawing/2014/main" id="{98D9BBDF-138A-FC10-2A02-AA61E7045C8A}"/>
              </a:ext>
            </a:extLst>
          </p:cNvPr>
          <p:cNvSpPr>
            <a:spLocks noGrp="1"/>
          </p:cNvSpPr>
          <p:nvPr>
            <p:ph idx="1"/>
          </p:nvPr>
        </p:nvSpPr>
        <p:spPr>
          <a:xfrm>
            <a:off x="1367624" y="2490436"/>
            <a:ext cx="9708995" cy="3567173"/>
          </a:xfrm>
        </p:spPr>
        <p:txBody>
          <a:bodyPr vert="horz" lIns="91440" tIns="45720" rIns="91440" bIns="45720" rtlCol="0" anchor="ctr">
            <a:normAutofit fontScale="92500"/>
          </a:bodyPr>
          <a:lstStyle/>
          <a:p>
            <a:pPr>
              <a:lnSpc>
                <a:spcPct val="150000"/>
              </a:lnSpc>
            </a:pPr>
            <a:r>
              <a:rPr lang="en-US" sz="2400" dirty="0">
                <a:ea typeface="+mn-lt"/>
                <a:cs typeface="+mn-lt"/>
              </a:rPr>
              <a:t>All traffic from inside to outside and vice versa, must pass through the firewall. To achieve this, all the access to the local network must first be physically blocked and access only via the firewall should be permitted.</a:t>
            </a:r>
            <a:endParaRPr lang="en-US" sz="2400" dirty="0">
              <a:cs typeface="Calibri" panose="020F0502020204030204"/>
            </a:endParaRPr>
          </a:p>
          <a:p>
            <a:pPr>
              <a:lnSpc>
                <a:spcPct val="150000"/>
              </a:lnSpc>
            </a:pPr>
            <a:r>
              <a:rPr lang="en-US" sz="2400" dirty="0">
                <a:ea typeface="+mn-lt"/>
                <a:cs typeface="+mn-lt"/>
              </a:rPr>
              <a:t>Only the traffic authorized as per the local security policy should be allowed to pass through. </a:t>
            </a:r>
            <a:endParaRPr lang="en-US" sz="2400" dirty="0">
              <a:cs typeface="Calibri" panose="020F0502020204030204"/>
            </a:endParaRPr>
          </a:p>
          <a:p>
            <a:pPr>
              <a:lnSpc>
                <a:spcPct val="150000"/>
              </a:lnSpc>
            </a:pPr>
            <a:r>
              <a:rPr lang="en-US" sz="2400" dirty="0">
                <a:ea typeface="+mn-lt"/>
                <a:cs typeface="+mn-lt"/>
              </a:rPr>
              <a:t>The firewall itself must be strong enough, so as to render attacks on it useless.</a:t>
            </a:r>
            <a:endParaRPr lang="en-US" sz="2400" dirty="0">
              <a:cs typeface="Calibri"/>
            </a:endParaRPr>
          </a:p>
          <a:p>
            <a:pPr>
              <a:lnSpc>
                <a:spcPct val="150000"/>
              </a:lnSpc>
            </a:pPr>
            <a:endParaRPr lang="en-US" sz="2400">
              <a:cs typeface="Calibri"/>
            </a:endParaRPr>
          </a:p>
        </p:txBody>
      </p:sp>
    </p:spTree>
    <p:extLst>
      <p:ext uri="{BB962C8B-B14F-4D97-AF65-F5344CB8AC3E}">
        <p14:creationId xmlns:p14="http://schemas.microsoft.com/office/powerpoint/2010/main" val="53463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2BCFE40-D235-D81B-731C-437F06FD3CCE}"/>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b="1">
                <a:solidFill>
                  <a:schemeClr val="accent1"/>
                </a:solidFill>
              </a:rPr>
              <a:t>Types of Firewalls</a:t>
            </a:r>
          </a:p>
        </p:txBody>
      </p:sp>
      <p:pic>
        <p:nvPicPr>
          <p:cNvPr id="4" name="Picture 4" descr="Diagram&#10;&#10;Description automatically generated">
            <a:extLst>
              <a:ext uri="{FF2B5EF4-FFF2-40B4-BE49-F238E27FC236}">
                <a16:creationId xmlns:a16="http://schemas.microsoft.com/office/drawing/2014/main" id="{A1646221-7D42-B101-097D-B926EBF839F5}"/>
              </a:ext>
            </a:extLst>
          </p:cNvPr>
          <p:cNvPicPr>
            <a:picLocks noGrp="1" noChangeAspect="1"/>
          </p:cNvPicPr>
          <p:nvPr>
            <p:ph idx="1"/>
          </p:nvPr>
        </p:nvPicPr>
        <p:blipFill rotWithShape="1">
          <a:blip r:embed="rId2"/>
          <a:srcRect t="1797" r="1" b="1"/>
          <a:stretch/>
        </p:blipFill>
        <p:spPr>
          <a:xfrm>
            <a:off x="243840" y="256540"/>
            <a:ext cx="11704320" cy="3764276"/>
          </a:xfrm>
          <a:prstGeom prst="rect">
            <a:avLst/>
          </a:prstGeom>
        </p:spPr>
      </p:pic>
    </p:spTree>
    <p:extLst>
      <p:ext uri="{BB962C8B-B14F-4D97-AF65-F5344CB8AC3E}">
        <p14:creationId xmlns:p14="http://schemas.microsoft.com/office/powerpoint/2010/main" val="2448705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Rectangle 3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C7D4B-4E49-C86F-679A-EA6A1A928E8D}"/>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cs typeface="Calibri Light"/>
              </a:rPr>
              <a:t>PACKET FILTER</a:t>
            </a:r>
          </a:p>
        </p:txBody>
      </p:sp>
      <p:sp>
        <p:nvSpPr>
          <p:cNvPr id="3" name="Content Placeholder 2">
            <a:extLst>
              <a:ext uri="{FF2B5EF4-FFF2-40B4-BE49-F238E27FC236}">
                <a16:creationId xmlns:a16="http://schemas.microsoft.com/office/drawing/2014/main" id="{60DEB167-2027-4294-25A3-E0B965E3ECC4}"/>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dirty="0">
                <a:latin typeface="Times New Roman"/>
                <a:ea typeface="+mn-lt"/>
                <a:cs typeface="+mn-lt"/>
              </a:rPr>
              <a:t>As the name suggests, a packet filter applies a set of rules to each packet and based on the outcome, decides to either forward or discard the packet. It is also called as screening router or screening filter. </a:t>
            </a:r>
          </a:p>
          <a:p>
            <a:r>
              <a:rPr lang="en-US" sz="2000" dirty="0">
                <a:latin typeface="Times New Roman"/>
                <a:ea typeface="+mn-lt"/>
                <a:cs typeface="+mn-lt"/>
              </a:rPr>
              <a:t>It can forward or block packets based on the information in the </a:t>
            </a:r>
            <a:r>
              <a:rPr lang="en-US" sz="2000" i="1" dirty="0">
                <a:latin typeface="Times New Roman"/>
                <a:ea typeface="+mn-lt"/>
                <a:cs typeface="+mn-lt"/>
              </a:rPr>
              <a:t>network layer and transport layer </a:t>
            </a:r>
            <a:r>
              <a:rPr lang="en-US" sz="2000" dirty="0">
                <a:latin typeface="Times New Roman"/>
                <a:ea typeface="+mn-lt"/>
                <a:cs typeface="+mn-lt"/>
              </a:rPr>
              <a:t>headers: source and destination IP addresses, source and destination port addresses, and type of protocol (TCP or UDP).</a:t>
            </a:r>
            <a:endParaRPr lang="en-US" sz="2000" dirty="0">
              <a:latin typeface="Times New Roman"/>
              <a:cs typeface="Calibri" panose="020F0502020204030204"/>
            </a:endParaRPr>
          </a:p>
          <a:p>
            <a:r>
              <a:rPr lang="en-US" sz="2000" dirty="0">
                <a:latin typeface="Times New Roman"/>
                <a:ea typeface="+mn-lt"/>
                <a:cs typeface="+mn-lt"/>
              </a:rPr>
              <a:t>A packet-filter firewall is a router that uses a filtering table to decide which packets must be discarded.</a:t>
            </a:r>
            <a:endParaRPr lang="en-US" sz="2000" dirty="0">
              <a:latin typeface="Times New Roman"/>
              <a:cs typeface="Calibri"/>
            </a:endParaRPr>
          </a:p>
          <a:p>
            <a:r>
              <a:rPr lang="en-US" sz="2000" i="1" u="sng" dirty="0">
                <a:latin typeface="Times New Roman"/>
                <a:ea typeface="+mn-lt"/>
                <a:cs typeface="+mn-lt"/>
              </a:rPr>
              <a:t>A packet filter firewall filters at the network or transport layer.</a:t>
            </a:r>
            <a:endParaRPr lang="en-US" sz="2000" dirty="0">
              <a:latin typeface="Times New Roman"/>
              <a:cs typeface="Calibri" panose="020F0502020204030204"/>
            </a:endParaRPr>
          </a:p>
        </p:txBody>
      </p:sp>
    </p:spTree>
    <p:extLst>
      <p:ext uri="{BB962C8B-B14F-4D97-AF65-F5344CB8AC3E}">
        <p14:creationId xmlns:p14="http://schemas.microsoft.com/office/powerpoint/2010/main" val="2374361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04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0A5DBF-CE6C-D0D5-04A6-FDCF883A8D0E}"/>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b="1">
                <a:solidFill>
                  <a:srgbClr val="FFFFFF"/>
                </a:solidFill>
              </a:rPr>
              <a:t>PACKET FILTERING FIREWALL</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Table&#10;&#10;Description automatically generated">
            <a:extLst>
              <a:ext uri="{FF2B5EF4-FFF2-40B4-BE49-F238E27FC236}">
                <a16:creationId xmlns:a16="http://schemas.microsoft.com/office/drawing/2014/main" id="{8FEAF14A-2926-472B-EEC2-B5BA309F8932}"/>
              </a:ext>
            </a:extLst>
          </p:cNvPr>
          <p:cNvPicPr>
            <a:picLocks noGrp="1" noChangeAspect="1"/>
          </p:cNvPicPr>
          <p:nvPr>
            <p:ph idx="1"/>
          </p:nvPr>
        </p:nvPicPr>
        <p:blipFill>
          <a:blip r:embed="rId2"/>
          <a:stretch>
            <a:fillRect/>
          </a:stretch>
        </p:blipFill>
        <p:spPr>
          <a:xfrm>
            <a:off x="766545" y="914942"/>
            <a:ext cx="7852519" cy="5020411"/>
          </a:xfrm>
        </p:spPr>
      </p:pic>
    </p:spTree>
    <p:extLst>
      <p:ext uri="{BB962C8B-B14F-4D97-AF65-F5344CB8AC3E}">
        <p14:creationId xmlns:p14="http://schemas.microsoft.com/office/powerpoint/2010/main" val="2484789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D5D4A-5A23-3DD6-53C8-8C9644E0657C}"/>
              </a:ext>
            </a:extLst>
          </p:cNvPr>
          <p:cNvSpPr>
            <a:spLocks noGrp="1"/>
          </p:cNvSpPr>
          <p:nvPr>
            <p:ph type="title"/>
          </p:nvPr>
        </p:nvSpPr>
        <p:spPr>
          <a:xfrm>
            <a:off x="838200" y="459863"/>
            <a:ext cx="10515600" cy="1004594"/>
          </a:xfrm>
        </p:spPr>
        <p:txBody>
          <a:bodyPr>
            <a:normAutofit/>
          </a:bodyPr>
          <a:lstStyle/>
          <a:p>
            <a:pPr algn="ctr"/>
            <a:r>
              <a:rPr lang="en-US" b="1">
                <a:solidFill>
                  <a:srgbClr val="FFFFFF"/>
                </a:solidFill>
                <a:ea typeface="+mj-lt"/>
                <a:cs typeface="+mj-lt"/>
              </a:rPr>
              <a:t>What does stateful firewall mean?</a:t>
            </a:r>
            <a:endParaRPr lang="en-US">
              <a:solidFill>
                <a:srgbClr val="FFFFFF"/>
              </a:solidFill>
            </a:endParaRPr>
          </a:p>
        </p:txBody>
      </p:sp>
      <p:sp>
        <p:nvSpPr>
          <p:cNvPr id="18" name="Rectangle: Rounded Corners 17">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8E6CA1A-E1C7-5E85-C937-9A13F49509EA}"/>
              </a:ext>
            </a:extLst>
          </p:cNvPr>
          <p:cNvGraphicFramePr>
            <a:graphicFrameLocks noGrp="1"/>
          </p:cNvGraphicFramePr>
          <p:nvPr>
            <p:ph idx="1"/>
            <p:extLst>
              <p:ext uri="{D42A27DB-BD31-4B8C-83A1-F6EECF244321}">
                <p14:modId xmlns:p14="http://schemas.microsoft.com/office/powerpoint/2010/main" val="1229984373"/>
              </p:ext>
            </p:extLst>
          </p:nvPr>
        </p:nvGraphicFramePr>
        <p:xfrm>
          <a:off x="838200" y="2051813"/>
          <a:ext cx="10710746" cy="4100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578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747A-B630-FDE7-54EC-922AA170BADA}"/>
              </a:ext>
            </a:extLst>
          </p:cNvPr>
          <p:cNvSpPr>
            <a:spLocks noGrp="1"/>
          </p:cNvSpPr>
          <p:nvPr>
            <p:ph type="title"/>
          </p:nvPr>
        </p:nvSpPr>
        <p:spPr>
          <a:xfrm>
            <a:off x="524741" y="620392"/>
            <a:ext cx="3808268" cy="5504688"/>
          </a:xfrm>
        </p:spPr>
        <p:txBody>
          <a:bodyPr>
            <a:normAutofit/>
          </a:bodyPr>
          <a:lstStyle/>
          <a:p>
            <a:r>
              <a:rPr lang="en-US" sz="6000" b="1" dirty="0">
                <a:solidFill>
                  <a:schemeClr val="accent5"/>
                </a:solidFill>
                <a:ea typeface="Calibri Light"/>
                <a:cs typeface="Calibri Light"/>
              </a:rPr>
              <a:t>STATEFUL VS STATELESS FIREWALL</a:t>
            </a:r>
          </a:p>
        </p:txBody>
      </p:sp>
      <p:graphicFrame>
        <p:nvGraphicFramePr>
          <p:cNvPr id="11" name="Content Placeholder 2">
            <a:extLst>
              <a:ext uri="{FF2B5EF4-FFF2-40B4-BE49-F238E27FC236}">
                <a16:creationId xmlns:a16="http://schemas.microsoft.com/office/drawing/2014/main" id="{8E593AB1-750E-47DE-B92E-03CB53543CF0}"/>
              </a:ext>
            </a:extLst>
          </p:cNvPr>
          <p:cNvGraphicFramePr>
            <a:graphicFrameLocks noGrp="1"/>
          </p:cNvGraphicFramePr>
          <p:nvPr>
            <p:ph idx="1"/>
            <p:extLst>
              <p:ext uri="{D42A27DB-BD31-4B8C-83A1-F6EECF244321}">
                <p14:modId xmlns:p14="http://schemas.microsoft.com/office/powerpoint/2010/main" val="350144673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23241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FIREWALL</vt:lpstr>
      <vt:lpstr>WHAT IS A FIREWALL? </vt:lpstr>
      <vt:lpstr>WHY FIREWALL?</vt:lpstr>
      <vt:lpstr>CHARACTERISTICS OF A GOOD FIREWALL</vt:lpstr>
      <vt:lpstr>Types of Firewalls</vt:lpstr>
      <vt:lpstr>PACKET FILTER</vt:lpstr>
      <vt:lpstr>PACKET FILTERING FIREWALL</vt:lpstr>
      <vt:lpstr>What does stateful firewall mean?</vt:lpstr>
      <vt:lpstr>STATEFUL VS STATELESS FIREWALL</vt:lpstr>
      <vt:lpstr>PACKET FILTER</vt:lpstr>
      <vt:lpstr>Application Gateways</vt:lpstr>
      <vt:lpstr>WORKING OF APPLICATION GATEWAY </vt:lpstr>
      <vt:lpstr>Circuit gateway</vt:lpstr>
      <vt:lpstr>LIMITATION OF APPLICATION GATEWAY</vt:lpstr>
      <vt:lpstr>WHICH ONE IS MORE SECURE ? PACKET FILTER OR APPLICATION GATEWAY? </vt:lpstr>
      <vt:lpstr>Firewall Configurations</vt:lpstr>
      <vt:lpstr>Screened Host Firewall, Single-Homed Bastion</vt:lpstr>
      <vt:lpstr>Screened Host Firewall, Single-Homed Bastion</vt:lpstr>
      <vt:lpstr>Screened Host Firewall, Dual-Homed Bastion</vt:lpstr>
      <vt:lpstr>Screened Subnet Firewall</vt:lpstr>
      <vt:lpstr>Personal Firewall</vt:lpstr>
      <vt:lpstr>Demilitarized Zone (DMZ) Networks</vt:lpstr>
      <vt:lpstr>Demilitarized Zone (DMZ) Networks</vt:lpstr>
      <vt:lpstr>LIMITATIONS OF A FIREWALL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281</cp:revision>
  <dcterms:created xsi:type="dcterms:W3CDTF">2013-07-15T20:26:40Z</dcterms:created>
  <dcterms:modified xsi:type="dcterms:W3CDTF">2022-04-17T18:50:28Z</dcterms:modified>
</cp:coreProperties>
</file>