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9644" y="1104645"/>
            <a:ext cx="2004060" cy="447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2544" y="186893"/>
            <a:ext cx="651891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180845"/>
            <a:ext cx="7472045" cy="437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8573" y="6315328"/>
            <a:ext cx="26987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3248" y="415493"/>
            <a:ext cx="4242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Bottom</a:t>
            </a:r>
            <a:r>
              <a:rPr spc="-45" dirty="0"/>
              <a:t> </a:t>
            </a:r>
            <a:r>
              <a:rPr dirty="0"/>
              <a:t>up</a:t>
            </a:r>
            <a:r>
              <a:rPr spc="-15" dirty="0"/>
              <a:t> </a:t>
            </a:r>
            <a:r>
              <a:rPr spc="-10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01013"/>
            <a:ext cx="8184515" cy="164718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marR="60960" indent="-342900">
              <a:lnSpc>
                <a:spcPts val="269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Construct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beginning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at </a:t>
            </a:r>
            <a:r>
              <a:rPr sz="2800" dirty="0">
                <a:latin typeface="Calibri"/>
                <a:cs typeface="Calibri"/>
              </a:rPr>
              <a:t>leaves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towards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root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2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Reduce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 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symbol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grammar </a:t>
            </a: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grammar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2622930"/>
            <a:ext cx="22015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S</a:t>
            </a:r>
            <a:r>
              <a:rPr sz="2800" spc="-1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2800" spc="-6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C2CB8"/>
                </a:solidFill>
                <a:latin typeface="Calibri"/>
                <a:cs typeface="Calibri"/>
              </a:rPr>
              <a:t>aABe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513840" algn="l"/>
                <a:tab pos="2001520" algn="l"/>
              </a:tabLst>
            </a:pP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2800" spc="-8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2C2CB8"/>
                </a:solidFill>
                <a:latin typeface="Calibri"/>
                <a:cs typeface="Calibri"/>
              </a:rPr>
              <a:t>Abc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	</a:t>
            </a:r>
            <a:r>
              <a:rPr sz="2800" spc="-50" dirty="0">
                <a:solidFill>
                  <a:srgbClr val="2C2CB8"/>
                </a:solidFill>
                <a:latin typeface="Calibri"/>
                <a:cs typeface="Calibri"/>
              </a:rPr>
              <a:t>|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	</a:t>
            </a:r>
            <a:r>
              <a:rPr sz="2800" spc="-50" dirty="0">
                <a:solidFill>
                  <a:srgbClr val="2C2CB8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B</a:t>
            </a:r>
            <a:r>
              <a:rPr sz="2800" spc="-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2800" spc="-8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800" spc="-60" dirty="0">
                <a:solidFill>
                  <a:srgbClr val="2C2CB8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3903345"/>
            <a:ext cx="361061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marR="5080" indent="-572135">
              <a:lnSpc>
                <a:spcPct val="100000"/>
              </a:lnSpc>
              <a:spcBef>
                <a:spcPts val="95"/>
              </a:spcBef>
              <a:tabLst>
                <a:tab pos="916305" algn="l"/>
              </a:tabLst>
            </a:pP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reduction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 </a:t>
            </a:r>
            <a:r>
              <a:rPr sz="2800" spc="-5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	</a:t>
            </a:r>
            <a:r>
              <a:rPr sz="2800" u="sng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Calibri"/>
                <a:cs typeface="Calibri"/>
              </a:rPr>
              <a:t>b</a:t>
            </a:r>
            <a:r>
              <a:rPr sz="2800" spc="-1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b</a:t>
            </a:r>
            <a:r>
              <a:rPr sz="2800" spc="-1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d </a:t>
            </a:r>
            <a:r>
              <a:rPr sz="2800" spc="-50" dirty="0">
                <a:solidFill>
                  <a:srgbClr val="2C2CB8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584200" marR="1535430">
              <a:lnSpc>
                <a:spcPct val="100000"/>
              </a:lnSpc>
            </a:pP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Calibri"/>
                <a:cs typeface="Calibri"/>
              </a:rPr>
              <a:t>A</a:t>
            </a:r>
            <a:r>
              <a:rPr sz="2800" u="sng" spc="-10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Calibri"/>
                <a:cs typeface="Calibri"/>
              </a:rPr>
              <a:t>b c</a:t>
            </a:r>
            <a:r>
              <a:rPr sz="2800" spc="-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2C2CB8"/>
                </a:solidFill>
                <a:latin typeface="Calibri"/>
                <a:cs typeface="Calibri"/>
              </a:rPr>
              <a:t>e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2C2CB8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584200" marR="2029460">
              <a:lnSpc>
                <a:spcPct val="100000"/>
              </a:lnSpc>
              <a:spcBef>
                <a:spcPts val="5"/>
              </a:spcBef>
            </a:pPr>
            <a:r>
              <a:rPr sz="2800" u="sng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Calibri"/>
                <a:cs typeface="Calibri"/>
              </a:rPr>
              <a:t>a</a:t>
            </a:r>
            <a:r>
              <a:rPr sz="2800" u="sng" spc="-20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Calibri"/>
                <a:cs typeface="Calibri"/>
              </a:rPr>
              <a:t>A</a:t>
            </a:r>
            <a:r>
              <a:rPr sz="2800" u="sng" spc="-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Calibri"/>
                <a:cs typeface="Calibri"/>
              </a:rPr>
              <a:t>B</a:t>
            </a:r>
            <a:r>
              <a:rPr sz="2800" u="sng" spc="-15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0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2C2CB8"/>
                </a:solidFill>
                <a:latin typeface="Calibri"/>
                <a:cs typeface="Calibri"/>
              </a:rPr>
              <a:t> 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1375" y="2715894"/>
            <a:ext cx="3764915" cy="3794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sentential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forms </a:t>
            </a:r>
            <a:r>
              <a:rPr sz="2800" dirty="0">
                <a:latin typeface="Calibri"/>
                <a:cs typeface="Calibri"/>
              </a:rPr>
              <a:t>happen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right</a:t>
            </a:r>
            <a:r>
              <a:rPr sz="2800" i="1" spc="-40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most </a:t>
            </a:r>
            <a:r>
              <a:rPr sz="2800" i="1" dirty="0">
                <a:latin typeface="Calibri"/>
                <a:cs typeface="Calibri"/>
              </a:rPr>
              <a:t>derivation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in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the</a:t>
            </a:r>
            <a:r>
              <a:rPr sz="2800" i="1" spc="-6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reverse order.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S</a:t>
            </a:r>
            <a:r>
              <a:rPr sz="28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Wingdings"/>
                <a:cs typeface="Wingdings"/>
              </a:rPr>
              <a:t></a:t>
            </a:r>
            <a:r>
              <a:rPr sz="2800" spc="-8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Calibri"/>
                <a:cs typeface="Calibri"/>
              </a:rPr>
              <a:t>B</a:t>
            </a:r>
            <a:r>
              <a:rPr sz="28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2C2CB8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59817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solidFill>
                  <a:srgbClr val="2C2CB8"/>
                </a:solidFill>
                <a:latin typeface="Wingdings"/>
                <a:cs typeface="Wingdings"/>
              </a:rPr>
              <a:t></a:t>
            </a:r>
            <a:r>
              <a:rPr sz="2800" spc="-8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 d</a:t>
            </a:r>
            <a:r>
              <a:rPr sz="2800" spc="-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2C2CB8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59817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solidFill>
                  <a:srgbClr val="2C2CB8"/>
                </a:solidFill>
                <a:latin typeface="Wingdings"/>
                <a:cs typeface="Wingdings"/>
              </a:rPr>
              <a:t></a:t>
            </a:r>
            <a:r>
              <a:rPr sz="2800" spc="-8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2C2CB8"/>
                </a:solidFill>
                <a:uFill>
                  <a:solidFill>
                    <a:srgbClr val="2C2CB8"/>
                  </a:solidFill>
                </a:u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 b</a:t>
            </a:r>
            <a:r>
              <a:rPr sz="2800" spc="-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2C2CB8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59817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2C2CB8"/>
                </a:solidFill>
                <a:latin typeface="Wingdings"/>
                <a:cs typeface="Wingdings"/>
              </a:rPr>
              <a:t></a:t>
            </a:r>
            <a:r>
              <a:rPr sz="2800" spc="-8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b</a:t>
            </a:r>
            <a:r>
              <a:rPr sz="2800" spc="-1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b</a:t>
            </a:r>
            <a:r>
              <a:rPr sz="2800" spc="-1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d</a:t>
            </a:r>
            <a:r>
              <a:rPr sz="2800" spc="-1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2C2CB8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R="41275" algn="r">
              <a:lnSpc>
                <a:spcPct val="100000"/>
              </a:lnSpc>
              <a:spcBef>
                <a:spcPts val="80"/>
              </a:spcBef>
            </a:pP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300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Handle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049773"/>
            <a:ext cx="7297420" cy="37858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handle</a:t>
            </a:r>
            <a:r>
              <a:rPr sz="3200" i="1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right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sentential form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γ</a:t>
            </a:r>
            <a:r>
              <a:rPr sz="3200" spc="-2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→</a:t>
            </a:r>
            <a:r>
              <a:rPr sz="2800" spc="-4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β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occurrence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sub-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β</a:t>
            </a:r>
            <a:r>
              <a:rPr sz="2800" spc="-2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2C2CB8"/>
                </a:solidFill>
                <a:latin typeface="Calibri"/>
                <a:cs typeface="Calibri"/>
              </a:rPr>
              <a:t>γ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200" dirty="0">
                <a:latin typeface="Calibri"/>
                <a:cs typeface="Calibri"/>
              </a:rPr>
              <a:t>such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that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occurrence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β</a:t>
            </a:r>
            <a:r>
              <a:rPr sz="32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replaced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i="1" spc="-50" dirty="0">
                <a:solidFill>
                  <a:srgbClr val="2C2CB8"/>
                </a:solidFill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γ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previous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right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sentential </a:t>
            </a:r>
            <a:r>
              <a:rPr sz="3200" dirty="0">
                <a:latin typeface="Calibri"/>
                <a:cs typeface="Calibri"/>
              </a:rPr>
              <a:t>form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rightmost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derivation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2C2CB8"/>
                </a:solidFill>
                <a:latin typeface="Calibri"/>
                <a:cs typeface="Calibri"/>
              </a:rPr>
              <a:t>γ</a:t>
            </a:r>
            <a:r>
              <a:rPr sz="3200" spc="-2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300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Handle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061974"/>
            <a:ext cx="7134225" cy="431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Formally,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if</a:t>
            </a:r>
            <a:endParaRPr sz="3200">
              <a:latin typeface="Calibri"/>
              <a:cs typeface="Calibri"/>
            </a:endParaRPr>
          </a:p>
          <a:p>
            <a:pPr marL="1957070">
              <a:lnSpc>
                <a:spcPct val="100000"/>
              </a:lnSpc>
            </a:pP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S </a:t>
            </a:r>
            <a:r>
              <a:rPr sz="3200" dirty="0">
                <a:solidFill>
                  <a:srgbClr val="2C2CB8"/>
                </a:solidFill>
                <a:latin typeface="Wingdings"/>
                <a:cs typeface="Wingdings"/>
              </a:rPr>
              <a:t></a:t>
            </a:r>
            <a:r>
              <a:rPr sz="3150" baseline="25132" dirty="0">
                <a:solidFill>
                  <a:srgbClr val="2C2CB8"/>
                </a:solidFill>
                <a:latin typeface="Calibri"/>
                <a:cs typeface="Calibri"/>
              </a:rPr>
              <a:t>rm*</a:t>
            </a:r>
            <a:r>
              <a:rPr sz="3150" spc="367" baseline="25132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αAw</a:t>
            </a:r>
            <a:r>
              <a:rPr sz="3200" spc="-1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Wingdings"/>
                <a:cs typeface="Wingdings"/>
              </a:rPr>
              <a:t></a:t>
            </a:r>
            <a:r>
              <a:rPr sz="3150" baseline="25132" dirty="0">
                <a:solidFill>
                  <a:srgbClr val="2C2CB8"/>
                </a:solidFill>
                <a:latin typeface="Calibri"/>
                <a:cs typeface="Calibri"/>
              </a:rPr>
              <a:t>rm</a:t>
            </a:r>
            <a:r>
              <a:rPr sz="3150" spc="359" baseline="25132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C2CB8"/>
                </a:solidFill>
                <a:latin typeface="Calibri"/>
                <a:cs typeface="Calibri"/>
              </a:rPr>
              <a:t>αβw</a:t>
            </a:r>
            <a:r>
              <a:rPr sz="3200" spc="-2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3200" spc="-20" dirty="0">
                <a:latin typeface="Calibri"/>
                <a:cs typeface="Calibri"/>
              </a:rPr>
              <a:t>then</a:t>
            </a:r>
            <a:endParaRPr sz="32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buChar char="•"/>
              <a:tabLst>
                <a:tab pos="393700" algn="l"/>
              </a:tabLst>
            </a:pP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β</a:t>
            </a:r>
            <a:r>
              <a:rPr sz="3200" spc="-6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position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following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2C2CB8"/>
                </a:solidFill>
                <a:latin typeface="Calibri"/>
                <a:cs typeface="Calibri"/>
              </a:rPr>
              <a:t>α</a:t>
            </a:r>
            <a:r>
              <a:rPr sz="3200" spc="-25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 marL="50800" marR="30480" indent="342900">
              <a:lnSpc>
                <a:spcPct val="100000"/>
              </a:lnSpc>
              <a:buChar char="•"/>
              <a:tabLst>
                <a:tab pos="393700" algn="l"/>
              </a:tabLst>
            </a:pP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corresponding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production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3200" spc="-114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2C2CB8"/>
                </a:solidFill>
                <a:latin typeface="Calibri"/>
                <a:cs typeface="Calibri"/>
              </a:rPr>
              <a:t>β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handle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C2CB8"/>
                </a:solidFill>
                <a:latin typeface="Calibri"/>
                <a:cs typeface="Calibri"/>
              </a:rPr>
              <a:t>αβw</a:t>
            </a:r>
            <a:r>
              <a:rPr sz="3200" spc="-2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Font typeface="Calibri"/>
              <a:buChar char="•"/>
            </a:pPr>
            <a:endParaRPr sz="3200">
              <a:latin typeface="Calibri"/>
              <a:cs typeface="Calibri"/>
            </a:endParaRPr>
          </a:p>
          <a:p>
            <a:pPr marL="393700" marR="581660" indent="-343535">
              <a:lnSpc>
                <a:spcPts val="3070"/>
              </a:lnSpc>
              <a:spcBef>
                <a:spcPts val="5"/>
              </a:spcBef>
              <a:buChar char="•"/>
              <a:tabLst>
                <a:tab pos="3937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w</a:t>
            </a:r>
            <a:r>
              <a:rPr sz="3200" spc="-2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consists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only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terminal symbols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0752"/>
            <a:ext cx="206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300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Handle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88340" y="1034542"/>
            <a:ext cx="6852920" cy="331787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4330" marR="5080" indent="-342265" algn="just">
              <a:lnSpc>
                <a:spcPts val="3840"/>
              </a:lnSpc>
              <a:spcBef>
                <a:spcPts val="1019"/>
              </a:spcBef>
              <a:buChar char="•"/>
              <a:tabLst>
                <a:tab pos="355600" algn="l"/>
              </a:tabLst>
            </a:pPr>
            <a:r>
              <a:rPr sz="4000" dirty="0">
                <a:latin typeface="Calibri"/>
                <a:cs typeface="Calibri"/>
              </a:rPr>
              <a:t>We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only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want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reduce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handle 	</a:t>
            </a:r>
            <a:r>
              <a:rPr sz="4000" dirty="0">
                <a:latin typeface="Calibri"/>
                <a:cs typeface="Calibri"/>
              </a:rPr>
              <a:t>and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not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any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RHS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85"/>
              </a:spcBef>
              <a:buFont typeface="Calibri"/>
              <a:buChar char="•"/>
            </a:pPr>
            <a:endParaRPr sz="4000">
              <a:latin typeface="Calibri"/>
              <a:cs typeface="Calibri"/>
            </a:endParaRPr>
          </a:p>
          <a:p>
            <a:pPr marL="354330" marR="57150" indent="-342265" algn="just">
              <a:lnSpc>
                <a:spcPts val="3840"/>
              </a:lnSpc>
              <a:buChar char="•"/>
              <a:tabLst>
                <a:tab pos="355600" algn="l"/>
              </a:tabLst>
            </a:pPr>
            <a:r>
              <a:rPr sz="4000" dirty="0">
                <a:solidFill>
                  <a:srgbClr val="6600FF"/>
                </a:solidFill>
                <a:latin typeface="Calibri"/>
                <a:cs typeface="Calibri"/>
              </a:rPr>
              <a:t>Handle</a:t>
            </a:r>
            <a:r>
              <a:rPr sz="4000" spc="-30" dirty="0">
                <a:solidFill>
                  <a:srgbClr val="6600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6600FF"/>
                </a:solidFill>
                <a:latin typeface="Calibri"/>
                <a:cs typeface="Calibri"/>
              </a:rPr>
              <a:t>pruning</a:t>
            </a:r>
            <a:r>
              <a:rPr sz="4000" dirty="0">
                <a:latin typeface="Calibri"/>
                <a:cs typeface="Calibri"/>
              </a:rPr>
              <a:t>: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If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β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handle 	</a:t>
            </a:r>
            <a:r>
              <a:rPr sz="4000" dirty="0">
                <a:latin typeface="Calibri"/>
                <a:cs typeface="Calibri"/>
              </a:rPr>
              <a:t>and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Wingdings"/>
                <a:cs typeface="Wingdings"/>
              </a:rPr>
              <a:t></a:t>
            </a:r>
            <a:r>
              <a:rPr sz="4000" spc="-1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Calibri"/>
                <a:cs typeface="Calibri"/>
              </a:rPr>
              <a:t>β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production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then 	</a:t>
            </a:r>
            <a:r>
              <a:rPr sz="4000" dirty="0">
                <a:latin typeface="Calibri"/>
                <a:cs typeface="Calibri"/>
              </a:rPr>
              <a:t>replace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β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by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50" dirty="0"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4936997"/>
            <a:ext cx="7275830" cy="16103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54330" marR="5080" indent="-342265">
              <a:lnSpc>
                <a:spcPct val="80000"/>
              </a:lnSpc>
              <a:spcBef>
                <a:spcPts val="1055"/>
              </a:spcBef>
              <a:buChar char="•"/>
              <a:tabLst>
                <a:tab pos="355600" algn="l"/>
              </a:tabLst>
            </a:pPr>
            <a:r>
              <a:rPr sz="4000" dirty="0">
                <a:latin typeface="Calibri"/>
                <a:cs typeface="Calibri"/>
              </a:rPr>
              <a:t>A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right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most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derivation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reverse 	</a:t>
            </a:r>
            <a:r>
              <a:rPr sz="4000" dirty="0">
                <a:latin typeface="Calibri"/>
                <a:cs typeface="Calibri"/>
              </a:rPr>
              <a:t>can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be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obtained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by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handle 	pruning.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-91211"/>
            <a:ext cx="7367905" cy="3821429"/>
          </a:xfrm>
          <a:prstGeom prst="rect">
            <a:avLst/>
          </a:prstGeom>
        </p:spPr>
        <p:txBody>
          <a:bodyPr vert="horz" wrap="square" lIns="0" tIns="325755" rIns="0" bIns="0" rtlCol="0">
            <a:spAutoFit/>
          </a:bodyPr>
          <a:lstStyle/>
          <a:p>
            <a:pPr marL="245745" algn="ctr">
              <a:lnSpc>
                <a:spcPct val="100000"/>
              </a:lnSpc>
              <a:spcBef>
                <a:spcPts val="2565"/>
              </a:spcBef>
            </a:pPr>
            <a:r>
              <a:rPr sz="4000" dirty="0">
                <a:solidFill>
                  <a:srgbClr val="3333CC"/>
                </a:solidFill>
                <a:latin typeface="Calibri"/>
                <a:cs typeface="Calibri"/>
              </a:rPr>
              <a:t>Handle:</a:t>
            </a:r>
            <a:r>
              <a:rPr sz="4000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3333CC"/>
                </a:solidFill>
                <a:latin typeface="Calibri"/>
                <a:cs typeface="Calibri"/>
              </a:rPr>
              <a:t>Observation</a:t>
            </a:r>
            <a:endParaRPr sz="40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spcBef>
                <a:spcPts val="2460"/>
              </a:spcBef>
              <a:buFont typeface="Calibri"/>
              <a:buChar char="•"/>
              <a:tabLst>
                <a:tab pos="355600" algn="l"/>
              </a:tabLst>
            </a:pPr>
            <a:r>
              <a:rPr sz="4000" i="1" dirty="0">
                <a:latin typeface="Calibri"/>
                <a:cs typeface="Calibri"/>
              </a:rPr>
              <a:t>Only</a:t>
            </a:r>
            <a:r>
              <a:rPr sz="4000" i="1" spc="-11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terminal</a:t>
            </a:r>
            <a:r>
              <a:rPr sz="4000" i="1" spc="-11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symbols</a:t>
            </a:r>
            <a:r>
              <a:rPr sz="4000" i="1" spc="-9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can</a:t>
            </a:r>
            <a:r>
              <a:rPr sz="4000" i="1" spc="-95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appear 	</a:t>
            </a:r>
            <a:r>
              <a:rPr sz="4000" i="1" dirty="0">
                <a:latin typeface="Calibri"/>
                <a:cs typeface="Calibri"/>
              </a:rPr>
              <a:t>to</a:t>
            </a:r>
            <a:r>
              <a:rPr sz="4000" i="1" spc="-5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the</a:t>
            </a:r>
            <a:r>
              <a:rPr sz="4000" i="1" spc="-5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right</a:t>
            </a:r>
            <a:r>
              <a:rPr sz="4000" i="1" spc="-4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of</a:t>
            </a:r>
            <a:r>
              <a:rPr sz="4000" i="1" spc="-5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a</a:t>
            </a:r>
            <a:r>
              <a:rPr sz="4000" i="1" spc="-5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handle</a:t>
            </a:r>
            <a:r>
              <a:rPr sz="4000" i="1" spc="-1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in</a:t>
            </a:r>
            <a:r>
              <a:rPr sz="4000" i="1" spc="-60" dirty="0">
                <a:latin typeface="Calibri"/>
                <a:cs typeface="Calibri"/>
              </a:rPr>
              <a:t> </a:t>
            </a:r>
            <a:r>
              <a:rPr sz="4000" i="1" spc="-50" dirty="0">
                <a:latin typeface="Calibri"/>
                <a:cs typeface="Calibri"/>
              </a:rPr>
              <a:t>a 	</a:t>
            </a:r>
            <a:r>
              <a:rPr sz="4000" i="1" dirty="0">
                <a:latin typeface="Calibri"/>
                <a:cs typeface="Calibri"/>
              </a:rPr>
              <a:t>rightmost</a:t>
            </a:r>
            <a:r>
              <a:rPr sz="4000" i="1" spc="-13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sentential</a:t>
            </a:r>
            <a:r>
              <a:rPr sz="4000" i="1" spc="-160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form.</a:t>
            </a:r>
            <a:endParaRPr sz="4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65"/>
              </a:spcBef>
              <a:buChar char="•"/>
              <a:tabLst>
                <a:tab pos="354965" algn="l"/>
              </a:tabLst>
            </a:pPr>
            <a:r>
              <a:rPr sz="4000" spc="-20" dirty="0">
                <a:latin typeface="Calibri"/>
                <a:cs typeface="Calibri"/>
              </a:rPr>
              <a:t>Why?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55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Handle:</a:t>
            </a:r>
            <a:r>
              <a:rPr sz="4000" spc="-30" dirty="0"/>
              <a:t> </a:t>
            </a:r>
            <a:r>
              <a:rPr sz="4000" spc="-10" dirty="0"/>
              <a:t>Observation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688340" y="1036064"/>
            <a:ext cx="7544434" cy="458010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3600" dirty="0">
                <a:latin typeface="Calibri"/>
                <a:cs typeface="Calibri"/>
              </a:rPr>
              <a:t>Is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this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scenario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possible:</a:t>
            </a:r>
            <a:endParaRPr sz="3600" dirty="0">
              <a:latin typeface="Calibri"/>
              <a:cs typeface="Calibri"/>
            </a:endParaRPr>
          </a:p>
          <a:p>
            <a:pPr marL="354330" indent="-341630">
              <a:lnSpc>
                <a:spcPct val="100000"/>
              </a:lnSpc>
              <a:spcBef>
                <a:spcPts val="880"/>
              </a:spcBef>
              <a:buChar char="•"/>
              <a:tabLst>
                <a:tab pos="354330" algn="l"/>
              </a:tabLst>
            </a:pP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𝛼𝛽𝛾</a:t>
            </a:r>
            <a:r>
              <a:rPr sz="3600" spc="10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content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stack</a:t>
            </a:r>
            <a:endParaRPr sz="3600" dirty="0">
              <a:latin typeface="Calibri"/>
              <a:cs typeface="Calibri"/>
            </a:endParaRPr>
          </a:p>
          <a:p>
            <a:pPr marL="354330" indent="-341630">
              <a:lnSpc>
                <a:spcPct val="100000"/>
              </a:lnSpc>
              <a:spcBef>
                <a:spcPts val="865"/>
              </a:spcBef>
              <a:buChar char="•"/>
              <a:tabLst>
                <a:tab pos="354330" algn="l"/>
              </a:tabLst>
            </a:pP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𝐴</a:t>
            </a:r>
            <a:r>
              <a:rPr sz="3600" spc="22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→</a:t>
            </a:r>
            <a:r>
              <a:rPr sz="3600" spc="19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𝛾</a:t>
            </a:r>
            <a:r>
              <a:rPr sz="3600" spc="11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10" dirty="0">
                <a:latin typeface="Calibri"/>
                <a:cs typeface="Calibri"/>
              </a:rPr>
              <a:t> handle</a:t>
            </a:r>
            <a:endParaRPr sz="36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</a:tabLst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stack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content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reduces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to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C2CB8"/>
                </a:solidFill>
                <a:latin typeface="Cambria Math"/>
                <a:cs typeface="Cambria Math"/>
              </a:rPr>
              <a:t>𝛼𝛽𝐴</a:t>
            </a:r>
            <a:endParaRPr sz="3600" dirty="0">
              <a:latin typeface="Cambria Math"/>
              <a:cs typeface="Cambria Math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Now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B</a:t>
            </a:r>
            <a:r>
              <a:rPr sz="3600" spc="19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→</a:t>
            </a:r>
            <a:r>
              <a:rPr sz="3600" spc="175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𝛽</a:t>
            </a:r>
            <a:r>
              <a:rPr sz="3600" spc="11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handle</a:t>
            </a:r>
            <a:endParaRPr sz="36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855"/>
              </a:spcBef>
            </a:pPr>
            <a:r>
              <a:rPr sz="3600" dirty="0">
                <a:latin typeface="Calibri"/>
                <a:cs typeface="Calibri"/>
              </a:rPr>
              <a:t>In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other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words,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handle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not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on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top,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but </a:t>
            </a:r>
            <a:r>
              <a:rPr sz="3600" dirty="0">
                <a:latin typeface="Calibri"/>
                <a:cs typeface="Calibri"/>
              </a:rPr>
              <a:t>buried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i="1" dirty="0">
                <a:latin typeface="Calibri"/>
                <a:cs typeface="Calibri"/>
              </a:rPr>
              <a:t>inside</a:t>
            </a:r>
            <a:r>
              <a:rPr sz="3600" i="1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stack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8514">
              <a:lnSpc>
                <a:spcPct val="100000"/>
              </a:lnSpc>
              <a:spcBef>
                <a:spcPts val="105"/>
              </a:spcBef>
            </a:pPr>
            <a:r>
              <a:rPr dirty="0"/>
              <a:t>Handles</a:t>
            </a:r>
            <a:r>
              <a:rPr spc="-30" dirty="0"/>
              <a:t> </a:t>
            </a:r>
            <a:r>
              <a:rPr spc="-50" dirty="0"/>
              <a:t>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159510"/>
            <a:ext cx="7319645" cy="40513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4330" marR="5080" indent="-342265" algn="just">
              <a:lnSpc>
                <a:spcPct val="9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sz="4000" dirty="0">
                <a:latin typeface="Calibri"/>
                <a:cs typeface="Calibri"/>
              </a:rPr>
              <a:t>Consider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two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cases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right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most 	</a:t>
            </a:r>
            <a:r>
              <a:rPr sz="4000" dirty="0">
                <a:latin typeface="Calibri"/>
                <a:cs typeface="Calibri"/>
              </a:rPr>
              <a:t>derivation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understand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fact 	</a:t>
            </a:r>
            <a:r>
              <a:rPr sz="4000" dirty="0">
                <a:latin typeface="Calibri"/>
                <a:cs typeface="Calibri"/>
              </a:rPr>
              <a:t>that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handle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appears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on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top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of 	</a:t>
            </a:r>
            <a:r>
              <a:rPr sz="4000" dirty="0">
                <a:latin typeface="Calibri"/>
                <a:cs typeface="Calibri"/>
              </a:rPr>
              <a:t>the </a:t>
            </a:r>
            <a:r>
              <a:rPr sz="4000" spc="-10" dirty="0">
                <a:latin typeface="Calibri"/>
                <a:cs typeface="Calibri"/>
              </a:rPr>
              <a:t>stack</a:t>
            </a:r>
            <a:endParaRPr sz="4000">
              <a:latin typeface="Calibri"/>
              <a:cs typeface="Calibri"/>
            </a:endParaRPr>
          </a:p>
          <a:p>
            <a:pPr marL="485140">
              <a:lnSpc>
                <a:spcPts val="4560"/>
              </a:lnSpc>
              <a:spcBef>
                <a:spcPts val="4810"/>
              </a:spcBef>
            </a:pPr>
            <a:r>
              <a:rPr sz="4000" dirty="0">
                <a:solidFill>
                  <a:srgbClr val="2C2CB8"/>
                </a:solidFill>
                <a:latin typeface="Cambria Math"/>
                <a:cs typeface="Cambria Math"/>
              </a:rPr>
              <a:t>𝑆</a:t>
            </a:r>
            <a:r>
              <a:rPr sz="4000" spc="254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4000" dirty="0">
                <a:solidFill>
                  <a:srgbClr val="2C2CB8"/>
                </a:solidFill>
                <a:latin typeface="Cambria Math"/>
                <a:cs typeface="Cambria Math"/>
              </a:rPr>
              <a:t>→</a:t>
            </a:r>
            <a:r>
              <a:rPr sz="4000" spc="20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4000" dirty="0">
                <a:solidFill>
                  <a:srgbClr val="2C2CB8"/>
                </a:solidFill>
                <a:latin typeface="Cambria Math"/>
                <a:cs typeface="Cambria Math"/>
              </a:rPr>
              <a:t>𝛼𝐴𝑧</a:t>
            </a:r>
            <a:r>
              <a:rPr sz="4000" spc="27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4000" dirty="0">
                <a:solidFill>
                  <a:srgbClr val="2C2CB8"/>
                </a:solidFill>
                <a:latin typeface="Cambria Math"/>
                <a:cs typeface="Cambria Math"/>
              </a:rPr>
              <a:t>→</a:t>
            </a:r>
            <a:r>
              <a:rPr sz="4000" spc="20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4000" dirty="0">
                <a:solidFill>
                  <a:srgbClr val="2C2CB8"/>
                </a:solidFill>
                <a:latin typeface="Cambria Math"/>
                <a:cs typeface="Cambria Math"/>
              </a:rPr>
              <a:t>𝛼𝛽𝐵𝑦𝑧</a:t>
            </a:r>
            <a:r>
              <a:rPr sz="4000" spc="27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4000" dirty="0">
                <a:solidFill>
                  <a:srgbClr val="2C2CB8"/>
                </a:solidFill>
                <a:latin typeface="Cambria Math"/>
                <a:cs typeface="Cambria Math"/>
              </a:rPr>
              <a:t>→</a:t>
            </a:r>
            <a:r>
              <a:rPr sz="4000" spc="20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4000" spc="-10" dirty="0">
                <a:solidFill>
                  <a:srgbClr val="2C2CB8"/>
                </a:solidFill>
                <a:latin typeface="Cambria Math"/>
                <a:cs typeface="Cambria Math"/>
              </a:rPr>
              <a:t>𝛼𝛽𝛾𝑦𝑧</a:t>
            </a:r>
            <a:endParaRPr sz="4000">
              <a:latin typeface="Cambria Math"/>
              <a:cs typeface="Cambria Math"/>
            </a:endParaRPr>
          </a:p>
          <a:p>
            <a:pPr marL="469900">
              <a:lnSpc>
                <a:spcPts val="4560"/>
              </a:lnSpc>
            </a:pPr>
            <a:r>
              <a:rPr sz="4000" dirty="0">
                <a:solidFill>
                  <a:srgbClr val="2C2CB8"/>
                </a:solidFill>
                <a:latin typeface="Cambria Math"/>
                <a:cs typeface="Cambria Math"/>
              </a:rPr>
              <a:t>𝑆</a:t>
            </a:r>
            <a:r>
              <a:rPr sz="4000" spc="245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4000" dirty="0">
                <a:solidFill>
                  <a:srgbClr val="2C2CB8"/>
                </a:solidFill>
                <a:latin typeface="Cambria Math"/>
                <a:cs typeface="Cambria Math"/>
              </a:rPr>
              <a:t>→</a:t>
            </a:r>
            <a:r>
              <a:rPr sz="4000" spc="185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4000" dirty="0">
                <a:solidFill>
                  <a:srgbClr val="2C2CB8"/>
                </a:solidFill>
                <a:latin typeface="Cambria Math"/>
                <a:cs typeface="Cambria Math"/>
              </a:rPr>
              <a:t>𝛼𝐵𝑥𝐴𝑧</a:t>
            </a:r>
            <a:r>
              <a:rPr sz="4000" spc="25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4000" dirty="0">
                <a:solidFill>
                  <a:srgbClr val="2C2CB8"/>
                </a:solidFill>
                <a:latin typeface="Cambria Math"/>
                <a:cs typeface="Cambria Math"/>
              </a:rPr>
              <a:t>→</a:t>
            </a:r>
            <a:r>
              <a:rPr sz="4000" spc="185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4000" dirty="0">
                <a:solidFill>
                  <a:srgbClr val="2C2CB8"/>
                </a:solidFill>
                <a:latin typeface="Cambria Math"/>
                <a:cs typeface="Cambria Math"/>
              </a:rPr>
              <a:t>𝛼𝐵𝑥𝑦𝑧</a:t>
            </a:r>
            <a:r>
              <a:rPr sz="4000" spc="26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4000" dirty="0">
                <a:solidFill>
                  <a:srgbClr val="2C2CB8"/>
                </a:solidFill>
                <a:latin typeface="Cambria Math"/>
                <a:cs typeface="Cambria Math"/>
              </a:rPr>
              <a:t>→</a:t>
            </a:r>
            <a:r>
              <a:rPr sz="4000" spc="17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4000" spc="-10" dirty="0">
                <a:solidFill>
                  <a:srgbClr val="2C2CB8"/>
                </a:solidFill>
                <a:latin typeface="Cambria Math"/>
                <a:cs typeface="Cambria Math"/>
              </a:rPr>
              <a:t>𝛼𝛾𝑥𝑦𝑧</a:t>
            </a:r>
            <a:endParaRPr sz="4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18282"/>
            <a:ext cx="68961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7185">
              <a:lnSpc>
                <a:spcPct val="125000"/>
              </a:lnSpc>
              <a:spcBef>
                <a:spcPts val="100"/>
              </a:spcBef>
            </a:pPr>
            <a:r>
              <a:rPr sz="3600" dirty="0"/>
              <a:t>Handle</a:t>
            </a:r>
            <a:r>
              <a:rPr sz="3600" spc="-35" dirty="0"/>
              <a:t> </a:t>
            </a:r>
            <a:r>
              <a:rPr sz="3600" dirty="0"/>
              <a:t>always</a:t>
            </a:r>
            <a:r>
              <a:rPr sz="3600" spc="-5" dirty="0"/>
              <a:t> </a:t>
            </a:r>
            <a:r>
              <a:rPr sz="3600" dirty="0"/>
              <a:t>appears</a:t>
            </a:r>
            <a:r>
              <a:rPr sz="3600" spc="-30" dirty="0"/>
              <a:t> </a:t>
            </a:r>
            <a:r>
              <a:rPr sz="3600" dirty="0"/>
              <a:t>on</a:t>
            </a:r>
            <a:r>
              <a:rPr sz="3600" spc="-15" dirty="0"/>
              <a:t> </a:t>
            </a:r>
            <a:r>
              <a:rPr sz="3600" dirty="0"/>
              <a:t>the</a:t>
            </a:r>
            <a:r>
              <a:rPr sz="3600" spc="-5" dirty="0"/>
              <a:t> </a:t>
            </a:r>
            <a:r>
              <a:rPr sz="3600" spc="-25" dirty="0"/>
              <a:t>top </a:t>
            </a:r>
            <a:r>
              <a:rPr sz="3600" dirty="0">
                <a:solidFill>
                  <a:srgbClr val="000000"/>
                </a:solidFill>
              </a:rPr>
              <a:t>Case</a:t>
            </a:r>
            <a:r>
              <a:rPr sz="3600" spc="-2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I: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𝑆</a:t>
            </a:r>
            <a:r>
              <a:rPr sz="3600" spc="24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→</a:t>
            </a:r>
            <a:r>
              <a:rPr sz="3600" spc="18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𝛼𝐴𝑧</a:t>
            </a:r>
            <a:r>
              <a:rPr sz="3600" spc="245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→</a:t>
            </a:r>
            <a:r>
              <a:rPr sz="3600" spc="19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𝛼𝛽𝐵𝑦𝑧</a:t>
            </a:r>
            <a:r>
              <a:rPr sz="3600" spc="25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→</a:t>
            </a:r>
            <a:r>
              <a:rPr sz="3600" spc="19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spc="-10" dirty="0">
                <a:solidFill>
                  <a:srgbClr val="2C2CB8"/>
                </a:solidFill>
                <a:latin typeface="Cambria Math"/>
                <a:cs typeface="Cambria Math"/>
              </a:rPr>
              <a:t>𝛼𝛽𝛾𝑦𝑧</a:t>
            </a:r>
            <a:endParaRPr sz="3600">
              <a:latin typeface="Cambria Math"/>
              <a:cs typeface="Cambria Math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60094" y="1623313"/>
          <a:ext cx="5682615" cy="1912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146050">
                        <a:lnSpc>
                          <a:spcPts val="228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stack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228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input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ts val="228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action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31750">
                        <a:lnSpc>
                          <a:spcPts val="2855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αβγ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2855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yz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ts val="2855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-2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γ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pPr marL="31750">
                        <a:lnSpc>
                          <a:spcPts val="2650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αβB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2650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yz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ts val="265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31750">
                        <a:lnSpc>
                          <a:spcPts val="2855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αβBy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2855"/>
                        </a:lnSpc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z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ts val="2855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4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βBy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αA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2655"/>
                        </a:lnSpc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z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3444" y="3557396"/>
            <a:ext cx="7488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Case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II: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𝑆</a:t>
            </a:r>
            <a:r>
              <a:rPr sz="3600" spc="24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→</a:t>
            </a:r>
            <a:r>
              <a:rPr sz="3600" spc="175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𝛼𝐵𝑥𝐴𝑧</a:t>
            </a:r>
            <a:r>
              <a:rPr sz="3600" spc="25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→</a:t>
            </a:r>
            <a:r>
              <a:rPr sz="3600" spc="17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𝛼𝐵𝑥𝑦𝑧</a:t>
            </a:r>
            <a:r>
              <a:rPr sz="3600" spc="254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2C2CB8"/>
                </a:solidFill>
                <a:latin typeface="Cambria Math"/>
                <a:cs typeface="Cambria Math"/>
              </a:rPr>
              <a:t>→</a:t>
            </a:r>
            <a:r>
              <a:rPr sz="3600" spc="175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600" spc="-10" dirty="0">
                <a:solidFill>
                  <a:srgbClr val="2C2CB8"/>
                </a:solidFill>
                <a:latin typeface="Cambria Math"/>
                <a:cs typeface="Cambria Math"/>
              </a:rPr>
              <a:t>𝛼𝛾𝑥𝑦𝑧</a:t>
            </a:r>
            <a:endParaRPr sz="3600">
              <a:latin typeface="Cambria Math"/>
              <a:cs typeface="Cambria Math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60094" y="4239133"/>
          <a:ext cx="7538083" cy="2315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1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stack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ts val="228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input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ts val="228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action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31750">
                        <a:lnSpc>
                          <a:spcPts val="2855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αγ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ts val="2855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xyz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ts val="2855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400" spc="-2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γ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marL="31750">
                        <a:lnSpc>
                          <a:spcPts val="2650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αB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ts val="2650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xyz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ts val="265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ts val="2665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αBx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ts val="2665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yz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ts val="2665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31750">
                        <a:lnSpc>
                          <a:spcPts val="2855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αBxy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ts val="2855"/>
                        </a:lnSpc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z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9755">
                        <a:lnSpc>
                          <a:spcPts val="2855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31750">
                        <a:lnSpc>
                          <a:spcPts val="2650"/>
                        </a:lnSpc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αBxA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ts val="2650"/>
                        </a:lnSpc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z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2965">
              <a:lnSpc>
                <a:spcPct val="100000"/>
              </a:lnSpc>
              <a:spcBef>
                <a:spcPts val="105"/>
              </a:spcBef>
            </a:pPr>
            <a:r>
              <a:rPr dirty="0"/>
              <a:t>Shift Reduce</a:t>
            </a:r>
            <a:r>
              <a:rPr spc="-20" dirty="0"/>
              <a:t> </a:t>
            </a:r>
            <a:r>
              <a:rPr spc="-10" dirty="0"/>
              <a:t>Parsers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34191"/>
            <a:ext cx="7375525" cy="51085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5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general </a:t>
            </a:r>
            <a:r>
              <a:rPr sz="3600" spc="-25" dirty="0">
                <a:latin typeface="Calibri"/>
                <a:cs typeface="Calibri"/>
              </a:rPr>
              <a:t>shift-</a:t>
            </a:r>
            <a:r>
              <a:rPr sz="3600" dirty="0">
                <a:latin typeface="Calibri"/>
                <a:cs typeface="Calibri"/>
              </a:rPr>
              <a:t>reduce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technique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is:</a:t>
            </a:r>
            <a:endParaRPr sz="3600">
              <a:latin typeface="Calibri"/>
              <a:cs typeface="Calibri"/>
            </a:endParaRPr>
          </a:p>
          <a:p>
            <a:pPr marL="756285" marR="347980" lvl="1" indent="-287020">
              <a:lnSpc>
                <a:spcPts val="3460"/>
              </a:lnSpc>
              <a:spcBef>
                <a:spcPts val="850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handle 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stack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then </a:t>
            </a:r>
            <a:r>
              <a:rPr sz="3200" spc="-10" dirty="0">
                <a:latin typeface="Calibri"/>
                <a:cs typeface="Calibri"/>
              </a:rPr>
              <a:t>shift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25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handle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reduce</a:t>
            </a:r>
            <a:endParaRPr sz="3200">
              <a:latin typeface="Calibri"/>
              <a:cs typeface="Calibri"/>
            </a:endParaRPr>
          </a:p>
          <a:p>
            <a:pPr marL="354330" marR="400685" indent="-342265">
              <a:lnSpc>
                <a:spcPct val="100000"/>
              </a:lnSpc>
              <a:spcBef>
                <a:spcPts val="840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Bottom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up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parsing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essentially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the 	</a:t>
            </a:r>
            <a:r>
              <a:rPr sz="3600" dirty="0">
                <a:latin typeface="Calibri"/>
                <a:cs typeface="Calibri"/>
              </a:rPr>
              <a:t>process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detecting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handles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and 	</a:t>
            </a:r>
            <a:r>
              <a:rPr sz="3600" dirty="0">
                <a:latin typeface="Calibri"/>
                <a:cs typeface="Calibri"/>
              </a:rPr>
              <a:t>reducing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them.</a:t>
            </a:r>
            <a:endParaRPr sz="3600">
              <a:latin typeface="Calibri"/>
              <a:cs typeface="Calibri"/>
            </a:endParaRPr>
          </a:p>
          <a:p>
            <a:pPr marL="355600" marR="198755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Different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bottom-</a:t>
            </a:r>
            <a:r>
              <a:rPr sz="3600" dirty="0">
                <a:latin typeface="Calibri"/>
                <a:cs typeface="Calibri"/>
              </a:rPr>
              <a:t>up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parsers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differ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in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way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they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detect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handles.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40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Conflicts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83310"/>
            <a:ext cx="7176770" cy="50838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4330" marR="518795" indent="-342265">
              <a:lnSpc>
                <a:spcPts val="4320"/>
              </a:lnSpc>
              <a:spcBef>
                <a:spcPts val="640"/>
              </a:spcBef>
              <a:buChar char="•"/>
              <a:tabLst>
                <a:tab pos="355600" algn="l"/>
              </a:tabLst>
            </a:pPr>
            <a:r>
              <a:rPr sz="4000" dirty="0">
                <a:latin typeface="Calibri"/>
                <a:cs typeface="Calibri"/>
              </a:rPr>
              <a:t>What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happens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when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there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spc="-50" dirty="0">
                <a:latin typeface="Calibri"/>
                <a:cs typeface="Calibri"/>
              </a:rPr>
              <a:t>a 	</a:t>
            </a:r>
            <a:r>
              <a:rPr sz="4000" spc="-10" dirty="0">
                <a:latin typeface="Calibri"/>
                <a:cs typeface="Calibri"/>
              </a:rPr>
              <a:t>choice</a:t>
            </a:r>
            <a:endParaRPr sz="4000">
              <a:latin typeface="Calibri"/>
              <a:cs typeface="Calibri"/>
            </a:endParaRPr>
          </a:p>
          <a:p>
            <a:pPr marL="755015" marR="382905" lvl="1" indent="-285750">
              <a:lnSpc>
                <a:spcPts val="3890"/>
              </a:lnSpc>
              <a:spcBef>
                <a:spcPts val="885"/>
              </a:spcBef>
              <a:buChar char="–"/>
              <a:tabLst>
                <a:tab pos="756285" algn="l"/>
              </a:tabLst>
            </a:pPr>
            <a:r>
              <a:rPr sz="3600" dirty="0">
                <a:latin typeface="Calibri"/>
                <a:cs typeface="Calibri"/>
              </a:rPr>
              <a:t>What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action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to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take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case</a:t>
            </a:r>
            <a:r>
              <a:rPr sz="3600" spc="-20" dirty="0">
                <a:latin typeface="Calibri"/>
                <a:cs typeface="Calibri"/>
              </a:rPr>
              <a:t> both 	</a:t>
            </a:r>
            <a:r>
              <a:rPr sz="3600" dirty="0">
                <a:latin typeface="Calibri"/>
                <a:cs typeface="Calibri"/>
              </a:rPr>
              <a:t>shift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reduce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are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valid?</a:t>
            </a:r>
            <a:endParaRPr sz="36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375"/>
              </a:spcBef>
            </a:pP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shift-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reduce</a:t>
            </a:r>
            <a:r>
              <a:rPr sz="36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conflict</a:t>
            </a:r>
            <a:endParaRPr sz="3600">
              <a:latin typeface="Calibri"/>
              <a:cs typeface="Calibri"/>
            </a:endParaRPr>
          </a:p>
          <a:p>
            <a:pPr marL="755015" marR="5080" lvl="1" indent="-285750">
              <a:lnSpc>
                <a:spcPct val="90000"/>
              </a:lnSpc>
              <a:spcBef>
                <a:spcPts val="865"/>
              </a:spcBef>
              <a:buChar char="–"/>
              <a:tabLst>
                <a:tab pos="756285" algn="l"/>
              </a:tabLst>
            </a:pPr>
            <a:r>
              <a:rPr sz="3600" dirty="0">
                <a:latin typeface="Calibri"/>
                <a:cs typeface="Calibri"/>
              </a:rPr>
              <a:t>Which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rule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to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use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for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reduction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if 	</a:t>
            </a:r>
            <a:r>
              <a:rPr sz="3600" dirty="0">
                <a:latin typeface="Calibri"/>
                <a:cs typeface="Calibri"/>
              </a:rPr>
              <a:t>reduction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possible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by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more</a:t>
            </a:r>
            <a:r>
              <a:rPr sz="3600" spc="-20" dirty="0">
                <a:latin typeface="Calibri"/>
                <a:cs typeface="Calibri"/>
              </a:rPr>
              <a:t> than 	</a:t>
            </a:r>
            <a:r>
              <a:rPr sz="3600" dirty="0">
                <a:latin typeface="Calibri"/>
                <a:cs typeface="Calibri"/>
              </a:rPr>
              <a:t>one </a:t>
            </a:r>
            <a:r>
              <a:rPr sz="3600" spc="-10" dirty="0">
                <a:latin typeface="Calibri"/>
                <a:cs typeface="Calibri"/>
              </a:rPr>
              <a:t>rule?</a:t>
            </a:r>
            <a:endParaRPr sz="36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430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reduce-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reduce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 conflict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40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Conflicts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92453"/>
            <a:ext cx="6430645" cy="15621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5080" indent="-343535" algn="just">
              <a:lnSpc>
                <a:spcPct val="90000"/>
              </a:lnSpc>
              <a:spcBef>
                <a:spcPts val="530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Conflicts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come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either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because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of </a:t>
            </a:r>
            <a:r>
              <a:rPr sz="3600" dirty="0">
                <a:latin typeface="Calibri"/>
                <a:cs typeface="Calibri"/>
              </a:rPr>
              <a:t>ambiguous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grammars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or</a:t>
            </a:r>
            <a:r>
              <a:rPr sz="3600" spc="-10" dirty="0">
                <a:latin typeface="Calibri"/>
                <a:cs typeface="Calibri"/>
              </a:rPr>
              <a:t> parsing </a:t>
            </a:r>
            <a:r>
              <a:rPr sz="3600" dirty="0">
                <a:latin typeface="Calibri"/>
                <a:cs typeface="Calibri"/>
              </a:rPr>
              <a:t>method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not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powerful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enough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43971"/>
            <a:ext cx="7560309" cy="466344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90"/>
              </a:spcBef>
              <a:buChar char="•"/>
              <a:tabLst>
                <a:tab pos="354965" algn="l"/>
              </a:tabLst>
            </a:pPr>
            <a:r>
              <a:rPr sz="3600" dirty="0">
                <a:latin typeface="Calibri"/>
                <a:cs typeface="Calibri"/>
              </a:rPr>
              <a:t>Split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string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being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parsed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into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two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parts</a:t>
            </a:r>
            <a:endParaRPr sz="3600">
              <a:latin typeface="Calibri"/>
              <a:cs typeface="Calibri"/>
            </a:endParaRPr>
          </a:p>
          <a:p>
            <a:pPr marL="756285" marR="767080" lvl="1" indent="-287020">
              <a:lnSpc>
                <a:spcPct val="100000"/>
              </a:lnSpc>
              <a:spcBef>
                <a:spcPts val="795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Calibri"/>
                <a:cs typeface="Calibri"/>
              </a:rPr>
              <a:t>Two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separated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special </a:t>
            </a:r>
            <a:r>
              <a:rPr sz="3200" dirty="0">
                <a:latin typeface="Calibri"/>
                <a:cs typeface="Calibri"/>
              </a:rPr>
              <a:t>character </a:t>
            </a:r>
            <a:r>
              <a:rPr sz="3200" spc="-25" dirty="0">
                <a:latin typeface="Calibri"/>
                <a:cs typeface="Calibri"/>
              </a:rPr>
              <a:t>“.”</a:t>
            </a:r>
            <a:endParaRPr sz="3200">
              <a:latin typeface="Calibri"/>
              <a:cs typeface="Calibri"/>
            </a:endParaRPr>
          </a:p>
          <a:p>
            <a:pPr marL="756285" marR="179070" lvl="1" indent="-287020">
              <a:lnSpc>
                <a:spcPct val="100000"/>
              </a:lnSpc>
              <a:spcBef>
                <a:spcPts val="770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Calibri"/>
                <a:cs typeface="Calibri"/>
              </a:rPr>
              <a:t>Left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terminals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non </a:t>
            </a:r>
            <a:r>
              <a:rPr sz="3200" spc="-10" dirty="0">
                <a:latin typeface="Calibri"/>
                <a:cs typeface="Calibri"/>
              </a:rPr>
              <a:t>terminals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775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Calibri"/>
                <a:cs typeface="Calibri"/>
              </a:rPr>
              <a:t>Right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terminals</a:t>
            </a:r>
            <a:endParaRPr sz="3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35"/>
              </a:spcBef>
              <a:buFont typeface="Calibri"/>
              <a:buChar char="–"/>
            </a:pP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4316095" algn="l"/>
              </a:tabLst>
            </a:pPr>
            <a:r>
              <a:rPr sz="3600" dirty="0">
                <a:latin typeface="Calibri"/>
                <a:cs typeface="Calibri"/>
              </a:rPr>
              <a:t>Initially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input</a:t>
            </a:r>
            <a:r>
              <a:rPr sz="3600" spc="-25" dirty="0">
                <a:latin typeface="Calibri"/>
                <a:cs typeface="Calibri"/>
              </a:rPr>
              <a:t> is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.w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1594" y="606297"/>
            <a:ext cx="4538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Shift</a:t>
            </a:r>
            <a:r>
              <a:rPr spc="-40" dirty="0"/>
              <a:t> </a:t>
            </a:r>
            <a:r>
              <a:rPr dirty="0"/>
              <a:t>reduce</a:t>
            </a:r>
            <a:r>
              <a:rPr spc="-35" dirty="0"/>
              <a:t> </a:t>
            </a:r>
            <a:r>
              <a:rPr spc="-10" dirty="0"/>
              <a:t>parsing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11225">
              <a:lnSpc>
                <a:spcPct val="100000"/>
              </a:lnSpc>
              <a:spcBef>
                <a:spcPts val="105"/>
              </a:spcBef>
            </a:pPr>
            <a:r>
              <a:rPr dirty="0"/>
              <a:t>Shift reduce</a:t>
            </a:r>
            <a:r>
              <a:rPr spc="-15" dirty="0"/>
              <a:t> </a:t>
            </a:r>
            <a:r>
              <a:rPr spc="-10" dirty="0"/>
              <a:t>conflict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2437" y="2667000"/>
          <a:ext cx="8535669" cy="274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1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22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stack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input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508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stack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input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E+E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*id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1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E+E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365"/>
                        </a:lnSpc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E+E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365"/>
                        </a:lnSpc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*id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36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shift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91440">
                        <a:lnSpc>
                          <a:spcPts val="2395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 marR="278130">
                        <a:lnSpc>
                          <a:spcPts val="2890"/>
                        </a:lnSpc>
                        <a:spcBef>
                          <a:spcPts val="165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E*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E*id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E*E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2395"/>
                        </a:lnSpc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*id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8478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id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39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shift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shift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2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id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byE</a:t>
                      </a:r>
                      <a:r>
                        <a:rPr sz="2000" spc="-1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E*E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E+E*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 marR="102235" algn="just">
                        <a:lnSpc>
                          <a:spcPct val="120100"/>
                        </a:lnSpc>
                        <a:spcBef>
                          <a:spcPts val="1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E+E*id E+E*E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E+E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2275"/>
                        </a:lnSpc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id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27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shift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75895" marR="513080">
                        <a:lnSpc>
                          <a:spcPct val="1201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2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id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1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E*E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1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E+E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91440">
                        <a:lnSpc>
                          <a:spcPts val="2395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75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340" y="1211929"/>
            <a:ext cx="6851650" cy="1190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95"/>
              </a:spcBef>
              <a:tabLst>
                <a:tab pos="3812540" algn="l"/>
              </a:tabLst>
            </a:pPr>
            <a:r>
              <a:rPr sz="3200" dirty="0">
                <a:latin typeface="Calibri"/>
                <a:cs typeface="Calibri"/>
              </a:rPr>
              <a:t>Consider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grammar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E</a:t>
            </a:r>
            <a:r>
              <a:rPr sz="3200" spc="-1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3200" spc="-8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E+E</a:t>
            </a:r>
            <a:r>
              <a:rPr sz="3200" spc="-2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|</a:t>
            </a:r>
            <a:r>
              <a:rPr sz="3200" spc="-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E*E</a:t>
            </a:r>
            <a:r>
              <a:rPr sz="3200" spc="-2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| </a:t>
            </a:r>
            <a:r>
              <a:rPr sz="3200" spc="-35" dirty="0">
                <a:solidFill>
                  <a:srgbClr val="2C2CB8"/>
                </a:solidFill>
                <a:latin typeface="Calibri"/>
                <a:cs typeface="Calibri"/>
              </a:rPr>
              <a:t>id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input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2C2CB8"/>
                </a:solidFill>
                <a:latin typeface="Calibri"/>
                <a:cs typeface="Calibri"/>
              </a:rPr>
              <a:t>id+id*id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8617" y="415493"/>
            <a:ext cx="52216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Reduce</a:t>
            </a:r>
            <a:r>
              <a:rPr spc="10" dirty="0"/>
              <a:t> </a:t>
            </a:r>
            <a:r>
              <a:rPr dirty="0"/>
              <a:t>reduce</a:t>
            </a:r>
            <a:r>
              <a:rPr spc="-15" dirty="0"/>
              <a:t> </a:t>
            </a:r>
            <a:r>
              <a:rPr spc="-10" dirty="0"/>
              <a:t>conflict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360906"/>
            <a:ext cx="6962140" cy="17792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3200" dirty="0">
                <a:latin typeface="Calibri"/>
                <a:cs typeface="Calibri"/>
              </a:rPr>
              <a:t>Consider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grammar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M</a:t>
            </a:r>
            <a:r>
              <a:rPr sz="3200" spc="-2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3200" spc="-8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R+R</a:t>
            </a:r>
            <a:r>
              <a:rPr sz="3200" spc="-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|</a:t>
            </a:r>
            <a:r>
              <a:rPr sz="32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R+c</a:t>
            </a:r>
            <a:r>
              <a:rPr sz="32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|</a:t>
            </a:r>
            <a:r>
              <a:rPr sz="32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2C2CB8"/>
                </a:solidFill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  <a:p>
            <a:pPr marL="385508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R</a:t>
            </a:r>
            <a:r>
              <a:rPr sz="3200" spc="-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3200" spc="-7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2C2CB8"/>
                </a:solidFill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860800" algn="l"/>
              </a:tabLst>
            </a:pPr>
            <a:r>
              <a:rPr sz="320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input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2C2CB8"/>
                </a:solidFill>
                <a:latin typeface="Calibri"/>
                <a:cs typeface="Calibri"/>
              </a:rPr>
              <a:t>c+c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3837" y="3200400"/>
          <a:ext cx="8606789" cy="2970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69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Stack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input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Stack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input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066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7640">
                        <a:lnSpc>
                          <a:spcPct val="100000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340"/>
                        </a:lnSpc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c+c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+c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shift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2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340"/>
                        </a:lnSpc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c+c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7716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+c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shift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2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67640">
                        <a:lnSpc>
                          <a:spcPts val="2335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335"/>
                        </a:lnSpc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+c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33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shift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335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335"/>
                        </a:lnSpc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+c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33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shift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915">
                <a:tc>
                  <a:txBody>
                    <a:bodyPr/>
                    <a:lstStyle/>
                    <a:p>
                      <a:pPr marL="167640">
                        <a:lnSpc>
                          <a:spcPts val="2340"/>
                        </a:lnSpc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R+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67640" marR="326390">
                        <a:lnSpc>
                          <a:spcPct val="120000"/>
                        </a:lnSpc>
                        <a:spcBef>
                          <a:spcPts val="1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R+c R+R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340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shift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75895" marR="240665">
                        <a:lnSpc>
                          <a:spcPct val="120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2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c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1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R+R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340"/>
                        </a:lnSpc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R+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 marR="356870">
                        <a:lnSpc>
                          <a:spcPct val="119500"/>
                        </a:lnSpc>
                        <a:spcBef>
                          <a:spcPts val="25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R+c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2340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shift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000" spc="-1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R+c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167640">
                        <a:lnSpc>
                          <a:spcPts val="2235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0752"/>
            <a:ext cx="206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22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9935">
              <a:lnSpc>
                <a:spcPct val="100000"/>
              </a:lnSpc>
              <a:spcBef>
                <a:spcPts val="105"/>
              </a:spcBef>
            </a:pPr>
            <a:r>
              <a:rPr dirty="0"/>
              <a:t>LR </a:t>
            </a:r>
            <a:r>
              <a:rPr spc="-10" dirty="0"/>
              <a:t>parsing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58640" y="965073"/>
            <a:ext cx="484251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68300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buffer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 string.</a:t>
            </a:r>
            <a:endParaRPr sz="2800">
              <a:latin typeface="Calibri"/>
              <a:cs typeface="Calibri"/>
            </a:endParaRPr>
          </a:p>
          <a:p>
            <a:pPr marL="368300" marR="31051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68300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Stack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form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775" spc="-15" baseline="-21021" dirty="0">
                <a:latin typeface="Calibri"/>
                <a:cs typeface="Calibri"/>
              </a:rPr>
              <a:t>0</a:t>
            </a:r>
            <a:r>
              <a:rPr sz="2800" spc="-10" dirty="0">
                <a:latin typeface="Calibri"/>
                <a:cs typeface="Calibri"/>
              </a:rPr>
              <a:t>X</a:t>
            </a:r>
            <a:r>
              <a:rPr sz="2775" spc="-15" baseline="-21021" dirty="0">
                <a:latin typeface="Calibri"/>
                <a:cs typeface="Calibri"/>
              </a:rPr>
              <a:t>1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775" spc="-15" baseline="-21021" dirty="0">
                <a:latin typeface="Calibri"/>
                <a:cs typeface="Calibri"/>
              </a:rPr>
              <a:t>1</a:t>
            </a:r>
            <a:r>
              <a:rPr sz="2800" spc="-10" dirty="0">
                <a:latin typeface="Calibri"/>
                <a:cs typeface="Calibri"/>
              </a:rPr>
              <a:t>X</a:t>
            </a:r>
            <a:r>
              <a:rPr sz="2775" spc="-15" baseline="-21021" dirty="0">
                <a:latin typeface="Calibri"/>
                <a:cs typeface="Calibri"/>
              </a:rPr>
              <a:t>2</a:t>
            </a:r>
            <a:r>
              <a:rPr sz="2800" spc="-10" dirty="0">
                <a:latin typeface="Calibri"/>
                <a:cs typeface="Calibri"/>
              </a:rPr>
              <a:t>……X</a:t>
            </a:r>
            <a:r>
              <a:rPr sz="2775" spc="-15" baseline="-21021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775" spc="-15" baseline="-21021" dirty="0">
                <a:latin typeface="Calibri"/>
                <a:cs typeface="Calibri"/>
              </a:rPr>
              <a:t>n</a:t>
            </a:r>
            <a:endParaRPr sz="2775" baseline="-21021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5940" y="2757627"/>
            <a:ext cx="4893310" cy="3268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2956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775" baseline="-21021" dirty="0">
                <a:latin typeface="Calibri"/>
                <a:cs typeface="Calibri"/>
              </a:rPr>
              <a:t>i</a:t>
            </a:r>
            <a:r>
              <a:rPr sz="2775" spc="307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grammar </a:t>
            </a:r>
            <a:r>
              <a:rPr sz="2800" dirty="0">
                <a:latin typeface="Calibri"/>
                <a:cs typeface="Calibri"/>
              </a:rPr>
              <a:t>symbol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775" baseline="-21021" dirty="0">
                <a:latin typeface="Calibri"/>
                <a:cs typeface="Calibri"/>
              </a:rPr>
              <a:t>i</a:t>
            </a:r>
            <a:r>
              <a:rPr sz="2775" spc="270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state.</a:t>
            </a:r>
            <a:endParaRPr sz="2800">
              <a:latin typeface="Calibri"/>
              <a:cs typeface="Calibri"/>
            </a:endParaRPr>
          </a:p>
          <a:p>
            <a:pPr marL="381000" marR="7112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81000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Table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goto </a:t>
            </a:r>
            <a:r>
              <a:rPr sz="2800" spc="-10" dirty="0">
                <a:latin typeface="Calibri"/>
                <a:cs typeface="Calibri"/>
              </a:rPr>
              <a:t>parts.</a:t>
            </a:r>
            <a:endParaRPr sz="2800">
              <a:latin typeface="Calibri"/>
              <a:cs typeface="Calibri"/>
            </a:endParaRPr>
          </a:p>
          <a:p>
            <a:pPr marL="381000" marR="304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81000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indexed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terminal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symbols.</a:t>
            </a:r>
            <a:endParaRPr sz="2800">
              <a:latin typeface="Calibri"/>
              <a:cs typeface="Calibri"/>
            </a:endParaRPr>
          </a:p>
          <a:p>
            <a:pPr marL="380365" indent="-342265">
              <a:lnSpc>
                <a:spcPct val="100000"/>
              </a:lnSpc>
              <a:spcBef>
                <a:spcPts val="675"/>
              </a:spcBef>
              <a:buChar char="•"/>
              <a:tabLst>
                <a:tab pos="380365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goto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indexed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4240" y="6001613"/>
            <a:ext cx="38627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terminal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symbols.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1355" y="1420367"/>
            <a:ext cx="3657600" cy="4666615"/>
            <a:chOff x="181355" y="1420367"/>
            <a:chExt cx="3657600" cy="46666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355" y="1420367"/>
              <a:ext cx="3657600" cy="46664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8599" y="1447799"/>
              <a:ext cx="3563620" cy="4572000"/>
            </a:xfrm>
            <a:custGeom>
              <a:avLst/>
              <a:gdLst/>
              <a:ahLst/>
              <a:cxnLst/>
              <a:rect l="l" t="t" r="r" b="b"/>
              <a:pathLst>
                <a:path w="3563620" h="4572000">
                  <a:moveTo>
                    <a:pt x="2969514" y="0"/>
                  </a:moveTo>
                  <a:lnTo>
                    <a:pt x="593915" y="0"/>
                  </a:lnTo>
                  <a:lnTo>
                    <a:pt x="545204" y="1969"/>
                  </a:lnTo>
                  <a:lnTo>
                    <a:pt x="497578" y="7774"/>
                  </a:lnTo>
                  <a:lnTo>
                    <a:pt x="451189" y="17262"/>
                  </a:lnTo>
                  <a:lnTo>
                    <a:pt x="406190" y="30280"/>
                  </a:lnTo>
                  <a:lnTo>
                    <a:pt x="362734" y="46676"/>
                  </a:lnTo>
                  <a:lnTo>
                    <a:pt x="320974" y="66296"/>
                  </a:lnTo>
                  <a:lnTo>
                    <a:pt x="281063" y="88987"/>
                  </a:lnTo>
                  <a:lnTo>
                    <a:pt x="243154" y="114596"/>
                  </a:lnTo>
                  <a:lnTo>
                    <a:pt x="207399" y="142971"/>
                  </a:lnTo>
                  <a:lnTo>
                    <a:pt x="173951" y="173958"/>
                  </a:lnTo>
                  <a:lnTo>
                    <a:pt x="142964" y="207404"/>
                  </a:lnTo>
                  <a:lnTo>
                    <a:pt x="114589" y="243157"/>
                  </a:lnTo>
                  <a:lnTo>
                    <a:pt x="88980" y="281063"/>
                  </a:lnTo>
                  <a:lnTo>
                    <a:pt x="66290" y="320969"/>
                  </a:lnTo>
                  <a:lnTo>
                    <a:pt x="46672" y="362723"/>
                  </a:lnTo>
                  <a:lnTo>
                    <a:pt x="30277" y="406172"/>
                  </a:lnTo>
                  <a:lnTo>
                    <a:pt x="17260" y="451162"/>
                  </a:lnTo>
                  <a:lnTo>
                    <a:pt x="7773" y="497541"/>
                  </a:lnTo>
                  <a:lnTo>
                    <a:pt x="1968" y="545155"/>
                  </a:lnTo>
                  <a:lnTo>
                    <a:pt x="0" y="593851"/>
                  </a:lnTo>
                  <a:lnTo>
                    <a:pt x="0" y="3978148"/>
                  </a:lnTo>
                  <a:lnTo>
                    <a:pt x="1968" y="4026849"/>
                  </a:lnTo>
                  <a:lnTo>
                    <a:pt x="7773" y="4074468"/>
                  </a:lnTo>
                  <a:lnTo>
                    <a:pt x="17260" y="4120849"/>
                  </a:lnTo>
                  <a:lnTo>
                    <a:pt x="30277" y="4165842"/>
                  </a:lnTo>
                  <a:lnTo>
                    <a:pt x="46672" y="4209292"/>
                  </a:lnTo>
                  <a:lnTo>
                    <a:pt x="66290" y="4251046"/>
                  </a:lnTo>
                  <a:lnTo>
                    <a:pt x="88980" y="4290953"/>
                  </a:lnTo>
                  <a:lnTo>
                    <a:pt x="114589" y="4328859"/>
                  </a:lnTo>
                  <a:lnTo>
                    <a:pt x="142964" y="4364611"/>
                  </a:lnTo>
                  <a:lnTo>
                    <a:pt x="173951" y="4398056"/>
                  </a:lnTo>
                  <a:lnTo>
                    <a:pt x="207399" y="4429041"/>
                  </a:lnTo>
                  <a:lnTo>
                    <a:pt x="243154" y="4457414"/>
                  </a:lnTo>
                  <a:lnTo>
                    <a:pt x="281063" y="4483021"/>
                  </a:lnTo>
                  <a:lnTo>
                    <a:pt x="320974" y="4505710"/>
                  </a:lnTo>
                  <a:lnTo>
                    <a:pt x="362734" y="4525328"/>
                  </a:lnTo>
                  <a:lnTo>
                    <a:pt x="406190" y="4541722"/>
                  </a:lnTo>
                  <a:lnTo>
                    <a:pt x="451189" y="4554739"/>
                  </a:lnTo>
                  <a:lnTo>
                    <a:pt x="497578" y="4564226"/>
                  </a:lnTo>
                  <a:lnTo>
                    <a:pt x="545204" y="4570031"/>
                  </a:lnTo>
                  <a:lnTo>
                    <a:pt x="593915" y="4572000"/>
                  </a:lnTo>
                  <a:lnTo>
                    <a:pt x="2969514" y="4572000"/>
                  </a:lnTo>
                  <a:lnTo>
                    <a:pt x="3018227" y="4570031"/>
                  </a:lnTo>
                  <a:lnTo>
                    <a:pt x="3065855" y="4564226"/>
                  </a:lnTo>
                  <a:lnTo>
                    <a:pt x="3112244" y="4554739"/>
                  </a:lnTo>
                  <a:lnTo>
                    <a:pt x="3157242" y="4541722"/>
                  </a:lnTo>
                  <a:lnTo>
                    <a:pt x="3200695" y="4525328"/>
                  </a:lnTo>
                  <a:lnTo>
                    <a:pt x="3242452" y="4505710"/>
                  </a:lnTo>
                  <a:lnTo>
                    <a:pt x="3282358" y="4483021"/>
                  </a:lnTo>
                  <a:lnTo>
                    <a:pt x="3320263" y="4457414"/>
                  </a:lnTo>
                  <a:lnTo>
                    <a:pt x="3356013" y="4429041"/>
                  </a:lnTo>
                  <a:lnTo>
                    <a:pt x="3389455" y="4398056"/>
                  </a:lnTo>
                  <a:lnTo>
                    <a:pt x="3420437" y="4364611"/>
                  </a:lnTo>
                  <a:lnTo>
                    <a:pt x="3448805" y="4328859"/>
                  </a:lnTo>
                  <a:lnTo>
                    <a:pt x="3474408" y="4290953"/>
                  </a:lnTo>
                  <a:lnTo>
                    <a:pt x="3497093" y="4251046"/>
                  </a:lnTo>
                  <a:lnTo>
                    <a:pt x="3516707" y="4209292"/>
                  </a:lnTo>
                  <a:lnTo>
                    <a:pt x="3533097" y="4165842"/>
                  </a:lnTo>
                  <a:lnTo>
                    <a:pt x="3546110" y="4120849"/>
                  </a:lnTo>
                  <a:lnTo>
                    <a:pt x="3555595" y="4074468"/>
                  </a:lnTo>
                  <a:lnTo>
                    <a:pt x="3561397" y="4026849"/>
                  </a:lnTo>
                  <a:lnTo>
                    <a:pt x="3563366" y="3978148"/>
                  </a:lnTo>
                  <a:lnTo>
                    <a:pt x="3563366" y="593851"/>
                  </a:lnTo>
                  <a:lnTo>
                    <a:pt x="3561397" y="545155"/>
                  </a:lnTo>
                  <a:lnTo>
                    <a:pt x="3555595" y="497541"/>
                  </a:lnTo>
                  <a:lnTo>
                    <a:pt x="3546110" y="451162"/>
                  </a:lnTo>
                  <a:lnTo>
                    <a:pt x="3533097" y="406172"/>
                  </a:lnTo>
                  <a:lnTo>
                    <a:pt x="3516707" y="362723"/>
                  </a:lnTo>
                  <a:lnTo>
                    <a:pt x="3497093" y="320969"/>
                  </a:lnTo>
                  <a:lnTo>
                    <a:pt x="3474408" y="281063"/>
                  </a:lnTo>
                  <a:lnTo>
                    <a:pt x="3448805" y="243157"/>
                  </a:lnTo>
                  <a:lnTo>
                    <a:pt x="3420437" y="207404"/>
                  </a:lnTo>
                  <a:lnTo>
                    <a:pt x="3389455" y="173958"/>
                  </a:lnTo>
                  <a:lnTo>
                    <a:pt x="3356013" y="142971"/>
                  </a:lnTo>
                  <a:lnTo>
                    <a:pt x="3320263" y="114596"/>
                  </a:lnTo>
                  <a:lnTo>
                    <a:pt x="3282358" y="88987"/>
                  </a:lnTo>
                  <a:lnTo>
                    <a:pt x="3242452" y="66296"/>
                  </a:lnTo>
                  <a:lnTo>
                    <a:pt x="3200695" y="46676"/>
                  </a:lnTo>
                  <a:lnTo>
                    <a:pt x="3157242" y="30280"/>
                  </a:lnTo>
                  <a:lnTo>
                    <a:pt x="3112244" y="17262"/>
                  </a:lnTo>
                  <a:lnTo>
                    <a:pt x="3065855" y="7774"/>
                  </a:lnTo>
                  <a:lnTo>
                    <a:pt x="3018227" y="1969"/>
                  </a:lnTo>
                  <a:lnTo>
                    <a:pt x="2969514" y="0"/>
                  </a:lnTo>
                  <a:close/>
                </a:path>
              </a:pathLst>
            </a:custGeom>
            <a:solidFill>
              <a:srgbClr val="D5D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599" y="1447799"/>
              <a:ext cx="3563620" cy="4572000"/>
            </a:xfrm>
            <a:custGeom>
              <a:avLst/>
              <a:gdLst/>
              <a:ahLst/>
              <a:cxnLst/>
              <a:rect l="l" t="t" r="r" b="b"/>
              <a:pathLst>
                <a:path w="3563620" h="4572000">
                  <a:moveTo>
                    <a:pt x="0" y="593851"/>
                  </a:moveTo>
                  <a:lnTo>
                    <a:pt x="1968" y="545155"/>
                  </a:lnTo>
                  <a:lnTo>
                    <a:pt x="7773" y="497541"/>
                  </a:lnTo>
                  <a:lnTo>
                    <a:pt x="17260" y="451162"/>
                  </a:lnTo>
                  <a:lnTo>
                    <a:pt x="30277" y="406172"/>
                  </a:lnTo>
                  <a:lnTo>
                    <a:pt x="46672" y="362723"/>
                  </a:lnTo>
                  <a:lnTo>
                    <a:pt x="66290" y="320969"/>
                  </a:lnTo>
                  <a:lnTo>
                    <a:pt x="88980" y="281063"/>
                  </a:lnTo>
                  <a:lnTo>
                    <a:pt x="114589" y="243157"/>
                  </a:lnTo>
                  <a:lnTo>
                    <a:pt x="142964" y="207404"/>
                  </a:lnTo>
                  <a:lnTo>
                    <a:pt x="173951" y="173958"/>
                  </a:lnTo>
                  <a:lnTo>
                    <a:pt x="207399" y="142971"/>
                  </a:lnTo>
                  <a:lnTo>
                    <a:pt x="243154" y="114596"/>
                  </a:lnTo>
                  <a:lnTo>
                    <a:pt x="281063" y="88987"/>
                  </a:lnTo>
                  <a:lnTo>
                    <a:pt x="320974" y="66296"/>
                  </a:lnTo>
                  <a:lnTo>
                    <a:pt x="362734" y="46676"/>
                  </a:lnTo>
                  <a:lnTo>
                    <a:pt x="406190" y="30280"/>
                  </a:lnTo>
                  <a:lnTo>
                    <a:pt x="451189" y="17262"/>
                  </a:lnTo>
                  <a:lnTo>
                    <a:pt x="497578" y="7774"/>
                  </a:lnTo>
                  <a:lnTo>
                    <a:pt x="545204" y="1969"/>
                  </a:lnTo>
                  <a:lnTo>
                    <a:pt x="593915" y="0"/>
                  </a:lnTo>
                  <a:lnTo>
                    <a:pt x="2969514" y="0"/>
                  </a:lnTo>
                  <a:lnTo>
                    <a:pt x="3018227" y="1969"/>
                  </a:lnTo>
                  <a:lnTo>
                    <a:pt x="3065855" y="7774"/>
                  </a:lnTo>
                  <a:lnTo>
                    <a:pt x="3112244" y="17262"/>
                  </a:lnTo>
                  <a:lnTo>
                    <a:pt x="3157242" y="30280"/>
                  </a:lnTo>
                  <a:lnTo>
                    <a:pt x="3200695" y="46676"/>
                  </a:lnTo>
                  <a:lnTo>
                    <a:pt x="3242452" y="66296"/>
                  </a:lnTo>
                  <a:lnTo>
                    <a:pt x="3282358" y="88987"/>
                  </a:lnTo>
                  <a:lnTo>
                    <a:pt x="3320263" y="114596"/>
                  </a:lnTo>
                  <a:lnTo>
                    <a:pt x="3356013" y="142971"/>
                  </a:lnTo>
                  <a:lnTo>
                    <a:pt x="3389455" y="173958"/>
                  </a:lnTo>
                  <a:lnTo>
                    <a:pt x="3420437" y="207404"/>
                  </a:lnTo>
                  <a:lnTo>
                    <a:pt x="3448805" y="243157"/>
                  </a:lnTo>
                  <a:lnTo>
                    <a:pt x="3474408" y="281063"/>
                  </a:lnTo>
                  <a:lnTo>
                    <a:pt x="3497093" y="320969"/>
                  </a:lnTo>
                  <a:lnTo>
                    <a:pt x="3516707" y="362723"/>
                  </a:lnTo>
                  <a:lnTo>
                    <a:pt x="3533097" y="406172"/>
                  </a:lnTo>
                  <a:lnTo>
                    <a:pt x="3546110" y="451162"/>
                  </a:lnTo>
                  <a:lnTo>
                    <a:pt x="3555595" y="497541"/>
                  </a:lnTo>
                  <a:lnTo>
                    <a:pt x="3561397" y="545155"/>
                  </a:lnTo>
                  <a:lnTo>
                    <a:pt x="3563366" y="593851"/>
                  </a:lnTo>
                  <a:lnTo>
                    <a:pt x="3563366" y="3978148"/>
                  </a:lnTo>
                  <a:lnTo>
                    <a:pt x="3561397" y="4026849"/>
                  </a:lnTo>
                  <a:lnTo>
                    <a:pt x="3555595" y="4074468"/>
                  </a:lnTo>
                  <a:lnTo>
                    <a:pt x="3546110" y="4120849"/>
                  </a:lnTo>
                  <a:lnTo>
                    <a:pt x="3533097" y="4165842"/>
                  </a:lnTo>
                  <a:lnTo>
                    <a:pt x="3516707" y="4209292"/>
                  </a:lnTo>
                  <a:lnTo>
                    <a:pt x="3497093" y="4251046"/>
                  </a:lnTo>
                  <a:lnTo>
                    <a:pt x="3474408" y="4290953"/>
                  </a:lnTo>
                  <a:lnTo>
                    <a:pt x="3448805" y="4328859"/>
                  </a:lnTo>
                  <a:lnTo>
                    <a:pt x="3420437" y="4364611"/>
                  </a:lnTo>
                  <a:lnTo>
                    <a:pt x="3389455" y="4398056"/>
                  </a:lnTo>
                  <a:lnTo>
                    <a:pt x="3356013" y="4429041"/>
                  </a:lnTo>
                  <a:lnTo>
                    <a:pt x="3320263" y="4457414"/>
                  </a:lnTo>
                  <a:lnTo>
                    <a:pt x="3282358" y="4483021"/>
                  </a:lnTo>
                  <a:lnTo>
                    <a:pt x="3242452" y="4505710"/>
                  </a:lnTo>
                  <a:lnTo>
                    <a:pt x="3200695" y="4525328"/>
                  </a:lnTo>
                  <a:lnTo>
                    <a:pt x="3157242" y="4541722"/>
                  </a:lnTo>
                  <a:lnTo>
                    <a:pt x="3112244" y="4554739"/>
                  </a:lnTo>
                  <a:lnTo>
                    <a:pt x="3065855" y="4564226"/>
                  </a:lnTo>
                  <a:lnTo>
                    <a:pt x="3018227" y="4570031"/>
                  </a:lnTo>
                  <a:lnTo>
                    <a:pt x="2969514" y="4572000"/>
                  </a:lnTo>
                  <a:lnTo>
                    <a:pt x="593915" y="4572000"/>
                  </a:lnTo>
                  <a:lnTo>
                    <a:pt x="545204" y="4570031"/>
                  </a:lnTo>
                  <a:lnTo>
                    <a:pt x="497578" y="4564226"/>
                  </a:lnTo>
                  <a:lnTo>
                    <a:pt x="451189" y="4554739"/>
                  </a:lnTo>
                  <a:lnTo>
                    <a:pt x="406190" y="4541722"/>
                  </a:lnTo>
                  <a:lnTo>
                    <a:pt x="362734" y="4525328"/>
                  </a:lnTo>
                  <a:lnTo>
                    <a:pt x="320974" y="4505710"/>
                  </a:lnTo>
                  <a:lnTo>
                    <a:pt x="281063" y="4483021"/>
                  </a:lnTo>
                  <a:lnTo>
                    <a:pt x="243154" y="4457414"/>
                  </a:lnTo>
                  <a:lnTo>
                    <a:pt x="207399" y="4429041"/>
                  </a:lnTo>
                  <a:lnTo>
                    <a:pt x="173951" y="4398056"/>
                  </a:lnTo>
                  <a:lnTo>
                    <a:pt x="142964" y="4364611"/>
                  </a:lnTo>
                  <a:lnTo>
                    <a:pt x="114589" y="4328859"/>
                  </a:lnTo>
                  <a:lnTo>
                    <a:pt x="88980" y="4290953"/>
                  </a:lnTo>
                  <a:lnTo>
                    <a:pt x="66290" y="4251046"/>
                  </a:lnTo>
                  <a:lnTo>
                    <a:pt x="46672" y="4209292"/>
                  </a:lnTo>
                  <a:lnTo>
                    <a:pt x="30277" y="4165842"/>
                  </a:lnTo>
                  <a:lnTo>
                    <a:pt x="17260" y="4120849"/>
                  </a:lnTo>
                  <a:lnTo>
                    <a:pt x="7773" y="4074468"/>
                  </a:lnTo>
                  <a:lnTo>
                    <a:pt x="1968" y="4026849"/>
                  </a:lnTo>
                  <a:lnTo>
                    <a:pt x="0" y="3978148"/>
                  </a:lnTo>
                  <a:lnTo>
                    <a:pt x="0" y="593851"/>
                  </a:lnTo>
                  <a:close/>
                </a:path>
              </a:pathLst>
            </a:custGeom>
            <a:ln w="9525">
              <a:solidFill>
                <a:srgbClr val="2828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399" y="2057399"/>
              <a:ext cx="2590800" cy="3048000"/>
            </a:xfrm>
            <a:custGeom>
              <a:avLst/>
              <a:gdLst/>
              <a:ahLst/>
              <a:cxnLst/>
              <a:rect l="l" t="t" r="r" b="b"/>
              <a:pathLst>
                <a:path w="2590800" h="3048000">
                  <a:moveTo>
                    <a:pt x="457200" y="609600"/>
                  </a:moveTo>
                  <a:lnTo>
                    <a:pt x="457200" y="3048000"/>
                  </a:lnTo>
                </a:path>
                <a:path w="2590800" h="3048000">
                  <a:moveTo>
                    <a:pt x="0" y="609600"/>
                  </a:moveTo>
                  <a:lnTo>
                    <a:pt x="0" y="3048000"/>
                  </a:lnTo>
                </a:path>
                <a:path w="2590800" h="3048000">
                  <a:moveTo>
                    <a:pt x="0" y="3048000"/>
                  </a:moveTo>
                  <a:lnTo>
                    <a:pt x="457200" y="3048000"/>
                  </a:lnTo>
                </a:path>
                <a:path w="2590800" h="3048000">
                  <a:moveTo>
                    <a:pt x="914400" y="457200"/>
                  </a:moveTo>
                  <a:lnTo>
                    <a:pt x="2590800" y="457200"/>
                  </a:lnTo>
                </a:path>
                <a:path w="2590800" h="3048000">
                  <a:moveTo>
                    <a:pt x="914400" y="0"/>
                  </a:moveTo>
                  <a:lnTo>
                    <a:pt x="2590800" y="0"/>
                  </a:lnTo>
                </a:path>
                <a:path w="2590800" h="3048000">
                  <a:moveTo>
                    <a:pt x="2590800" y="0"/>
                  </a:moveTo>
                  <a:lnTo>
                    <a:pt x="2590800" y="457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0600" y="2514599"/>
              <a:ext cx="2133600" cy="1828800"/>
            </a:xfrm>
            <a:custGeom>
              <a:avLst/>
              <a:gdLst/>
              <a:ahLst/>
              <a:cxnLst/>
              <a:rect l="l" t="t" r="r" b="b"/>
              <a:pathLst>
                <a:path w="2133600" h="1828800">
                  <a:moveTo>
                    <a:pt x="762000" y="908050"/>
                  </a:moveTo>
                  <a:lnTo>
                    <a:pt x="76200" y="908050"/>
                  </a:lnTo>
                  <a:lnTo>
                    <a:pt x="76200" y="876300"/>
                  </a:lnTo>
                  <a:lnTo>
                    <a:pt x="0" y="914400"/>
                  </a:lnTo>
                  <a:lnTo>
                    <a:pt x="76200" y="952500"/>
                  </a:lnTo>
                  <a:lnTo>
                    <a:pt x="76200" y="920750"/>
                  </a:lnTo>
                  <a:lnTo>
                    <a:pt x="762000" y="920750"/>
                  </a:lnTo>
                  <a:lnTo>
                    <a:pt x="762000" y="908050"/>
                  </a:lnTo>
                  <a:close/>
                </a:path>
                <a:path w="2133600" h="1828800">
                  <a:moveTo>
                    <a:pt x="1257300" y="1447800"/>
                  </a:moveTo>
                  <a:lnTo>
                    <a:pt x="1250950" y="1435100"/>
                  </a:lnTo>
                  <a:lnTo>
                    <a:pt x="1219200" y="1371600"/>
                  </a:lnTo>
                  <a:lnTo>
                    <a:pt x="1181100" y="1447800"/>
                  </a:lnTo>
                  <a:lnTo>
                    <a:pt x="1212850" y="1447800"/>
                  </a:lnTo>
                  <a:lnTo>
                    <a:pt x="1212850" y="1752600"/>
                  </a:lnTo>
                  <a:lnTo>
                    <a:pt x="1181100" y="1752600"/>
                  </a:lnTo>
                  <a:lnTo>
                    <a:pt x="1219200" y="1828800"/>
                  </a:lnTo>
                  <a:lnTo>
                    <a:pt x="1250950" y="1765300"/>
                  </a:lnTo>
                  <a:lnTo>
                    <a:pt x="1257300" y="1752600"/>
                  </a:lnTo>
                  <a:lnTo>
                    <a:pt x="1225550" y="1752600"/>
                  </a:lnTo>
                  <a:lnTo>
                    <a:pt x="1225550" y="1447800"/>
                  </a:lnTo>
                  <a:lnTo>
                    <a:pt x="1257300" y="1447800"/>
                  </a:lnTo>
                  <a:close/>
                </a:path>
                <a:path w="2133600" h="1828800">
                  <a:moveTo>
                    <a:pt x="1257300" y="76200"/>
                  </a:moveTo>
                  <a:lnTo>
                    <a:pt x="1250950" y="63500"/>
                  </a:lnTo>
                  <a:lnTo>
                    <a:pt x="1219200" y="0"/>
                  </a:lnTo>
                  <a:lnTo>
                    <a:pt x="1181100" y="76200"/>
                  </a:lnTo>
                  <a:lnTo>
                    <a:pt x="1212850" y="76200"/>
                  </a:lnTo>
                  <a:lnTo>
                    <a:pt x="1212850" y="457200"/>
                  </a:lnTo>
                  <a:lnTo>
                    <a:pt x="1225550" y="457200"/>
                  </a:lnTo>
                  <a:lnTo>
                    <a:pt x="1225550" y="76200"/>
                  </a:lnTo>
                  <a:lnTo>
                    <a:pt x="1257300" y="76200"/>
                  </a:lnTo>
                  <a:close/>
                </a:path>
                <a:path w="2133600" h="1828800">
                  <a:moveTo>
                    <a:pt x="2133600" y="914400"/>
                  </a:moveTo>
                  <a:lnTo>
                    <a:pt x="2120900" y="908050"/>
                  </a:lnTo>
                  <a:lnTo>
                    <a:pt x="2057400" y="876300"/>
                  </a:lnTo>
                  <a:lnTo>
                    <a:pt x="2057400" y="908050"/>
                  </a:lnTo>
                  <a:lnTo>
                    <a:pt x="1676400" y="908050"/>
                  </a:lnTo>
                  <a:lnTo>
                    <a:pt x="1676400" y="920750"/>
                  </a:lnTo>
                  <a:lnTo>
                    <a:pt x="2057400" y="920750"/>
                  </a:lnTo>
                  <a:lnTo>
                    <a:pt x="2057400" y="952500"/>
                  </a:lnTo>
                  <a:lnTo>
                    <a:pt x="2120900" y="920750"/>
                  </a:lnTo>
                  <a:lnTo>
                    <a:pt x="2133600" y="914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47800" y="2068194"/>
            <a:ext cx="1671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398" y="3054223"/>
            <a:ext cx="381000" cy="7772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b="1" spc="-10" dirty="0"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2600" y="2971800"/>
            <a:ext cx="914400" cy="914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sz="2400" b="1" spc="-10" dirty="0">
                <a:latin typeface="Calibri"/>
                <a:cs typeface="Calibri"/>
              </a:rPr>
              <a:t>parser</a:t>
            </a: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driver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6794" y="5348427"/>
            <a:ext cx="1424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Parse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7800" y="4343400"/>
            <a:ext cx="762000" cy="914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907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39"/>
              </a:spcBef>
            </a:pPr>
            <a:r>
              <a:rPr sz="2000" b="1" spc="-10" dirty="0">
                <a:latin typeface="Calibri"/>
                <a:cs typeface="Calibri"/>
              </a:rPr>
              <a:t>action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09800" y="4343400"/>
            <a:ext cx="762000" cy="914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9079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2039"/>
              </a:spcBef>
            </a:pPr>
            <a:r>
              <a:rPr sz="2000" b="1" spc="-20" dirty="0">
                <a:latin typeface="Calibri"/>
                <a:cs typeface="Calibri"/>
              </a:rPr>
              <a:t>goto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4975" y="3061791"/>
            <a:ext cx="89026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293" y="263093"/>
            <a:ext cx="1958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3333CC"/>
                </a:solidFill>
                <a:latin typeface="Calibri"/>
                <a:cs typeface="Calibri"/>
              </a:rPr>
              <a:t>Example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5761" y="44653"/>
            <a:ext cx="2087245" cy="113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025"/>
              </a:lnSpc>
              <a:spcBef>
                <a:spcPts val="95"/>
              </a:spcBef>
              <a:tabLst>
                <a:tab pos="1543685" algn="l"/>
                <a:tab pos="1869439" algn="l"/>
              </a:tabLst>
            </a:pPr>
            <a:r>
              <a:rPr sz="2800" dirty="0">
                <a:solidFill>
                  <a:srgbClr val="000000"/>
                </a:solidFill>
              </a:rPr>
              <a:t>E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sz="2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</a:rPr>
              <a:t>E +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spc="-50" dirty="0">
                <a:solidFill>
                  <a:srgbClr val="000000"/>
                </a:solidFill>
              </a:rPr>
              <a:t>T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-50" dirty="0">
                <a:solidFill>
                  <a:srgbClr val="000000"/>
                </a:solidFill>
              </a:rPr>
              <a:t>|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-50" dirty="0">
                <a:solidFill>
                  <a:srgbClr val="000000"/>
                </a:solidFill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2690"/>
              </a:lnSpc>
              <a:spcBef>
                <a:spcPts val="315"/>
              </a:spcBef>
              <a:tabLst>
                <a:tab pos="1480185" algn="l"/>
                <a:tab pos="1532890" algn="l"/>
                <a:tab pos="1805939" algn="l"/>
                <a:tab pos="1858645" algn="l"/>
              </a:tabLst>
            </a:pPr>
            <a:r>
              <a:rPr sz="2800" dirty="0">
                <a:solidFill>
                  <a:srgbClr val="000000"/>
                </a:solidFill>
              </a:rPr>
              <a:t>T </a:t>
            </a:r>
            <a:r>
              <a:rPr sz="2800"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sz="28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</a:rPr>
              <a:t>T</a:t>
            </a:r>
            <a:r>
              <a:rPr sz="2800" spc="-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* </a:t>
            </a:r>
            <a:r>
              <a:rPr sz="2800" spc="-50" dirty="0">
                <a:solidFill>
                  <a:srgbClr val="000000"/>
                </a:solidFill>
              </a:rPr>
              <a:t>F</a:t>
            </a:r>
            <a:r>
              <a:rPr sz="2800" dirty="0">
                <a:solidFill>
                  <a:srgbClr val="000000"/>
                </a:solidFill>
              </a:rPr>
              <a:t>		</a:t>
            </a:r>
            <a:r>
              <a:rPr sz="2800" spc="-50" dirty="0">
                <a:solidFill>
                  <a:srgbClr val="000000"/>
                </a:solidFill>
              </a:rPr>
              <a:t>|</a:t>
            </a:r>
            <a:r>
              <a:rPr sz="2800" dirty="0">
                <a:solidFill>
                  <a:srgbClr val="000000"/>
                </a:solidFill>
              </a:rPr>
              <a:t>		</a:t>
            </a:r>
            <a:r>
              <a:rPr sz="2800" spc="-50" dirty="0">
                <a:solidFill>
                  <a:srgbClr val="000000"/>
                </a:solidFill>
              </a:rPr>
              <a:t>F </a:t>
            </a:r>
            <a:r>
              <a:rPr sz="2800" dirty="0">
                <a:solidFill>
                  <a:srgbClr val="000000"/>
                </a:solidFill>
              </a:rPr>
              <a:t>F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sz="28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</a:rPr>
              <a:t>( E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spc="-50" dirty="0">
                <a:solidFill>
                  <a:srgbClr val="000000"/>
                </a:solidFill>
              </a:rPr>
              <a:t>)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-50" dirty="0">
                <a:solidFill>
                  <a:srgbClr val="000000"/>
                </a:solidFill>
              </a:rPr>
              <a:t>|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spc="-25" dirty="0">
                <a:solidFill>
                  <a:srgbClr val="000000"/>
                </a:solidFill>
              </a:rPr>
              <a:t>id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4340" y="1344231"/>
          <a:ext cx="7007856" cy="5145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78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0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10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State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0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0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0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(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0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0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00CC00"/>
                          </a:solidFill>
                          <a:latin typeface="Calibri"/>
                          <a:cs typeface="Calibri"/>
                        </a:rPr>
                        <a:t>acc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6600FF"/>
                          </a:solidFill>
                          <a:latin typeface="Calibri"/>
                          <a:cs typeface="Calibri"/>
                        </a:rPr>
                        <a:t>s7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99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DF8F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6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6600FF"/>
                          </a:solidFill>
                          <a:latin typeface="Calibri"/>
                          <a:cs typeface="Calibri"/>
                        </a:rPr>
                        <a:t>s7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1930"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6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050"/>
                        </a:lnSpc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DF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93594" y="317703"/>
            <a:ext cx="25298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grammar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92072" y="5710237"/>
            <a:ext cx="897890" cy="471805"/>
            <a:chOff x="7692072" y="5710237"/>
            <a:chExt cx="897890" cy="471805"/>
          </a:xfrm>
        </p:grpSpPr>
        <p:sp>
          <p:nvSpPr>
            <p:cNvPr id="7" name="object 7"/>
            <p:cNvSpPr/>
            <p:nvPr/>
          </p:nvSpPr>
          <p:spPr>
            <a:xfrm>
              <a:off x="7696834" y="5715000"/>
              <a:ext cx="888365" cy="462280"/>
            </a:xfrm>
            <a:custGeom>
              <a:avLst/>
              <a:gdLst/>
              <a:ahLst/>
              <a:cxnLst/>
              <a:rect l="l" t="t" r="r" b="b"/>
              <a:pathLst>
                <a:path w="888365" h="462279">
                  <a:moveTo>
                    <a:pt x="888060" y="0"/>
                  </a:moveTo>
                  <a:lnTo>
                    <a:pt x="0" y="0"/>
                  </a:lnTo>
                  <a:lnTo>
                    <a:pt x="0" y="461670"/>
                  </a:lnTo>
                  <a:lnTo>
                    <a:pt x="888060" y="461670"/>
                  </a:lnTo>
                  <a:lnTo>
                    <a:pt x="888060" y="0"/>
                  </a:lnTo>
                  <a:close/>
                </a:path>
              </a:pathLst>
            </a:custGeom>
            <a:solidFill>
              <a:srgbClr val="EDF8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96834" y="5715000"/>
              <a:ext cx="888365" cy="462280"/>
            </a:xfrm>
            <a:custGeom>
              <a:avLst/>
              <a:gdLst/>
              <a:ahLst/>
              <a:cxnLst/>
              <a:rect l="l" t="t" r="r" b="b"/>
              <a:pathLst>
                <a:path w="888365" h="462279">
                  <a:moveTo>
                    <a:pt x="0" y="461670"/>
                  </a:moveTo>
                  <a:lnTo>
                    <a:pt x="888060" y="461670"/>
                  </a:lnTo>
                  <a:lnTo>
                    <a:pt x="888060" y="0"/>
                  </a:lnTo>
                  <a:lnTo>
                    <a:pt x="0" y="0"/>
                  </a:lnTo>
                  <a:lnTo>
                    <a:pt x="0" y="46167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082028" y="5910071"/>
            <a:ext cx="657225" cy="594360"/>
            <a:chOff x="7082028" y="5910071"/>
            <a:chExt cx="657225" cy="5943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2028" y="5910071"/>
              <a:ext cx="656844" cy="5943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238365" y="5933198"/>
              <a:ext cx="459740" cy="448309"/>
            </a:xfrm>
            <a:custGeom>
              <a:avLst/>
              <a:gdLst/>
              <a:ahLst/>
              <a:cxnLst/>
              <a:rect l="l" t="t" r="r" b="b"/>
              <a:pathLst>
                <a:path w="459740" h="448310">
                  <a:moveTo>
                    <a:pt x="96900" y="330301"/>
                  </a:moveTo>
                  <a:lnTo>
                    <a:pt x="0" y="395884"/>
                  </a:lnTo>
                  <a:lnTo>
                    <a:pt x="104775" y="447941"/>
                  </a:lnTo>
                  <a:lnTo>
                    <a:pt x="112394" y="445376"/>
                  </a:lnTo>
                  <a:lnTo>
                    <a:pt x="115569" y="439102"/>
                  </a:lnTo>
                  <a:lnTo>
                    <a:pt x="118617" y="432816"/>
                  </a:lnTo>
                  <a:lnTo>
                    <a:pt x="116077" y="425196"/>
                  </a:lnTo>
                  <a:lnTo>
                    <a:pt x="79034" y="406755"/>
                  </a:lnTo>
                  <a:lnTo>
                    <a:pt x="27050" y="406755"/>
                  </a:lnTo>
                  <a:lnTo>
                    <a:pt x="23283" y="381914"/>
                  </a:lnTo>
                  <a:lnTo>
                    <a:pt x="23240" y="381635"/>
                  </a:lnTo>
                  <a:lnTo>
                    <a:pt x="39750" y="379272"/>
                  </a:lnTo>
                  <a:lnTo>
                    <a:pt x="59689" y="374332"/>
                  </a:lnTo>
                  <a:lnTo>
                    <a:pt x="97916" y="359549"/>
                  </a:lnTo>
                  <a:lnTo>
                    <a:pt x="112649" y="343433"/>
                  </a:lnTo>
                  <a:lnTo>
                    <a:pt x="104775" y="331825"/>
                  </a:lnTo>
                  <a:lnTo>
                    <a:pt x="96900" y="330301"/>
                  </a:lnTo>
                  <a:close/>
                </a:path>
                <a:path w="459740" h="448310">
                  <a:moveTo>
                    <a:pt x="102798" y="356951"/>
                  </a:moveTo>
                  <a:lnTo>
                    <a:pt x="59689" y="374332"/>
                  </a:lnTo>
                  <a:lnTo>
                    <a:pt x="23240" y="381635"/>
                  </a:lnTo>
                  <a:lnTo>
                    <a:pt x="27050" y="406755"/>
                  </a:lnTo>
                  <a:lnTo>
                    <a:pt x="40651" y="404710"/>
                  </a:lnTo>
                  <a:lnTo>
                    <a:pt x="32257" y="404710"/>
                  </a:lnTo>
                  <a:lnTo>
                    <a:pt x="30860" y="382816"/>
                  </a:lnTo>
                  <a:lnTo>
                    <a:pt x="64596" y="382816"/>
                  </a:lnTo>
                  <a:lnTo>
                    <a:pt x="102798" y="356951"/>
                  </a:lnTo>
                  <a:close/>
                </a:path>
                <a:path w="459740" h="448310">
                  <a:moveTo>
                    <a:pt x="64111" y="399339"/>
                  </a:moveTo>
                  <a:lnTo>
                    <a:pt x="45974" y="403910"/>
                  </a:lnTo>
                  <a:lnTo>
                    <a:pt x="27050" y="406755"/>
                  </a:lnTo>
                  <a:lnTo>
                    <a:pt x="79034" y="406755"/>
                  </a:lnTo>
                  <a:lnTo>
                    <a:pt x="64111" y="399339"/>
                  </a:lnTo>
                  <a:close/>
                </a:path>
                <a:path w="459740" h="448310">
                  <a:moveTo>
                    <a:pt x="30860" y="382816"/>
                  </a:moveTo>
                  <a:lnTo>
                    <a:pt x="32206" y="403910"/>
                  </a:lnTo>
                  <a:lnTo>
                    <a:pt x="32257" y="404710"/>
                  </a:lnTo>
                  <a:lnTo>
                    <a:pt x="50316" y="392484"/>
                  </a:lnTo>
                  <a:lnTo>
                    <a:pt x="30860" y="382816"/>
                  </a:lnTo>
                  <a:close/>
                </a:path>
                <a:path w="459740" h="448310">
                  <a:moveTo>
                    <a:pt x="50316" y="392484"/>
                  </a:moveTo>
                  <a:lnTo>
                    <a:pt x="32257" y="404710"/>
                  </a:lnTo>
                  <a:lnTo>
                    <a:pt x="40651" y="404710"/>
                  </a:lnTo>
                  <a:lnTo>
                    <a:pt x="45974" y="403910"/>
                  </a:lnTo>
                  <a:lnTo>
                    <a:pt x="64111" y="399339"/>
                  </a:lnTo>
                  <a:lnTo>
                    <a:pt x="50316" y="392484"/>
                  </a:lnTo>
                  <a:close/>
                </a:path>
                <a:path w="459740" h="448310">
                  <a:moveTo>
                    <a:pt x="457834" y="0"/>
                  </a:moveTo>
                  <a:lnTo>
                    <a:pt x="413892" y="4406"/>
                  </a:lnTo>
                  <a:lnTo>
                    <a:pt x="370204" y="17157"/>
                  </a:lnTo>
                  <a:lnTo>
                    <a:pt x="329564" y="36842"/>
                  </a:lnTo>
                  <a:lnTo>
                    <a:pt x="293115" y="62547"/>
                  </a:lnTo>
                  <a:lnTo>
                    <a:pt x="262254" y="92900"/>
                  </a:lnTo>
                  <a:lnTo>
                    <a:pt x="238251" y="127165"/>
                  </a:lnTo>
                  <a:lnTo>
                    <a:pt x="222250" y="164706"/>
                  </a:lnTo>
                  <a:lnTo>
                    <a:pt x="216534" y="203923"/>
                  </a:lnTo>
                  <a:lnTo>
                    <a:pt x="216280" y="212877"/>
                  </a:lnTo>
                  <a:lnTo>
                    <a:pt x="215264" y="220764"/>
                  </a:lnTo>
                  <a:lnTo>
                    <a:pt x="198119" y="269024"/>
                  </a:lnTo>
                  <a:lnTo>
                    <a:pt x="163702" y="313309"/>
                  </a:lnTo>
                  <a:lnTo>
                    <a:pt x="133095" y="338874"/>
                  </a:lnTo>
                  <a:lnTo>
                    <a:pt x="102798" y="356951"/>
                  </a:lnTo>
                  <a:lnTo>
                    <a:pt x="50316" y="392484"/>
                  </a:lnTo>
                  <a:lnTo>
                    <a:pt x="64111" y="399339"/>
                  </a:lnTo>
                  <a:lnTo>
                    <a:pt x="67944" y="398373"/>
                  </a:lnTo>
                  <a:lnTo>
                    <a:pt x="89280" y="391033"/>
                  </a:lnTo>
                  <a:lnTo>
                    <a:pt x="129793" y="371195"/>
                  </a:lnTo>
                  <a:lnTo>
                    <a:pt x="166115" y="345363"/>
                  </a:lnTo>
                  <a:lnTo>
                    <a:pt x="196976" y="314769"/>
                  </a:lnTo>
                  <a:lnTo>
                    <a:pt x="220979" y="280225"/>
                  </a:lnTo>
                  <a:lnTo>
                    <a:pt x="233178" y="253060"/>
                  </a:lnTo>
                  <a:lnTo>
                    <a:pt x="233299" y="252742"/>
                  </a:lnTo>
                  <a:lnTo>
                    <a:pt x="241680" y="213690"/>
                  </a:lnTo>
                  <a:lnTo>
                    <a:pt x="241934" y="204736"/>
                  </a:lnTo>
                  <a:lnTo>
                    <a:pt x="242188" y="196850"/>
                  </a:lnTo>
                  <a:lnTo>
                    <a:pt x="243077" y="188683"/>
                  </a:lnTo>
                  <a:lnTo>
                    <a:pt x="244475" y="180517"/>
                  </a:lnTo>
                  <a:lnTo>
                    <a:pt x="246506" y="172504"/>
                  </a:lnTo>
                  <a:lnTo>
                    <a:pt x="248924" y="164706"/>
                  </a:lnTo>
                  <a:lnTo>
                    <a:pt x="249046" y="164312"/>
                  </a:lnTo>
                  <a:lnTo>
                    <a:pt x="269366" y="125183"/>
                  </a:lnTo>
                  <a:lnTo>
                    <a:pt x="294004" y="96012"/>
                  </a:lnTo>
                  <a:lnTo>
                    <a:pt x="324484" y="70319"/>
                  </a:lnTo>
                  <a:lnTo>
                    <a:pt x="359663" y="49453"/>
                  </a:lnTo>
                  <a:lnTo>
                    <a:pt x="397763" y="34455"/>
                  </a:lnTo>
                  <a:lnTo>
                    <a:pt x="437768" y="26504"/>
                  </a:lnTo>
                  <a:lnTo>
                    <a:pt x="459231" y="25361"/>
                  </a:lnTo>
                  <a:lnTo>
                    <a:pt x="457897" y="1143"/>
                  </a:lnTo>
                  <a:lnTo>
                    <a:pt x="457834" y="0"/>
                  </a:lnTo>
                  <a:close/>
                </a:path>
                <a:path w="459740" h="448310">
                  <a:moveTo>
                    <a:pt x="64596" y="382816"/>
                  </a:moveTo>
                  <a:lnTo>
                    <a:pt x="30860" y="382816"/>
                  </a:lnTo>
                  <a:lnTo>
                    <a:pt x="50316" y="392484"/>
                  </a:lnTo>
                  <a:lnTo>
                    <a:pt x="64596" y="382816"/>
                  </a:lnTo>
                  <a:close/>
                </a:path>
              </a:pathLst>
            </a:custGeom>
            <a:solidFill>
              <a:srgbClr val="2C2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8065769" y="4493615"/>
            <a:ext cx="959485" cy="462280"/>
          </a:xfrm>
          <a:custGeom>
            <a:avLst/>
            <a:gdLst/>
            <a:ahLst/>
            <a:cxnLst/>
            <a:rect l="l" t="t" r="r" b="b"/>
            <a:pathLst>
              <a:path w="959484" h="462279">
                <a:moveTo>
                  <a:pt x="0" y="461670"/>
                </a:moveTo>
                <a:lnTo>
                  <a:pt x="958913" y="461670"/>
                </a:lnTo>
                <a:lnTo>
                  <a:pt x="958913" y="0"/>
                </a:lnTo>
                <a:lnTo>
                  <a:pt x="0" y="0"/>
                </a:lnTo>
                <a:lnTo>
                  <a:pt x="0" y="4616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76718" y="4507738"/>
            <a:ext cx="1162685" cy="161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action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goto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49952" y="4689347"/>
            <a:ext cx="3157855" cy="1353820"/>
            <a:chOff x="4949952" y="4689347"/>
            <a:chExt cx="3157855" cy="135382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9952" y="4689347"/>
              <a:ext cx="3157728" cy="135331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04892" y="4711699"/>
              <a:ext cx="2961005" cy="1212850"/>
            </a:xfrm>
            <a:custGeom>
              <a:avLst/>
              <a:gdLst/>
              <a:ahLst/>
              <a:cxnLst/>
              <a:rect l="l" t="t" r="r" b="b"/>
              <a:pathLst>
                <a:path w="2961004" h="1212850">
                  <a:moveTo>
                    <a:pt x="100330" y="1094447"/>
                  </a:moveTo>
                  <a:lnTo>
                    <a:pt x="0" y="1154658"/>
                  </a:lnTo>
                  <a:lnTo>
                    <a:pt x="101727" y="1212354"/>
                  </a:lnTo>
                  <a:lnTo>
                    <a:pt x="109474" y="1210208"/>
                  </a:lnTo>
                  <a:lnTo>
                    <a:pt x="113030" y="1204112"/>
                  </a:lnTo>
                  <a:lnTo>
                    <a:pt x="116459" y="1198003"/>
                  </a:lnTo>
                  <a:lnTo>
                    <a:pt x="114300" y="1190256"/>
                  </a:lnTo>
                  <a:lnTo>
                    <a:pt x="73368" y="1167041"/>
                  </a:lnTo>
                  <a:lnTo>
                    <a:pt x="25273" y="1167041"/>
                  </a:lnTo>
                  <a:lnTo>
                    <a:pt x="25146" y="1154430"/>
                  </a:lnTo>
                  <a:lnTo>
                    <a:pt x="25035" y="1143292"/>
                  </a:lnTo>
                  <a:lnTo>
                    <a:pt x="25019" y="1141641"/>
                  </a:lnTo>
                  <a:lnTo>
                    <a:pt x="68961" y="1141107"/>
                  </a:lnTo>
                  <a:lnTo>
                    <a:pt x="71911" y="1141107"/>
                  </a:lnTo>
                  <a:lnTo>
                    <a:pt x="113411" y="1116228"/>
                  </a:lnTo>
                  <a:lnTo>
                    <a:pt x="115316" y="1108430"/>
                  </a:lnTo>
                  <a:lnTo>
                    <a:pt x="111760" y="1102423"/>
                  </a:lnTo>
                  <a:lnTo>
                    <a:pt x="108077" y="1096403"/>
                  </a:lnTo>
                  <a:lnTo>
                    <a:pt x="100330" y="1094447"/>
                  </a:lnTo>
                  <a:close/>
                </a:path>
                <a:path w="2961004" h="1212850">
                  <a:moveTo>
                    <a:pt x="2960751" y="0"/>
                  </a:moveTo>
                  <a:lnTo>
                    <a:pt x="2891409" y="888"/>
                  </a:lnTo>
                  <a:lnTo>
                    <a:pt x="2821813" y="3301"/>
                  </a:lnTo>
                  <a:lnTo>
                    <a:pt x="2752598" y="7366"/>
                  </a:lnTo>
                  <a:lnTo>
                    <a:pt x="2683764" y="12954"/>
                  </a:lnTo>
                  <a:lnTo>
                    <a:pt x="2615438" y="19938"/>
                  </a:lnTo>
                  <a:lnTo>
                    <a:pt x="2547874" y="28320"/>
                  </a:lnTo>
                  <a:lnTo>
                    <a:pt x="2480324" y="38226"/>
                  </a:lnTo>
                  <a:lnTo>
                    <a:pt x="2415286" y="49275"/>
                  </a:lnTo>
                  <a:lnTo>
                    <a:pt x="2350516" y="61722"/>
                  </a:lnTo>
                  <a:lnTo>
                    <a:pt x="2287016" y="75183"/>
                  </a:lnTo>
                  <a:lnTo>
                    <a:pt x="2224786" y="89916"/>
                  </a:lnTo>
                  <a:lnTo>
                    <a:pt x="2164080" y="105791"/>
                  </a:lnTo>
                  <a:lnTo>
                    <a:pt x="2105025" y="122681"/>
                  </a:lnTo>
                  <a:lnTo>
                    <a:pt x="2047748" y="140588"/>
                  </a:lnTo>
                  <a:lnTo>
                    <a:pt x="1992249" y="159512"/>
                  </a:lnTo>
                  <a:lnTo>
                    <a:pt x="1938782" y="179324"/>
                  </a:lnTo>
                  <a:lnTo>
                    <a:pt x="1887474" y="199898"/>
                  </a:lnTo>
                  <a:lnTo>
                    <a:pt x="1838452" y="221361"/>
                  </a:lnTo>
                  <a:lnTo>
                    <a:pt x="1791969" y="243458"/>
                  </a:lnTo>
                  <a:lnTo>
                    <a:pt x="1747901" y="266319"/>
                  </a:lnTo>
                  <a:lnTo>
                    <a:pt x="1706626" y="289941"/>
                  </a:lnTo>
                  <a:lnTo>
                    <a:pt x="1668017" y="314070"/>
                  </a:lnTo>
                  <a:lnTo>
                    <a:pt x="1632458" y="338836"/>
                  </a:lnTo>
                  <a:lnTo>
                    <a:pt x="1599946" y="364108"/>
                  </a:lnTo>
                  <a:lnTo>
                    <a:pt x="1570609" y="389889"/>
                  </a:lnTo>
                  <a:lnTo>
                    <a:pt x="1533016" y="429513"/>
                  </a:lnTo>
                  <a:lnTo>
                    <a:pt x="1503299" y="470281"/>
                  </a:lnTo>
                  <a:lnTo>
                    <a:pt x="1482216" y="511810"/>
                  </a:lnTo>
                  <a:lnTo>
                    <a:pt x="1470279" y="554355"/>
                  </a:lnTo>
                  <a:lnTo>
                    <a:pt x="1467485" y="596646"/>
                  </a:lnTo>
                  <a:lnTo>
                    <a:pt x="1465834" y="608965"/>
                  </a:lnTo>
                  <a:lnTo>
                    <a:pt x="1455547" y="646176"/>
                  </a:lnTo>
                  <a:lnTo>
                    <a:pt x="1436497" y="683894"/>
                  </a:lnTo>
                  <a:lnTo>
                    <a:pt x="1408938" y="721487"/>
                  </a:lnTo>
                  <a:lnTo>
                    <a:pt x="1373378" y="758952"/>
                  </a:lnTo>
                  <a:lnTo>
                    <a:pt x="1329944" y="795909"/>
                  </a:lnTo>
                  <a:lnTo>
                    <a:pt x="1297051" y="820166"/>
                  </a:lnTo>
                  <a:lnTo>
                    <a:pt x="1260983" y="843915"/>
                  </a:lnTo>
                  <a:lnTo>
                    <a:pt x="1221867" y="867283"/>
                  </a:lnTo>
                  <a:lnTo>
                    <a:pt x="1180084" y="889952"/>
                  </a:lnTo>
                  <a:lnTo>
                    <a:pt x="1135507" y="912139"/>
                  </a:lnTo>
                  <a:lnTo>
                    <a:pt x="1088517" y="933589"/>
                  </a:lnTo>
                  <a:lnTo>
                    <a:pt x="1039113" y="954303"/>
                  </a:lnTo>
                  <a:lnTo>
                    <a:pt x="960628" y="983957"/>
                  </a:lnTo>
                  <a:lnTo>
                    <a:pt x="905763" y="1002614"/>
                  </a:lnTo>
                  <a:lnTo>
                    <a:pt x="848995" y="1020318"/>
                  </a:lnTo>
                  <a:lnTo>
                    <a:pt x="790448" y="1037094"/>
                  </a:lnTo>
                  <a:lnTo>
                    <a:pt x="730377" y="1052728"/>
                  </a:lnTo>
                  <a:lnTo>
                    <a:pt x="668655" y="1067333"/>
                  </a:lnTo>
                  <a:lnTo>
                    <a:pt x="605663" y="1080795"/>
                  </a:lnTo>
                  <a:lnTo>
                    <a:pt x="541401" y="1093127"/>
                  </a:lnTo>
                  <a:lnTo>
                    <a:pt x="476123" y="1104125"/>
                  </a:lnTo>
                  <a:lnTo>
                    <a:pt x="409829" y="1113790"/>
                  </a:lnTo>
                  <a:lnTo>
                    <a:pt x="342773" y="1122235"/>
                  </a:lnTo>
                  <a:lnTo>
                    <a:pt x="274797" y="1129169"/>
                  </a:lnTo>
                  <a:lnTo>
                    <a:pt x="206629" y="1134656"/>
                  </a:lnTo>
                  <a:lnTo>
                    <a:pt x="137922" y="1138643"/>
                  </a:lnTo>
                  <a:lnTo>
                    <a:pt x="68961" y="1141107"/>
                  </a:lnTo>
                  <a:lnTo>
                    <a:pt x="25019" y="1141641"/>
                  </a:lnTo>
                  <a:lnTo>
                    <a:pt x="25035" y="1143292"/>
                  </a:lnTo>
                  <a:lnTo>
                    <a:pt x="25146" y="1154430"/>
                  </a:lnTo>
                  <a:lnTo>
                    <a:pt x="25273" y="1167041"/>
                  </a:lnTo>
                  <a:lnTo>
                    <a:pt x="69977" y="1166482"/>
                  </a:lnTo>
                  <a:lnTo>
                    <a:pt x="72382" y="1166482"/>
                  </a:lnTo>
                  <a:lnTo>
                    <a:pt x="70166" y="1165225"/>
                  </a:lnTo>
                  <a:lnTo>
                    <a:pt x="31750" y="1165225"/>
                  </a:lnTo>
                  <a:lnTo>
                    <a:pt x="31624" y="1154430"/>
                  </a:lnTo>
                  <a:lnTo>
                    <a:pt x="31544" y="1147445"/>
                  </a:lnTo>
                  <a:lnTo>
                    <a:pt x="31496" y="1143292"/>
                  </a:lnTo>
                  <a:lnTo>
                    <a:pt x="68274" y="1143292"/>
                  </a:lnTo>
                  <a:lnTo>
                    <a:pt x="71911" y="1141107"/>
                  </a:lnTo>
                  <a:lnTo>
                    <a:pt x="396193" y="1141107"/>
                  </a:lnTo>
                  <a:lnTo>
                    <a:pt x="413512" y="1138923"/>
                  </a:lnTo>
                  <a:lnTo>
                    <a:pt x="480441" y="1129169"/>
                  </a:lnTo>
                  <a:lnTo>
                    <a:pt x="546227" y="1118069"/>
                  </a:lnTo>
                  <a:lnTo>
                    <a:pt x="610997" y="1105636"/>
                  </a:lnTo>
                  <a:lnTo>
                    <a:pt x="674624" y="1092047"/>
                  </a:lnTo>
                  <a:lnTo>
                    <a:pt x="736727" y="1077315"/>
                  </a:lnTo>
                  <a:lnTo>
                    <a:pt x="797433" y="1061516"/>
                  </a:lnTo>
                  <a:lnTo>
                    <a:pt x="856615" y="1044575"/>
                  </a:lnTo>
                  <a:lnTo>
                    <a:pt x="913892" y="1026655"/>
                  </a:lnTo>
                  <a:lnTo>
                    <a:pt x="969391" y="1007783"/>
                  </a:lnTo>
                  <a:lnTo>
                    <a:pt x="1022731" y="988060"/>
                  </a:lnTo>
                  <a:lnTo>
                    <a:pt x="1074039" y="967435"/>
                  </a:lnTo>
                  <a:lnTo>
                    <a:pt x="1123061" y="946022"/>
                  </a:lnTo>
                  <a:lnTo>
                    <a:pt x="1169670" y="923823"/>
                  </a:lnTo>
                  <a:lnTo>
                    <a:pt x="1213739" y="900938"/>
                  </a:lnTo>
                  <a:lnTo>
                    <a:pt x="1255014" y="877354"/>
                  </a:lnTo>
                  <a:lnTo>
                    <a:pt x="1293622" y="853186"/>
                  </a:lnTo>
                  <a:lnTo>
                    <a:pt x="1329182" y="828421"/>
                  </a:lnTo>
                  <a:lnTo>
                    <a:pt x="1361694" y="803021"/>
                  </a:lnTo>
                  <a:lnTo>
                    <a:pt x="1391031" y="777113"/>
                  </a:lnTo>
                  <a:lnTo>
                    <a:pt x="1428750" y="737362"/>
                  </a:lnTo>
                  <a:lnTo>
                    <a:pt x="1458467" y="696594"/>
                  </a:lnTo>
                  <a:lnTo>
                    <a:pt x="1479423" y="654812"/>
                  </a:lnTo>
                  <a:lnTo>
                    <a:pt x="1491107" y="612013"/>
                  </a:lnTo>
                  <a:lnTo>
                    <a:pt x="1493265" y="584200"/>
                  </a:lnTo>
                  <a:lnTo>
                    <a:pt x="1493774" y="571754"/>
                  </a:lnTo>
                  <a:lnTo>
                    <a:pt x="1505458" y="521843"/>
                  </a:lnTo>
                  <a:lnTo>
                    <a:pt x="1524635" y="484124"/>
                  </a:lnTo>
                  <a:lnTo>
                    <a:pt x="1552066" y="446277"/>
                  </a:lnTo>
                  <a:lnTo>
                    <a:pt x="1587754" y="408686"/>
                  </a:lnTo>
                  <a:lnTo>
                    <a:pt x="1631188" y="371729"/>
                  </a:lnTo>
                  <a:lnTo>
                    <a:pt x="1664208" y="347472"/>
                  </a:lnTo>
                  <a:lnTo>
                    <a:pt x="1700149" y="323595"/>
                  </a:lnTo>
                  <a:lnTo>
                    <a:pt x="1739264" y="300355"/>
                  </a:lnTo>
                  <a:lnTo>
                    <a:pt x="1781175" y="277494"/>
                  </a:lnTo>
                  <a:lnTo>
                    <a:pt x="1825625" y="255269"/>
                  </a:lnTo>
                  <a:lnTo>
                    <a:pt x="1872614" y="233806"/>
                  </a:lnTo>
                  <a:lnTo>
                    <a:pt x="1922144" y="213106"/>
                  </a:lnTo>
                  <a:lnTo>
                    <a:pt x="2000504" y="183514"/>
                  </a:lnTo>
                  <a:lnTo>
                    <a:pt x="2055367" y="164845"/>
                  </a:lnTo>
                  <a:lnTo>
                    <a:pt x="2112010" y="147066"/>
                  </a:lnTo>
                  <a:lnTo>
                    <a:pt x="2170430" y="130429"/>
                  </a:lnTo>
                  <a:lnTo>
                    <a:pt x="2230628" y="114681"/>
                  </a:lnTo>
                  <a:lnTo>
                    <a:pt x="2292350" y="100075"/>
                  </a:lnTo>
                  <a:lnTo>
                    <a:pt x="2355341" y="86613"/>
                  </a:lnTo>
                  <a:lnTo>
                    <a:pt x="2419477" y="74294"/>
                  </a:lnTo>
                  <a:lnTo>
                    <a:pt x="2484755" y="63245"/>
                  </a:lnTo>
                  <a:lnTo>
                    <a:pt x="2551049" y="53467"/>
                  </a:lnTo>
                  <a:lnTo>
                    <a:pt x="2617978" y="45085"/>
                  </a:lnTo>
                  <a:lnTo>
                    <a:pt x="2685796" y="38226"/>
                  </a:lnTo>
                  <a:lnTo>
                    <a:pt x="2754122" y="32766"/>
                  </a:lnTo>
                  <a:lnTo>
                    <a:pt x="2822702" y="28575"/>
                  </a:lnTo>
                  <a:lnTo>
                    <a:pt x="2891663" y="26288"/>
                  </a:lnTo>
                  <a:lnTo>
                    <a:pt x="2961005" y="25400"/>
                  </a:lnTo>
                  <a:lnTo>
                    <a:pt x="2960880" y="12954"/>
                  </a:lnTo>
                  <a:lnTo>
                    <a:pt x="2960759" y="888"/>
                  </a:lnTo>
                  <a:lnTo>
                    <a:pt x="2960751" y="0"/>
                  </a:lnTo>
                  <a:close/>
                </a:path>
                <a:path w="2961004" h="1212850">
                  <a:moveTo>
                    <a:pt x="72382" y="1166482"/>
                  </a:moveTo>
                  <a:lnTo>
                    <a:pt x="69977" y="1166482"/>
                  </a:lnTo>
                  <a:lnTo>
                    <a:pt x="25273" y="1167041"/>
                  </a:lnTo>
                  <a:lnTo>
                    <a:pt x="73368" y="1167041"/>
                  </a:lnTo>
                  <a:lnTo>
                    <a:pt x="72382" y="1166482"/>
                  </a:lnTo>
                  <a:close/>
                </a:path>
                <a:path w="2961004" h="1212850">
                  <a:moveTo>
                    <a:pt x="396193" y="1141107"/>
                  </a:moveTo>
                  <a:lnTo>
                    <a:pt x="71911" y="1141107"/>
                  </a:lnTo>
                  <a:lnTo>
                    <a:pt x="50409" y="1154019"/>
                  </a:lnTo>
                  <a:lnTo>
                    <a:pt x="72382" y="1166482"/>
                  </a:lnTo>
                  <a:lnTo>
                    <a:pt x="69977" y="1166482"/>
                  </a:lnTo>
                  <a:lnTo>
                    <a:pt x="139446" y="1163993"/>
                  </a:lnTo>
                  <a:lnTo>
                    <a:pt x="208661" y="1159979"/>
                  </a:lnTo>
                  <a:lnTo>
                    <a:pt x="277495" y="1154430"/>
                  </a:lnTo>
                  <a:lnTo>
                    <a:pt x="345948" y="1147445"/>
                  </a:lnTo>
                  <a:lnTo>
                    <a:pt x="396193" y="1141107"/>
                  </a:lnTo>
                  <a:close/>
                </a:path>
                <a:path w="2961004" h="1212850">
                  <a:moveTo>
                    <a:pt x="31496" y="1143292"/>
                  </a:moveTo>
                  <a:lnTo>
                    <a:pt x="31544" y="1147445"/>
                  </a:lnTo>
                  <a:lnTo>
                    <a:pt x="31624" y="1154430"/>
                  </a:lnTo>
                  <a:lnTo>
                    <a:pt x="31750" y="1165225"/>
                  </a:lnTo>
                  <a:lnTo>
                    <a:pt x="50409" y="1154019"/>
                  </a:lnTo>
                  <a:lnTo>
                    <a:pt x="31496" y="1143292"/>
                  </a:lnTo>
                  <a:close/>
                </a:path>
                <a:path w="2961004" h="1212850">
                  <a:moveTo>
                    <a:pt x="50409" y="1154019"/>
                  </a:moveTo>
                  <a:lnTo>
                    <a:pt x="31750" y="1165225"/>
                  </a:lnTo>
                  <a:lnTo>
                    <a:pt x="70166" y="1165225"/>
                  </a:lnTo>
                  <a:lnTo>
                    <a:pt x="50409" y="1154019"/>
                  </a:lnTo>
                  <a:close/>
                </a:path>
                <a:path w="2961004" h="1212850">
                  <a:moveTo>
                    <a:pt x="68274" y="1143292"/>
                  </a:moveTo>
                  <a:lnTo>
                    <a:pt x="31496" y="1143292"/>
                  </a:lnTo>
                  <a:lnTo>
                    <a:pt x="50409" y="1154019"/>
                  </a:lnTo>
                  <a:lnTo>
                    <a:pt x="68274" y="1143292"/>
                  </a:lnTo>
                  <a:close/>
                </a:path>
              </a:pathLst>
            </a:custGeom>
            <a:solidFill>
              <a:srgbClr val="2C2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173973" y="6315328"/>
            <a:ext cx="2063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spc="-25" dirty="0">
                <a:latin typeface="Calibri"/>
                <a:cs typeface="Calibri"/>
              </a:rPr>
              <a:t>23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694" y="450545"/>
            <a:ext cx="7581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Actions</a:t>
            </a:r>
            <a:r>
              <a:rPr sz="4000" spc="-45" dirty="0"/>
              <a:t> </a:t>
            </a:r>
            <a:r>
              <a:rPr sz="4000" dirty="0"/>
              <a:t>in</a:t>
            </a:r>
            <a:r>
              <a:rPr sz="4000" spc="-25" dirty="0"/>
              <a:t> </a:t>
            </a:r>
            <a:r>
              <a:rPr sz="4000" dirty="0"/>
              <a:t>an</a:t>
            </a:r>
            <a:r>
              <a:rPr sz="4000" spc="-25" dirty="0"/>
              <a:t> </a:t>
            </a:r>
            <a:r>
              <a:rPr sz="4000" dirty="0"/>
              <a:t>LR</a:t>
            </a:r>
            <a:r>
              <a:rPr sz="4000" spc="-30" dirty="0"/>
              <a:t> </a:t>
            </a:r>
            <a:r>
              <a:rPr sz="4000" dirty="0"/>
              <a:t>(shift</a:t>
            </a:r>
            <a:r>
              <a:rPr sz="4000" spc="-25" dirty="0"/>
              <a:t> </a:t>
            </a:r>
            <a:r>
              <a:rPr sz="4000" dirty="0"/>
              <a:t>reduce)</a:t>
            </a:r>
            <a:r>
              <a:rPr sz="4000" spc="-25" dirty="0"/>
              <a:t> </a:t>
            </a:r>
            <a:r>
              <a:rPr sz="4000" spc="-10" dirty="0"/>
              <a:t>parser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200658"/>
            <a:ext cx="8185150" cy="430593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584200" marR="30480" indent="-534035">
              <a:lnSpc>
                <a:spcPts val="3460"/>
              </a:lnSpc>
              <a:spcBef>
                <a:spcPts val="930"/>
              </a:spcBef>
              <a:buChar char="•"/>
              <a:tabLst>
                <a:tab pos="584200" algn="l"/>
              </a:tabLst>
            </a:pPr>
            <a:r>
              <a:rPr sz="3600" dirty="0">
                <a:latin typeface="Calibri"/>
                <a:cs typeface="Calibri"/>
              </a:rPr>
              <a:t>Assume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S</a:t>
            </a:r>
            <a:r>
              <a:rPr sz="3600" baseline="-20833" dirty="0">
                <a:solidFill>
                  <a:srgbClr val="2C2CB8"/>
                </a:solidFill>
                <a:latin typeface="Calibri"/>
                <a:cs typeface="Calibri"/>
              </a:rPr>
              <a:t>i</a:t>
            </a:r>
            <a:r>
              <a:rPr sz="3600" spc="337" baseline="-20833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top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stack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3600" baseline="-20833" dirty="0">
                <a:solidFill>
                  <a:srgbClr val="2C2CB8"/>
                </a:solidFill>
                <a:latin typeface="Calibri"/>
                <a:cs typeface="Calibri"/>
              </a:rPr>
              <a:t>i</a:t>
            </a:r>
            <a:r>
              <a:rPr sz="3600" spc="337" baseline="-20833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current </a:t>
            </a:r>
            <a:r>
              <a:rPr sz="3600" dirty="0">
                <a:latin typeface="Calibri"/>
                <a:cs typeface="Calibri"/>
              </a:rPr>
              <a:t>input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symbol</a:t>
            </a:r>
            <a:endParaRPr sz="3600">
              <a:latin typeface="Calibri"/>
              <a:cs typeface="Calibri"/>
            </a:endParaRPr>
          </a:p>
          <a:p>
            <a:pPr marL="584200" indent="-533400">
              <a:lnSpc>
                <a:spcPct val="100000"/>
              </a:lnSpc>
              <a:spcBef>
                <a:spcPts val="4345"/>
              </a:spcBef>
              <a:buChar char="•"/>
              <a:tabLst>
                <a:tab pos="584200" algn="l"/>
              </a:tabLst>
            </a:pPr>
            <a:r>
              <a:rPr sz="3600" dirty="0">
                <a:latin typeface="Calibri"/>
                <a:cs typeface="Calibri"/>
              </a:rPr>
              <a:t>Action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[S</a:t>
            </a:r>
            <a:r>
              <a:rPr sz="3600" baseline="-20833" dirty="0">
                <a:solidFill>
                  <a:srgbClr val="2C2CB8"/>
                </a:solidFill>
                <a:latin typeface="Calibri"/>
                <a:cs typeface="Calibri"/>
              </a:rPr>
              <a:t>i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,a</a:t>
            </a:r>
            <a:r>
              <a:rPr sz="3600" baseline="-20833" dirty="0">
                <a:solidFill>
                  <a:srgbClr val="2C2CB8"/>
                </a:solidFill>
                <a:latin typeface="Calibri"/>
                <a:cs typeface="Calibri"/>
              </a:rPr>
              <a:t>i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]</a:t>
            </a:r>
            <a:r>
              <a:rPr sz="3600" spc="-4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can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have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four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values</a:t>
            </a:r>
            <a:endParaRPr sz="3600">
              <a:latin typeface="Calibri"/>
              <a:cs typeface="Calibri"/>
            </a:endParaRPr>
          </a:p>
          <a:p>
            <a:pPr marL="964565" lvl="1" indent="-456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64565" algn="l"/>
                <a:tab pos="5285105" algn="l"/>
              </a:tabLst>
            </a:pP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sj</a:t>
            </a:r>
            <a:r>
              <a:rPr sz="3600" dirty="0">
                <a:latin typeface="Calibri"/>
                <a:cs typeface="Calibri"/>
              </a:rPr>
              <a:t>: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shift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3600" baseline="-20833" dirty="0">
                <a:solidFill>
                  <a:srgbClr val="2C2CB8"/>
                </a:solidFill>
                <a:latin typeface="Calibri"/>
                <a:cs typeface="Calibri"/>
              </a:rPr>
              <a:t>i</a:t>
            </a:r>
            <a:r>
              <a:rPr sz="3600" spc="375" baseline="-20833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to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stack,</a:t>
            </a:r>
            <a:r>
              <a:rPr sz="3600" dirty="0">
                <a:latin typeface="Calibri"/>
                <a:cs typeface="Calibri"/>
              </a:rPr>
              <a:t>	goto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state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C2CB8"/>
                </a:solidFill>
                <a:latin typeface="Calibri"/>
                <a:cs typeface="Calibri"/>
              </a:rPr>
              <a:t>S</a:t>
            </a:r>
            <a:r>
              <a:rPr sz="3600" spc="-37" baseline="-20833" dirty="0">
                <a:solidFill>
                  <a:srgbClr val="2C2CB8"/>
                </a:solidFill>
                <a:latin typeface="Calibri"/>
                <a:cs typeface="Calibri"/>
              </a:rPr>
              <a:t>j</a:t>
            </a:r>
            <a:endParaRPr sz="3600" baseline="-20833">
              <a:latin typeface="Calibri"/>
              <a:cs typeface="Calibri"/>
            </a:endParaRPr>
          </a:p>
          <a:p>
            <a:pPr marL="964565" lvl="1" indent="-456565">
              <a:lnSpc>
                <a:spcPct val="100000"/>
              </a:lnSpc>
              <a:buAutoNum type="arabicPeriod"/>
              <a:tabLst>
                <a:tab pos="964565" algn="l"/>
              </a:tabLst>
            </a:pP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rk</a:t>
            </a:r>
            <a:r>
              <a:rPr sz="3600" dirty="0">
                <a:latin typeface="Calibri"/>
                <a:cs typeface="Calibri"/>
              </a:rPr>
              <a:t>: reduce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by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rule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number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50" dirty="0">
                <a:solidFill>
                  <a:srgbClr val="2C2CB8"/>
                </a:solidFill>
                <a:latin typeface="Calibri"/>
                <a:cs typeface="Calibri"/>
              </a:rPr>
              <a:t>k</a:t>
            </a:r>
            <a:endParaRPr sz="3600">
              <a:latin typeface="Calibri"/>
              <a:cs typeface="Calibri"/>
            </a:endParaRPr>
          </a:p>
          <a:p>
            <a:pPr marL="963930" lvl="1" indent="-455930">
              <a:lnSpc>
                <a:spcPct val="100000"/>
              </a:lnSpc>
              <a:buAutoNum type="arabicPeriod"/>
              <a:tabLst>
                <a:tab pos="963930" algn="l"/>
              </a:tabLst>
            </a:pP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acc</a:t>
            </a:r>
            <a:r>
              <a:rPr sz="3600" dirty="0">
                <a:latin typeface="Calibri"/>
                <a:cs typeface="Calibri"/>
              </a:rPr>
              <a:t>: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Accept</a:t>
            </a:r>
            <a:endParaRPr sz="3600">
              <a:latin typeface="Calibri"/>
              <a:cs typeface="Calibri"/>
            </a:endParaRPr>
          </a:p>
          <a:p>
            <a:pPr marL="964565" lvl="1" indent="-456565">
              <a:lnSpc>
                <a:spcPct val="100000"/>
              </a:lnSpc>
              <a:buAutoNum type="arabicPeriod"/>
              <a:tabLst>
                <a:tab pos="964565" algn="l"/>
              </a:tabLst>
            </a:pP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err</a:t>
            </a:r>
            <a:r>
              <a:rPr sz="3600" dirty="0">
                <a:latin typeface="Calibri"/>
                <a:cs typeface="Calibri"/>
              </a:rPr>
              <a:t>: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Error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(empty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cells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table)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5340">
              <a:lnSpc>
                <a:spcPct val="100000"/>
              </a:lnSpc>
              <a:spcBef>
                <a:spcPts val="105"/>
              </a:spcBef>
            </a:pPr>
            <a:r>
              <a:rPr dirty="0"/>
              <a:t>Driving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LR</a:t>
            </a:r>
            <a:r>
              <a:rPr spc="-55" dirty="0"/>
              <a:t> </a:t>
            </a:r>
            <a:r>
              <a:rPr spc="-10" dirty="0"/>
              <a:t>parser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75640" y="1061974"/>
            <a:ext cx="7706995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5"/>
              </a:spcBef>
              <a:tabLst>
                <a:tab pos="4468495" algn="l"/>
              </a:tabLst>
            </a:pPr>
            <a:r>
              <a:rPr sz="3200" dirty="0">
                <a:solidFill>
                  <a:srgbClr val="008000"/>
                </a:solidFill>
                <a:latin typeface="Calibri"/>
                <a:cs typeface="Calibri"/>
              </a:rPr>
              <a:t>Stack:</a:t>
            </a:r>
            <a:r>
              <a:rPr sz="3200" spc="-8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150" spc="-15" baseline="-21164" dirty="0">
                <a:latin typeface="Calibri"/>
                <a:cs typeface="Calibri"/>
              </a:rPr>
              <a:t>0</a:t>
            </a:r>
            <a:r>
              <a:rPr sz="3200" spc="-10" dirty="0">
                <a:latin typeface="Calibri"/>
                <a:cs typeface="Calibri"/>
              </a:rPr>
              <a:t>X</a:t>
            </a:r>
            <a:r>
              <a:rPr sz="3150" spc="-15" baseline="-21164" dirty="0">
                <a:latin typeface="Calibri"/>
                <a:cs typeface="Calibri"/>
              </a:rPr>
              <a:t>1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150" spc="-15" baseline="-21164" dirty="0">
                <a:latin typeface="Calibri"/>
                <a:cs typeface="Calibri"/>
              </a:rPr>
              <a:t>1</a:t>
            </a:r>
            <a:r>
              <a:rPr sz="3200" spc="-10" dirty="0">
                <a:latin typeface="Calibri"/>
                <a:cs typeface="Calibri"/>
              </a:rPr>
              <a:t>X</a:t>
            </a:r>
            <a:r>
              <a:rPr sz="3150" spc="-15" baseline="-21164" dirty="0">
                <a:latin typeface="Calibri"/>
                <a:cs typeface="Calibri"/>
              </a:rPr>
              <a:t>2</a:t>
            </a:r>
            <a:r>
              <a:rPr sz="3200" spc="-10" dirty="0">
                <a:latin typeface="Calibri"/>
                <a:cs typeface="Calibri"/>
              </a:rPr>
              <a:t>…X</a:t>
            </a:r>
            <a:r>
              <a:rPr sz="3150" spc="-15" baseline="-21164" dirty="0">
                <a:latin typeface="Calibri"/>
                <a:cs typeface="Calibri"/>
              </a:rPr>
              <a:t>m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150" spc="-15" baseline="-21164" dirty="0">
                <a:latin typeface="Calibri"/>
                <a:cs typeface="Calibri"/>
              </a:rPr>
              <a:t>m</a:t>
            </a:r>
            <a:r>
              <a:rPr sz="3150" baseline="-21164" dirty="0">
                <a:latin typeface="Calibri"/>
                <a:cs typeface="Calibri"/>
              </a:rPr>
              <a:t>	</a:t>
            </a:r>
            <a:r>
              <a:rPr sz="3200" dirty="0">
                <a:solidFill>
                  <a:srgbClr val="008000"/>
                </a:solidFill>
                <a:latin typeface="Calibri"/>
                <a:cs typeface="Calibri"/>
              </a:rPr>
              <a:t>Input:</a:t>
            </a:r>
            <a:r>
              <a:rPr sz="3200" spc="-7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150" spc="-15" baseline="-21164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150" spc="-15" baseline="-21164" dirty="0">
                <a:latin typeface="Calibri"/>
                <a:cs typeface="Calibri"/>
              </a:rPr>
              <a:t>i+1</a:t>
            </a:r>
            <a:r>
              <a:rPr sz="3200" spc="-10" dirty="0">
                <a:latin typeface="Calibri"/>
                <a:cs typeface="Calibri"/>
              </a:rPr>
              <a:t>…a</a:t>
            </a:r>
            <a:r>
              <a:rPr sz="3150" spc="-15" baseline="-21164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$</a:t>
            </a:r>
            <a:endParaRPr sz="3200">
              <a:latin typeface="Calibri"/>
              <a:cs typeface="Calibri"/>
            </a:endParaRPr>
          </a:p>
          <a:p>
            <a:pPr marL="444500" indent="-342900">
              <a:lnSpc>
                <a:spcPct val="100000"/>
              </a:lnSpc>
              <a:spcBef>
                <a:spcPts val="3840"/>
              </a:spcBef>
              <a:buChar char="•"/>
              <a:tabLst>
                <a:tab pos="4445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action[S</a:t>
            </a:r>
            <a:r>
              <a:rPr sz="3150" baseline="-21164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,a</a:t>
            </a:r>
            <a:r>
              <a:rPr sz="3150" baseline="-21164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]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shift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4445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Then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configuration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becomes</a:t>
            </a:r>
            <a:endParaRPr sz="3200">
              <a:latin typeface="Calibri"/>
              <a:cs typeface="Calibri"/>
            </a:endParaRPr>
          </a:p>
          <a:p>
            <a:pPr marL="444500">
              <a:lnSpc>
                <a:spcPct val="100000"/>
              </a:lnSpc>
              <a:tabLst>
                <a:tab pos="4819015" algn="l"/>
              </a:tabLst>
            </a:pPr>
            <a:r>
              <a:rPr sz="3200" dirty="0">
                <a:solidFill>
                  <a:srgbClr val="008000"/>
                </a:solidFill>
                <a:latin typeface="Calibri"/>
                <a:cs typeface="Calibri"/>
              </a:rPr>
              <a:t>Stack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150" spc="-15" baseline="-21164" dirty="0">
                <a:latin typeface="Calibri"/>
                <a:cs typeface="Calibri"/>
              </a:rPr>
              <a:t>0</a:t>
            </a:r>
            <a:r>
              <a:rPr sz="3200" spc="-10" dirty="0">
                <a:latin typeface="Calibri"/>
                <a:cs typeface="Calibri"/>
              </a:rPr>
              <a:t>X</a:t>
            </a:r>
            <a:r>
              <a:rPr sz="3150" spc="-15" baseline="-21164" dirty="0">
                <a:latin typeface="Calibri"/>
                <a:cs typeface="Calibri"/>
              </a:rPr>
              <a:t>1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150" spc="-15" baseline="-21164" dirty="0">
                <a:latin typeface="Calibri"/>
                <a:cs typeface="Calibri"/>
              </a:rPr>
              <a:t>1</a:t>
            </a:r>
            <a:r>
              <a:rPr sz="3200" spc="-10" dirty="0">
                <a:latin typeface="Calibri"/>
                <a:cs typeface="Calibri"/>
              </a:rPr>
              <a:t>……X</a:t>
            </a:r>
            <a:r>
              <a:rPr sz="3150" spc="-15" baseline="-21164" dirty="0">
                <a:latin typeface="Calibri"/>
                <a:cs typeface="Calibri"/>
              </a:rPr>
              <a:t>m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150" spc="-15" baseline="-21164" dirty="0">
                <a:latin typeface="Calibri"/>
                <a:cs typeface="Calibri"/>
              </a:rPr>
              <a:t>m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150" spc="-15" baseline="-21164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dirty="0">
                <a:solidFill>
                  <a:srgbClr val="008000"/>
                </a:solidFill>
                <a:latin typeface="Calibri"/>
                <a:cs typeface="Calibri"/>
              </a:rPr>
              <a:t>Input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150" spc="-15" baseline="-21164" dirty="0">
                <a:latin typeface="Calibri"/>
                <a:cs typeface="Calibri"/>
              </a:rPr>
              <a:t>i+1</a:t>
            </a:r>
            <a:r>
              <a:rPr sz="3200" spc="-10" dirty="0">
                <a:latin typeface="Calibri"/>
                <a:cs typeface="Calibri"/>
              </a:rPr>
              <a:t>…a</a:t>
            </a:r>
            <a:r>
              <a:rPr sz="3150" spc="-15" baseline="-21164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$</a:t>
            </a:r>
            <a:endParaRPr sz="3200">
              <a:latin typeface="Calibri"/>
              <a:cs typeface="Calibri"/>
            </a:endParaRPr>
          </a:p>
          <a:p>
            <a:pPr marL="444500" marR="1883410" indent="-343535">
              <a:lnSpc>
                <a:spcPct val="100000"/>
              </a:lnSpc>
              <a:spcBef>
                <a:spcPts val="3840"/>
              </a:spcBef>
              <a:buChar char="•"/>
              <a:tabLst>
                <a:tab pos="4445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action[S</a:t>
            </a:r>
            <a:r>
              <a:rPr sz="3150" baseline="-21164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,a</a:t>
            </a:r>
            <a:r>
              <a:rPr sz="3150" baseline="-21164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]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reduce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25" dirty="0">
                <a:latin typeface="Wingdings"/>
                <a:cs typeface="Wingdings"/>
              </a:rPr>
              <a:t></a:t>
            </a:r>
            <a:r>
              <a:rPr sz="3200" spc="-25" dirty="0">
                <a:latin typeface="Calibri"/>
                <a:cs typeface="Calibri"/>
              </a:rPr>
              <a:t>β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configuration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becomes</a:t>
            </a:r>
            <a:endParaRPr sz="3200">
              <a:latin typeface="Calibri"/>
              <a:cs typeface="Calibri"/>
            </a:endParaRPr>
          </a:p>
          <a:p>
            <a:pPr marL="444500" marR="68580">
              <a:lnSpc>
                <a:spcPct val="100000"/>
              </a:lnSpc>
              <a:spcBef>
                <a:spcPts val="5"/>
              </a:spcBef>
              <a:tabLst>
                <a:tab pos="4933315" algn="l"/>
              </a:tabLst>
            </a:pPr>
            <a:r>
              <a:rPr sz="3200" dirty="0">
                <a:solidFill>
                  <a:srgbClr val="008000"/>
                </a:solidFill>
                <a:latin typeface="Calibri"/>
                <a:cs typeface="Calibri"/>
              </a:rPr>
              <a:t>Stack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150" baseline="-21164" dirty="0">
                <a:latin typeface="Calibri"/>
                <a:cs typeface="Calibri"/>
              </a:rPr>
              <a:t>0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150" baseline="-21164" dirty="0">
                <a:latin typeface="Calibri"/>
                <a:cs typeface="Calibri"/>
              </a:rPr>
              <a:t>1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150" baseline="-21164" dirty="0">
                <a:latin typeface="Calibri"/>
                <a:cs typeface="Calibri"/>
              </a:rPr>
              <a:t>1</a:t>
            </a:r>
            <a:r>
              <a:rPr sz="3200" dirty="0">
                <a:latin typeface="Calibri"/>
                <a:cs typeface="Calibri"/>
              </a:rPr>
              <a:t>…X</a:t>
            </a:r>
            <a:r>
              <a:rPr sz="3150" baseline="-21164" dirty="0">
                <a:latin typeface="Calibri"/>
                <a:cs typeface="Calibri"/>
              </a:rPr>
              <a:t>m-r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150" baseline="-21164" dirty="0">
                <a:latin typeface="Calibri"/>
                <a:cs typeface="Calibri"/>
              </a:rPr>
              <a:t>m-r</a:t>
            </a:r>
            <a:r>
              <a:rPr sz="3150" spc="30" baseline="-21164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dirty="0">
                <a:solidFill>
                  <a:srgbClr val="008000"/>
                </a:solidFill>
                <a:latin typeface="Calibri"/>
                <a:cs typeface="Calibri"/>
              </a:rPr>
              <a:t>Input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150" spc="-15" baseline="-21164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150" spc="-15" baseline="-21164" dirty="0">
                <a:latin typeface="Calibri"/>
                <a:cs typeface="Calibri"/>
              </a:rPr>
              <a:t>i+1</a:t>
            </a:r>
            <a:r>
              <a:rPr sz="3200" spc="-10" dirty="0">
                <a:latin typeface="Calibri"/>
                <a:cs typeface="Calibri"/>
              </a:rPr>
              <a:t>…a</a:t>
            </a:r>
            <a:r>
              <a:rPr sz="3150" spc="-15" baseline="-21164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$ </a:t>
            </a:r>
            <a:r>
              <a:rPr sz="3200" dirty="0">
                <a:latin typeface="Calibri"/>
                <a:cs typeface="Calibri"/>
              </a:rPr>
              <a:t>Where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|β|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0" dirty="0">
                <a:latin typeface="Calibri"/>
                <a:cs typeface="Calibri"/>
              </a:rPr>
              <a:t> goto[S</a:t>
            </a:r>
            <a:r>
              <a:rPr sz="3150" spc="-15" baseline="-21164" dirty="0">
                <a:latin typeface="Calibri"/>
                <a:cs typeface="Calibri"/>
              </a:rPr>
              <a:t>m-</a:t>
            </a:r>
            <a:r>
              <a:rPr sz="3150" spc="-30" baseline="-21164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,A]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5340">
              <a:lnSpc>
                <a:spcPct val="100000"/>
              </a:lnSpc>
              <a:spcBef>
                <a:spcPts val="105"/>
              </a:spcBef>
            </a:pPr>
            <a:r>
              <a:rPr dirty="0"/>
              <a:t>Driving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LR</a:t>
            </a:r>
            <a:r>
              <a:rPr spc="-45" dirty="0"/>
              <a:t> </a:t>
            </a:r>
            <a:r>
              <a:rPr spc="-10" dirty="0"/>
              <a:t>parser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26440" y="1048258"/>
            <a:ext cx="759460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531995" algn="l"/>
              </a:tabLst>
            </a:pPr>
            <a:r>
              <a:rPr sz="3600" dirty="0">
                <a:solidFill>
                  <a:srgbClr val="008000"/>
                </a:solidFill>
                <a:latin typeface="Calibri"/>
                <a:cs typeface="Calibri"/>
              </a:rPr>
              <a:t>Stack:</a:t>
            </a:r>
            <a:r>
              <a:rPr sz="3600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</a:t>
            </a:r>
            <a:r>
              <a:rPr sz="3600" spc="-15" baseline="-20833" dirty="0">
                <a:latin typeface="Calibri"/>
                <a:cs typeface="Calibri"/>
              </a:rPr>
              <a:t>0</a:t>
            </a:r>
            <a:r>
              <a:rPr sz="3600" spc="-10" dirty="0">
                <a:latin typeface="Calibri"/>
                <a:cs typeface="Calibri"/>
              </a:rPr>
              <a:t>X</a:t>
            </a:r>
            <a:r>
              <a:rPr sz="3600" spc="-15" baseline="-20833" dirty="0">
                <a:latin typeface="Calibri"/>
                <a:cs typeface="Calibri"/>
              </a:rPr>
              <a:t>1</a:t>
            </a:r>
            <a:r>
              <a:rPr sz="3600" spc="-10" dirty="0">
                <a:latin typeface="Calibri"/>
                <a:cs typeface="Calibri"/>
              </a:rPr>
              <a:t>S</a:t>
            </a:r>
            <a:r>
              <a:rPr sz="3600" spc="-15" baseline="-20833" dirty="0">
                <a:latin typeface="Calibri"/>
                <a:cs typeface="Calibri"/>
              </a:rPr>
              <a:t>1</a:t>
            </a:r>
            <a:r>
              <a:rPr sz="3600" spc="-10" dirty="0">
                <a:latin typeface="Calibri"/>
                <a:cs typeface="Calibri"/>
              </a:rPr>
              <a:t>X</a:t>
            </a:r>
            <a:r>
              <a:rPr sz="3600" spc="-15" baseline="-20833" dirty="0">
                <a:latin typeface="Calibri"/>
                <a:cs typeface="Calibri"/>
              </a:rPr>
              <a:t>2</a:t>
            </a:r>
            <a:r>
              <a:rPr sz="3600" spc="-10" dirty="0">
                <a:latin typeface="Calibri"/>
                <a:cs typeface="Calibri"/>
              </a:rPr>
              <a:t>…X</a:t>
            </a:r>
            <a:r>
              <a:rPr sz="3600" spc="-15" baseline="-20833" dirty="0">
                <a:latin typeface="Calibri"/>
                <a:cs typeface="Calibri"/>
              </a:rPr>
              <a:t>m</a:t>
            </a:r>
            <a:r>
              <a:rPr sz="3600" spc="-10" dirty="0">
                <a:latin typeface="Calibri"/>
                <a:cs typeface="Calibri"/>
              </a:rPr>
              <a:t>S</a:t>
            </a:r>
            <a:r>
              <a:rPr sz="3600" spc="-15" baseline="-20833" dirty="0">
                <a:latin typeface="Calibri"/>
                <a:cs typeface="Calibri"/>
              </a:rPr>
              <a:t>m</a:t>
            </a:r>
            <a:r>
              <a:rPr sz="3600" baseline="-20833" dirty="0">
                <a:latin typeface="Calibri"/>
                <a:cs typeface="Calibri"/>
              </a:rPr>
              <a:t>	</a:t>
            </a:r>
            <a:r>
              <a:rPr sz="3600" dirty="0">
                <a:solidFill>
                  <a:srgbClr val="008000"/>
                </a:solidFill>
                <a:latin typeface="Calibri"/>
                <a:cs typeface="Calibri"/>
              </a:rPr>
              <a:t>Input:</a:t>
            </a:r>
            <a:r>
              <a:rPr sz="3600" spc="-7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</a:t>
            </a:r>
            <a:r>
              <a:rPr sz="3600" spc="-15" baseline="-20833" dirty="0">
                <a:latin typeface="Calibri"/>
                <a:cs typeface="Calibri"/>
              </a:rPr>
              <a:t>i</a:t>
            </a:r>
            <a:r>
              <a:rPr sz="3600" spc="-10" dirty="0">
                <a:latin typeface="Calibri"/>
                <a:cs typeface="Calibri"/>
              </a:rPr>
              <a:t>a</a:t>
            </a:r>
            <a:r>
              <a:rPr sz="3600" spc="-15" baseline="-20833" dirty="0">
                <a:latin typeface="Calibri"/>
                <a:cs typeface="Calibri"/>
              </a:rPr>
              <a:t>i+1</a:t>
            </a:r>
            <a:r>
              <a:rPr sz="3600" spc="-10" dirty="0">
                <a:latin typeface="Calibri"/>
                <a:cs typeface="Calibri"/>
              </a:rPr>
              <a:t>…a</a:t>
            </a:r>
            <a:r>
              <a:rPr sz="3600" spc="-15" baseline="-20833" dirty="0">
                <a:latin typeface="Calibri"/>
                <a:cs typeface="Calibri"/>
              </a:rPr>
              <a:t>n</a:t>
            </a:r>
            <a:r>
              <a:rPr sz="3600" spc="-10" dirty="0">
                <a:latin typeface="Calibri"/>
                <a:cs typeface="Calibri"/>
              </a:rPr>
              <a:t>$</a:t>
            </a:r>
            <a:endParaRPr sz="36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4320"/>
              </a:spcBef>
              <a:buChar char="•"/>
              <a:tabLst>
                <a:tab pos="393700" algn="l"/>
              </a:tabLst>
            </a:pPr>
            <a:r>
              <a:rPr sz="3600" dirty="0">
                <a:latin typeface="Calibri"/>
                <a:cs typeface="Calibri"/>
              </a:rPr>
              <a:t>If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action[S</a:t>
            </a:r>
            <a:r>
              <a:rPr sz="3600" baseline="-20833" dirty="0">
                <a:latin typeface="Calibri"/>
                <a:cs typeface="Calibri"/>
              </a:rPr>
              <a:t>m</a:t>
            </a:r>
            <a:r>
              <a:rPr sz="3600" dirty="0">
                <a:latin typeface="Calibri"/>
                <a:cs typeface="Calibri"/>
              </a:rPr>
              <a:t>,a</a:t>
            </a:r>
            <a:r>
              <a:rPr sz="3600" baseline="-20833" dirty="0">
                <a:latin typeface="Calibri"/>
                <a:cs typeface="Calibri"/>
              </a:rPr>
              <a:t>i</a:t>
            </a:r>
            <a:r>
              <a:rPr sz="3600" dirty="0">
                <a:latin typeface="Calibri"/>
                <a:cs typeface="Calibri"/>
              </a:rPr>
              <a:t>]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=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accept</a:t>
            </a:r>
            <a:endParaRPr sz="36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sz="3600" dirty="0">
                <a:latin typeface="Calibri"/>
                <a:cs typeface="Calibri"/>
              </a:rPr>
              <a:t>Then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parsing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completed.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HALT</a:t>
            </a:r>
            <a:endParaRPr sz="3600">
              <a:latin typeface="Calibri"/>
              <a:cs typeface="Calibri"/>
            </a:endParaRPr>
          </a:p>
          <a:p>
            <a:pPr marL="393700" marR="359410" indent="-343535">
              <a:lnSpc>
                <a:spcPct val="100000"/>
              </a:lnSpc>
              <a:spcBef>
                <a:spcPts val="4325"/>
              </a:spcBef>
              <a:buChar char="•"/>
              <a:tabLst>
                <a:tab pos="393700" algn="l"/>
              </a:tabLst>
            </a:pPr>
            <a:r>
              <a:rPr sz="3600" dirty="0">
                <a:latin typeface="Calibri"/>
                <a:cs typeface="Calibri"/>
              </a:rPr>
              <a:t>If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action[S</a:t>
            </a:r>
            <a:r>
              <a:rPr sz="3600" baseline="-20833" dirty="0">
                <a:latin typeface="Calibri"/>
                <a:cs typeface="Calibri"/>
              </a:rPr>
              <a:t>m</a:t>
            </a:r>
            <a:r>
              <a:rPr sz="3600" dirty="0">
                <a:latin typeface="Calibri"/>
                <a:cs typeface="Calibri"/>
              </a:rPr>
              <a:t>,a</a:t>
            </a:r>
            <a:r>
              <a:rPr sz="3600" baseline="-20833" dirty="0">
                <a:latin typeface="Calibri"/>
                <a:cs typeface="Calibri"/>
              </a:rPr>
              <a:t>i</a:t>
            </a:r>
            <a:r>
              <a:rPr sz="3600" dirty="0">
                <a:latin typeface="Calibri"/>
                <a:cs typeface="Calibri"/>
              </a:rPr>
              <a:t>]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=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error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(or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empty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cell) </a:t>
            </a:r>
            <a:r>
              <a:rPr sz="3600" dirty="0">
                <a:latin typeface="Calibri"/>
                <a:cs typeface="Calibri"/>
              </a:rPr>
              <a:t>Then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invoke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error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recovery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routine.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302" rIns="0" bIns="0" rtlCol="0">
            <a:spAutoFit/>
          </a:bodyPr>
          <a:lstStyle/>
          <a:p>
            <a:pPr marL="191135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Parse</a:t>
            </a:r>
            <a:r>
              <a:rPr sz="3200" spc="-40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id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+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id</a:t>
            </a:r>
            <a:r>
              <a:rPr sz="3200" spc="-1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*</a:t>
            </a:r>
            <a:r>
              <a:rPr sz="3200" spc="-20" dirty="0">
                <a:solidFill>
                  <a:srgbClr val="000000"/>
                </a:solidFill>
              </a:rPr>
              <a:t> </a:t>
            </a:r>
            <a:r>
              <a:rPr sz="3200" spc="-25" dirty="0">
                <a:solidFill>
                  <a:srgbClr val="000000"/>
                </a:solidFill>
              </a:rPr>
              <a:t>id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5490" y="946277"/>
          <a:ext cx="6464934" cy="5372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2000" b="1" spc="-10" dirty="0">
                          <a:solidFill>
                            <a:srgbClr val="FF6600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905"/>
                        </a:lnSpc>
                      </a:pPr>
                      <a:r>
                        <a:rPr sz="2000" b="1" spc="-10" dirty="0">
                          <a:solidFill>
                            <a:srgbClr val="FF6600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905"/>
                        </a:lnSpc>
                      </a:pPr>
                      <a:r>
                        <a:rPr sz="2000" b="1" spc="-10" dirty="0">
                          <a:solidFill>
                            <a:srgbClr val="FF6600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675">
                <a:tc>
                  <a:txBody>
                    <a:bodyPr/>
                    <a:lstStyle/>
                    <a:p>
                      <a:pPr marL="31750">
                        <a:lnSpc>
                          <a:spcPts val="2340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 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id+id*id$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+id*id$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+id*id$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+id*id$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 algn="just">
                        <a:lnSpc>
                          <a:spcPts val="234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36525" marR="215900" algn="just">
                        <a:lnSpc>
                          <a:spcPct val="1201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-2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id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2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F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2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 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33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+id*id$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33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id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34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id*id$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1560">
                        <a:lnSpc>
                          <a:spcPts val="234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5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3716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*id$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-2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id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*id$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2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6 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335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*id$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33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 1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+ 6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 9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*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345"/>
                        </a:lnSpc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id$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1560">
                        <a:lnSpc>
                          <a:spcPts val="234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86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+ 6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id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$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-2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id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6 T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* 7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$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1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T*F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54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6 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$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-1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E+T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245">
                <a:tc gridSpan="2"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 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2335"/>
                        </a:lnSpc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$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335"/>
                        </a:lnSpc>
                      </a:pPr>
                      <a:r>
                        <a:rPr sz="2000" spc="-10" dirty="0">
                          <a:solidFill>
                            <a:srgbClr val="00CC00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Configuration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LR</a:t>
            </a:r>
            <a:r>
              <a:rPr spc="-40" dirty="0"/>
              <a:t> </a:t>
            </a:r>
            <a:r>
              <a:rPr spc="-10" dirty="0"/>
              <a:t>parser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26440" y="1048258"/>
            <a:ext cx="735520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93700" algn="l"/>
              </a:tabLst>
            </a:pPr>
            <a:r>
              <a:rPr sz="3600" dirty="0">
                <a:latin typeface="Calibri"/>
                <a:cs typeface="Calibri"/>
              </a:rPr>
              <a:t>The </a:t>
            </a:r>
            <a:r>
              <a:rPr sz="3600" spc="-10" dirty="0">
                <a:latin typeface="Calibri"/>
                <a:cs typeface="Calibri"/>
              </a:rPr>
              <a:t>tuple</a:t>
            </a:r>
            <a:endParaRPr sz="3600">
              <a:latin typeface="Calibri"/>
              <a:cs typeface="Calibri"/>
            </a:endParaRPr>
          </a:p>
          <a:p>
            <a:pPr marL="387350" marR="43180" indent="211454">
              <a:lnSpc>
                <a:spcPct val="80000"/>
              </a:lnSpc>
              <a:spcBef>
                <a:spcPts val="865"/>
              </a:spcBef>
            </a:pP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&lt;Stack</a:t>
            </a:r>
            <a:r>
              <a:rPr sz="3600" spc="-3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Contents,</a:t>
            </a:r>
            <a:r>
              <a:rPr sz="36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Remaining</a:t>
            </a:r>
            <a:r>
              <a:rPr sz="3600" spc="-5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2C2CB8"/>
                </a:solidFill>
                <a:latin typeface="Calibri"/>
                <a:cs typeface="Calibri"/>
              </a:rPr>
              <a:t>Input&gt; </a:t>
            </a:r>
            <a:r>
              <a:rPr sz="3600" dirty="0">
                <a:latin typeface="Calibri"/>
                <a:cs typeface="Calibri"/>
              </a:rPr>
              <a:t>defines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i="1" dirty="0">
                <a:latin typeface="Calibri"/>
                <a:cs typeface="Calibri"/>
              </a:rPr>
              <a:t>configuration</a:t>
            </a:r>
            <a:r>
              <a:rPr sz="3600" i="1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LR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parser</a:t>
            </a:r>
            <a:endParaRPr sz="3600">
              <a:latin typeface="Calibri"/>
              <a:cs typeface="Calibri"/>
            </a:endParaRPr>
          </a:p>
          <a:p>
            <a:pPr marL="342900" marR="1896110" indent="-342900" algn="r">
              <a:lnSpc>
                <a:spcPct val="100000"/>
              </a:lnSpc>
              <a:buChar char="•"/>
              <a:tabLst>
                <a:tab pos="342900" algn="l"/>
              </a:tabLst>
            </a:pPr>
            <a:r>
              <a:rPr sz="3600" dirty="0">
                <a:latin typeface="Calibri"/>
                <a:cs typeface="Calibri"/>
              </a:rPr>
              <a:t>Initially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configuration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is</a:t>
            </a:r>
            <a:endParaRPr sz="3600">
              <a:latin typeface="Calibri"/>
              <a:cs typeface="Calibri"/>
            </a:endParaRPr>
          </a:p>
          <a:p>
            <a:pPr marR="1803400" algn="r">
              <a:lnSpc>
                <a:spcPct val="100000"/>
              </a:lnSpc>
              <a:tabLst>
                <a:tab pos="1393190" algn="l"/>
              </a:tabLst>
            </a:pP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&lt;S</a:t>
            </a:r>
            <a:r>
              <a:rPr sz="3600" baseline="-20833" dirty="0">
                <a:solidFill>
                  <a:srgbClr val="2C2CB8"/>
                </a:solidFill>
                <a:latin typeface="Calibri"/>
                <a:cs typeface="Calibri"/>
              </a:rPr>
              <a:t>0</a:t>
            </a:r>
            <a:r>
              <a:rPr sz="3600" spc="-52" baseline="-20833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spc="-50" dirty="0">
                <a:solidFill>
                  <a:srgbClr val="2C2CB8"/>
                </a:solidFill>
                <a:latin typeface="Calibri"/>
                <a:cs typeface="Calibri"/>
              </a:rPr>
              <a:t>,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	a</a:t>
            </a:r>
            <a:r>
              <a:rPr sz="3600" baseline="-20833" dirty="0">
                <a:solidFill>
                  <a:srgbClr val="2C2CB8"/>
                </a:solidFill>
                <a:latin typeface="Calibri"/>
                <a:cs typeface="Calibri"/>
              </a:rPr>
              <a:t>0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3600" baseline="-20833" dirty="0">
                <a:solidFill>
                  <a:srgbClr val="2C2CB8"/>
                </a:solidFill>
                <a:latin typeface="Calibri"/>
                <a:cs typeface="Calibri"/>
              </a:rPr>
              <a:t>1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…a</a:t>
            </a:r>
            <a:r>
              <a:rPr sz="3600" baseline="-20833" dirty="0">
                <a:solidFill>
                  <a:srgbClr val="2C2CB8"/>
                </a:solidFill>
                <a:latin typeface="Calibri"/>
                <a:cs typeface="Calibri"/>
              </a:rPr>
              <a:t>n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$</a:t>
            </a:r>
            <a:r>
              <a:rPr sz="3600" spc="-6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spc="-50" dirty="0">
                <a:solidFill>
                  <a:srgbClr val="2C2CB8"/>
                </a:solidFill>
                <a:latin typeface="Calibri"/>
                <a:cs typeface="Calibri"/>
              </a:rPr>
              <a:t>&gt;</a:t>
            </a:r>
            <a:endParaRPr sz="3600">
              <a:latin typeface="Calibri"/>
              <a:cs typeface="Calibri"/>
            </a:endParaRPr>
          </a:p>
          <a:p>
            <a:pPr marL="393700" marR="1249045" indent="-343535">
              <a:lnSpc>
                <a:spcPts val="3460"/>
              </a:lnSpc>
              <a:spcBef>
                <a:spcPts val="835"/>
              </a:spcBef>
              <a:buChar char="•"/>
              <a:tabLst>
                <a:tab pos="393700" algn="l"/>
              </a:tabLst>
            </a:pPr>
            <a:r>
              <a:rPr sz="3600" dirty="0">
                <a:latin typeface="Calibri"/>
                <a:cs typeface="Calibri"/>
              </a:rPr>
              <a:t>Typical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final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configuration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on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50" dirty="0">
                <a:latin typeface="Calibri"/>
                <a:cs typeface="Calibri"/>
              </a:rPr>
              <a:t>a </a:t>
            </a:r>
            <a:r>
              <a:rPr sz="3600" dirty="0">
                <a:latin typeface="Calibri"/>
                <a:cs typeface="Calibri"/>
              </a:rPr>
              <a:t>successful parse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is</a:t>
            </a:r>
            <a:endParaRPr sz="3600">
              <a:latin typeface="Calibri"/>
              <a:cs typeface="Calibri"/>
            </a:endParaRPr>
          </a:p>
          <a:p>
            <a:pPr marL="2687955">
              <a:lnSpc>
                <a:spcPct val="100000"/>
              </a:lnSpc>
              <a:spcBef>
                <a:spcPts val="25"/>
              </a:spcBef>
              <a:tabLst>
                <a:tab pos="4544695" algn="l"/>
              </a:tabLst>
            </a:pP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&lt;</a:t>
            </a:r>
            <a:r>
              <a:rPr sz="36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S</a:t>
            </a:r>
            <a:r>
              <a:rPr sz="3600" baseline="-20833" dirty="0">
                <a:solidFill>
                  <a:srgbClr val="2C2CB8"/>
                </a:solidFill>
                <a:latin typeface="Calibri"/>
                <a:cs typeface="Calibri"/>
              </a:rPr>
              <a:t>0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X</a:t>
            </a:r>
            <a:r>
              <a:rPr sz="3600" baseline="-20833" dirty="0">
                <a:solidFill>
                  <a:srgbClr val="2C2CB8"/>
                </a:solidFill>
                <a:latin typeface="Calibri"/>
                <a:cs typeface="Calibri"/>
              </a:rPr>
              <a:t>1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S</a:t>
            </a:r>
            <a:r>
              <a:rPr sz="3600" baseline="-20833" dirty="0">
                <a:solidFill>
                  <a:srgbClr val="2C2CB8"/>
                </a:solidFill>
                <a:latin typeface="Calibri"/>
                <a:cs typeface="Calibri"/>
              </a:rPr>
              <a:t>i</a:t>
            </a:r>
            <a:r>
              <a:rPr sz="3600" spc="-44" baseline="-20833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spc="-50" dirty="0">
                <a:solidFill>
                  <a:srgbClr val="2C2CB8"/>
                </a:solidFill>
                <a:latin typeface="Calibri"/>
                <a:cs typeface="Calibri"/>
              </a:rPr>
              <a:t>,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	</a:t>
            </a:r>
            <a:r>
              <a:rPr sz="3600" spc="-25" dirty="0">
                <a:solidFill>
                  <a:srgbClr val="2C2CB8"/>
                </a:solidFill>
                <a:latin typeface="Calibri"/>
                <a:cs typeface="Calibri"/>
              </a:rPr>
              <a:t>$&gt;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040" y="256616"/>
            <a:ext cx="6510020" cy="11963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766570">
              <a:lnSpc>
                <a:spcPct val="100000"/>
              </a:lnSpc>
              <a:spcBef>
                <a:spcPts val="455"/>
              </a:spcBef>
            </a:pPr>
            <a:r>
              <a:rPr dirty="0"/>
              <a:t>LR</a:t>
            </a:r>
            <a:r>
              <a:rPr spc="-70" dirty="0"/>
              <a:t> </a:t>
            </a:r>
            <a:r>
              <a:rPr dirty="0"/>
              <a:t>parsing</a:t>
            </a:r>
            <a:r>
              <a:rPr spc="-65" dirty="0"/>
              <a:t> </a:t>
            </a:r>
            <a:r>
              <a:rPr spc="-10" dirty="0"/>
              <a:t>Algorithm</a:t>
            </a:r>
          </a:p>
          <a:p>
            <a:pPr marL="25400">
              <a:lnSpc>
                <a:spcPct val="100000"/>
              </a:lnSpc>
              <a:spcBef>
                <a:spcPts val="220"/>
              </a:spcBef>
              <a:tabLst>
                <a:tab pos="2543175" algn="l"/>
                <a:tab pos="4254500" algn="l"/>
              </a:tabLst>
            </a:pPr>
            <a:r>
              <a:rPr sz="2800" dirty="0">
                <a:solidFill>
                  <a:srgbClr val="000000"/>
                </a:solidFill>
              </a:rPr>
              <a:t>Initial</a:t>
            </a:r>
            <a:r>
              <a:rPr sz="2800" spc="-1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state:</a:t>
            </a:r>
            <a:r>
              <a:rPr sz="2800" dirty="0">
                <a:solidFill>
                  <a:srgbClr val="000000"/>
                </a:solidFill>
              </a:rPr>
              <a:t>	</a:t>
            </a:r>
            <a:r>
              <a:rPr sz="2800" dirty="0">
                <a:solidFill>
                  <a:srgbClr val="008000"/>
                </a:solidFill>
              </a:rPr>
              <a:t>Stack</a:t>
            </a:r>
            <a:r>
              <a:rPr sz="2800" dirty="0">
                <a:solidFill>
                  <a:srgbClr val="000000"/>
                </a:solidFill>
              </a:rPr>
              <a:t>:</a:t>
            </a:r>
            <a:r>
              <a:rPr sz="2800" spc="-60" dirty="0">
                <a:solidFill>
                  <a:srgbClr val="000000"/>
                </a:solidFill>
              </a:rPr>
              <a:t> </a:t>
            </a:r>
            <a:r>
              <a:rPr sz="2800" spc="-25" dirty="0">
                <a:solidFill>
                  <a:srgbClr val="000000"/>
                </a:solidFill>
              </a:rPr>
              <a:t>S</a:t>
            </a:r>
            <a:r>
              <a:rPr sz="2775" spc="-37" baseline="-21021" dirty="0">
                <a:solidFill>
                  <a:srgbClr val="000000"/>
                </a:solidFill>
              </a:rPr>
              <a:t>0</a:t>
            </a:r>
            <a:r>
              <a:rPr sz="2775" baseline="-21021" dirty="0">
                <a:solidFill>
                  <a:srgbClr val="000000"/>
                </a:solidFill>
              </a:rPr>
              <a:t>	</a:t>
            </a:r>
            <a:r>
              <a:rPr sz="2800" dirty="0">
                <a:solidFill>
                  <a:srgbClr val="008000"/>
                </a:solidFill>
              </a:rPr>
              <a:t>Input</a:t>
            </a:r>
            <a:r>
              <a:rPr sz="2800" dirty="0">
                <a:solidFill>
                  <a:srgbClr val="000000"/>
                </a:solidFill>
              </a:rPr>
              <a:t>:</a:t>
            </a:r>
            <a:r>
              <a:rPr sz="2800" spc="-55" dirty="0">
                <a:solidFill>
                  <a:srgbClr val="000000"/>
                </a:solidFill>
              </a:rPr>
              <a:t> </a:t>
            </a:r>
            <a:r>
              <a:rPr sz="2800" spc="-25" dirty="0">
                <a:solidFill>
                  <a:srgbClr val="000000"/>
                </a:solidFill>
              </a:rPr>
              <a:t>w$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854530"/>
            <a:ext cx="8055609" cy="4354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while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(1)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660400" marR="4155440" indent="-305435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(action[S,a]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shift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S’)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{ </a:t>
            </a:r>
            <a:r>
              <a:rPr sz="2800" dirty="0">
                <a:latin typeface="Calibri"/>
                <a:cs typeface="Calibri"/>
              </a:rPr>
              <a:t>push(a);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push(S’);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ip++</a:t>
            </a:r>
            <a:endParaRPr sz="2800">
              <a:latin typeface="Calibri"/>
              <a:cs typeface="Calibri"/>
            </a:endParaRPr>
          </a:p>
          <a:p>
            <a:pPr marL="678815" marR="2464435" indent="-323850">
              <a:lnSpc>
                <a:spcPct val="100000"/>
              </a:lnSpc>
              <a:spcBef>
                <a:spcPts val="5"/>
              </a:spcBef>
              <a:tabLst>
                <a:tab pos="2573655" algn="l"/>
              </a:tabLst>
            </a:pPr>
            <a:r>
              <a:rPr sz="2800" dirty="0">
                <a:latin typeface="Calibri"/>
                <a:cs typeface="Calibri"/>
              </a:rPr>
              <a:t>}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(action[S,a]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reduce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Calibri"/>
                <a:cs typeface="Calibri"/>
              </a:rPr>
              <a:t>β)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{ </a:t>
            </a:r>
            <a:r>
              <a:rPr sz="2800" dirty="0">
                <a:latin typeface="Calibri"/>
                <a:cs typeface="Calibri"/>
              </a:rPr>
              <a:t>pop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(2*|β|)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symbols;</a:t>
            </a:r>
            <a:endParaRPr sz="2800">
              <a:latin typeface="Calibri"/>
              <a:cs typeface="Calibri"/>
            </a:endParaRPr>
          </a:p>
          <a:p>
            <a:pPr marL="678815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push(A);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push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(goto*S’’,A+)</a:t>
            </a:r>
            <a:endParaRPr sz="2800">
              <a:latin typeface="Calibri"/>
              <a:cs typeface="Calibri"/>
            </a:endParaRPr>
          </a:p>
          <a:p>
            <a:pPr marL="748665">
              <a:lnSpc>
                <a:spcPct val="100000"/>
              </a:lnSpc>
              <a:spcBef>
                <a:spcPts val="385"/>
              </a:spcBef>
            </a:pPr>
            <a:r>
              <a:rPr sz="2800" dirty="0">
                <a:solidFill>
                  <a:srgbClr val="008000"/>
                </a:solidFill>
                <a:latin typeface="Calibri"/>
                <a:cs typeface="Calibri"/>
              </a:rPr>
              <a:t>(S’’</a:t>
            </a:r>
            <a:r>
              <a:rPr sz="2800" spc="-3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8000"/>
                </a:solidFill>
                <a:latin typeface="Calibri"/>
                <a:cs typeface="Calibri"/>
              </a:rPr>
              <a:t>is</a:t>
            </a:r>
            <a:r>
              <a:rPr sz="2800" spc="-3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8000"/>
                </a:solidFill>
                <a:latin typeface="Calibri"/>
                <a:cs typeface="Calibri"/>
              </a:rPr>
              <a:t>state</a:t>
            </a:r>
            <a:r>
              <a:rPr sz="2800" spc="-3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8000"/>
                </a:solidFill>
                <a:latin typeface="Calibri"/>
                <a:cs typeface="Calibri"/>
              </a:rPr>
              <a:t>at</a:t>
            </a:r>
            <a:r>
              <a:rPr sz="2800" spc="-4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8000"/>
                </a:solidFill>
                <a:latin typeface="Calibri"/>
                <a:cs typeface="Calibri"/>
              </a:rPr>
              <a:t>stack</a:t>
            </a:r>
            <a:r>
              <a:rPr sz="2800" spc="-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8000"/>
                </a:solidFill>
                <a:latin typeface="Calibri"/>
                <a:cs typeface="Calibri"/>
              </a:rPr>
              <a:t>top</a:t>
            </a:r>
            <a:r>
              <a:rPr sz="2800" spc="-3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8000"/>
                </a:solidFill>
                <a:latin typeface="Calibri"/>
                <a:cs typeface="Calibri"/>
              </a:rPr>
              <a:t>after</a:t>
            </a:r>
            <a:r>
              <a:rPr sz="2800" spc="-3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8000"/>
                </a:solidFill>
                <a:latin typeface="Calibri"/>
                <a:cs typeface="Calibri"/>
              </a:rPr>
              <a:t>popping</a:t>
            </a:r>
            <a:r>
              <a:rPr sz="2800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8000"/>
                </a:solidFill>
                <a:latin typeface="Calibri"/>
                <a:cs typeface="Calibri"/>
              </a:rPr>
              <a:t>symbols)</a:t>
            </a:r>
            <a:endParaRPr sz="2800">
              <a:latin typeface="Calibri"/>
              <a:cs typeface="Calibri"/>
            </a:endParaRPr>
          </a:p>
          <a:p>
            <a:pPr marL="821690" marR="3193415" indent="-404495">
              <a:lnSpc>
                <a:spcPct val="100000"/>
              </a:lnSpc>
              <a:spcBef>
                <a:spcPts val="95"/>
              </a:spcBef>
              <a:tabLst>
                <a:tab pos="690880" algn="l"/>
              </a:tabLst>
            </a:pPr>
            <a:r>
              <a:rPr sz="2800" spc="-50" dirty="0">
                <a:latin typeface="Calibri"/>
                <a:cs typeface="Calibri"/>
              </a:rPr>
              <a:t>}</a:t>
            </a:r>
            <a:r>
              <a:rPr sz="2800" dirty="0">
                <a:latin typeface="Calibri"/>
                <a:cs typeface="Calibri"/>
              </a:rPr>
              <a:t>	else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(action[S,a]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accept)</a:t>
            </a:r>
            <a:r>
              <a:rPr sz="2800" spc="-50" dirty="0">
                <a:latin typeface="Calibri"/>
                <a:cs typeface="Calibri"/>
              </a:rPr>
              <a:t> { </a:t>
            </a:r>
            <a:r>
              <a:rPr sz="2800" spc="-20" dirty="0">
                <a:latin typeface="Calibri"/>
                <a:cs typeface="Calibri"/>
              </a:rPr>
              <a:t>exit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}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{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error </a:t>
            </a:r>
            <a:r>
              <a:rPr sz="2800" spc="-5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2940">
              <a:lnSpc>
                <a:spcPct val="100000"/>
              </a:lnSpc>
              <a:spcBef>
                <a:spcPts val="105"/>
              </a:spcBef>
            </a:pPr>
            <a:r>
              <a:rPr dirty="0"/>
              <a:t>Shift</a:t>
            </a:r>
            <a:r>
              <a:rPr spc="-45" dirty="0"/>
              <a:t> </a:t>
            </a:r>
            <a:r>
              <a:rPr dirty="0"/>
              <a:t>reduce</a:t>
            </a:r>
            <a:r>
              <a:rPr spc="-60" dirty="0"/>
              <a:t> </a:t>
            </a:r>
            <a:r>
              <a:rPr dirty="0"/>
              <a:t>parsing</a:t>
            </a:r>
            <a:r>
              <a:rPr spc="-45" dirty="0"/>
              <a:t> </a:t>
            </a:r>
            <a:r>
              <a:rPr spc="-50" dirty="0"/>
              <a:t>…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116421"/>
            <a:ext cx="7308215" cy="20193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40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Bottom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up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parsing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has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two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actions</a:t>
            </a:r>
            <a:endParaRPr sz="36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spcBef>
                <a:spcPts val="935"/>
              </a:spcBef>
              <a:buChar char="•"/>
              <a:tabLst>
                <a:tab pos="355600" algn="l"/>
              </a:tabLst>
            </a:pPr>
            <a:r>
              <a:rPr sz="4000" dirty="0">
                <a:solidFill>
                  <a:srgbClr val="3333CC"/>
                </a:solidFill>
                <a:latin typeface="Calibri"/>
                <a:cs typeface="Calibri"/>
              </a:rPr>
              <a:t>Shift</a:t>
            </a:r>
            <a:r>
              <a:rPr sz="4000" dirty="0">
                <a:latin typeface="Calibri"/>
                <a:cs typeface="Calibri"/>
              </a:rPr>
              <a:t>: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move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terminal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symbol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from 	</a:t>
            </a:r>
            <a:r>
              <a:rPr sz="4000" dirty="0">
                <a:latin typeface="Calibri"/>
                <a:cs typeface="Calibri"/>
              </a:rPr>
              <a:t>right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string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left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string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8505" y="3113596"/>
            <a:ext cx="4345940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if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string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before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shift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is </a:t>
            </a:r>
            <a:r>
              <a:rPr sz="3600" dirty="0">
                <a:latin typeface="Calibri"/>
                <a:cs typeface="Calibri"/>
              </a:rPr>
              <a:t>then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string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after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shift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is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9533" y="3113596"/>
            <a:ext cx="1113155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20000"/>
              </a:lnSpc>
              <a:spcBef>
                <a:spcPts val="100"/>
              </a:spcBef>
            </a:pPr>
            <a:r>
              <a:rPr sz="3600" spc="-10" dirty="0">
                <a:solidFill>
                  <a:srgbClr val="2C2CB8"/>
                </a:solidFill>
                <a:latin typeface="Calibri"/>
                <a:cs typeface="Calibri"/>
              </a:rPr>
              <a:t>α.pqr αp.qr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0059">
              <a:lnSpc>
                <a:spcPct val="100000"/>
              </a:lnSpc>
              <a:spcBef>
                <a:spcPts val="105"/>
              </a:spcBef>
            </a:pPr>
            <a:r>
              <a:rPr dirty="0"/>
              <a:t>Constructing</a:t>
            </a:r>
            <a:r>
              <a:rPr spc="-70" dirty="0"/>
              <a:t> </a:t>
            </a:r>
            <a:r>
              <a:rPr dirty="0"/>
              <a:t>parse</a:t>
            </a:r>
            <a:r>
              <a:rPr spc="-45" dirty="0"/>
              <a:t> </a:t>
            </a:r>
            <a:r>
              <a:rPr spc="-10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113786"/>
            <a:ext cx="7586980" cy="430593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689100">
              <a:lnSpc>
                <a:spcPct val="100000"/>
              </a:lnSpc>
              <a:spcBef>
                <a:spcPts val="965"/>
              </a:spcBef>
            </a:pPr>
            <a:r>
              <a:rPr sz="3600" dirty="0">
                <a:solidFill>
                  <a:srgbClr val="008000"/>
                </a:solidFill>
                <a:latin typeface="Calibri"/>
                <a:cs typeface="Calibri"/>
              </a:rPr>
              <a:t>Augment</a:t>
            </a:r>
            <a:r>
              <a:rPr sz="3600" spc="-5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3600" spc="-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08000"/>
                </a:solidFill>
                <a:latin typeface="Calibri"/>
                <a:cs typeface="Calibri"/>
              </a:rPr>
              <a:t>grammar</a:t>
            </a:r>
            <a:endParaRPr sz="3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</a:tabLst>
            </a:pP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G</a:t>
            </a:r>
            <a:r>
              <a:rPr sz="36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grammar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with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start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symbol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50" dirty="0">
                <a:solidFill>
                  <a:srgbClr val="2C2CB8"/>
                </a:solidFill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  <a:p>
            <a:pPr marL="355600" marR="214629" indent="-343535">
              <a:lnSpc>
                <a:spcPct val="100299"/>
              </a:lnSpc>
              <a:spcBef>
                <a:spcPts val="850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augmented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grammar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G’</a:t>
            </a:r>
            <a:r>
              <a:rPr sz="3600" spc="-1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for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G</a:t>
            </a:r>
            <a:r>
              <a:rPr sz="36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has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new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start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symbol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S’</a:t>
            </a:r>
            <a:r>
              <a:rPr sz="3600" spc="-2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25" dirty="0">
                <a:latin typeface="Calibri"/>
                <a:cs typeface="Calibri"/>
              </a:rPr>
              <a:t> an </a:t>
            </a:r>
            <a:r>
              <a:rPr sz="3600" dirty="0">
                <a:latin typeface="Calibri"/>
                <a:cs typeface="Calibri"/>
              </a:rPr>
              <a:t>additional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production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S’</a:t>
            </a:r>
            <a:r>
              <a:rPr sz="3600" spc="-2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3600" spc="-9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600" spc="-50" dirty="0">
                <a:solidFill>
                  <a:srgbClr val="2C2CB8"/>
                </a:solidFill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spcBef>
                <a:spcPts val="844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When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parser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reduces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by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this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rule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it 	</a:t>
            </a:r>
            <a:r>
              <a:rPr sz="3600" dirty="0">
                <a:latin typeface="Calibri"/>
                <a:cs typeface="Calibri"/>
              </a:rPr>
              <a:t>will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stop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with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accept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994" y="568197"/>
            <a:ext cx="7348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Production</a:t>
            </a:r>
            <a:r>
              <a:rPr spc="-75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spc="-10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378965"/>
            <a:ext cx="7693025" cy="4625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8735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How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know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production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apply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given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configuration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guess!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May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</a:t>
            </a:r>
            <a:r>
              <a:rPr sz="2800" spc="-10" dirty="0">
                <a:latin typeface="Calibri"/>
                <a:cs typeface="Calibri"/>
              </a:rPr>
              <a:t> backtracking</a:t>
            </a:r>
            <a:endParaRPr sz="2800">
              <a:latin typeface="Calibri"/>
              <a:cs typeface="Calibri"/>
            </a:endParaRPr>
          </a:p>
          <a:p>
            <a:pPr marL="355600" marR="351155" indent="-343535">
              <a:lnSpc>
                <a:spcPct val="100000"/>
              </a:lnSpc>
              <a:spcBef>
                <a:spcPts val="75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Keep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track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“ALL”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possible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rules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apply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given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point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</a:t>
            </a:r>
            <a:endParaRPr sz="3200">
              <a:latin typeface="Calibri"/>
              <a:cs typeface="Calibri"/>
            </a:endParaRPr>
          </a:p>
          <a:p>
            <a:pPr marL="756285" marR="148590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285" algn="l"/>
                <a:tab pos="1416685" algn="l"/>
              </a:tabLst>
            </a:pPr>
            <a:r>
              <a:rPr sz="2800" spc="-25" dirty="0">
                <a:latin typeface="Calibri"/>
                <a:cs typeface="Calibri"/>
              </a:rPr>
              <a:t>But</a:t>
            </a:r>
            <a:r>
              <a:rPr sz="2800" dirty="0">
                <a:latin typeface="Calibri"/>
                <a:cs typeface="Calibri"/>
              </a:rPr>
              <a:t>	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general,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upper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bound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length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</a:t>
            </a:r>
            <a:endParaRPr sz="28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bound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applicable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rules?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150" y="796797"/>
            <a:ext cx="3696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Some</a:t>
            </a:r>
            <a:r>
              <a:rPr spc="-90" dirty="0"/>
              <a:t> </a:t>
            </a:r>
            <a:r>
              <a:rPr dirty="0"/>
              <a:t>hands</a:t>
            </a:r>
            <a:r>
              <a:rPr spc="-85" dirty="0"/>
              <a:t> </a:t>
            </a:r>
            <a:r>
              <a:rPr spc="-25" dirty="0"/>
              <a:t>on!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1892020"/>
            <a:ext cx="2252980" cy="412305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81000" algn="l"/>
                <a:tab pos="887094" algn="l"/>
              </a:tabLst>
            </a:pPr>
            <a:r>
              <a:rPr sz="3200" spc="145" dirty="0">
                <a:latin typeface="Cambria Math"/>
                <a:cs typeface="Cambria Math"/>
              </a:rPr>
              <a:t>𝐸</a:t>
            </a:r>
            <a:r>
              <a:rPr sz="3525" spc="217" baseline="28368" dirty="0">
                <a:latin typeface="Cambria Math"/>
                <a:cs typeface="Cambria Math"/>
              </a:rPr>
              <a:t>′</a:t>
            </a:r>
            <a:r>
              <a:rPr sz="3525" baseline="28368" dirty="0">
                <a:latin typeface="Cambria Math"/>
                <a:cs typeface="Cambria Math"/>
              </a:rPr>
              <a:t>	</a:t>
            </a:r>
            <a:r>
              <a:rPr sz="3200" dirty="0">
                <a:latin typeface="Cambria Math"/>
                <a:cs typeface="Cambria Math"/>
              </a:rPr>
              <a:t>→</a:t>
            </a:r>
            <a:r>
              <a:rPr sz="3200" spc="155" dirty="0">
                <a:latin typeface="Cambria Math"/>
                <a:cs typeface="Cambria Math"/>
              </a:rPr>
              <a:t> </a:t>
            </a:r>
            <a:r>
              <a:rPr sz="3200" spc="-50" dirty="0">
                <a:latin typeface="Cambria Math"/>
                <a:cs typeface="Cambria Math"/>
              </a:rPr>
              <a:t>𝐸</a:t>
            </a:r>
            <a:endParaRPr sz="3200">
              <a:latin typeface="Cambria Math"/>
              <a:cs typeface="Cambria Math"/>
            </a:endParaRPr>
          </a:p>
          <a:p>
            <a:pPr marL="3810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81000" algn="l"/>
              </a:tabLst>
            </a:pPr>
            <a:r>
              <a:rPr sz="3200" dirty="0">
                <a:latin typeface="Cambria Math"/>
                <a:cs typeface="Cambria Math"/>
              </a:rPr>
              <a:t>𝐸</a:t>
            </a:r>
            <a:r>
              <a:rPr sz="3200" spc="29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→</a:t>
            </a:r>
            <a:r>
              <a:rPr sz="3200" spc="18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𝐸</a:t>
            </a:r>
            <a:r>
              <a:rPr sz="3200" spc="12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+</a:t>
            </a:r>
            <a:r>
              <a:rPr sz="3200" spc="-10" dirty="0">
                <a:latin typeface="Cambria Math"/>
                <a:cs typeface="Cambria Math"/>
              </a:rPr>
              <a:t> </a:t>
            </a:r>
            <a:r>
              <a:rPr sz="3200" spc="-50" dirty="0">
                <a:latin typeface="Cambria Math"/>
                <a:cs typeface="Cambria Math"/>
              </a:rPr>
              <a:t>𝑇</a:t>
            </a:r>
            <a:endParaRPr sz="3200">
              <a:latin typeface="Cambria Math"/>
              <a:cs typeface="Cambria Math"/>
            </a:endParaRPr>
          </a:p>
          <a:p>
            <a:pPr marL="3810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81000" algn="l"/>
              </a:tabLst>
            </a:pPr>
            <a:r>
              <a:rPr sz="3200" dirty="0">
                <a:latin typeface="Cambria Math"/>
                <a:cs typeface="Cambria Math"/>
              </a:rPr>
              <a:t>𝐸</a:t>
            </a:r>
            <a:r>
              <a:rPr sz="3200" spc="28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→</a:t>
            </a:r>
            <a:r>
              <a:rPr sz="3200" spc="165" dirty="0">
                <a:latin typeface="Cambria Math"/>
                <a:cs typeface="Cambria Math"/>
              </a:rPr>
              <a:t> </a:t>
            </a:r>
            <a:r>
              <a:rPr sz="3200" spc="-50" dirty="0">
                <a:latin typeface="Cambria Math"/>
                <a:cs typeface="Cambria Math"/>
              </a:rPr>
              <a:t>𝑇</a:t>
            </a:r>
            <a:endParaRPr sz="3200">
              <a:latin typeface="Cambria Math"/>
              <a:cs typeface="Cambria Math"/>
            </a:endParaRPr>
          </a:p>
          <a:p>
            <a:pPr marL="3810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81000" algn="l"/>
              </a:tabLst>
            </a:pPr>
            <a:r>
              <a:rPr sz="3200" dirty="0">
                <a:latin typeface="Cambria Math"/>
                <a:cs typeface="Cambria Math"/>
              </a:rPr>
              <a:t>𝑇</a:t>
            </a:r>
            <a:r>
              <a:rPr sz="3200" spc="22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→</a:t>
            </a:r>
            <a:r>
              <a:rPr sz="3200" spc="17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𝑇</a:t>
            </a:r>
            <a:r>
              <a:rPr sz="3200" spc="6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∗</a:t>
            </a:r>
            <a:r>
              <a:rPr sz="3200" spc="-10" dirty="0">
                <a:latin typeface="Cambria Math"/>
                <a:cs typeface="Cambria Math"/>
              </a:rPr>
              <a:t> </a:t>
            </a:r>
            <a:r>
              <a:rPr sz="3200" spc="-50" dirty="0">
                <a:latin typeface="Cambria Math"/>
                <a:cs typeface="Cambria Math"/>
              </a:rPr>
              <a:t>𝐹</a:t>
            </a:r>
            <a:endParaRPr sz="3200">
              <a:latin typeface="Cambria Math"/>
              <a:cs typeface="Cambria Math"/>
            </a:endParaRPr>
          </a:p>
          <a:p>
            <a:pPr marL="3810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81000" algn="l"/>
              </a:tabLst>
            </a:pPr>
            <a:r>
              <a:rPr sz="3200" dirty="0">
                <a:latin typeface="Cambria Math"/>
                <a:cs typeface="Cambria Math"/>
              </a:rPr>
              <a:t>𝑇</a:t>
            </a:r>
            <a:r>
              <a:rPr sz="3200" spc="22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→</a:t>
            </a:r>
            <a:r>
              <a:rPr sz="3200" spc="165" dirty="0">
                <a:latin typeface="Cambria Math"/>
                <a:cs typeface="Cambria Math"/>
              </a:rPr>
              <a:t> </a:t>
            </a:r>
            <a:r>
              <a:rPr sz="3200" spc="-60" dirty="0">
                <a:latin typeface="Cambria Math"/>
                <a:cs typeface="Cambria Math"/>
              </a:rPr>
              <a:t>𝐹</a:t>
            </a:r>
            <a:endParaRPr sz="3200">
              <a:latin typeface="Cambria Math"/>
              <a:cs typeface="Cambria Math"/>
            </a:endParaRPr>
          </a:p>
          <a:p>
            <a:pPr marL="3810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81000" algn="l"/>
              </a:tabLst>
            </a:pPr>
            <a:r>
              <a:rPr sz="3200" dirty="0">
                <a:latin typeface="Cambria Math"/>
                <a:cs typeface="Cambria Math"/>
              </a:rPr>
              <a:t>𝐹</a:t>
            </a:r>
            <a:r>
              <a:rPr sz="3200" spc="28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→</a:t>
            </a:r>
            <a:r>
              <a:rPr sz="3200" spc="17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(𝐸)</a:t>
            </a:r>
            <a:endParaRPr sz="3200">
              <a:latin typeface="Cambria Math"/>
              <a:cs typeface="Cambria Math"/>
            </a:endParaRPr>
          </a:p>
          <a:p>
            <a:pPr marL="3810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81000" algn="l"/>
              </a:tabLst>
            </a:pPr>
            <a:r>
              <a:rPr sz="3200" dirty="0">
                <a:latin typeface="Cambria Math"/>
                <a:cs typeface="Cambria Math"/>
              </a:rPr>
              <a:t>𝐹</a:t>
            </a:r>
            <a:r>
              <a:rPr sz="3200" spc="28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→</a:t>
            </a:r>
            <a:r>
              <a:rPr sz="3200" spc="170" dirty="0">
                <a:latin typeface="Cambria Math"/>
                <a:cs typeface="Cambria Math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𝑖𝑑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04028" y="1892020"/>
            <a:ext cx="3006725" cy="29527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Parse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id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25" dirty="0">
                <a:latin typeface="Calibri"/>
                <a:cs typeface="Calibri"/>
              </a:rPr>
              <a:t> id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id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25" dirty="0">
                <a:latin typeface="Calibri"/>
                <a:cs typeface="Calibri"/>
              </a:rPr>
              <a:t> id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id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25" dirty="0">
                <a:latin typeface="Calibri"/>
                <a:cs typeface="Calibri"/>
              </a:rPr>
              <a:t> id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id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(id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id)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2957" y="339293"/>
            <a:ext cx="2956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Parser </a:t>
            </a:r>
            <a:r>
              <a:rPr spc="-10" dirty="0"/>
              <a:t>states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1053"/>
            <a:ext cx="8121650" cy="43611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646430" indent="-343535">
              <a:lnSpc>
                <a:spcPts val="3890"/>
              </a:lnSpc>
              <a:spcBef>
                <a:spcPts val="585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Goal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to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know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valid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reductions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at </a:t>
            </a:r>
            <a:r>
              <a:rPr sz="3600" dirty="0">
                <a:latin typeface="Calibri"/>
                <a:cs typeface="Calibri"/>
              </a:rPr>
              <a:t>any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given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point</a:t>
            </a:r>
            <a:endParaRPr sz="3600">
              <a:latin typeface="Calibri"/>
              <a:cs typeface="Calibri"/>
            </a:endParaRPr>
          </a:p>
          <a:p>
            <a:pPr marL="355600" marR="38735" indent="-343535">
              <a:lnSpc>
                <a:spcPts val="389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Summarize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all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possible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stack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prefixes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α</a:t>
            </a:r>
            <a:r>
              <a:rPr sz="3600" spc="-4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as </a:t>
            </a:r>
            <a:r>
              <a:rPr sz="3600" dirty="0">
                <a:latin typeface="Calibri"/>
                <a:cs typeface="Calibri"/>
              </a:rPr>
              <a:t>a parser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state</a:t>
            </a:r>
            <a:endParaRPr sz="3600">
              <a:latin typeface="Calibri"/>
              <a:cs typeface="Calibri"/>
            </a:endParaRPr>
          </a:p>
          <a:p>
            <a:pPr marL="355600" marR="5080" indent="-343535">
              <a:lnSpc>
                <a:spcPts val="3890"/>
              </a:lnSpc>
              <a:spcBef>
                <a:spcPts val="860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Parser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state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defined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by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DFA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state</a:t>
            </a:r>
            <a:r>
              <a:rPr sz="3600" spc="-20" dirty="0">
                <a:latin typeface="Calibri"/>
                <a:cs typeface="Calibri"/>
              </a:rPr>
              <a:t> that </a:t>
            </a:r>
            <a:r>
              <a:rPr sz="3600" dirty="0">
                <a:latin typeface="Calibri"/>
                <a:cs typeface="Calibri"/>
              </a:rPr>
              <a:t>reads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stack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50" dirty="0">
                <a:solidFill>
                  <a:srgbClr val="2C2CB8"/>
                </a:solidFill>
                <a:latin typeface="Calibri"/>
                <a:cs typeface="Calibri"/>
              </a:rPr>
              <a:t>α</a:t>
            </a:r>
            <a:endParaRPr sz="3600">
              <a:latin typeface="Calibri"/>
              <a:cs typeface="Calibri"/>
            </a:endParaRPr>
          </a:p>
          <a:p>
            <a:pPr marL="355600" marR="1823085" indent="-343535">
              <a:lnSpc>
                <a:spcPts val="389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Accept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states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DFA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are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unique reductions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9494" y="415493"/>
            <a:ext cx="3374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Viable </a:t>
            </a:r>
            <a:r>
              <a:rPr spc="-10" dirty="0"/>
              <a:t>prefixes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110391"/>
            <a:ext cx="8338184" cy="499872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55"/>
              </a:spcBef>
              <a:buChar char="•"/>
              <a:tabLst>
                <a:tab pos="354965" algn="l"/>
              </a:tabLst>
            </a:pP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α</a:t>
            </a:r>
            <a:r>
              <a:rPr sz="3600" spc="-3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viable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prefix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grammar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if</a:t>
            </a:r>
            <a:endParaRPr sz="3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15"/>
              </a:spcBef>
              <a:buChar char="–"/>
              <a:tabLst>
                <a:tab pos="755650" algn="l"/>
              </a:tabLst>
            </a:pPr>
            <a:r>
              <a:rPr sz="3200" dirty="0">
                <a:solidFill>
                  <a:srgbClr val="2C2CB8"/>
                </a:solidFill>
                <a:latin typeface="Cambria Math"/>
                <a:cs typeface="Cambria Math"/>
              </a:rPr>
              <a:t>∃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w</a:t>
            </a:r>
            <a:r>
              <a:rPr sz="3200" spc="-4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such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αw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right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sentential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form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85"/>
              </a:spcBef>
              <a:buChar char="–"/>
              <a:tabLst>
                <a:tab pos="756285" algn="l"/>
              </a:tabLst>
            </a:pP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&lt;α,w&gt;</a:t>
            </a:r>
            <a:r>
              <a:rPr sz="3200" spc="-6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configuration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parser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890"/>
              </a:lnSpc>
              <a:spcBef>
                <a:spcPts val="894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As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long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as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parser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has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viable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prefixes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on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stack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no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parser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error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has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been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seen</a:t>
            </a:r>
            <a:endParaRPr sz="3600">
              <a:latin typeface="Calibri"/>
              <a:cs typeface="Calibri"/>
            </a:endParaRPr>
          </a:p>
          <a:p>
            <a:pPr marL="355600" marR="1219200" indent="-342900">
              <a:lnSpc>
                <a:spcPts val="3890"/>
              </a:lnSpc>
              <a:spcBef>
                <a:spcPts val="860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set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viable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prefixes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regular language</a:t>
            </a:r>
            <a:endParaRPr sz="3600">
              <a:latin typeface="Calibri"/>
              <a:cs typeface="Calibri"/>
            </a:endParaRPr>
          </a:p>
          <a:p>
            <a:pPr marL="355600" marR="1127760" indent="-342900">
              <a:lnSpc>
                <a:spcPts val="3890"/>
              </a:lnSpc>
              <a:spcBef>
                <a:spcPts val="865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We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can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construct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automaton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that </a:t>
            </a:r>
            <a:r>
              <a:rPr sz="3600" dirty="0">
                <a:latin typeface="Calibri"/>
                <a:cs typeface="Calibri"/>
              </a:rPr>
              <a:t>accepts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viable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prefixes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5010">
              <a:lnSpc>
                <a:spcPct val="100000"/>
              </a:lnSpc>
              <a:spcBef>
                <a:spcPts val="105"/>
              </a:spcBef>
            </a:pPr>
            <a:r>
              <a:rPr dirty="0"/>
              <a:t>LR(0)</a:t>
            </a:r>
            <a:r>
              <a:rPr spc="-40" dirty="0"/>
              <a:t> </a:t>
            </a:r>
            <a:r>
              <a:rPr spc="-10" dirty="0"/>
              <a:t>items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138174"/>
            <a:ext cx="7561580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454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LR(0)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item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grammar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ts val="3070"/>
              </a:lnSpc>
              <a:spcBef>
                <a:spcPts val="360"/>
              </a:spcBef>
            </a:pPr>
            <a:r>
              <a:rPr sz="3200" dirty="0">
                <a:latin typeface="Calibri"/>
                <a:cs typeface="Calibri"/>
              </a:rPr>
              <a:t>production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special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symbol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“.”</a:t>
            </a:r>
            <a:r>
              <a:rPr sz="3200" spc="-25" dirty="0">
                <a:latin typeface="Calibri"/>
                <a:cs typeface="Calibri"/>
              </a:rPr>
              <a:t> at </a:t>
            </a:r>
            <a:r>
              <a:rPr sz="3200" dirty="0">
                <a:latin typeface="Calibri"/>
                <a:cs typeface="Calibri"/>
              </a:rPr>
              <a:t>some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position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right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side</a:t>
            </a:r>
            <a:endParaRPr sz="3200">
              <a:latin typeface="Calibri"/>
              <a:cs typeface="Calibri"/>
            </a:endParaRPr>
          </a:p>
          <a:p>
            <a:pPr marL="355600" marR="548005" indent="-343535">
              <a:lnSpc>
                <a:spcPts val="307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Thus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production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A→XYZ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four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LR(0) items</a:t>
            </a:r>
            <a:endParaRPr sz="3200">
              <a:latin typeface="Calibri"/>
              <a:cs typeface="Calibri"/>
            </a:endParaRPr>
          </a:p>
          <a:p>
            <a:pPr marL="355600" marR="5676900" algn="just">
              <a:lnSpc>
                <a:spcPct val="100000"/>
              </a:lnSpc>
              <a:spcBef>
                <a:spcPts val="30"/>
              </a:spcBef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.XYZ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X.YZ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XY.Z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XYZ.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85010">
              <a:lnSpc>
                <a:spcPct val="100000"/>
              </a:lnSpc>
              <a:spcBef>
                <a:spcPts val="105"/>
              </a:spcBef>
            </a:pPr>
            <a:r>
              <a:rPr dirty="0"/>
              <a:t>LR(0)</a:t>
            </a:r>
            <a:r>
              <a:rPr spc="-40" dirty="0"/>
              <a:t> </a:t>
            </a:r>
            <a:r>
              <a:rPr spc="-10" dirty="0"/>
              <a:t>items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138174"/>
            <a:ext cx="7398384" cy="305054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marR="25400" indent="-343535">
              <a:lnSpc>
                <a:spcPct val="80000"/>
              </a:lnSpc>
              <a:spcBef>
                <a:spcPts val="869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indicates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how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much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production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been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seen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point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5" dirty="0">
                <a:latin typeface="Calibri"/>
                <a:cs typeface="Calibri"/>
              </a:rPr>
              <a:t> the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parsing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ts val="3070"/>
              </a:lnSpc>
              <a:spcBef>
                <a:spcPts val="745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Calibri"/>
                <a:cs typeface="Calibri"/>
              </a:rPr>
              <a:t>Symbols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left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“.”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already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stacks</a:t>
            </a:r>
            <a:endParaRPr sz="3200">
              <a:latin typeface="Calibri"/>
              <a:cs typeface="Calibri"/>
            </a:endParaRPr>
          </a:p>
          <a:p>
            <a:pPr marL="756285" marR="9525" lvl="1" indent="-287020">
              <a:lnSpc>
                <a:spcPts val="3070"/>
              </a:lnSpc>
              <a:spcBef>
                <a:spcPts val="775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Calibri"/>
                <a:cs typeface="Calibri"/>
              </a:rPr>
              <a:t>Symbols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right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“.”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expected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input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946" y="263093"/>
            <a:ext cx="2388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Start</a:t>
            </a:r>
            <a:r>
              <a:rPr spc="-90" dirty="0"/>
              <a:t> </a:t>
            </a:r>
            <a:r>
              <a:rPr spc="-10" dirty="0"/>
              <a:t>state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110742"/>
            <a:ext cx="7586980" cy="283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432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4000" dirty="0">
                <a:latin typeface="Calibri"/>
                <a:cs typeface="Calibri"/>
              </a:rPr>
              <a:t>Start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state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DFA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empty</a:t>
            </a:r>
            <a:endParaRPr sz="4000">
              <a:latin typeface="Calibri"/>
              <a:cs typeface="Calibri"/>
            </a:endParaRPr>
          </a:p>
          <a:p>
            <a:pPr marL="355600">
              <a:lnSpc>
                <a:spcPts val="4320"/>
              </a:lnSpc>
            </a:pPr>
            <a:r>
              <a:rPr sz="4000" dirty="0">
                <a:latin typeface="Calibri"/>
                <a:cs typeface="Calibri"/>
              </a:rPr>
              <a:t>stack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corresponding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S’</a:t>
            </a:r>
            <a:r>
              <a:rPr sz="4000" dirty="0">
                <a:latin typeface="Wingdings"/>
                <a:cs typeface="Wingdings"/>
              </a:rPr>
              <a:t></a:t>
            </a:r>
            <a:r>
              <a:rPr sz="4000" dirty="0">
                <a:latin typeface="Calibri"/>
                <a:cs typeface="Calibri"/>
              </a:rPr>
              <a:t>.S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item</a:t>
            </a:r>
            <a:endParaRPr sz="4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4000" dirty="0">
                <a:latin typeface="Calibri"/>
                <a:cs typeface="Calibri"/>
              </a:rPr>
              <a:t>This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means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no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input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has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been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seen</a:t>
            </a:r>
            <a:endParaRPr sz="4000">
              <a:latin typeface="Calibri"/>
              <a:cs typeface="Calibri"/>
            </a:endParaRPr>
          </a:p>
          <a:p>
            <a:pPr marL="354330" marR="325755" indent="-342265">
              <a:lnSpc>
                <a:spcPts val="3840"/>
              </a:lnSpc>
              <a:spcBef>
                <a:spcPts val="930"/>
              </a:spcBef>
              <a:buChar char="•"/>
              <a:tabLst>
                <a:tab pos="355600" algn="l"/>
              </a:tabLst>
            </a:pPr>
            <a:r>
              <a:rPr sz="4000" dirty="0">
                <a:latin typeface="Calibri"/>
                <a:cs typeface="Calibri"/>
              </a:rPr>
              <a:t>The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parser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expects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see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string 	</a:t>
            </a:r>
            <a:r>
              <a:rPr sz="4000" dirty="0">
                <a:latin typeface="Calibri"/>
                <a:cs typeface="Calibri"/>
              </a:rPr>
              <a:t>derived</a:t>
            </a:r>
            <a:r>
              <a:rPr sz="4000" spc="-1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from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-50" dirty="0"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464" y="263093"/>
            <a:ext cx="39903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Closure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state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110742"/>
            <a:ext cx="7391400" cy="506412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54330" marR="162560" indent="-342265">
              <a:lnSpc>
                <a:spcPct val="80000"/>
              </a:lnSpc>
              <a:spcBef>
                <a:spcPts val="1055"/>
              </a:spcBef>
              <a:buFont typeface="Calibri"/>
              <a:buChar char="•"/>
              <a:tabLst>
                <a:tab pos="355600" algn="l"/>
              </a:tabLst>
            </a:pPr>
            <a:r>
              <a:rPr sz="4000" b="1" dirty="0">
                <a:latin typeface="Calibri"/>
                <a:cs typeface="Calibri"/>
              </a:rPr>
              <a:t>Closure</a:t>
            </a:r>
            <a:r>
              <a:rPr sz="4000" b="1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state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adds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items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for 	</a:t>
            </a:r>
            <a:r>
              <a:rPr sz="4000" dirty="0">
                <a:latin typeface="Calibri"/>
                <a:cs typeface="Calibri"/>
              </a:rPr>
              <a:t>all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productions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whose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LHS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occurs 	</a:t>
            </a:r>
            <a:r>
              <a:rPr sz="4000" dirty="0">
                <a:latin typeface="Calibri"/>
                <a:cs typeface="Calibri"/>
              </a:rPr>
              <a:t>in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item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state,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just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after 	</a:t>
            </a:r>
            <a:r>
              <a:rPr sz="4000" spc="-25" dirty="0">
                <a:latin typeface="Calibri"/>
                <a:cs typeface="Calibri"/>
              </a:rPr>
              <a:t>“.”</a:t>
            </a:r>
            <a:endParaRPr sz="4000">
              <a:latin typeface="Calibri"/>
              <a:cs typeface="Calibri"/>
            </a:endParaRPr>
          </a:p>
          <a:p>
            <a:pPr marL="755015" marR="530225" lvl="1" indent="-285750">
              <a:lnSpc>
                <a:spcPct val="80000"/>
              </a:lnSpc>
              <a:spcBef>
                <a:spcPts val="880"/>
              </a:spcBef>
              <a:buChar char="–"/>
              <a:tabLst>
                <a:tab pos="756285" algn="l"/>
              </a:tabLst>
            </a:pPr>
            <a:r>
              <a:rPr sz="3600" dirty="0">
                <a:latin typeface="Calibri"/>
                <a:cs typeface="Calibri"/>
              </a:rPr>
              <a:t>Set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possible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productions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to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be 	</a:t>
            </a:r>
            <a:r>
              <a:rPr sz="3600" dirty="0">
                <a:latin typeface="Calibri"/>
                <a:cs typeface="Calibri"/>
              </a:rPr>
              <a:t>reduced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next</a:t>
            </a:r>
            <a:endParaRPr sz="3600">
              <a:latin typeface="Calibri"/>
              <a:cs typeface="Calibri"/>
            </a:endParaRPr>
          </a:p>
          <a:p>
            <a:pPr marL="755015" marR="5080" lvl="1" indent="-285750">
              <a:lnSpc>
                <a:spcPct val="80000"/>
              </a:lnSpc>
              <a:spcBef>
                <a:spcPts val="869"/>
              </a:spcBef>
              <a:buChar char="–"/>
              <a:tabLst>
                <a:tab pos="756285" algn="l"/>
              </a:tabLst>
            </a:pPr>
            <a:r>
              <a:rPr sz="3600" dirty="0">
                <a:latin typeface="Calibri"/>
                <a:cs typeface="Calibri"/>
              </a:rPr>
              <a:t>Added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items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have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“.”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located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at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the 	</a:t>
            </a:r>
            <a:r>
              <a:rPr sz="3600" spc="-10" dirty="0">
                <a:latin typeface="Calibri"/>
                <a:cs typeface="Calibri"/>
              </a:rPr>
              <a:t>beginning</a:t>
            </a:r>
            <a:endParaRPr sz="3600">
              <a:latin typeface="Calibri"/>
              <a:cs typeface="Calibri"/>
            </a:endParaRPr>
          </a:p>
          <a:p>
            <a:pPr marL="755015" marR="210820" lvl="1" indent="-285750">
              <a:lnSpc>
                <a:spcPts val="3460"/>
              </a:lnSpc>
              <a:spcBef>
                <a:spcPts val="830"/>
              </a:spcBef>
              <a:buChar char="–"/>
              <a:tabLst>
                <a:tab pos="756285" algn="l"/>
              </a:tabLst>
            </a:pPr>
            <a:r>
              <a:rPr sz="3600" dirty="0">
                <a:latin typeface="Calibri"/>
                <a:cs typeface="Calibri"/>
              </a:rPr>
              <a:t>No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symbol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these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items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on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the 	</a:t>
            </a:r>
            <a:r>
              <a:rPr sz="3600" dirty="0">
                <a:latin typeface="Calibri"/>
                <a:cs typeface="Calibri"/>
              </a:rPr>
              <a:t>stack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as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yet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6175">
              <a:lnSpc>
                <a:spcPct val="100000"/>
              </a:lnSpc>
              <a:spcBef>
                <a:spcPts val="105"/>
              </a:spcBef>
            </a:pPr>
            <a:r>
              <a:rPr dirty="0"/>
              <a:t>Closure</a:t>
            </a:r>
            <a:r>
              <a:rPr spc="-8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89950"/>
            <a:ext cx="8048625" cy="49403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Let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set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items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for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grammar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50" dirty="0">
                <a:latin typeface="Calibri"/>
                <a:cs typeface="Calibri"/>
              </a:rPr>
              <a:t>G</a:t>
            </a:r>
            <a:endParaRPr sz="3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</a:tabLst>
            </a:pPr>
            <a:r>
              <a:rPr sz="3600" dirty="0">
                <a:latin typeface="Calibri"/>
                <a:cs typeface="Calibri"/>
              </a:rPr>
              <a:t>closure(I)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set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constructed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as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follows:</a:t>
            </a:r>
            <a:endParaRPr sz="3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414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Calibri"/>
                <a:cs typeface="Calibri"/>
              </a:rPr>
              <a:t>Every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item in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closure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(I)</a:t>
            </a:r>
            <a:endParaRPr sz="3200">
              <a:latin typeface="Calibri"/>
              <a:cs typeface="Calibri"/>
            </a:endParaRPr>
          </a:p>
          <a:p>
            <a:pPr marL="756285" marR="476884" lvl="1" indent="-287020">
              <a:lnSpc>
                <a:spcPts val="3460"/>
              </a:lnSpc>
              <a:spcBef>
                <a:spcPts val="840"/>
              </a:spcBef>
              <a:buChar char="–"/>
              <a:tabLst>
                <a:tab pos="756285" algn="l"/>
                <a:tab pos="3718560" algn="l"/>
                <a:tab pos="7367905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α.Bβ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closure(I)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γ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production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then</a:t>
            </a:r>
            <a:r>
              <a:rPr sz="3200" dirty="0">
                <a:latin typeface="Calibri"/>
                <a:cs typeface="Calibri"/>
              </a:rPr>
              <a:t>	B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.γ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closure(I)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ts val="3870"/>
              </a:lnSpc>
              <a:spcBef>
                <a:spcPts val="850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Intuitively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Wingdings"/>
                <a:cs typeface="Wingdings"/>
              </a:rPr>
              <a:t></a:t>
            </a:r>
            <a:r>
              <a:rPr sz="3600" dirty="0">
                <a:latin typeface="Calibri"/>
                <a:cs typeface="Calibri"/>
              </a:rPr>
              <a:t>α.Bβ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indicates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that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we </a:t>
            </a:r>
            <a:r>
              <a:rPr sz="3600" dirty="0">
                <a:latin typeface="Calibri"/>
                <a:cs typeface="Calibri"/>
              </a:rPr>
              <a:t>expect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 string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derivable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from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Bβ in</a:t>
            </a:r>
            <a:r>
              <a:rPr sz="3600" spc="-10" dirty="0">
                <a:latin typeface="Calibri"/>
                <a:cs typeface="Calibri"/>
              </a:rPr>
              <a:t> input</a:t>
            </a:r>
            <a:endParaRPr sz="3600">
              <a:latin typeface="Calibri"/>
              <a:cs typeface="Calibri"/>
            </a:endParaRPr>
          </a:p>
          <a:p>
            <a:pPr marL="355600" marR="88900" indent="-343535">
              <a:lnSpc>
                <a:spcPts val="3870"/>
              </a:lnSpc>
              <a:spcBef>
                <a:spcPts val="905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If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Wingdings"/>
                <a:cs typeface="Wingdings"/>
              </a:rPr>
              <a:t>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Calibri"/>
                <a:cs typeface="Calibri"/>
              </a:rPr>
              <a:t>γ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production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then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we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might </a:t>
            </a:r>
            <a:r>
              <a:rPr sz="3600" dirty="0">
                <a:latin typeface="Calibri"/>
                <a:cs typeface="Calibri"/>
              </a:rPr>
              <a:t>see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string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derivable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from γ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at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this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point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2940">
              <a:lnSpc>
                <a:spcPct val="100000"/>
              </a:lnSpc>
              <a:spcBef>
                <a:spcPts val="105"/>
              </a:spcBef>
            </a:pPr>
            <a:r>
              <a:rPr dirty="0"/>
              <a:t>Shift</a:t>
            </a:r>
            <a:r>
              <a:rPr spc="-45" dirty="0"/>
              <a:t> </a:t>
            </a:r>
            <a:r>
              <a:rPr dirty="0"/>
              <a:t>reduce</a:t>
            </a:r>
            <a:r>
              <a:rPr spc="-60" dirty="0"/>
              <a:t> </a:t>
            </a:r>
            <a:r>
              <a:rPr dirty="0"/>
              <a:t>parsing</a:t>
            </a:r>
            <a:r>
              <a:rPr spc="-45" dirty="0"/>
              <a:t> </a:t>
            </a:r>
            <a:r>
              <a:rPr spc="-50" dirty="0"/>
              <a:t>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220469"/>
            <a:ext cx="7522845" cy="4491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4000" dirty="0">
                <a:solidFill>
                  <a:srgbClr val="3333CC"/>
                </a:solidFill>
                <a:latin typeface="Calibri"/>
                <a:cs typeface="Calibri"/>
              </a:rPr>
              <a:t>Reduce</a:t>
            </a:r>
            <a:r>
              <a:rPr sz="4000" dirty="0">
                <a:latin typeface="Calibri"/>
                <a:cs typeface="Calibri"/>
              </a:rPr>
              <a:t>: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immediately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on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left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of 	</a:t>
            </a:r>
            <a:r>
              <a:rPr sz="4000" dirty="0">
                <a:latin typeface="Calibri"/>
                <a:cs typeface="Calibri"/>
              </a:rPr>
              <a:t>“.”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identify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string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same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as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RHS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of 	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production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and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replace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it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by</a:t>
            </a:r>
            <a:r>
              <a:rPr sz="4000" spc="-3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LHS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4000">
              <a:latin typeface="Calibri"/>
              <a:cs typeface="Calibri"/>
            </a:endParaRPr>
          </a:p>
          <a:p>
            <a:pPr marL="12700" marR="61594">
              <a:lnSpc>
                <a:spcPct val="120600"/>
              </a:lnSpc>
              <a:spcBef>
                <a:spcPts val="5"/>
              </a:spcBef>
              <a:tabLst>
                <a:tab pos="6191885" algn="l"/>
              </a:tabLst>
            </a:pPr>
            <a:r>
              <a:rPr sz="3600" dirty="0">
                <a:latin typeface="Calibri"/>
                <a:cs typeface="Calibri"/>
              </a:rPr>
              <a:t>if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string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before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reduce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action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is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solidFill>
                  <a:srgbClr val="2C2CB8"/>
                </a:solidFill>
                <a:latin typeface="Calibri"/>
                <a:cs typeface="Calibri"/>
              </a:rPr>
              <a:t>αβ.pqr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3600" dirty="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β</a:t>
            </a:r>
            <a:r>
              <a:rPr sz="3600" spc="-2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production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5520690" algn="l"/>
              </a:tabLst>
            </a:pPr>
            <a:r>
              <a:rPr sz="3600" dirty="0">
                <a:latin typeface="Calibri"/>
                <a:cs typeface="Calibri"/>
              </a:rPr>
              <a:t>then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string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after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reduction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is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solidFill>
                  <a:srgbClr val="2C2CB8"/>
                </a:solidFill>
                <a:latin typeface="Calibri"/>
                <a:cs typeface="Calibri"/>
              </a:rPr>
              <a:t>αA.pqr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180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07744" y="1061974"/>
            <a:ext cx="291465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9140" algn="l"/>
              </a:tabLst>
            </a:pP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	the </a:t>
            </a:r>
            <a:r>
              <a:rPr sz="3200" spc="-10" dirty="0">
                <a:latin typeface="Calibri"/>
                <a:cs typeface="Calibri"/>
              </a:rPr>
              <a:t>grammar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3200" dirty="0">
                <a:latin typeface="Calibri"/>
                <a:cs typeface="Calibri"/>
              </a:rPr>
              <a:t>E’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762125" algn="l"/>
                <a:tab pos="2133600" algn="l"/>
              </a:tabLst>
            </a:pP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|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12700" marR="596900">
              <a:lnSpc>
                <a:spcPct val="100000"/>
              </a:lnSpc>
              <a:tabLst>
                <a:tab pos="1750695" algn="l"/>
                <a:tab pos="2122170" algn="l"/>
              </a:tabLst>
            </a:pPr>
            <a:r>
              <a:rPr sz="3200" dirty="0">
                <a:latin typeface="Calibri"/>
                <a:cs typeface="Calibri"/>
              </a:rPr>
              <a:t>T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 </a:t>
            </a:r>
            <a:r>
              <a:rPr sz="3200" spc="-5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|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F 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→ (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 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|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8328" y="1061974"/>
            <a:ext cx="3393440" cy="480631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marR="5080" indent="25400">
              <a:lnSpc>
                <a:spcPts val="3070"/>
              </a:lnSpc>
              <a:spcBef>
                <a:spcPts val="844"/>
              </a:spcBef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200" dirty="0">
                <a:latin typeface="Calibri"/>
                <a:cs typeface="Calibri"/>
              </a:rPr>
              <a:t>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E’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.E }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then </a:t>
            </a:r>
            <a:r>
              <a:rPr sz="3200" dirty="0">
                <a:latin typeface="Calibri"/>
                <a:cs typeface="Calibri"/>
              </a:rPr>
              <a:t>closure(I)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3870"/>
              </a:spcBef>
            </a:pPr>
            <a:r>
              <a:rPr sz="3200" dirty="0">
                <a:latin typeface="Calibri"/>
                <a:cs typeface="Calibri"/>
              </a:rPr>
              <a:t>E’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.E</a:t>
            </a:r>
            <a:endParaRPr sz="3200">
              <a:latin typeface="Calibri"/>
              <a:cs typeface="Calibri"/>
            </a:endParaRPr>
          </a:p>
          <a:p>
            <a:pPr marL="584200" marR="113284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.E +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.T</a:t>
            </a:r>
            <a:endParaRPr sz="3200">
              <a:latin typeface="Calibri"/>
              <a:cs typeface="Calibri"/>
            </a:endParaRPr>
          </a:p>
          <a:p>
            <a:pPr marL="584200" marR="1143635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.T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F 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.F</a:t>
            </a:r>
            <a:endParaRPr sz="3200">
              <a:latin typeface="Calibri"/>
              <a:cs typeface="Calibri"/>
            </a:endParaRPr>
          </a:p>
          <a:p>
            <a:pPr marL="584200" marR="1483995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.id 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.(E)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36370">
              <a:lnSpc>
                <a:spcPct val="100000"/>
              </a:lnSpc>
              <a:spcBef>
                <a:spcPts val="105"/>
              </a:spcBef>
            </a:pPr>
            <a:r>
              <a:rPr dirty="0"/>
              <a:t>Goto</a:t>
            </a:r>
            <a:r>
              <a:rPr spc="-6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958342"/>
            <a:ext cx="7454265" cy="441515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4330" marR="5080" indent="-342265">
              <a:lnSpc>
                <a:spcPts val="3840"/>
              </a:lnSpc>
              <a:spcBef>
                <a:spcPts val="1019"/>
              </a:spcBef>
              <a:buChar char="•"/>
              <a:tabLst>
                <a:tab pos="355600" algn="l"/>
              </a:tabLst>
            </a:pPr>
            <a:r>
              <a:rPr sz="4000" dirty="0">
                <a:latin typeface="Calibri"/>
                <a:cs typeface="Calibri"/>
              </a:rPr>
              <a:t>Goto(I,X)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,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where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set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items 	</a:t>
            </a:r>
            <a:r>
              <a:rPr sz="4000" dirty="0">
                <a:latin typeface="Calibri"/>
                <a:cs typeface="Calibri"/>
              </a:rPr>
              <a:t>and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X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grammar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symbol,</a:t>
            </a:r>
            <a:endParaRPr sz="4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5"/>
              </a:spcBef>
              <a:buChar char="–"/>
              <a:tabLst>
                <a:tab pos="755650" algn="l"/>
              </a:tabLst>
            </a:pPr>
            <a:r>
              <a:rPr sz="3600" dirty="0">
                <a:latin typeface="Calibri"/>
                <a:cs typeface="Calibri"/>
              </a:rPr>
              <a:t>is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closure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set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item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10" dirty="0">
                <a:latin typeface="Wingdings"/>
                <a:cs typeface="Wingdings"/>
              </a:rPr>
              <a:t></a:t>
            </a:r>
            <a:r>
              <a:rPr sz="3600" spc="-10" dirty="0">
                <a:latin typeface="Calibri"/>
                <a:cs typeface="Calibri"/>
              </a:rPr>
              <a:t>αX.β</a:t>
            </a:r>
            <a:endParaRPr sz="3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3600" dirty="0">
                <a:latin typeface="Calibri"/>
                <a:cs typeface="Calibri"/>
              </a:rPr>
              <a:t>such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that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→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α.Xβ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50" dirty="0">
                <a:latin typeface="Calibri"/>
                <a:cs typeface="Calibri"/>
              </a:rPr>
              <a:t>I</a:t>
            </a:r>
            <a:endParaRPr sz="3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350"/>
              </a:spcBef>
              <a:buFont typeface="Calibri"/>
              <a:buChar char="–"/>
            </a:pPr>
            <a:endParaRPr sz="3600">
              <a:latin typeface="Calibri"/>
              <a:cs typeface="Calibri"/>
            </a:endParaRPr>
          </a:p>
          <a:p>
            <a:pPr marL="354330" marR="215265" indent="-342265" algn="just">
              <a:lnSpc>
                <a:spcPct val="80000"/>
              </a:lnSpc>
              <a:buChar char="•"/>
              <a:tabLst>
                <a:tab pos="355600" algn="l"/>
              </a:tabLst>
            </a:pPr>
            <a:r>
              <a:rPr sz="4000" dirty="0">
                <a:latin typeface="Calibri"/>
                <a:cs typeface="Calibri"/>
              </a:rPr>
              <a:t>Intuitively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if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set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items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for 	</a:t>
            </a:r>
            <a:r>
              <a:rPr sz="4000" dirty="0">
                <a:latin typeface="Calibri"/>
                <a:cs typeface="Calibri"/>
              </a:rPr>
              <a:t>some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valid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prefix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α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then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goto(I,X) 	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set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valid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items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for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prefix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αX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36370">
              <a:lnSpc>
                <a:spcPct val="100000"/>
              </a:lnSpc>
              <a:spcBef>
                <a:spcPts val="105"/>
              </a:spcBef>
            </a:pPr>
            <a:r>
              <a:rPr dirty="0"/>
              <a:t>Goto</a:t>
            </a:r>
            <a:r>
              <a:rPr spc="-6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958342"/>
            <a:ext cx="6168390" cy="478091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 marR="5080">
              <a:lnSpc>
                <a:spcPts val="3840"/>
              </a:lnSpc>
              <a:spcBef>
                <a:spcPts val="1019"/>
              </a:spcBef>
            </a:pPr>
            <a:r>
              <a:rPr sz="4000" dirty="0">
                <a:latin typeface="Calibri"/>
                <a:cs typeface="Calibri"/>
              </a:rPr>
              <a:t>If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is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250" dirty="0">
                <a:latin typeface="Calibri"/>
                <a:cs typeface="Calibri"/>
              </a:rPr>
              <a:t>,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E’</a:t>
            </a:r>
            <a:r>
              <a:rPr sz="4000" dirty="0">
                <a:latin typeface="Wingdings"/>
                <a:cs typeface="Wingdings"/>
              </a:rPr>
              <a:t></a:t>
            </a:r>
            <a:r>
              <a:rPr sz="4000" dirty="0">
                <a:latin typeface="Calibri"/>
                <a:cs typeface="Calibri"/>
              </a:rPr>
              <a:t>E.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,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</a:t>
            </a:r>
            <a:r>
              <a:rPr sz="4000" dirty="0">
                <a:latin typeface="Wingdings"/>
                <a:cs typeface="Wingdings"/>
              </a:rPr>
              <a:t></a:t>
            </a:r>
            <a:r>
              <a:rPr sz="4000" dirty="0">
                <a:latin typeface="Calibri"/>
                <a:cs typeface="Calibri"/>
              </a:rPr>
              <a:t>E.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+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}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then </a:t>
            </a:r>
            <a:r>
              <a:rPr sz="4000" dirty="0">
                <a:latin typeface="Calibri"/>
                <a:cs typeface="Calibri"/>
              </a:rPr>
              <a:t>goto(I,+)</a:t>
            </a:r>
            <a:r>
              <a:rPr sz="4000" spc="-16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is</a:t>
            </a:r>
            <a:endParaRPr sz="4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835"/>
              </a:spcBef>
            </a:pPr>
            <a:r>
              <a:rPr sz="4000" dirty="0">
                <a:latin typeface="Calibri"/>
                <a:cs typeface="Calibri"/>
              </a:rPr>
              <a:t>E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dirty="0">
                <a:latin typeface="Wingdings"/>
                <a:cs typeface="Wingdings"/>
              </a:rPr>
              <a:t>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Calibri"/>
                <a:cs typeface="Calibri"/>
              </a:rPr>
              <a:t>E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+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.T</a:t>
            </a:r>
            <a:endParaRPr sz="4000">
              <a:latin typeface="Calibri"/>
              <a:cs typeface="Calibri"/>
            </a:endParaRPr>
          </a:p>
          <a:p>
            <a:pPr marL="927100" marR="3168650">
              <a:lnSpc>
                <a:spcPct val="100000"/>
              </a:lnSpc>
              <a:spcBef>
                <a:spcPts val="5"/>
              </a:spcBef>
            </a:pPr>
            <a:r>
              <a:rPr sz="4000" dirty="0">
                <a:latin typeface="Calibri"/>
                <a:cs typeface="Calibri"/>
              </a:rPr>
              <a:t>T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dirty="0">
                <a:latin typeface="Wingdings"/>
                <a:cs typeface="Wingdings"/>
              </a:rPr>
              <a:t></a:t>
            </a:r>
            <a:r>
              <a:rPr sz="4000" spc="-1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Calibri"/>
                <a:cs typeface="Calibri"/>
              </a:rPr>
              <a:t>.T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*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50" dirty="0">
                <a:latin typeface="Calibri"/>
                <a:cs typeface="Calibri"/>
              </a:rPr>
              <a:t>F </a:t>
            </a:r>
            <a:r>
              <a:rPr sz="4000" dirty="0">
                <a:latin typeface="Calibri"/>
                <a:cs typeface="Calibri"/>
              </a:rPr>
              <a:t>T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dirty="0">
                <a:latin typeface="Wingdings"/>
                <a:cs typeface="Wingdings"/>
              </a:rPr>
              <a:t>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alibri"/>
                <a:cs typeface="Calibri"/>
              </a:rPr>
              <a:t>.F</a:t>
            </a:r>
            <a:endParaRPr sz="4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4000" dirty="0">
                <a:latin typeface="Calibri"/>
                <a:cs typeface="Calibri"/>
              </a:rPr>
              <a:t>F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dirty="0">
                <a:latin typeface="Wingdings"/>
                <a:cs typeface="Wingdings"/>
              </a:rPr>
              <a:t></a:t>
            </a:r>
            <a:r>
              <a:rPr sz="4000" spc="-114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Calibri"/>
                <a:cs typeface="Calibri"/>
              </a:rPr>
              <a:t>.(E)</a:t>
            </a:r>
            <a:endParaRPr sz="4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4000" dirty="0">
                <a:latin typeface="Calibri"/>
                <a:cs typeface="Calibri"/>
              </a:rPr>
              <a:t>F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dirty="0">
                <a:latin typeface="Wingdings"/>
                <a:cs typeface="Wingdings"/>
              </a:rPr>
              <a:t></a:t>
            </a:r>
            <a:r>
              <a:rPr sz="4000" spc="-114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alibri"/>
                <a:cs typeface="Calibri"/>
              </a:rPr>
              <a:t>.id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22755">
              <a:lnSpc>
                <a:spcPct val="100000"/>
              </a:lnSpc>
              <a:spcBef>
                <a:spcPts val="105"/>
              </a:spcBef>
            </a:pPr>
            <a:r>
              <a:rPr dirty="0"/>
              <a:t>Sets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items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150365"/>
            <a:ext cx="6373495" cy="458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2230" indent="-34353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C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Collection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LR(0)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items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grammar </a:t>
            </a:r>
            <a:r>
              <a:rPr sz="3200" spc="-25" dirty="0">
                <a:latin typeface="Calibri"/>
                <a:cs typeface="Calibri"/>
              </a:rPr>
              <a:t>G’</a:t>
            </a:r>
            <a:endParaRPr sz="3200">
              <a:latin typeface="Calibri"/>
              <a:cs typeface="Calibri"/>
            </a:endParaRPr>
          </a:p>
          <a:p>
            <a:pPr marL="12700" marR="2534285">
              <a:lnSpc>
                <a:spcPct val="119300"/>
              </a:lnSpc>
              <a:spcBef>
                <a:spcPts val="65"/>
              </a:spcBef>
            </a:pPr>
            <a:r>
              <a:rPr sz="280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175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closure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175" dirty="0">
                <a:latin typeface="Calibri"/>
                <a:cs typeface="Calibri"/>
              </a:rPr>
              <a:t>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S’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.S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}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} </a:t>
            </a:r>
            <a:r>
              <a:rPr sz="2800" spc="-10" dirty="0">
                <a:latin typeface="Calibri"/>
                <a:cs typeface="Calibri"/>
              </a:rPr>
              <a:t>repeat</a:t>
            </a:r>
            <a:endParaRPr sz="2800">
              <a:latin typeface="Calibri"/>
              <a:cs typeface="Calibri"/>
            </a:endParaRPr>
          </a:p>
          <a:p>
            <a:pPr marL="335915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items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6604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grammar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symbol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 marL="1332230" marR="5080" indent="-349250">
              <a:lnSpc>
                <a:spcPct val="120000"/>
              </a:lnSpc>
              <a:spcBef>
                <a:spcPts val="5"/>
              </a:spcBef>
              <a:tabLst>
                <a:tab pos="1335405" algn="l"/>
              </a:tabLst>
            </a:pPr>
            <a:r>
              <a:rPr sz="2800" spc="-2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		goto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(I,X)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empty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C </a:t>
            </a:r>
            <a:r>
              <a:rPr sz="2800" dirty="0">
                <a:latin typeface="Calibri"/>
                <a:cs typeface="Calibri"/>
              </a:rPr>
              <a:t>ADD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goto(I,X)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until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additions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180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>
              <a:lnSpc>
                <a:spcPts val="2160"/>
              </a:lnSpc>
              <a:spcBef>
                <a:spcPts val="105"/>
              </a:spcBef>
            </a:pPr>
            <a:r>
              <a:rPr spc="-10" dirty="0"/>
              <a:t>Grammar:</a:t>
            </a:r>
          </a:p>
          <a:p>
            <a:pPr marL="431165">
              <a:lnSpc>
                <a:spcPts val="1920"/>
              </a:lnSpc>
            </a:pPr>
            <a:r>
              <a:rPr dirty="0"/>
              <a:t>E</a:t>
            </a:r>
            <a:r>
              <a:rPr dirty="0">
                <a:latin typeface="Times New Roman"/>
                <a:cs typeface="Times New Roman"/>
              </a:rPr>
              <a:t>’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0" dirty="0"/>
              <a:t>E</a:t>
            </a:r>
          </a:p>
          <a:p>
            <a:pPr marL="431165">
              <a:lnSpc>
                <a:spcPts val="1920"/>
              </a:lnSpc>
            </a:pPr>
            <a:r>
              <a:rPr dirty="0"/>
              <a:t>E</a:t>
            </a:r>
            <a:r>
              <a:rPr spc="-15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E+T</a:t>
            </a:r>
            <a:r>
              <a:rPr spc="-25" dirty="0"/>
              <a:t> </a:t>
            </a:r>
            <a:r>
              <a:rPr dirty="0"/>
              <a:t>|</a:t>
            </a:r>
            <a:r>
              <a:rPr spc="-10" dirty="0"/>
              <a:t> </a:t>
            </a:r>
            <a:r>
              <a:rPr spc="-50" dirty="0"/>
              <a:t>T</a:t>
            </a:r>
          </a:p>
          <a:p>
            <a:pPr marL="431165">
              <a:lnSpc>
                <a:spcPts val="1920"/>
              </a:lnSpc>
            </a:pPr>
            <a:r>
              <a:rPr dirty="0"/>
              <a:t>T</a:t>
            </a:r>
            <a:r>
              <a:rPr spc="-15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T*F</a:t>
            </a:r>
            <a:r>
              <a:rPr spc="-10" dirty="0"/>
              <a:t> </a:t>
            </a:r>
            <a:r>
              <a:rPr dirty="0"/>
              <a:t>|</a:t>
            </a:r>
            <a:r>
              <a:rPr spc="-5" dirty="0"/>
              <a:t> </a:t>
            </a:r>
            <a:r>
              <a:rPr spc="-50" dirty="0"/>
              <a:t>F</a:t>
            </a:r>
          </a:p>
          <a:p>
            <a:pPr marL="431165">
              <a:lnSpc>
                <a:spcPts val="2160"/>
              </a:lnSpc>
            </a:pPr>
            <a:r>
              <a:rPr dirty="0"/>
              <a:t>F</a:t>
            </a:r>
            <a:r>
              <a:rPr spc="-10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(E)</a:t>
            </a:r>
            <a:r>
              <a:rPr spc="-30" dirty="0"/>
              <a:t> </a:t>
            </a:r>
            <a:r>
              <a:rPr dirty="0"/>
              <a:t>|</a:t>
            </a:r>
            <a:r>
              <a:rPr spc="-15" dirty="0"/>
              <a:t> </a:t>
            </a:r>
            <a:r>
              <a:rPr spc="-25" dirty="0"/>
              <a:t>id</a:t>
            </a:r>
          </a:p>
          <a:p>
            <a:pPr marL="431165" marR="81280" indent="-342900">
              <a:lnSpc>
                <a:spcPts val="1920"/>
              </a:lnSpc>
              <a:spcBef>
                <a:spcPts val="1900"/>
              </a:spcBef>
            </a:pPr>
            <a:r>
              <a:rPr dirty="0"/>
              <a:t>I</a:t>
            </a:r>
            <a:r>
              <a:rPr sz="1950" baseline="-21367" dirty="0"/>
              <a:t>0</a:t>
            </a:r>
            <a:r>
              <a:rPr sz="2000" dirty="0"/>
              <a:t>:</a:t>
            </a:r>
            <a:r>
              <a:rPr sz="2000" spc="-10" dirty="0"/>
              <a:t> closure(E</a:t>
            </a:r>
            <a:r>
              <a:rPr sz="2000" spc="-10" dirty="0">
                <a:latin typeface="Times New Roman"/>
                <a:cs typeface="Times New Roman"/>
              </a:rPr>
              <a:t>’</a:t>
            </a:r>
            <a:r>
              <a:rPr sz="2000" spc="-10" dirty="0">
                <a:latin typeface="Wingdings"/>
                <a:cs typeface="Wingdings"/>
              </a:rPr>
              <a:t></a:t>
            </a:r>
            <a:r>
              <a:rPr sz="2000" spc="-10" dirty="0"/>
              <a:t>.E) </a:t>
            </a:r>
            <a:r>
              <a:rPr sz="2000" dirty="0"/>
              <a:t>E′</a:t>
            </a:r>
            <a:r>
              <a:rPr sz="2000" spc="-20" dirty="0"/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/>
              <a:t>.E</a:t>
            </a:r>
            <a:endParaRPr sz="2000">
              <a:latin typeface="Times New Roman"/>
              <a:cs typeface="Times New Roman"/>
            </a:endParaRPr>
          </a:p>
          <a:p>
            <a:pPr marL="431165">
              <a:lnSpc>
                <a:spcPts val="1700"/>
              </a:lnSpc>
            </a:pPr>
            <a:r>
              <a:rPr dirty="0"/>
              <a:t>E</a:t>
            </a:r>
            <a:r>
              <a:rPr spc="-10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.E</a:t>
            </a:r>
            <a:r>
              <a:rPr spc="-25" dirty="0"/>
              <a:t> </a:t>
            </a:r>
            <a:r>
              <a:rPr dirty="0"/>
              <a:t>+ </a:t>
            </a:r>
            <a:r>
              <a:rPr spc="-50" dirty="0"/>
              <a:t>T</a:t>
            </a:r>
          </a:p>
          <a:p>
            <a:pPr marL="431165">
              <a:lnSpc>
                <a:spcPts val="1920"/>
              </a:lnSpc>
            </a:pPr>
            <a:r>
              <a:rPr dirty="0"/>
              <a:t>E</a:t>
            </a:r>
            <a:r>
              <a:rPr spc="-5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5" dirty="0"/>
              <a:t>.T</a:t>
            </a:r>
          </a:p>
          <a:p>
            <a:pPr marL="431165" marR="531495">
              <a:lnSpc>
                <a:spcPct val="80000"/>
              </a:lnSpc>
              <a:spcBef>
                <a:spcPts val="240"/>
              </a:spcBef>
            </a:pPr>
            <a:r>
              <a:rPr dirty="0"/>
              <a:t>T</a:t>
            </a:r>
            <a:r>
              <a:rPr spc="-10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.T</a:t>
            </a:r>
            <a:r>
              <a:rPr spc="-20" dirty="0"/>
              <a:t> </a:t>
            </a:r>
            <a:r>
              <a:rPr dirty="0"/>
              <a:t>* </a:t>
            </a:r>
            <a:r>
              <a:rPr spc="-50" dirty="0"/>
              <a:t>F </a:t>
            </a:r>
            <a:r>
              <a:rPr dirty="0"/>
              <a:t>T</a:t>
            </a:r>
            <a:r>
              <a:rPr spc="-5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25" dirty="0"/>
              <a:t>.F</a:t>
            </a:r>
          </a:p>
          <a:p>
            <a:pPr marL="431165">
              <a:lnSpc>
                <a:spcPts val="1680"/>
              </a:lnSpc>
            </a:pPr>
            <a:r>
              <a:rPr dirty="0"/>
              <a:t>F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0" dirty="0"/>
              <a:t>.(E)</a:t>
            </a:r>
          </a:p>
          <a:p>
            <a:pPr marL="431165">
              <a:lnSpc>
                <a:spcPts val="2160"/>
              </a:lnSpc>
            </a:pPr>
            <a:r>
              <a:rPr dirty="0"/>
              <a:t>F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25" dirty="0"/>
              <a:t>.id</a:t>
            </a:r>
          </a:p>
          <a:p>
            <a:pPr marL="431165" marR="666115" indent="-342900">
              <a:lnSpc>
                <a:spcPct val="80000"/>
              </a:lnSpc>
              <a:spcBef>
                <a:spcPts val="1925"/>
              </a:spcBef>
            </a:pPr>
            <a:r>
              <a:rPr dirty="0"/>
              <a:t>I</a:t>
            </a:r>
            <a:r>
              <a:rPr sz="1950" baseline="-21367" dirty="0"/>
              <a:t>1</a:t>
            </a:r>
            <a:r>
              <a:rPr sz="2000" dirty="0"/>
              <a:t>:</a:t>
            </a:r>
            <a:r>
              <a:rPr sz="2000" spc="-10" dirty="0"/>
              <a:t> goto(I</a:t>
            </a:r>
            <a:r>
              <a:rPr sz="1950" spc="-15" baseline="-21367" dirty="0"/>
              <a:t>0</a:t>
            </a:r>
            <a:r>
              <a:rPr sz="2000" spc="-10" dirty="0"/>
              <a:t>,E) </a:t>
            </a:r>
            <a:r>
              <a:rPr sz="2000" dirty="0"/>
              <a:t>E′</a:t>
            </a:r>
            <a:r>
              <a:rPr sz="2000" spc="-20" dirty="0"/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/>
              <a:t>E.</a:t>
            </a:r>
            <a:endParaRPr sz="2000">
              <a:latin typeface="Times New Roman"/>
              <a:cs typeface="Times New Roman"/>
            </a:endParaRPr>
          </a:p>
          <a:p>
            <a:pPr marL="431165">
              <a:lnSpc>
                <a:spcPts val="1920"/>
              </a:lnSpc>
            </a:pPr>
            <a:r>
              <a:rPr dirty="0"/>
              <a:t>E</a:t>
            </a:r>
            <a:r>
              <a:rPr spc="-10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E.</a:t>
            </a:r>
            <a:r>
              <a:rPr spc="-25" dirty="0"/>
              <a:t> </a:t>
            </a:r>
            <a:r>
              <a:rPr dirty="0"/>
              <a:t>+ </a:t>
            </a:r>
            <a:r>
              <a:rPr spc="-50"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21528" y="1104645"/>
            <a:ext cx="1578610" cy="526542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75565" marR="274955" algn="ctr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goto(I</a:t>
            </a:r>
            <a:r>
              <a:rPr sz="1950" spc="-30" baseline="-21367" dirty="0">
                <a:latin typeface="Calibri"/>
                <a:cs typeface="Calibri"/>
              </a:rPr>
              <a:t>0</a:t>
            </a:r>
            <a:r>
              <a:rPr sz="2000" spc="-20" dirty="0">
                <a:latin typeface="Calibri"/>
                <a:cs typeface="Calibri"/>
              </a:rPr>
              <a:t>,T)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T.</a:t>
            </a:r>
            <a:endParaRPr sz="2000">
              <a:latin typeface="Calibri"/>
              <a:cs typeface="Calibri"/>
            </a:endParaRPr>
          </a:p>
          <a:p>
            <a:pPr marL="419100">
              <a:lnSpc>
                <a:spcPts val="1935"/>
              </a:lnSpc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Calibri"/>
                <a:cs typeface="Calibri"/>
              </a:rPr>
              <a:t>T.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*F</a:t>
            </a:r>
            <a:endParaRPr sz="2000">
              <a:latin typeface="Calibri"/>
              <a:cs typeface="Calibri"/>
            </a:endParaRPr>
          </a:p>
          <a:p>
            <a:pPr marL="75565" marR="242570" algn="ctr">
              <a:lnSpc>
                <a:spcPts val="2360"/>
              </a:lnSpc>
              <a:spcBef>
                <a:spcPts val="155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Arial MT"/>
                <a:cs typeface="Arial MT"/>
              </a:rPr>
              <a:t>3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Calibri"/>
                <a:cs typeface="Calibri"/>
              </a:rPr>
              <a:t>goto(I</a:t>
            </a:r>
            <a:r>
              <a:rPr sz="1950" spc="-15" baseline="-21367" dirty="0">
                <a:latin typeface="Calibri"/>
                <a:cs typeface="Calibri"/>
              </a:rPr>
              <a:t>0</a:t>
            </a:r>
            <a:r>
              <a:rPr sz="2000" spc="-10" dirty="0">
                <a:latin typeface="Calibri"/>
                <a:cs typeface="Calibri"/>
              </a:rPr>
              <a:t>,F)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F.</a:t>
            </a:r>
            <a:endParaRPr sz="2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233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Arial MT"/>
                <a:cs typeface="Arial MT"/>
              </a:rPr>
              <a:t>4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Calibri"/>
                <a:cs typeface="Calibri"/>
              </a:rPr>
              <a:t>goto(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,(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(.E)</a:t>
            </a:r>
            <a:endParaRPr sz="2000">
              <a:latin typeface="Calibri"/>
              <a:cs typeface="Calibri"/>
            </a:endParaRPr>
          </a:p>
          <a:p>
            <a:pPr marL="419100" marR="11176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.E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-50" dirty="0">
                <a:latin typeface="Calibri"/>
                <a:cs typeface="Calibri"/>
              </a:rPr>
              <a:t>T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.T</a:t>
            </a:r>
            <a:endParaRPr sz="20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Calibri"/>
                <a:cs typeface="Calibri"/>
              </a:rPr>
              <a:t>.T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.F</a:t>
            </a:r>
            <a:endParaRPr sz="20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.(E)</a:t>
            </a:r>
            <a:endParaRPr sz="20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.id</a:t>
            </a:r>
            <a:endParaRPr sz="2000">
              <a:latin typeface="Calibri"/>
              <a:cs typeface="Calibri"/>
            </a:endParaRPr>
          </a:p>
          <a:p>
            <a:pPr marR="114300" algn="ctr">
              <a:lnSpc>
                <a:spcPct val="100000"/>
              </a:lnSpc>
              <a:spcBef>
                <a:spcPts val="2390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5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0" dirty="0">
                <a:latin typeface="Calibri"/>
                <a:cs typeface="Calibri"/>
              </a:rPr>
              <a:t> goto(I</a:t>
            </a:r>
            <a:r>
              <a:rPr sz="1950" spc="-15" baseline="-21367" dirty="0">
                <a:latin typeface="Calibri"/>
                <a:cs typeface="Calibri"/>
              </a:rPr>
              <a:t>0</a:t>
            </a:r>
            <a:r>
              <a:rPr sz="2000" spc="-10" dirty="0">
                <a:latin typeface="Calibri"/>
                <a:cs typeface="Calibri"/>
              </a:rPr>
              <a:t>,id)</a:t>
            </a:r>
            <a:endParaRPr sz="2000">
              <a:latin typeface="Calibri"/>
              <a:cs typeface="Calibri"/>
            </a:endParaRPr>
          </a:p>
          <a:p>
            <a:pPr marL="4191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id.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0752"/>
            <a:ext cx="206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45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3144" y="397205"/>
            <a:ext cx="1433830" cy="637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</a:rPr>
              <a:t>I</a:t>
            </a:r>
            <a:r>
              <a:rPr sz="1950" baseline="-21367" dirty="0">
                <a:solidFill>
                  <a:srgbClr val="000000"/>
                </a:solidFill>
              </a:rPr>
              <a:t>6</a:t>
            </a:r>
            <a:r>
              <a:rPr sz="2000" dirty="0">
                <a:solidFill>
                  <a:srgbClr val="000000"/>
                </a:solidFill>
              </a:rPr>
              <a:t>:</a:t>
            </a:r>
            <a:r>
              <a:rPr sz="2000" spc="-10" dirty="0">
                <a:solidFill>
                  <a:srgbClr val="000000"/>
                </a:solidFill>
              </a:rPr>
              <a:t> goto(I</a:t>
            </a:r>
            <a:r>
              <a:rPr sz="1950" spc="-15" baseline="-21367" dirty="0">
                <a:solidFill>
                  <a:srgbClr val="000000"/>
                </a:solidFill>
              </a:rPr>
              <a:t>1</a:t>
            </a:r>
            <a:r>
              <a:rPr sz="2000" spc="-10" dirty="0">
                <a:solidFill>
                  <a:srgbClr val="000000"/>
                </a:solidFill>
              </a:rPr>
              <a:t>,+)</a:t>
            </a:r>
            <a:endParaRPr sz="2000"/>
          </a:p>
          <a:p>
            <a:pPr marL="367665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000000"/>
                </a:solidFill>
              </a:rPr>
              <a:t>E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sz="20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00"/>
                </a:solidFill>
              </a:rPr>
              <a:t>E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+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25" dirty="0">
                <a:solidFill>
                  <a:srgbClr val="000000"/>
                </a:solidFill>
              </a:rPr>
              <a:t>.T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8694" y="1008633"/>
            <a:ext cx="105854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.T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 </a:t>
            </a:r>
            <a:r>
              <a:rPr sz="2000" spc="-50" dirty="0">
                <a:latin typeface="Calibri"/>
                <a:cs typeface="Calibri"/>
              </a:rPr>
              <a:t>F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.F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.(E)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.id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0444" y="2531491"/>
            <a:ext cx="1452245" cy="1247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0365" marR="30480" indent="-342900">
              <a:lnSpc>
                <a:spcPct val="100299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7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goto(I</a:t>
            </a:r>
            <a:r>
              <a:rPr sz="1950" spc="-15" baseline="-21367" dirty="0">
                <a:latin typeface="Calibri"/>
                <a:cs typeface="Calibri"/>
              </a:rPr>
              <a:t>2</a:t>
            </a:r>
            <a:r>
              <a:rPr sz="2000" spc="-10" dirty="0">
                <a:latin typeface="Calibri"/>
                <a:cs typeface="Calibri"/>
              </a:rPr>
              <a:t>,*)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.F 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Wingdings"/>
                <a:cs typeface="Wingdings"/>
              </a:rPr>
              <a:t></a:t>
            </a:r>
            <a:r>
              <a:rPr sz="2000" spc="-20" dirty="0">
                <a:latin typeface="Calibri"/>
                <a:cs typeface="Calibri"/>
              </a:rPr>
              <a:t>.(E)</a:t>
            </a:r>
            <a:endParaRPr sz="2000">
              <a:latin typeface="Calibri"/>
              <a:cs typeface="Calibri"/>
            </a:endParaRPr>
          </a:p>
          <a:p>
            <a:pPr marL="38036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.id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0444" y="4025265"/>
            <a:ext cx="1458595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29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8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0" dirty="0">
                <a:latin typeface="Calibri"/>
                <a:cs typeface="Calibri"/>
              </a:rPr>
              <a:t> goto(I</a:t>
            </a:r>
            <a:r>
              <a:rPr sz="1950" spc="-15" baseline="-21367" dirty="0">
                <a:latin typeface="Calibri"/>
                <a:cs typeface="Calibri"/>
              </a:rPr>
              <a:t>4</a:t>
            </a:r>
            <a:r>
              <a:rPr sz="2000" spc="-10" dirty="0">
                <a:latin typeface="Calibri"/>
                <a:cs typeface="Calibri"/>
              </a:rPr>
              <a:t>,E)</a:t>
            </a:r>
            <a:endParaRPr sz="2000">
              <a:latin typeface="Calibri"/>
              <a:cs typeface="Calibri"/>
            </a:endParaRPr>
          </a:p>
          <a:p>
            <a:pPr marL="380365">
              <a:lnSpc>
                <a:spcPts val="2165"/>
              </a:lnSpc>
            </a:pPr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(E.)</a:t>
            </a:r>
            <a:endParaRPr sz="2000">
              <a:latin typeface="Calibri"/>
              <a:cs typeface="Calibri"/>
            </a:endParaRPr>
          </a:p>
          <a:p>
            <a:pPr marL="38036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-50" dirty="0"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294" y="5183885"/>
            <a:ext cx="153098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4</a:t>
            </a:r>
            <a:r>
              <a:rPr sz="2000" dirty="0">
                <a:latin typeface="Calibri"/>
                <a:cs typeface="Calibri"/>
              </a:rPr>
              <a:t>,T)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2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4</a:t>
            </a:r>
            <a:r>
              <a:rPr sz="2000" dirty="0">
                <a:latin typeface="Calibri"/>
                <a:cs typeface="Calibri"/>
              </a:rPr>
              <a:t>,F)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3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4</a:t>
            </a:r>
            <a:r>
              <a:rPr sz="2000" dirty="0">
                <a:latin typeface="Calibri"/>
                <a:cs typeface="Calibri"/>
              </a:rPr>
              <a:t>,(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4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4</a:t>
            </a:r>
            <a:r>
              <a:rPr sz="2000" dirty="0">
                <a:latin typeface="Calibri"/>
                <a:cs typeface="Calibri"/>
              </a:rPr>
              <a:t>,id)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5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4828" y="473405"/>
            <a:ext cx="1434465" cy="881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285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9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0" dirty="0">
                <a:latin typeface="Calibri"/>
                <a:cs typeface="Calibri"/>
              </a:rPr>
              <a:t> goto(I</a:t>
            </a:r>
            <a:r>
              <a:rPr sz="1950" spc="-15" baseline="-21367" dirty="0">
                <a:latin typeface="Calibri"/>
                <a:cs typeface="Calibri"/>
              </a:rPr>
              <a:t>6</a:t>
            </a:r>
            <a:r>
              <a:rPr sz="2000" spc="-10" dirty="0">
                <a:latin typeface="Calibri"/>
                <a:cs typeface="Calibri"/>
              </a:rPr>
              <a:t>,T)</a:t>
            </a:r>
            <a:endParaRPr sz="2000">
              <a:latin typeface="Calibri"/>
              <a:cs typeface="Calibri"/>
            </a:endParaRPr>
          </a:p>
          <a:p>
            <a:pPr marL="381000">
              <a:lnSpc>
                <a:spcPts val="2165"/>
              </a:lnSpc>
            </a:pP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T.</a:t>
            </a:r>
            <a:endParaRPr sz="2000">
              <a:latin typeface="Calibri"/>
              <a:cs typeface="Calibri"/>
            </a:endParaRPr>
          </a:p>
          <a:p>
            <a:pPr marL="3810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Calibri"/>
                <a:cs typeface="Calibri"/>
              </a:rPr>
              <a:t>T.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 </a:t>
            </a:r>
            <a:r>
              <a:rPr sz="2000" spc="-50" dirty="0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7728" y="1570989"/>
            <a:ext cx="1526540" cy="8801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100" marR="30480" algn="just">
              <a:lnSpc>
                <a:spcPct val="90100"/>
              </a:lnSpc>
              <a:spcBef>
                <a:spcPts val="340"/>
              </a:spcBef>
            </a:pP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6</a:t>
            </a:r>
            <a:r>
              <a:rPr sz="2000" dirty="0">
                <a:latin typeface="Calibri"/>
                <a:cs typeface="Calibri"/>
              </a:rPr>
              <a:t>,F)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3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6</a:t>
            </a:r>
            <a:r>
              <a:rPr sz="2000" dirty="0">
                <a:latin typeface="Calibri"/>
                <a:cs typeface="Calibri"/>
              </a:rPr>
              <a:t>,(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I</a:t>
            </a:r>
            <a:r>
              <a:rPr sz="1950" spc="-37" baseline="-21367" dirty="0">
                <a:latin typeface="Calibri"/>
                <a:cs typeface="Calibri"/>
              </a:rPr>
              <a:t>4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6</a:t>
            </a:r>
            <a:r>
              <a:rPr sz="2000" dirty="0">
                <a:latin typeface="Calibri"/>
                <a:cs typeface="Calibri"/>
              </a:rPr>
              <a:t>,id)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5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4236" y="2816478"/>
            <a:ext cx="101854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18844" algn="l"/>
              </a:tabLst>
            </a:pPr>
            <a:r>
              <a:rPr sz="1300" spc="-25" dirty="0">
                <a:latin typeface="Calibri"/>
                <a:cs typeface="Calibri"/>
              </a:rPr>
              <a:t>10</a:t>
            </a:r>
            <a:r>
              <a:rPr sz="1300" dirty="0">
                <a:latin typeface="Calibri"/>
                <a:cs typeface="Calibri"/>
              </a:rPr>
              <a:t>	</a:t>
            </a:r>
            <a:r>
              <a:rPr sz="1300" spc="-50" dirty="0">
                <a:latin typeface="Calibri"/>
                <a:cs typeface="Calibri"/>
              </a:rPr>
              <a:t>7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0228" y="2668651"/>
            <a:ext cx="1339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7015" algn="l"/>
              </a:tabLst>
            </a:pPr>
            <a:r>
              <a:rPr sz="2000" spc="-5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	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,F)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9516" y="2944444"/>
            <a:ext cx="103631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 </a:t>
            </a:r>
            <a:r>
              <a:rPr sz="2000" spc="-60" dirty="0">
                <a:latin typeface="Calibri"/>
                <a:cs typeface="Calibri"/>
              </a:rPr>
              <a:t>F.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97728" y="3491865"/>
            <a:ext cx="152654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 marR="304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7</a:t>
            </a:r>
            <a:r>
              <a:rPr sz="2000" dirty="0">
                <a:latin typeface="Calibri"/>
                <a:cs typeface="Calibri"/>
              </a:rPr>
              <a:t>,(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4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7</a:t>
            </a:r>
            <a:r>
              <a:rPr sz="2000" dirty="0">
                <a:latin typeface="Calibri"/>
                <a:cs typeface="Calibri"/>
              </a:rPr>
              <a:t>,id)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5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54828" y="4314901"/>
            <a:ext cx="1405890" cy="607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285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11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8</a:t>
            </a:r>
            <a:r>
              <a:rPr sz="2000" dirty="0">
                <a:latin typeface="Calibri"/>
                <a:cs typeface="Calibri"/>
              </a:rPr>
              <a:t>,)</a:t>
            </a:r>
            <a:r>
              <a:rPr sz="2000" spc="-50" dirty="0">
                <a:latin typeface="Calibri"/>
                <a:cs typeface="Calibri"/>
              </a:rPr>
              <a:t> )</a:t>
            </a:r>
            <a:endParaRPr sz="2000">
              <a:latin typeface="Calibri"/>
              <a:cs typeface="Calibri"/>
            </a:endParaRPr>
          </a:p>
          <a:p>
            <a:pPr marL="436880">
              <a:lnSpc>
                <a:spcPts val="2285"/>
              </a:lnSpc>
            </a:pPr>
            <a:r>
              <a:rPr sz="2000" dirty="0">
                <a:latin typeface="Calibri"/>
                <a:cs typeface="Calibri"/>
              </a:rPr>
              <a:t>F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(E).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97728" y="5169306"/>
            <a:ext cx="14624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1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8</a:t>
            </a:r>
            <a:r>
              <a:rPr sz="2000" dirty="0">
                <a:latin typeface="Calibri"/>
                <a:cs typeface="Calibri"/>
              </a:rPr>
              <a:t>,+)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6 </a:t>
            </a:r>
            <a:r>
              <a:rPr sz="2000" dirty="0">
                <a:latin typeface="Calibri"/>
                <a:cs typeface="Calibri"/>
              </a:rPr>
              <a:t>goto(I</a:t>
            </a:r>
            <a:r>
              <a:rPr sz="1950" baseline="-21367" dirty="0">
                <a:latin typeface="Calibri"/>
                <a:cs typeface="Calibri"/>
              </a:rPr>
              <a:t>9</a:t>
            </a:r>
            <a:r>
              <a:rPr sz="2000" dirty="0">
                <a:latin typeface="Calibri"/>
                <a:cs typeface="Calibri"/>
              </a:rPr>
              <a:t>,*)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1950" spc="-37" baseline="-21367" dirty="0">
                <a:latin typeface="Calibri"/>
                <a:cs typeface="Calibri"/>
              </a:rPr>
              <a:t>7</a:t>
            </a:r>
            <a:endParaRPr sz="1950" baseline="-2136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090" y="3031693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0245" y="3031693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9300" y="3031693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8353" y="3031693"/>
            <a:ext cx="4102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4900" y="4022597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4228" y="405269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3409" y="4052696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9300" y="5470347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2194" y="1842338"/>
            <a:ext cx="256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1009" y="1156461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4228" y="1842338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19600" y="5410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40"/>
                </a:lnTo>
                <a:lnTo>
                  <a:pt x="594055" y="401141"/>
                </a:lnTo>
                <a:lnTo>
                  <a:pt x="575567" y="444874"/>
                </a:lnTo>
                <a:lnTo>
                  <a:pt x="550773" y="484811"/>
                </a:lnTo>
                <a:lnTo>
                  <a:pt x="520303" y="520326"/>
                </a:lnTo>
                <a:lnTo>
                  <a:pt x="484784" y="550791"/>
                </a:lnTo>
                <a:lnTo>
                  <a:pt x="444846" y="575579"/>
                </a:lnTo>
                <a:lnTo>
                  <a:pt x="401116" y="594061"/>
                </a:lnTo>
                <a:lnTo>
                  <a:pt x="354225" y="605610"/>
                </a:lnTo>
                <a:lnTo>
                  <a:pt x="304800" y="609600"/>
                </a:lnTo>
                <a:lnTo>
                  <a:pt x="255374" y="605610"/>
                </a:lnTo>
                <a:lnTo>
                  <a:pt x="208483" y="594061"/>
                </a:lnTo>
                <a:lnTo>
                  <a:pt x="164753" y="575579"/>
                </a:lnTo>
                <a:lnTo>
                  <a:pt x="124815" y="550791"/>
                </a:lnTo>
                <a:lnTo>
                  <a:pt x="89296" y="520326"/>
                </a:lnTo>
                <a:lnTo>
                  <a:pt x="58826" y="484811"/>
                </a:lnTo>
                <a:lnTo>
                  <a:pt x="34032" y="444874"/>
                </a:lnTo>
                <a:lnTo>
                  <a:pt x="15544" y="401141"/>
                </a:lnTo>
                <a:lnTo>
                  <a:pt x="3990" y="35424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57237" y="831850"/>
            <a:ext cx="8010525" cy="3975735"/>
            <a:chOff x="757237" y="831850"/>
            <a:chExt cx="8010525" cy="3975735"/>
          </a:xfrm>
        </p:grpSpPr>
        <p:sp>
          <p:nvSpPr>
            <p:cNvPr id="15" name="object 15"/>
            <p:cNvSpPr/>
            <p:nvPr/>
          </p:nvSpPr>
          <p:spPr>
            <a:xfrm>
              <a:off x="762000" y="1066800"/>
              <a:ext cx="8001000" cy="3505200"/>
            </a:xfrm>
            <a:custGeom>
              <a:avLst/>
              <a:gdLst/>
              <a:ahLst/>
              <a:cxnLst/>
              <a:rect l="l" t="t" r="r" b="b"/>
              <a:pathLst>
                <a:path w="8001000" h="3505200">
                  <a:moveTo>
                    <a:pt x="0" y="2133600"/>
                  </a:moveTo>
                  <a:lnTo>
                    <a:pt x="3989" y="2084174"/>
                  </a:lnTo>
                  <a:lnTo>
                    <a:pt x="15538" y="2037283"/>
                  </a:lnTo>
                  <a:lnTo>
                    <a:pt x="34020" y="1993553"/>
                  </a:lnTo>
                  <a:lnTo>
                    <a:pt x="58808" y="1953615"/>
                  </a:lnTo>
                  <a:lnTo>
                    <a:pt x="89273" y="1918096"/>
                  </a:lnTo>
                  <a:lnTo>
                    <a:pt x="124788" y="1887626"/>
                  </a:lnTo>
                  <a:lnTo>
                    <a:pt x="164725" y="1862832"/>
                  </a:lnTo>
                  <a:lnTo>
                    <a:pt x="208458" y="1844344"/>
                  </a:lnTo>
                  <a:lnTo>
                    <a:pt x="255359" y="1832790"/>
                  </a:lnTo>
                  <a:lnTo>
                    <a:pt x="304800" y="1828800"/>
                  </a:lnTo>
                  <a:lnTo>
                    <a:pt x="354240" y="1832790"/>
                  </a:lnTo>
                  <a:lnTo>
                    <a:pt x="401141" y="1844344"/>
                  </a:lnTo>
                  <a:lnTo>
                    <a:pt x="444874" y="1862832"/>
                  </a:lnTo>
                  <a:lnTo>
                    <a:pt x="484811" y="1887626"/>
                  </a:lnTo>
                  <a:lnTo>
                    <a:pt x="520326" y="1918096"/>
                  </a:lnTo>
                  <a:lnTo>
                    <a:pt x="550791" y="1953615"/>
                  </a:lnTo>
                  <a:lnTo>
                    <a:pt x="575579" y="1993553"/>
                  </a:lnTo>
                  <a:lnTo>
                    <a:pt x="594061" y="2037283"/>
                  </a:lnTo>
                  <a:lnTo>
                    <a:pt x="605610" y="2084174"/>
                  </a:lnTo>
                  <a:lnTo>
                    <a:pt x="609600" y="2133600"/>
                  </a:lnTo>
                  <a:lnTo>
                    <a:pt x="605610" y="2183025"/>
                  </a:lnTo>
                  <a:lnTo>
                    <a:pt x="594061" y="2229916"/>
                  </a:lnTo>
                  <a:lnTo>
                    <a:pt x="575579" y="2273646"/>
                  </a:lnTo>
                  <a:lnTo>
                    <a:pt x="550791" y="2313584"/>
                  </a:lnTo>
                  <a:lnTo>
                    <a:pt x="520326" y="2349103"/>
                  </a:lnTo>
                  <a:lnTo>
                    <a:pt x="484811" y="2379573"/>
                  </a:lnTo>
                  <a:lnTo>
                    <a:pt x="444874" y="2404367"/>
                  </a:lnTo>
                  <a:lnTo>
                    <a:pt x="401141" y="2422855"/>
                  </a:lnTo>
                  <a:lnTo>
                    <a:pt x="354240" y="2434409"/>
                  </a:lnTo>
                  <a:lnTo>
                    <a:pt x="304800" y="2438400"/>
                  </a:lnTo>
                  <a:lnTo>
                    <a:pt x="255359" y="2434409"/>
                  </a:lnTo>
                  <a:lnTo>
                    <a:pt x="208458" y="2422855"/>
                  </a:lnTo>
                  <a:lnTo>
                    <a:pt x="164725" y="2404367"/>
                  </a:lnTo>
                  <a:lnTo>
                    <a:pt x="124788" y="2379573"/>
                  </a:lnTo>
                  <a:lnTo>
                    <a:pt x="89273" y="2349103"/>
                  </a:lnTo>
                  <a:lnTo>
                    <a:pt x="58808" y="2313584"/>
                  </a:lnTo>
                  <a:lnTo>
                    <a:pt x="34020" y="2273646"/>
                  </a:lnTo>
                  <a:lnTo>
                    <a:pt x="15538" y="2229916"/>
                  </a:lnTo>
                  <a:lnTo>
                    <a:pt x="3989" y="2183025"/>
                  </a:lnTo>
                  <a:lnTo>
                    <a:pt x="0" y="2133600"/>
                  </a:lnTo>
                  <a:close/>
                </a:path>
                <a:path w="8001000" h="3505200">
                  <a:moveTo>
                    <a:pt x="7391400" y="3200400"/>
                  </a:moveTo>
                  <a:lnTo>
                    <a:pt x="7395390" y="3150974"/>
                  </a:lnTo>
                  <a:lnTo>
                    <a:pt x="7406944" y="3104083"/>
                  </a:lnTo>
                  <a:lnTo>
                    <a:pt x="7425432" y="3060353"/>
                  </a:lnTo>
                  <a:lnTo>
                    <a:pt x="7450226" y="3020415"/>
                  </a:lnTo>
                  <a:lnTo>
                    <a:pt x="7480696" y="2984896"/>
                  </a:lnTo>
                  <a:lnTo>
                    <a:pt x="7516215" y="2954426"/>
                  </a:lnTo>
                  <a:lnTo>
                    <a:pt x="7556153" y="2929632"/>
                  </a:lnTo>
                  <a:lnTo>
                    <a:pt x="7599883" y="2911144"/>
                  </a:lnTo>
                  <a:lnTo>
                    <a:pt x="7646774" y="2899590"/>
                  </a:lnTo>
                  <a:lnTo>
                    <a:pt x="7696200" y="2895600"/>
                  </a:lnTo>
                  <a:lnTo>
                    <a:pt x="7745625" y="2899590"/>
                  </a:lnTo>
                  <a:lnTo>
                    <a:pt x="7792516" y="2911144"/>
                  </a:lnTo>
                  <a:lnTo>
                    <a:pt x="7836246" y="2929632"/>
                  </a:lnTo>
                  <a:lnTo>
                    <a:pt x="7876184" y="2954426"/>
                  </a:lnTo>
                  <a:lnTo>
                    <a:pt x="7911703" y="2984896"/>
                  </a:lnTo>
                  <a:lnTo>
                    <a:pt x="7942173" y="3020415"/>
                  </a:lnTo>
                  <a:lnTo>
                    <a:pt x="7966967" y="3060353"/>
                  </a:lnTo>
                  <a:lnTo>
                    <a:pt x="7985455" y="3104083"/>
                  </a:lnTo>
                  <a:lnTo>
                    <a:pt x="7997009" y="3150974"/>
                  </a:lnTo>
                  <a:lnTo>
                    <a:pt x="8001000" y="3200400"/>
                  </a:lnTo>
                  <a:lnTo>
                    <a:pt x="7997009" y="3249825"/>
                  </a:lnTo>
                  <a:lnTo>
                    <a:pt x="7985455" y="3296716"/>
                  </a:lnTo>
                  <a:lnTo>
                    <a:pt x="7966967" y="3340446"/>
                  </a:lnTo>
                  <a:lnTo>
                    <a:pt x="7942173" y="3380384"/>
                  </a:lnTo>
                  <a:lnTo>
                    <a:pt x="7911703" y="3415903"/>
                  </a:lnTo>
                  <a:lnTo>
                    <a:pt x="7876184" y="3446373"/>
                  </a:lnTo>
                  <a:lnTo>
                    <a:pt x="7836246" y="3471167"/>
                  </a:lnTo>
                  <a:lnTo>
                    <a:pt x="7792516" y="3489655"/>
                  </a:lnTo>
                  <a:lnTo>
                    <a:pt x="7745625" y="3501209"/>
                  </a:lnTo>
                  <a:lnTo>
                    <a:pt x="7696200" y="3505200"/>
                  </a:lnTo>
                  <a:lnTo>
                    <a:pt x="7646774" y="3501209"/>
                  </a:lnTo>
                  <a:lnTo>
                    <a:pt x="7599883" y="3489655"/>
                  </a:lnTo>
                  <a:lnTo>
                    <a:pt x="7556153" y="3471167"/>
                  </a:lnTo>
                  <a:lnTo>
                    <a:pt x="7516215" y="3446373"/>
                  </a:lnTo>
                  <a:lnTo>
                    <a:pt x="7480696" y="3415903"/>
                  </a:lnTo>
                  <a:lnTo>
                    <a:pt x="7450226" y="3380384"/>
                  </a:lnTo>
                  <a:lnTo>
                    <a:pt x="7425432" y="3340446"/>
                  </a:lnTo>
                  <a:lnTo>
                    <a:pt x="7406944" y="3296716"/>
                  </a:lnTo>
                  <a:lnTo>
                    <a:pt x="7395390" y="3249825"/>
                  </a:lnTo>
                  <a:lnTo>
                    <a:pt x="7391400" y="3200400"/>
                  </a:lnTo>
                  <a:close/>
                </a:path>
                <a:path w="8001000" h="3505200">
                  <a:moveTo>
                    <a:pt x="1828800" y="2133600"/>
                  </a:moveTo>
                  <a:lnTo>
                    <a:pt x="1832790" y="2084174"/>
                  </a:lnTo>
                  <a:lnTo>
                    <a:pt x="1844344" y="2037283"/>
                  </a:lnTo>
                  <a:lnTo>
                    <a:pt x="1862832" y="1993553"/>
                  </a:lnTo>
                  <a:lnTo>
                    <a:pt x="1887626" y="1953615"/>
                  </a:lnTo>
                  <a:lnTo>
                    <a:pt x="1918096" y="1918096"/>
                  </a:lnTo>
                  <a:lnTo>
                    <a:pt x="1953615" y="1887626"/>
                  </a:lnTo>
                  <a:lnTo>
                    <a:pt x="1993553" y="1862832"/>
                  </a:lnTo>
                  <a:lnTo>
                    <a:pt x="2037283" y="1844344"/>
                  </a:lnTo>
                  <a:lnTo>
                    <a:pt x="2084174" y="1832790"/>
                  </a:lnTo>
                  <a:lnTo>
                    <a:pt x="2133600" y="1828800"/>
                  </a:lnTo>
                  <a:lnTo>
                    <a:pt x="2183025" y="1832790"/>
                  </a:lnTo>
                  <a:lnTo>
                    <a:pt x="2229916" y="1844344"/>
                  </a:lnTo>
                  <a:lnTo>
                    <a:pt x="2273646" y="1862832"/>
                  </a:lnTo>
                  <a:lnTo>
                    <a:pt x="2313584" y="1887626"/>
                  </a:lnTo>
                  <a:lnTo>
                    <a:pt x="2349103" y="1918096"/>
                  </a:lnTo>
                  <a:lnTo>
                    <a:pt x="2379573" y="1953615"/>
                  </a:lnTo>
                  <a:lnTo>
                    <a:pt x="2404367" y="1993553"/>
                  </a:lnTo>
                  <a:lnTo>
                    <a:pt x="2422855" y="2037283"/>
                  </a:lnTo>
                  <a:lnTo>
                    <a:pt x="2434409" y="2084174"/>
                  </a:lnTo>
                  <a:lnTo>
                    <a:pt x="2438400" y="2133600"/>
                  </a:lnTo>
                  <a:lnTo>
                    <a:pt x="2434409" y="2183025"/>
                  </a:lnTo>
                  <a:lnTo>
                    <a:pt x="2422855" y="2229916"/>
                  </a:lnTo>
                  <a:lnTo>
                    <a:pt x="2404367" y="2273646"/>
                  </a:lnTo>
                  <a:lnTo>
                    <a:pt x="2379573" y="2313584"/>
                  </a:lnTo>
                  <a:lnTo>
                    <a:pt x="2349103" y="2349103"/>
                  </a:lnTo>
                  <a:lnTo>
                    <a:pt x="2313584" y="2379573"/>
                  </a:lnTo>
                  <a:lnTo>
                    <a:pt x="2273646" y="2404367"/>
                  </a:lnTo>
                  <a:lnTo>
                    <a:pt x="2229916" y="2422855"/>
                  </a:lnTo>
                  <a:lnTo>
                    <a:pt x="2183025" y="2434409"/>
                  </a:lnTo>
                  <a:lnTo>
                    <a:pt x="2133600" y="2438400"/>
                  </a:lnTo>
                  <a:lnTo>
                    <a:pt x="2084174" y="2434409"/>
                  </a:lnTo>
                  <a:lnTo>
                    <a:pt x="2037283" y="2422855"/>
                  </a:lnTo>
                  <a:lnTo>
                    <a:pt x="1993553" y="2404367"/>
                  </a:lnTo>
                  <a:lnTo>
                    <a:pt x="1953615" y="2379573"/>
                  </a:lnTo>
                  <a:lnTo>
                    <a:pt x="1918096" y="2349103"/>
                  </a:lnTo>
                  <a:lnTo>
                    <a:pt x="1887626" y="2313584"/>
                  </a:lnTo>
                  <a:lnTo>
                    <a:pt x="1862832" y="2273646"/>
                  </a:lnTo>
                  <a:lnTo>
                    <a:pt x="1844344" y="2229916"/>
                  </a:lnTo>
                  <a:lnTo>
                    <a:pt x="1832790" y="2183025"/>
                  </a:lnTo>
                  <a:lnTo>
                    <a:pt x="1828800" y="2133600"/>
                  </a:lnTo>
                  <a:close/>
                </a:path>
                <a:path w="8001000" h="3505200">
                  <a:moveTo>
                    <a:pt x="1905000" y="990600"/>
                  </a:moveTo>
                  <a:lnTo>
                    <a:pt x="1908990" y="941174"/>
                  </a:lnTo>
                  <a:lnTo>
                    <a:pt x="1920544" y="894283"/>
                  </a:lnTo>
                  <a:lnTo>
                    <a:pt x="1939032" y="850553"/>
                  </a:lnTo>
                  <a:lnTo>
                    <a:pt x="1963826" y="810615"/>
                  </a:lnTo>
                  <a:lnTo>
                    <a:pt x="1994296" y="775096"/>
                  </a:lnTo>
                  <a:lnTo>
                    <a:pt x="2029815" y="744626"/>
                  </a:lnTo>
                  <a:lnTo>
                    <a:pt x="2069753" y="719832"/>
                  </a:lnTo>
                  <a:lnTo>
                    <a:pt x="2113483" y="701344"/>
                  </a:lnTo>
                  <a:lnTo>
                    <a:pt x="2160374" y="689790"/>
                  </a:lnTo>
                  <a:lnTo>
                    <a:pt x="2209800" y="685800"/>
                  </a:lnTo>
                  <a:lnTo>
                    <a:pt x="2259225" y="689790"/>
                  </a:lnTo>
                  <a:lnTo>
                    <a:pt x="2306116" y="701344"/>
                  </a:lnTo>
                  <a:lnTo>
                    <a:pt x="2349846" y="719832"/>
                  </a:lnTo>
                  <a:lnTo>
                    <a:pt x="2389784" y="744626"/>
                  </a:lnTo>
                  <a:lnTo>
                    <a:pt x="2425303" y="775096"/>
                  </a:lnTo>
                  <a:lnTo>
                    <a:pt x="2455773" y="810615"/>
                  </a:lnTo>
                  <a:lnTo>
                    <a:pt x="2480567" y="850553"/>
                  </a:lnTo>
                  <a:lnTo>
                    <a:pt x="2499055" y="894283"/>
                  </a:lnTo>
                  <a:lnTo>
                    <a:pt x="2510609" y="941174"/>
                  </a:lnTo>
                  <a:lnTo>
                    <a:pt x="2514600" y="990600"/>
                  </a:lnTo>
                  <a:lnTo>
                    <a:pt x="2510609" y="1040025"/>
                  </a:lnTo>
                  <a:lnTo>
                    <a:pt x="2499055" y="1086916"/>
                  </a:lnTo>
                  <a:lnTo>
                    <a:pt x="2480567" y="1130646"/>
                  </a:lnTo>
                  <a:lnTo>
                    <a:pt x="2455773" y="1170584"/>
                  </a:lnTo>
                  <a:lnTo>
                    <a:pt x="2425303" y="1206103"/>
                  </a:lnTo>
                  <a:lnTo>
                    <a:pt x="2389784" y="1236573"/>
                  </a:lnTo>
                  <a:lnTo>
                    <a:pt x="2349846" y="1261367"/>
                  </a:lnTo>
                  <a:lnTo>
                    <a:pt x="2306116" y="1279855"/>
                  </a:lnTo>
                  <a:lnTo>
                    <a:pt x="2259225" y="1291409"/>
                  </a:lnTo>
                  <a:lnTo>
                    <a:pt x="2209800" y="1295400"/>
                  </a:lnTo>
                  <a:lnTo>
                    <a:pt x="2160374" y="1291409"/>
                  </a:lnTo>
                  <a:lnTo>
                    <a:pt x="2113483" y="1279855"/>
                  </a:lnTo>
                  <a:lnTo>
                    <a:pt x="2069753" y="1261367"/>
                  </a:lnTo>
                  <a:lnTo>
                    <a:pt x="2029815" y="1236573"/>
                  </a:lnTo>
                  <a:lnTo>
                    <a:pt x="1994296" y="1206103"/>
                  </a:lnTo>
                  <a:lnTo>
                    <a:pt x="1963826" y="1170584"/>
                  </a:lnTo>
                  <a:lnTo>
                    <a:pt x="1939032" y="1130646"/>
                  </a:lnTo>
                  <a:lnTo>
                    <a:pt x="1920544" y="1086916"/>
                  </a:lnTo>
                  <a:lnTo>
                    <a:pt x="1908990" y="1040025"/>
                  </a:lnTo>
                  <a:lnTo>
                    <a:pt x="1905000" y="990600"/>
                  </a:lnTo>
                  <a:close/>
                </a:path>
                <a:path w="8001000" h="3505200">
                  <a:moveTo>
                    <a:pt x="2743200" y="3200400"/>
                  </a:moveTo>
                  <a:lnTo>
                    <a:pt x="2747190" y="3150974"/>
                  </a:lnTo>
                  <a:lnTo>
                    <a:pt x="2758744" y="3104083"/>
                  </a:lnTo>
                  <a:lnTo>
                    <a:pt x="2777232" y="3060353"/>
                  </a:lnTo>
                  <a:lnTo>
                    <a:pt x="2802026" y="3020415"/>
                  </a:lnTo>
                  <a:lnTo>
                    <a:pt x="2832496" y="2984896"/>
                  </a:lnTo>
                  <a:lnTo>
                    <a:pt x="2868015" y="2954426"/>
                  </a:lnTo>
                  <a:lnTo>
                    <a:pt x="2907953" y="2929632"/>
                  </a:lnTo>
                  <a:lnTo>
                    <a:pt x="2951683" y="2911144"/>
                  </a:lnTo>
                  <a:lnTo>
                    <a:pt x="2998574" y="2899590"/>
                  </a:lnTo>
                  <a:lnTo>
                    <a:pt x="3048000" y="2895600"/>
                  </a:lnTo>
                  <a:lnTo>
                    <a:pt x="3097425" y="2899590"/>
                  </a:lnTo>
                  <a:lnTo>
                    <a:pt x="3144316" y="2911144"/>
                  </a:lnTo>
                  <a:lnTo>
                    <a:pt x="3188046" y="2929632"/>
                  </a:lnTo>
                  <a:lnTo>
                    <a:pt x="3227984" y="2954426"/>
                  </a:lnTo>
                  <a:lnTo>
                    <a:pt x="3263503" y="2984896"/>
                  </a:lnTo>
                  <a:lnTo>
                    <a:pt x="3293973" y="3020415"/>
                  </a:lnTo>
                  <a:lnTo>
                    <a:pt x="3318767" y="3060353"/>
                  </a:lnTo>
                  <a:lnTo>
                    <a:pt x="3337255" y="3104083"/>
                  </a:lnTo>
                  <a:lnTo>
                    <a:pt x="3348809" y="3150974"/>
                  </a:lnTo>
                  <a:lnTo>
                    <a:pt x="3352800" y="3200400"/>
                  </a:lnTo>
                  <a:lnTo>
                    <a:pt x="3348809" y="3249825"/>
                  </a:lnTo>
                  <a:lnTo>
                    <a:pt x="3337255" y="3296716"/>
                  </a:lnTo>
                  <a:lnTo>
                    <a:pt x="3318767" y="3340446"/>
                  </a:lnTo>
                  <a:lnTo>
                    <a:pt x="3293973" y="3380384"/>
                  </a:lnTo>
                  <a:lnTo>
                    <a:pt x="3263503" y="3415903"/>
                  </a:lnTo>
                  <a:lnTo>
                    <a:pt x="3227984" y="3446373"/>
                  </a:lnTo>
                  <a:lnTo>
                    <a:pt x="3188046" y="3471167"/>
                  </a:lnTo>
                  <a:lnTo>
                    <a:pt x="3144316" y="3489655"/>
                  </a:lnTo>
                  <a:lnTo>
                    <a:pt x="3097425" y="3501209"/>
                  </a:lnTo>
                  <a:lnTo>
                    <a:pt x="3048000" y="3505200"/>
                  </a:lnTo>
                  <a:lnTo>
                    <a:pt x="2998574" y="3501209"/>
                  </a:lnTo>
                  <a:lnTo>
                    <a:pt x="2951683" y="3489655"/>
                  </a:lnTo>
                  <a:lnTo>
                    <a:pt x="2907953" y="3471167"/>
                  </a:lnTo>
                  <a:lnTo>
                    <a:pt x="2868015" y="3446373"/>
                  </a:lnTo>
                  <a:lnTo>
                    <a:pt x="2832496" y="3415903"/>
                  </a:lnTo>
                  <a:lnTo>
                    <a:pt x="2802026" y="3380384"/>
                  </a:lnTo>
                  <a:lnTo>
                    <a:pt x="2777232" y="3340446"/>
                  </a:lnTo>
                  <a:lnTo>
                    <a:pt x="2758744" y="3296716"/>
                  </a:lnTo>
                  <a:lnTo>
                    <a:pt x="2747190" y="3249825"/>
                  </a:lnTo>
                  <a:lnTo>
                    <a:pt x="2743200" y="3200400"/>
                  </a:lnTo>
                  <a:close/>
                </a:path>
                <a:path w="8001000" h="3505200">
                  <a:moveTo>
                    <a:pt x="7239000" y="304800"/>
                  </a:moveTo>
                  <a:lnTo>
                    <a:pt x="7242990" y="255374"/>
                  </a:lnTo>
                  <a:lnTo>
                    <a:pt x="7254544" y="208483"/>
                  </a:lnTo>
                  <a:lnTo>
                    <a:pt x="7273032" y="164753"/>
                  </a:lnTo>
                  <a:lnTo>
                    <a:pt x="7297826" y="124815"/>
                  </a:lnTo>
                  <a:lnTo>
                    <a:pt x="7328296" y="89296"/>
                  </a:lnTo>
                  <a:lnTo>
                    <a:pt x="7363815" y="58826"/>
                  </a:lnTo>
                  <a:lnTo>
                    <a:pt x="7403753" y="34032"/>
                  </a:lnTo>
                  <a:lnTo>
                    <a:pt x="7447483" y="15544"/>
                  </a:lnTo>
                  <a:lnTo>
                    <a:pt x="7494374" y="3990"/>
                  </a:lnTo>
                  <a:lnTo>
                    <a:pt x="7543800" y="0"/>
                  </a:lnTo>
                  <a:lnTo>
                    <a:pt x="7593225" y="3990"/>
                  </a:lnTo>
                  <a:lnTo>
                    <a:pt x="7640116" y="15544"/>
                  </a:lnTo>
                  <a:lnTo>
                    <a:pt x="7683846" y="34032"/>
                  </a:lnTo>
                  <a:lnTo>
                    <a:pt x="7723784" y="58826"/>
                  </a:lnTo>
                  <a:lnTo>
                    <a:pt x="7759303" y="89296"/>
                  </a:lnTo>
                  <a:lnTo>
                    <a:pt x="7789773" y="124815"/>
                  </a:lnTo>
                  <a:lnTo>
                    <a:pt x="7814567" y="164753"/>
                  </a:lnTo>
                  <a:lnTo>
                    <a:pt x="7833055" y="208483"/>
                  </a:lnTo>
                  <a:lnTo>
                    <a:pt x="7844609" y="255374"/>
                  </a:lnTo>
                  <a:lnTo>
                    <a:pt x="7848600" y="304800"/>
                  </a:lnTo>
                  <a:lnTo>
                    <a:pt x="7844609" y="354225"/>
                  </a:lnTo>
                  <a:lnTo>
                    <a:pt x="7833055" y="401116"/>
                  </a:lnTo>
                  <a:lnTo>
                    <a:pt x="7814567" y="444846"/>
                  </a:lnTo>
                  <a:lnTo>
                    <a:pt x="7789773" y="484784"/>
                  </a:lnTo>
                  <a:lnTo>
                    <a:pt x="7759303" y="520303"/>
                  </a:lnTo>
                  <a:lnTo>
                    <a:pt x="7723784" y="550773"/>
                  </a:lnTo>
                  <a:lnTo>
                    <a:pt x="7683846" y="575567"/>
                  </a:lnTo>
                  <a:lnTo>
                    <a:pt x="7640116" y="594055"/>
                  </a:lnTo>
                  <a:lnTo>
                    <a:pt x="7593225" y="605609"/>
                  </a:lnTo>
                  <a:lnTo>
                    <a:pt x="7543800" y="609600"/>
                  </a:lnTo>
                  <a:lnTo>
                    <a:pt x="7494374" y="605609"/>
                  </a:lnTo>
                  <a:lnTo>
                    <a:pt x="7447483" y="594055"/>
                  </a:lnTo>
                  <a:lnTo>
                    <a:pt x="7403753" y="575567"/>
                  </a:lnTo>
                  <a:lnTo>
                    <a:pt x="7363815" y="550773"/>
                  </a:lnTo>
                  <a:lnTo>
                    <a:pt x="7328296" y="520303"/>
                  </a:lnTo>
                  <a:lnTo>
                    <a:pt x="7297826" y="484784"/>
                  </a:lnTo>
                  <a:lnTo>
                    <a:pt x="7273032" y="444846"/>
                  </a:lnTo>
                  <a:lnTo>
                    <a:pt x="7254544" y="401116"/>
                  </a:lnTo>
                  <a:lnTo>
                    <a:pt x="7242990" y="354225"/>
                  </a:lnTo>
                  <a:lnTo>
                    <a:pt x="7239000" y="304800"/>
                  </a:lnTo>
                  <a:close/>
                </a:path>
                <a:path w="8001000" h="3505200">
                  <a:moveTo>
                    <a:pt x="3657600" y="990600"/>
                  </a:moveTo>
                  <a:lnTo>
                    <a:pt x="3661590" y="941174"/>
                  </a:lnTo>
                  <a:lnTo>
                    <a:pt x="3673144" y="894283"/>
                  </a:lnTo>
                  <a:lnTo>
                    <a:pt x="3691632" y="850553"/>
                  </a:lnTo>
                  <a:lnTo>
                    <a:pt x="3716426" y="810615"/>
                  </a:lnTo>
                  <a:lnTo>
                    <a:pt x="3746896" y="775096"/>
                  </a:lnTo>
                  <a:lnTo>
                    <a:pt x="3782415" y="744626"/>
                  </a:lnTo>
                  <a:lnTo>
                    <a:pt x="3822353" y="719832"/>
                  </a:lnTo>
                  <a:lnTo>
                    <a:pt x="3866083" y="701344"/>
                  </a:lnTo>
                  <a:lnTo>
                    <a:pt x="3912974" y="689790"/>
                  </a:lnTo>
                  <a:lnTo>
                    <a:pt x="3962400" y="685800"/>
                  </a:lnTo>
                  <a:lnTo>
                    <a:pt x="4011825" y="689790"/>
                  </a:lnTo>
                  <a:lnTo>
                    <a:pt x="4058716" y="701344"/>
                  </a:lnTo>
                  <a:lnTo>
                    <a:pt x="4102446" y="719832"/>
                  </a:lnTo>
                  <a:lnTo>
                    <a:pt x="4142384" y="744626"/>
                  </a:lnTo>
                  <a:lnTo>
                    <a:pt x="4177903" y="775096"/>
                  </a:lnTo>
                  <a:lnTo>
                    <a:pt x="4208373" y="810615"/>
                  </a:lnTo>
                  <a:lnTo>
                    <a:pt x="4233167" y="850553"/>
                  </a:lnTo>
                  <a:lnTo>
                    <a:pt x="4251655" y="894283"/>
                  </a:lnTo>
                  <a:lnTo>
                    <a:pt x="4263209" y="941174"/>
                  </a:lnTo>
                  <a:lnTo>
                    <a:pt x="4267200" y="990600"/>
                  </a:lnTo>
                  <a:lnTo>
                    <a:pt x="4263209" y="1040025"/>
                  </a:lnTo>
                  <a:lnTo>
                    <a:pt x="4251655" y="1086916"/>
                  </a:lnTo>
                  <a:lnTo>
                    <a:pt x="4233167" y="1130646"/>
                  </a:lnTo>
                  <a:lnTo>
                    <a:pt x="4208373" y="1170584"/>
                  </a:lnTo>
                  <a:lnTo>
                    <a:pt x="4177903" y="1206103"/>
                  </a:lnTo>
                  <a:lnTo>
                    <a:pt x="4142384" y="1236573"/>
                  </a:lnTo>
                  <a:lnTo>
                    <a:pt x="4102446" y="1261367"/>
                  </a:lnTo>
                  <a:lnTo>
                    <a:pt x="4058716" y="1279855"/>
                  </a:lnTo>
                  <a:lnTo>
                    <a:pt x="4011825" y="1291409"/>
                  </a:lnTo>
                  <a:lnTo>
                    <a:pt x="3962400" y="1295400"/>
                  </a:lnTo>
                  <a:lnTo>
                    <a:pt x="3912974" y="1291409"/>
                  </a:lnTo>
                  <a:lnTo>
                    <a:pt x="3866083" y="1279855"/>
                  </a:lnTo>
                  <a:lnTo>
                    <a:pt x="3822353" y="1261367"/>
                  </a:lnTo>
                  <a:lnTo>
                    <a:pt x="3782415" y="1236573"/>
                  </a:lnTo>
                  <a:lnTo>
                    <a:pt x="3746896" y="1206103"/>
                  </a:lnTo>
                  <a:lnTo>
                    <a:pt x="3716426" y="1170584"/>
                  </a:lnTo>
                  <a:lnTo>
                    <a:pt x="3691632" y="1130646"/>
                  </a:lnTo>
                  <a:lnTo>
                    <a:pt x="3673144" y="1086916"/>
                  </a:lnTo>
                  <a:lnTo>
                    <a:pt x="3661590" y="1040025"/>
                  </a:lnTo>
                  <a:lnTo>
                    <a:pt x="3657600" y="990600"/>
                  </a:lnTo>
                  <a:close/>
                </a:path>
                <a:path w="8001000" h="3505200">
                  <a:moveTo>
                    <a:pt x="5486400" y="990600"/>
                  </a:moveTo>
                  <a:lnTo>
                    <a:pt x="5490390" y="941174"/>
                  </a:lnTo>
                  <a:lnTo>
                    <a:pt x="5501944" y="894283"/>
                  </a:lnTo>
                  <a:lnTo>
                    <a:pt x="5520432" y="850553"/>
                  </a:lnTo>
                  <a:lnTo>
                    <a:pt x="5545226" y="810615"/>
                  </a:lnTo>
                  <a:lnTo>
                    <a:pt x="5575696" y="775096"/>
                  </a:lnTo>
                  <a:lnTo>
                    <a:pt x="5611215" y="744626"/>
                  </a:lnTo>
                  <a:lnTo>
                    <a:pt x="5651153" y="719832"/>
                  </a:lnTo>
                  <a:lnTo>
                    <a:pt x="5694883" y="701344"/>
                  </a:lnTo>
                  <a:lnTo>
                    <a:pt x="5741774" y="689790"/>
                  </a:lnTo>
                  <a:lnTo>
                    <a:pt x="5791200" y="685800"/>
                  </a:lnTo>
                  <a:lnTo>
                    <a:pt x="5840625" y="689790"/>
                  </a:lnTo>
                  <a:lnTo>
                    <a:pt x="5887516" y="701344"/>
                  </a:lnTo>
                  <a:lnTo>
                    <a:pt x="5931246" y="719832"/>
                  </a:lnTo>
                  <a:lnTo>
                    <a:pt x="5971184" y="744626"/>
                  </a:lnTo>
                  <a:lnTo>
                    <a:pt x="6006703" y="775096"/>
                  </a:lnTo>
                  <a:lnTo>
                    <a:pt x="6037173" y="810615"/>
                  </a:lnTo>
                  <a:lnTo>
                    <a:pt x="6061967" y="850553"/>
                  </a:lnTo>
                  <a:lnTo>
                    <a:pt x="6080455" y="894283"/>
                  </a:lnTo>
                  <a:lnTo>
                    <a:pt x="6092009" y="941174"/>
                  </a:lnTo>
                  <a:lnTo>
                    <a:pt x="6096000" y="990600"/>
                  </a:lnTo>
                  <a:lnTo>
                    <a:pt x="6092009" y="1040025"/>
                  </a:lnTo>
                  <a:lnTo>
                    <a:pt x="6080455" y="1086916"/>
                  </a:lnTo>
                  <a:lnTo>
                    <a:pt x="6061967" y="1130646"/>
                  </a:lnTo>
                  <a:lnTo>
                    <a:pt x="6037173" y="1170584"/>
                  </a:lnTo>
                  <a:lnTo>
                    <a:pt x="6006703" y="1206103"/>
                  </a:lnTo>
                  <a:lnTo>
                    <a:pt x="5971184" y="1236573"/>
                  </a:lnTo>
                  <a:lnTo>
                    <a:pt x="5931246" y="1261367"/>
                  </a:lnTo>
                  <a:lnTo>
                    <a:pt x="5887516" y="1279855"/>
                  </a:lnTo>
                  <a:lnTo>
                    <a:pt x="5840625" y="1291409"/>
                  </a:lnTo>
                  <a:lnTo>
                    <a:pt x="5791200" y="1295400"/>
                  </a:lnTo>
                  <a:lnTo>
                    <a:pt x="5741774" y="1291409"/>
                  </a:lnTo>
                  <a:lnTo>
                    <a:pt x="5694883" y="1279855"/>
                  </a:lnTo>
                  <a:lnTo>
                    <a:pt x="5651153" y="1261367"/>
                  </a:lnTo>
                  <a:lnTo>
                    <a:pt x="5611215" y="1236573"/>
                  </a:lnTo>
                  <a:lnTo>
                    <a:pt x="5575696" y="1206103"/>
                  </a:lnTo>
                  <a:lnTo>
                    <a:pt x="5545226" y="1170584"/>
                  </a:lnTo>
                  <a:lnTo>
                    <a:pt x="5520432" y="1130646"/>
                  </a:lnTo>
                  <a:lnTo>
                    <a:pt x="5501944" y="1086916"/>
                  </a:lnTo>
                  <a:lnTo>
                    <a:pt x="5490390" y="1040025"/>
                  </a:lnTo>
                  <a:lnTo>
                    <a:pt x="5486400" y="990600"/>
                  </a:lnTo>
                  <a:close/>
                </a:path>
                <a:path w="8001000" h="3505200">
                  <a:moveTo>
                    <a:pt x="3657600" y="2209800"/>
                  </a:moveTo>
                  <a:lnTo>
                    <a:pt x="3661590" y="2160374"/>
                  </a:lnTo>
                  <a:lnTo>
                    <a:pt x="3673144" y="2113483"/>
                  </a:lnTo>
                  <a:lnTo>
                    <a:pt x="3691632" y="2069753"/>
                  </a:lnTo>
                  <a:lnTo>
                    <a:pt x="3716426" y="2029815"/>
                  </a:lnTo>
                  <a:lnTo>
                    <a:pt x="3746896" y="1994296"/>
                  </a:lnTo>
                  <a:lnTo>
                    <a:pt x="3782415" y="1963826"/>
                  </a:lnTo>
                  <a:lnTo>
                    <a:pt x="3822353" y="1939032"/>
                  </a:lnTo>
                  <a:lnTo>
                    <a:pt x="3866083" y="1920544"/>
                  </a:lnTo>
                  <a:lnTo>
                    <a:pt x="3912974" y="1908990"/>
                  </a:lnTo>
                  <a:lnTo>
                    <a:pt x="3962400" y="1905000"/>
                  </a:lnTo>
                  <a:lnTo>
                    <a:pt x="4011825" y="1908990"/>
                  </a:lnTo>
                  <a:lnTo>
                    <a:pt x="4058716" y="1920544"/>
                  </a:lnTo>
                  <a:lnTo>
                    <a:pt x="4102446" y="1939032"/>
                  </a:lnTo>
                  <a:lnTo>
                    <a:pt x="4142384" y="1963826"/>
                  </a:lnTo>
                  <a:lnTo>
                    <a:pt x="4177903" y="1994296"/>
                  </a:lnTo>
                  <a:lnTo>
                    <a:pt x="4208373" y="2029815"/>
                  </a:lnTo>
                  <a:lnTo>
                    <a:pt x="4233167" y="2069753"/>
                  </a:lnTo>
                  <a:lnTo>
                    <a:pt x="4251655" y="2113483"/>
                  </a:lnTo>
                  <a:lnTo>
                    <a:pt x="4263209" y="2160374"/>
                  </a:lnTo>
                  <a:lnTo>
                    <a:pt x="4267200" y="2209800"/>
                  </a:lnTo>
                  <a:lnTo>
                    <a:pt x="4263209" y="2259225"/>
                  </a:lnTo>
                  <a:lnTo>
                    <a:pt x="4251655" y="2306116"/>
                  </a:lnTo>
                  <a:lnTo>
                    <a:pt x="4233167" y="2349846"/>
                  </a:lnTo>
                  <a:lnTo>
                    <a:pt x="4208373" y="2389784"/>
                  </a:lnTo>
                  <a:lnTo>
                    <a:pt x="4177903" y="2425303"/>
                  </a:lnTo>
                  <a:lnTo>
                    <a:pt x="4142384" y="2455773"/>
                  </a:lnTo>
                  <a:lnTo>
                    <a:pt x="4102446" y="2480567"/>
                  </a:lnTo>
                  <a:lnTo>
                    <a:pt x="4058716" y="2499055"/>
                  </a:lnTo>
                  <a:lnTo>
                    <a:pt x="4011825" y="2510609"/>
                  </a:lnTo>
                  <a:lnTo>
                    <a:pt x="3962400" y="2514600"/>
                  </a:lnTo>
                  <a:lnTo>
                    <a:pt x="3912974" y="2510609"/>
                  </a:lnTo>
                  <a:lnTo>
                    <a:pt x="3866083" y="2499055"/>
                  </a:lnTo>
                  <a:lnTo>
                    <a:pt x="3822353" y="2480567"/>
                  </a:lnTo>
                  <a:lnTo>
                    <a:pt x="3782415" y="2455773"/>
                  </a:lnTo>
                  <a:lnTo>
                    <a:pt x="3746896" y="2425303"/>
                  </a:lnTo>
                  <a:lnTo>
                    <a:pt x="3716426" y="2389784"/>
                  </a:lnTo>
                  <a:lnTo>
                    <a:pt x="3691632" y="2349846"/>
                  </a:lnTo>
                  <a:lnTo>
                    <a:pt x="3673144" y="2306116"/>
                  </a:lnTo>
                  <a:lnTo>
                    <a:pt x="3661590" y="2259225"/>
                  </a:lnTo>
                  <a:lnTo>
                    <a:pt x="3657600" y="2209800"/>
                  </a:lnTo>
                  <a:close/>
                </a:path>
                <a:path w="8001000" h="3505200">
                  <a:moveTo>
                    <a:pt x="5562600" y="2209800"/>
                  </a:moveTo>
                  <a:lnTo>
                    <a:pt x="5566590" y="2160374"/>
                  </a:lnTo>
                  <a:lnTo>
                    <a:pt x="5578144" y="2113483"/>
                  </a:lnTo>
                  <a:lnTo>
                    <a:pt x="5596632" y="2069753"/>
                  </a:lnTo>
                  <a:lnTo>
                    <a:pt x="5621426" y="2029815"/>
                  </a:lnTo>
                  <a:lnTo>
                    <a:pt x="5651896" y="1994296"/>
                  </a:lnTo>
                  <a:lnTo>
                    <a:pt x="5687415" y="1963826"/>
                  </a:lnTo>
                  <a:lnTo>
                    <a:pt x="5727353" y="1939032"/>
                  </a:lnTo>
                  <a:lnTo>
                    <a:pt x="5771083" y="1920544"/>
                  </a:lnTo>
                  <a:lnTo>
                    <a:pt x="5817974" y="1908990"/>
                  </a:lnTo>
                  <a:lnTo>
                    <a:pt x="5867400" y="1905000"/>
                  </a:lnTo>
                  <a:lnTo>
                    <a:pt x="5916825" y="1908990"/>
                  </a:lnTo>
                  <a:lnTo>
                    <a:pt x="5963716" y="1920544"/>
                  </a:lnTo>
                  <a:lnTo>
                    <a:pt x="6007446" y="1939032"/>
                  </a:lnTo>
                  <a:lnTo>
                    <a:pt x="6047384" y="1963826"/>
                  </a:lnTo>
                  <a:lnTo>
                    <a:pt x="6082903" y="1994296"/>
                  </a:lnTo>
                  <a:lnTo>
                    <a:pt x="6113373" y="2029815"/>
                  </a:lnTo>
                  <a:lnTo>
                    <a:pt x="6138167" y="2069753"/>
                  </a:lnTo>
                  <a:lnTo>
                    <a:pt x="6156655" y="2113483"/>
                  </a:lnTo>
                  <a:lnTo>
                    <a:pt x="6168209" y="2160374"/>
                  </a:lnTo>
                  <a:lnTo>
                    <a:pt x="6172200" y="2209800"/>
                  </a:lnTo>
                  <a:lnTo>
                    <a:pt x="6168209" y="2259225"/>
                  </a:lnTo>
                  <a:lnTo>
                    <a:pt x="6156655" y="2306116"/>
                  </a:lnTo>
                  <a:lnTo>
                    <a:pt x="6138167" y="2349846"/>
                  </a:lnTo>
                  <a:lnTo>
                    <a:pt x="6113373" y="2389784"/>
                  </a:lnTo>
                  <a:lnTo>
                    <a:pt x="6082903" y="2425303"/>
                  </a:lnTo>
                  <a:lnTo>
                    <a:pt x="6047384" y="2455773"/>
                  </a:lnTo>
                  <a:lnTo>
                    <a:pt x="6007446" y="2480567"/>
                  </a:lnTo>
                  <a:lnTo>
                    <a:pt x="5963716" y="2499055"/>
                  </a:lnTo>
                  <a:lnTo>
                    <a:pt x="5916825" y="2510609"/>
                  </a:lnTo>
                  <a:lnTo>
                    <a:pt x="5867400" y="2514600"/>
                  </a:lnTo>
                  <a:lnTo>
                    <a:pt x="5817974" y="2510609"/>
                  </a:lnTo>
                  <a:lnTo>
                    <a:pt x="5771083" y="2499055"/>
                  </a:lnTo>
                  <a:lnTo>
                    <a:pt x="5727353" y="2480567"/>
                  </a:lnTo>
                  <a:lnTo>
                    <a:pt x="5687415" y="2455773"/>
                  </a:lnTo>
                  <a:lnTo>
                    <a:pt x="5651896" y="2425303"/>
                  </a:lnTo>
                  <a:lnTo>
                    <a:pt x="5621426" y="2389784"/>
                  </a:lnTo>
                  <a:lnTo>
                    <a:pt x="5596632" y="2349846"/>
                  </a:lnTo>
                  <a:lnTo>
                    <a:pt x="5578144" y="2306116"/>
                  </a:lnTo>
                  <a:lnTo>
                    <a:pt x="5566590" y="2259225"/>
                  </a:lnTo>
                  <a:lnTo>
                    <a:pt x="5562600" y="2209800"/>
                  </a:lnTo>
                  <a:close/>
                </a:path>
                <a:path w="8001000" h="3505200">
                  <a:moveTo>
                    <a:pt x="5486400" y="3200400"/>
                  </a:moveTo>
                  <a:lnTo>
                    <a:pt x="5490390" y="3150974"/>
                  </a:lnTo>
                  <a:lnTo>
                    <a:pt x="5501944" y="3104083"/>
                  </a:lnTo>
                  <a:lnTo>
                    <a:pt x="5520432" y="3060353"/>
                  </a:lnTo>
                  <a:lnTo>
                    <a:pt x="5545226" y="3020415"/>
                  </a:lnTo>
                  <a:lnTo>
                    <a:pt x="5575696" y="2984896"/>
                  </a:lnTo>
                  <a:lnTo>
                    <a:pt x="5611215" y="2954426"/>
                  </a:lnTo>
                  <a:lnTo>
                    <a:pt x="5651153" y="2929632"/>
                  </a:lnTo>
                  <a:lnTo>
                    <a:pt x="5694883" y="2911144"/>
                  </a:lnTo>
                  <a:lnTo>
                    <a:pt x="5741774" y="2899590"/>
                  </a:lnTo>
                  <a:lnTo>
                    <a:pt x="5791200" y="2895600"/>
                  </a:lnTo>
                  <a:lnTo>
                    <a:pt x="5840625" y="2899590"/>
                  </a:lnTo>
                  <a:lnTo>
                    <a:pt x="5887516" y="2911144"/>
                  </a:lnTo>
                  <a:lnTo>
                    <a:pt x="5931246" y="2929632"/>
                  </a:lnTo>
                  <a:lnTo>
                    <a:pt x="5971184" y="2954426"/>
                  </a:lnTo>
                  <a:lnTo>
                    <a:pt x="6006703" y="2984896"/>
                  </a:lnTo>
                  <a:lnTo>
                    <a:pt x="6037173" y="3020415"/>
                  </a:lnTo>
                  <a:lnTo>
                    <a:pt x="6061967" y="3060353"/>
                  </a:lnTo>
                  <a:lnTo>
                    <a:pt x="6080455" y="3104083"/>
                  </a:lnTo>
                  <a:lnTo>
                    <a:pt x="6092009" y="3150974"/>
                  </a:lnTo>
                  <a:lnTo>
                    <a:pt x="6096000" y="3200400"/>
                  </a:lnTo>
                  <a:lnTo>
                    <a:pt x="6092009" y="3249825"/>
                  </a:lnTo>
                  <a:lnTo>
                    <a:pt x="6080455" y="3296716"/>
                  </a:lnTo>
                  <a:lnTo>
                    <a:pt x="6061967" y="3340446"/>
                  </a:lnTo>
                  <a:lnTo>
                    <a:pt x="6037173" y="3380384"/>
                  </a:lnTo>
                  <a:lnTo>
                    <a:pt x="6006703" y="3415903"/>
                  </a:lnTo>
                  <a:lnTo>
                    <a:pt x="5971184" y="3446373"/>
                  </a:lnTo>
                  <a:lnTo>
                    <a:pt x="5931246" y="3471167"/>
                  </a:lnTo>
                  <a:lnTo>
                    <a:pt x="5887516" y="3489655"/>
                  </a:lnTo>
                  <a:lnTo>
                    <a:pt x="5840625" y="3501209"/>
                  </a:lnTo>
                  <a:lnTo>
                    <a:pt x="5791200" y="3505200"/>
                  </a:lnTo>
                  <a:lnTo>
                    <a:pt x="5741774" y="3501209"/>
                  </a:lnTo>
                  <a:lnTo>
                    <a:pt x="5694883" y="3489655"/>
                  </a:lnTo>
                  <a:lnTo>
                    <a:pt x="5651153" y="3471167"/>
                  </a:lnTo>
                  <a:lnTo>
                    <a:pt x="5611215" y="3446373"/>
                  </a:lnTo>
                  <a:lnTo>
                    <a:pt x="5575696" y="3415903"/>
                  </a:lnTo>
                  <a:lnTo>
                    <a:pt x="5545226" y="3380384"/>
                  </a:lnTo>
                  <a:lnTo>
                    <a:pt x="5520432" y="3340446"/>
                  </a:lnTo>
                  <a:lnTo>
                    <a:pt x="5501944" y="3296716"/>
                  </a:lnTo>
                  <a:lnTo>
                    <a:pt x="5490390" y="3249825"/>
                  </a:lnTo>
                  <a:lnTo>
                    <a:pt x="5486400" y="3200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0450" y="831849"/>
              <a:ext cx="7245350" cy="3473450"/>
            </a:xfrm>
            <a:custGeom>
              <a:avLst/>
              <a:gdLst/>
              <a:ahLst/>
              <a:cxnLst/>
              <a:rect l="l" t="t" r="r" b="b"/>
              <a:pathLst>
                <a:path w="7245350" h="3473450">
                  <a:moveTo>
                    <a:pt x="1530350" y="2368550"/>
                  </a:moveTo>
                  <a:lnTo>
                    <a:pt x="1517650" y="2362200"/>
                  </a:lnTo>
                  <a:lnTo>
                    <a:pt x="1454150" y="2330450"/>
                  </a:lnTo>
                  <a:lnTo>
                    <a:pt x="1454150" y="2362200"/>
                  </a:lnTo>
                  <a:lnTo>
                    <a:pt x="311150" y="2362200"/>
                  </a:lnTo>
                  <a:lnTo>
                    <a:pt x="311150" y="2374900"/>
                  </a:lnTo>
                  <a:lnTo>
                    <a:pt x="1454150" y="2374900"/>
                  </a:lnTo>
                  <a:lnTo>
                    <a:pt x="1454150" y="2406650"/>
                  </a:lnTo>
                  <a:lnTo>
                    <a:pt x="1517650" y="2374900"/>
                  </a:lnTo>
                  <a:lnTo>
                    <a:pt x="1530350" y="2368550"/>
                  </a:lnTo>
                  <a:close/>
                </a:path>
                <a:path w="7245350" h="3473450">
                  <a:moveTo>
                    <a:pt x="3359150" y="1225550"/>
                  </a:moveTo>
                  <a:lnTo>
                    <a:pt x="3346450" y="1219200"/>
                  </a:lnTo>
                  <a:lnTo>
                    <a:pt x="3282950" y="1187450"/>
                  </a:lnTo>
                  <a:lnTo>
                    <a:pt x="3282950" y="1219200"/>
                  </a:lnTo>
                  <a:lnTo>
                    <a:pt x="2216150" y="1219200"/>
                  </a:lnTo>
                  <a:lnTo>
                    <a:pt x="2216150" y="1231900"/>
                  </a:lnTo>
                  <a:lnTo>
                    <a:pt x="3282950" y="1231900"/>
                  </a:lnTo>
                  <a:lnTo>
                    <a:pt x="3282950" y="1263650"/>
                  </a:lnTo>
                  <a:lnTo>
                    <a:pt x="3346450" y="1231900"/>
                  </a:lnTo>
                  <a:lnTo>
                    <a:pt x="3359150" y="1225550"/>
                  </a:lnTo>
                  <a:close/>
                </a:path>
                <a:path w="7245350" h="3473450">
                  <a:moveTo>
                    <a:pt x="3454400" y="1441704"/>
                  </a:moveTo>
                  <a:lnTo>
                    <a:pt x="3441827" y="1441323"/>
                  </a:lnTo>
                  <a:lnTo>
                    <a:pt x="3441446" y="1449705"/>
                  </a:lnTo>
                  <a:lnTo>
                    <a:pt x="3440684" y="1457452"/>
                  </a:lnTo>
                  <a:lnTo>
                    <a:pt x="3424301" y="1505077"/>
                  </a:lnTo>
                  <a:lnTo>
                    <a:pt x="3389630" y="1552194"/>
                  </a:lnTo>
                  <a:lnTo>
                    <a:pt x="3357118" y="1582801"/>
                  </a:lnTo>
                  <a:lnTo>
                    <a:pt x="3317875" y="1612392"/>
                  </a:lnTo>
                  <a:lnTo>
                    <a:pt x="3272282" y="1640840"/>
                  </a:lnTo>
                  <a:lnTo>
                    <a:pt x="3220974" y="1667510"/>
                  </a:lnTo>
                  <a:lnTo>
                    <a:pt x="3164713" y="1692275"/>
                  </a:lnTo>
                  <a:lnTo>
                    <a:pt x="3103880" y="1715008"/>
                  </a:lnTo>
                  <a:lnTo>
                    <a:pt x="3039237" y="1735201"/>
                  </a:lnTo>
                  <a:lnTo>
                    <a:pt x="2971292" y="1752600"/>
                  </a:lnTo>
                  <a:lnTo>
                    <a:pt x="2900807" y="1766951"/>
                  </a:lnTo>
                  <a:lnTo>
                    <a:pt x="2828163" y="1778127"/>
                  </a:lnTo>
                  <a:lnTo>
                    <a:pt x="2754122" y="1786001"/>
                  </a:lnTo>
                  <a:lnTo>
                    <a:pt x="2679065" y="1789811"/>
                  </a:lnTo>
                  <a:lnTo>
                    <a:pt x="2641600" y="1790319"/>
                  </a:lnTo>
                  <a:lnTo>
                    <a:pt x="2565908" y="1792351"/>
                  </a:lnTo>
                  <a:lnTo>
                    <a:pt x="2490851" y="1796796"/>
                  </a:lnTo>
                  <a:lnTo>
                    <a:pt x="2416810" y="1804035"/>
                  </a:lnTo>
                  <a:lnTo>
                    <a:pt x="2344547" y="1813814"/>
                  </a:lnTo>
                  <a:lnTo>
                    <a:pt x="2274697" y="1825879"/>
                  </a:lnTo>
                  <a:lnTo>
                    <a:pt x="2207895" y="1840230"/>
                  </a:lnTo>
                  <a:lnTo>
                    <a:pt x="2144522" y="1856486"/>
                  </a:lnTo>
                  <a:lnTo>
                    <a:pt x="2085213" y="1874393"/>
                  </a:lnTo>
                  <a:lnTo>
                    <a:pt x="2030730" y="1893951"/>
                  </a:lnTo>
                  <a:lnTo>
                    <a:pt x="1981454" y="1915033"/>
                  </a:lnTo>
                  <a:lnTo>
                    <a:pt x="1937804" y="1937385"/>
                  </a:lnTo>
                  <a:lnTo>
                    <a:pt x="1900936" y="1960499"/>
                  </a:lnTo>
                  <a:lnTo>
                    <a:pt x="1880235" y="1976678"/>
                  </a:lnTo>
                  <a:lnTo>
                    <a:pt x="1880235" y="1993138"/>
                  </a:lnTo>
                  <a:lnTo>
                    <a:pt x="1880019" y="1993442"/>
                  </a:lnTo>
                  <a:lnTo>
                    <a:pt x="1879650" y="1993785"/>
                  </a:lnTo>
                  <a:lnTo>
                    <a:pt x="1880235" y="1993138"/>
                  </a:lnTo>
                  <a:lnTo>
                    <a:pt x="1880235" y="1976678"/>
                  </a:lnTo>
                  <a:lnTo>
                    <a:pt x="1870837" y="1984883"/>
                  </a:lnTo>
                  <a:lnTo>
                    <a:pt x="1870329" y="1985264"/>
                  </a:lnTo>
                  <a:lnTo>
                    <a:pt x="1869948" y="1985645"/>
                  </a:lnTo>
                  <a:lnTo>
                    <a:pt x="1869694" y="1986153"/>
                  </a:lnTo>
                  <a:lnTo>
                    <a:pt x="1866353" y="1991207"/>
                  </a:lnTo>
                  <a:lnTo>
                    <a:pt x="1868805" y="1985518"/>
                  </a:lnTo>
                  <a:lnTo>
                    <a:pt x="1851113" y="1986534"/>
                  </a:lnTo>
                  <a:lnTo>
                    <a:pt x="1836331" y="1979129"/>
                  </a:lnTo>
                  <a:lnTo>
                    <a:pt x="1836293" y="1978533"/>
                  </a:lnTo>
                  <a:lnTo>
                    <a:pt x="1836166" y="1976755"/>
                  </a:lnTo>
                  <a:lnTo>
                    <a:pt x="1827149" y="1922018"/>
                  </a:lnTo>
                  <a:lnTo>
                    <a:pt x="1814703" y="1871599"/>
                  </a:lnTo>
                  <a:lnTo>
                    <a:pt x="1799336" y="1827530"/>
                  </a:lnTo>
                  <a:lnTo>
                    <a:pt x="1781619" y="1791589"/>
                  </a:lnTo>
                  <a:lnTo>
                    <a:pt x="1756905" y="1760550"/>
                  </a:lnTo>
                  <a:lnTo>
                    <a:pt x="1756156" y="1759839"/>
                  </a:lnTo>
                  <a:lnTo>
                    <a:pt x="1750568" y="1755648"/>
                  </a:lnTo>
                  <a:lnTo>
                    <a:pt x="1744853" y="1752346"/>
                  </a:lnTo>
                  <a:lnTo>
                    <a:pt x="1738998" y="1749806"/>
                  </a:lnTo>
                  <a:lnTo>
                    <a:pt x="1734934" y="1748790"/>
                  </a:lnTo>
                  <a:lnTo>
                    <a:pt x="1735455" y="1748790"/>
                  </a:lnTo>
                  <a:lnTo>
                    <a:pt x="1730997" y="1747901"/>
                  </a:lnTo>
                  <a:lnTo>
                    <a:pt x="1726565" y="1747901"/>
                  </a:lnTo>
                  <a:lnTo>
                    <a:pt x="1724939" y="1748066"/>
                  </a:lnTo>
                  <a:lnTo>
                    <a:pt x="1724939" y="1760550"/>
                  </a:lnTo>
                  <a:lnTo>
                    <a:pt x="1724304" y="1760728"/>
                  </a:lnTo>
                  <a:lnTo>
                    <a:pt x="1724799" y="1760550"/>
                  </a:lnTo>
                  <a:lnTo>
                    <a:pt x="1724939" y="1760550"/>
                  </a:lnTo>
                  <a:lnTo>
                    <a:pt x="1724939" y="1748066"/>
                  </a:lnTo>
                  <a:lnTo>
                    <a:pt x="1717675" y="1748790"/>
                  </a:lnTo>
                  <a:lnTo>
                    <a:pt x="1720088" y="1748790"/>
                  </a:lnTo>
                  <a:lnTo>
                    <a:pt x="1714373" y="1750695"/>
                  </a:lnTo>
                  <a:lnTo>
                    <a:pt x="1714119" y="1750949"/>
                  </a:lnTo>
                  <a:lnTo>
                    <a:pt x="1709039" y="1753616"/>
                  </a:lnTo>
                  <a:lnTo>
                    <a:pt x="1708658" y="1753997"/>
                  </a:lnTo>
                  <a:lnTo>
                    <a:pt x="1708404" y="1753997"/>
                  </a:lnTo>
                  <a:lnTo>
                    <a:pt x="1708150" y="1754251"/>
                  </a:lnTo>
                  <a:lnTo>
                    <a:pt x="1702689" y="1758569"/>
                  </a:lnTo>
                  <a:lnTo>
                    <a:pt x="1677162" y="1794256"/>
                  </a:lnTo>
                  <a:lnTo>
                    <a:pt x="1659001" y="1837563"/>
                  </a:lnTo>
                  <a:lnTo>
                    <a:pt x="1646936" y="1877187"/>
                  </a:lnTo>
                  <a:lnTo>
                    <a:pt x="1632966" y="1938020"/>
                  </a:lnTo>
                  <a:lnTo>
                    <a:pt x="1622298" y="2005711"/>
                  </a:lnTo>
                  <a:lnTo>
                    <a:pt x="1615313" y="2078101"/>
                  </a:lnTo>
                  <a:lnTo>
                    <a:pt x="1613014" y="2152777"/>
                  </a:lnTo>
                  <a:lnTo>
                    <a:pt x="1625600" y="2152777"/>
                  </a:lnTo>
                  <a:lnTo>
                    <a:pt x="1626235" y="2115439"/>
                  </a:lnTo>
                  <a:lnTo>
                    <a:pt x="1628013" y="2078736"/>
                  </a:lnTo>
                  <a:lnTo>
                    <a:pt x="1634871" y="2007108"/>
                  </a:lnTo>
                  <a:lnTo>
                    <a:pt x="1645539" y="1940179"/>
                  </a:lnTo>
                  <a:lnTo>
                    <a:pt x="1655445" y="1894586"/>
                  </a:lnTo>
                  <a:lnTo>
                    <a:pt x="1667002" y="1853819"/>
                  </a:lnTo>
                  <a:lnTo>
                    <a:pt x="1684147" y="1808988"/>
                  </a:lnTo>
                  <a:lnTo>
                    <a:pt x="1707007" y="1772031"/>
                  </a:lnTo>
                  <a:lnTo>
                    <a:pt x="1719287" y="1762506"/>
                  </a:lnTo>
                  <a:lnTo>
                    <a:pt x="1719961" y="1762125"/>
                  </a:lnTo>
                  <a:lnTo>
                    <a:pt x="1719287" y="1762506"/>
                  </a:lnTo>
                  <a:lnTo>
                    <a:pt x="1720278" y="1762125"/>
                  </a:lnTo>
                  <a:lnTo>
                    <a:pt x="1723364" y="1761058"/>
                  </a:lnTo>
                  <a:lnTo>
                    <a:pt x="1727377" y="1760550"/>
                  </a:lnTo>
                  <a:lnTo>
                    <a:pt x="1732876" y="1761109"/>
                  </a:lnTo>
                  <a:lnTo>
                    <a:pt x="1731645" y="1761109"/>
                  </a:lnTo>
                  <a:lnTo>
                    <a:pt x="1735709" y="1762125"/>
                  </a:lnTo>
                  <a:lnTo>
                    <a:pt x="1735416" y="1762125"/>
                  </a:lnTo>
                  <a:lnTo>
                    <a:pt x="1739900" y="1764030"/>
                  </a:lnTo>
                  <a:lnTo>
                    <a:pt x="1744091" y="1766570"/>
                  </a:lnTo>
                  <a:lnTo>
                    <a:pt x="1770761" y="1798066"/>
                  </a:lnTo>
                  <a:lnTo>
                    <a:pt x="1787779" y="1832737"/>
                  </a:lnTo>
                  <a:lnTo>
                    <a:pt x="1802638" y="1875536"/>
                  </a:lnTo>
                  <a:lnTo>
                    <a:pt x="1814703" y="1924685"/>
                  </a:lnTo>
                  <a:lnTo>
                    <a:pt x="1823466" y="1978533"/>
                  </a:lnTo>
                  <a:lnTo>
                    <a:pt x="1824215" y="1988058"/>
                  </a:lnTo>
                  <a:lnTo>
                    <a:pt x="1792732" y="1989836"/>
                  </a:lnTo>
                  <a:lnTo>
                    <a:pt x="1835150" y="2063750"/>
                  </a:lnTo>
                  <a:lnTo>
                    <a:pt x="1903222" y="2012569"/>
                  </a:lnTo>
                  <a:lnTo>
                    <a:pt x="1898891" y="2010410"/>
                  </a:lnTo>
                  <a:lnTo>
                    <a:pt x="1876285" y="1999107"/>
                  </a:lnTo>
                  <a:lnTo>
                    <a:pt x="1879384" y="1994408"/>
                  </a:lnTo>
                  <a:lnTo>
                    <a:pt x="1879790" y="1993798"/>
                  </a:lnTo>
                  <a:lnTo>
                    <a:pt x="1880552" y="1993138"/>
                  </a:lnTo>
                  <a:lnTo>
                    <a:pt x="1892554" y="1982724"/>
                  </a:lnTo>
                  <a:lnTo>
                    <a:pt x="1925066" y="1959737"/>
                  </a:lnTo>
                  <a:lnTo>
                    <a:pt x="1964563" y="1937385"/>
                  </a:lnTo>
                  <a:lnTo>
                    <a:pt x="2010156" y="1916049"/>
                  </a:lnTo>
                  <a:lnTo>
                    <a:pt x="2061591" y="1895983"/>
                  </a:lnTo>
                  <a:lnTo>
                    <a:pt x="2117979" y="1877441"/>
                  </a:lnTo>
                  <a:lnTo>
                    <a:pt x="2178685" y="1860423"/>
                  </a:lnTo>
                  <a:lnTo>
                    <a:pt x="2243442" y="1845183"/>
                  </a:lnTo>
                  <a:lnTo>
                    <a:pt x="2311400" y="1832102"/>
                  </a:lnTo>
                  <a:lnTo>
                    <a:pt x="2382012" y="1821180"/>
                  </a:lnTo>
                  <a:lnTo>
                    <a:pt x="2454783" y="1812671"/>
                  </a:lnTo>
                  <a:lnTo>
                    <a:pt x="2528951" y="1806956"/>
                  </a:lnTo>
                  <a:lnTo>
                    <a:pt x="2599817" y="1804035"/>
                  </a:lnTo>
                  <a:lnTo>
                    <a:pt x="2598610" y="1804035"/>
                  </a:lnTo>
                  <a:lnTo>
                    <a:pt x="2641727" y="1803019"/>
                  </a:lnTo>
                  <a:lnTo>
                    <a:pt x="2679573" y="1802511"/>
                  </a:lnTo>
                  <a:lnTo>
                    <a:pt x="2717419" y="1800987"/>
                  </a:lnTo>
                  <a:lnTo>
                    <a:pt x="2792730" y="1795145"/>
                  </a:lnTo>
                  <a:lnTo>
                    <a:pt x="2866771" y="1785620"/>
                  </a:lnTo>
                  <a:lnTo>
                    <a:pt x="2939161" y="1772539"/>
                  </a:lnTo>
                  <a:lnTo>
                    <a:pt x="3008884" y="1756410"/>
                  </a:lnTo>
                  <a:lnTo>
                    <a:pt x="3075940" y="1737487"/>
                  </a:lnTo>
                  <a:lnTo>
                    <a:pt x="3139440" y="1715770"/>
                  </a:lnTo>
                  <a:lnTo>
                    <a:pt x="3198749" y="1691767"/>
                  </a:lnTo>
                  <a:lnTo>
                    <a:pt x="3253359" y="1665605"/>
                  </a:lnTo>
                  <a:lnTo>
                    <a:pt x="3302762" y="1637538"/>
                  </a:lnTo>
                  <a:lnTo>
                    <a:pt x="3346196" y="1607693"/>
                  </a:lnTo>
                  <a:lnTo>
                    <a:pt x="3383280" y="1576578"/>
                  </a:lnTo>
                  <a:lnTo>
                    <a:pt x="3413379" y="1544066"/>
                  </a:lnTo>
                  <a:lnTo>
                    <a:pt x="3435731" y="1510538"/>
                  </a:lnTo>
                  <a:lnTo>
                    <a:pt x="3451860" y="1467485"/>
                  </a:lnTo>
                  <a:lnTo>
                    <a:pt x="3454146" y="1450086"/>
                  </a:lnTo>
                  <a:lnTo>
                    <a:pt x="3454400" y="1441704"/>
                  </a:lnTo>
                  <a:close/>
                </a:path>
                <a:path w="7245350" h="3473450">
                  <a:moveTo>
                    <a:pt x="5187950" y="3435350"/>
                  </a:moveTo>
                  <a:lnTo>
                    <a:pt x="5175250" y="3429000"/>
                  </a:lnTo>
                  <a:lnTo>
                    <a:pt x="5111750" y="3397250"/>
                  </a:lnTo>
                  <a:lnTo>
                    <a:pt x="5111750" y="3429000"/>
                  </a:lnTo>
                  <a:lnTo>
                    <a:pt x="3054350" y="3429000"/>
                  </a:lnTo>
                  <a:lnTo>
                    <a:pt x="3054350" y="3441700"/>
                  </a:lnTo>
                  <a:lnTo>
                    <a:pt x="5111750" y="3441700"/>
                  </a:lnTo>
                  <a:lnTo>
                    <a:pt x="5111750" y="3473450"/>
                  </a:lnTo>
                  <a:lnTo>
                    <a:pt x="5175250" y="3441700"/>
                  </a:lnTo>
                  <a:lnTo>
                    <a:pt x="5187950" y="3435350"/>
                  </a:lnTo>
                  <a:close/>
                </a:path>
                <a:path w="7245350" h="3473450">
                  <a:moveTo>
                    <a:pt x="6940550" y="539750"/>
                  </a:moveTo>
                  <a:lnTo>
                    <a:pt x="6928840" y="533996"/>
                  </a:lnTo>
                  <a:lnTo>
                    <a:pt x="6864096" y="502158"/>
                  </a:lnTo>
                  <a:lnTo>
                    <a:pt x="6864299" y="533996"/>
                  </a:lnTo>
                  <a:lnTo>
                    <a:pt x="6633591" y="535559"/>
                  </a:lnTo>
                  <a:lnTo>
                    <a:pt x="6175718" y="546696"/>
                  </a:lnTo>
                  <a:lnTo>
                    <a:pt x="6176302" y="546696"/>
                  </a:lnTo>
                  <a:lnTo>
                    <a:pt x="5882259" y="558800"/>
                  </a:lnTo>
                  <a:lnTo>
                    <a:pt x="5594223" y="574421"/>
                  </a:lnTo>
                  <a:lnTo>
                    <a:pt x="5317109" y="593217"/>
                  </a:lnTo>
                  <a:lnTo>
                    <a:pt x="5053203" y="614934"/>
                  </a:lnTo>
                  <a:lnTo>
                    <a:pt x="4804664" y="639318"/>
                  </a:lnTo>
                  <a:lnTo>
                    <a:pt x="4574286" y="666115"/>
                  </a:lnTo>
                  <a:lnTo>
                    <a:pt x="4466590" y="680339"/>
                  </a:lnTo>
                  <a:lnTo>
                    <a:pt x="4364355" y="695071"/>
                  </a:lnTo>
                  <a:lnTo>
                    <a:pt x="4267581" y="710184"/>
                  </a:lnTo>
                  <a:lnTo>
                    <a:pt x="4133977" y="733679"/>
                  </a:lnTo>
                  <a:lnTo>
                    <a:pt x="4052951" y="749808"/>
                  </a:lnTo>
                  <a:lnTo>
                    <a:pt x="4014851" y="758063"/>
                  </a:lnTo>
                  <a:lnTo>
                    <a:pt x="3943985" y="774700"/>
                  </a:lnTo>
                  <a:lnTo>
                    <a:pt x="3880231" y="791591"/>
                  </a:lnTo>
                  <a:lnTo>
                    <a:pt x="3823843" y="808863"/>
                  </a:lnTo>
                  <a:lnTo>
                    <a:pt x="3775202" y="826262"/>
                  </a:lnTo>
                  <a:lnTo>
                    <a:pt x="3734689" y="844042"/>
                  </a:lnTo>
                  <a:lnTo>
                    <a:pt x="3689096" y="871347"/>
                  </a:lnTo>
                  <a:lnTo>
                    <a:pt x="3669919" y="889762"/>
                  </a:lnTo>
                  <a:lnTo>
                    <a:pt x="3669665" y="890016"/>
                  </a:lnTo>
                  <a:lnTo>
                    <a:pt x="3669538" y="890270"/>
                  </a:lnTo>
                  <a:lnTo>
                    <a:pt x="3669284" y="890524"/>
                  </a:lnTo>
                  <a:lnTo>
                    <a:pt x="3662934" y="900176"/>
                  </a:lnTo>
                  <a:lnTo>
                    <a:pt x="3662807" y="900557"/>
                  </a:lnTo>
                  <a:lnTo>
                    <a:pt x="3659251" y="909447"/>
                  </a:lnTo>
                  <a:lnTo>
                    <a:pt x="3659124" y="909955"/>
                  </a:lnTo>
                  <a:lnTo>
                    <a:pt x="3658997" y="910463"/>
                  </a:lnTo>
                  <a:lnTo>
                    <a:pt x="3658870" y="910971"/>
                  </a:lnTo>
                  <a:lnTo>
                    <a:pt x="3657600" y="919861"/>
                  </a:lnTo>
                  <a:lnTo>
                    <a:pt x="3670300" y="921639"/>
                  </a:lnTo>
                  <a:lnTo>
                    <a:pt x="3671239" y="914146"/>
                  </a:lnTo>
                  <a:lnTo>
                    <a:pt x="3671328" y="913460"/>
                  </a:lnTo>
                  <a:lnTo>
                    <a:pt x="3671671" y="912622"/>
                  </a:lnTo>
                  <a:lnTo>
                    <a:pt x="3674160" y="906399"/>
                  </a:lnTo>
                  <a:lnTo>
                    <a:pt x="3674414" y="905751"/>
                  </a:lnTo>
                  <a:lnTo>
                    <a:pt x="3674745" y="905256"/>
                  </a:lnTo>
                  <a:lnTo>
                    <a:pt x="3709416" y="872490"/>
                  </a:lnTo>
                  <a:lnTo>
                    <a:pt x="3759327" y="846709"/>
                  </a:lnTo>
                  <a:lnTo>
                    <a:pt x="3803015" y="829437"/>
                  </a:lnTo>
                  <a:lnTo>
                    <a:pt x="3854958" y="812292"/>
                  </a:lnTo>
                  <a:lnTo>
                    <a:pt x="3914521" y="795274"/>
                  </a:lnTo>
                  <a:lnTo>
                    <a:pt x="4017645" y="770382"/>
                  </a:lnTo>
                  <a:lnTo>
                    <a:pt x="4095115" y="754126"/>
                  </a:lnTo>
                  <a:lnTo>
                    <a:pt x="4179316" y="738251"/>
                  </a:lnTo>
                  <a:lnTo>
                    <a:pt x="4269740" y="722757"/>
                  </a:lnTo>
                  <a:lnTo>
                    <a:pt x="4366260" y="707644"/>
                  </a:lnTo>
                  <a:lnTo>
                    <a:pt x="4468368" y="692912"/>
                  </a:lnTo>
                  <a:lnTo>
                    <a:pt x="4575937" y="678688"/>
                  </a:lnTo>
                  <a:lnTo>
                    <a:pt x="4806188" y="652018"/>
                  </a:lnTo>
                  <a:lnTo>
                    <a:pt x="5054346" y="627634"/>
                  </a:lnTo>
                  <a:lnTo>
                    <a:pt x="5318125" y="605917"/>
                  </a:lnTo>
                  <a:lnTo>
                    <a:pt x="5595099" y="586994"/>
                  </a:lnTo>
                  <a:lnTo>
                    <a:pt x="5882894" y="571373"/>
                  </a:lnTo>
                  <a:lnTo>
                    <a:pt x="6329680" y="554609"/>
                  </a:lnTo>
                  <a:lnTo>
                    <a:pt x="6633845" y="548259"/>
                  </a:lnTo>
                  <a:lnTo>
                    <a:pt x="6864375" y="546709"/>
                  </a:lnTo>
                  <a:lnTo>
                    <a:pt x="6864477" y="559308"/>
                  </a:lnTo>
                  <a:lnTo>
                    <a:pt x="6864604" y="578358"/>
                  </a:lnTo>
                  <a:lnTo>
                    <a:pt x="6926885" y="546696"/>
                  </a:lnTo>
                  <a:lnTo>
                    <a:pt x="6940550" y="539750"/>
                  </a:lnTo>
                  <a:close/>
                </a:path>
                <a:path w="7245350" h="3473450">
                  <a:moveTo>
                    <a:pt x="7245350" y="234950"/>
                  </a:moveTo>
                  <a:lnTo>
                    <a:pt x="7228268" y="208915"/>
                  </a:lnTo>
                  <a:lnTo>
                    <a:pt x="7198614" y="163703"/>
                  </a:lnTo>
                  <a:lnTo>
                    <a:pt x="7181736" y="192697"/>
                  </a:lnTo>
                  <a:lnTo>
                    <a:pt x="7166356" y="186436"/>
                  </a:lnTo>
                  <a:lnTo>
                    <a:pt x="7165581" y="186055"/>
                  </a:lnTo>
                  <a:lnTo>
                    <a:pt x="7144385" y="180848"/>
                  </a:lnTo>
                  <a:lnTo>
                    <a:pt x="7095363" y="170307"/>
                  </a:lnTo>
                  <a:lnTo>
                    <a:pt x="7005447" y="154813"/>
                  </a:lnTo>
                  <a:lnTo>
                    <a:pt x="6896989" y="139700"/>
                  </a:lnTo>
                  <a:lnTo>
                    <a:pt x="6771005" y="124968"/>
                  </a:lnTo>
                  <a:lnTo>
                    <a:pt x="6677914" y="115316"/>
                  </a:lnTo>
                  <a:lnTo>
                    <a:pt x="6415405" y="92456"/>
                  </a:lnTo>
                  <a:lnTo>
                    <a:pt x="5984748" y="63500"/>
                  </a:lnTo>
                  <a:lnTo>
                    <a:pt x="5267452" y="29972"/>
                  </a:lnTo>
                  <a:lnTo>
                    <a:pt x="4689792" y="12700"/>
                  </a:lnTo>
                  <a:lnTo>
                    <a:pt x="3964813" y="1397"/>
                  </a:lnTo>
                  <a:lnTo>
                    <a:pt x="3625723" y="0"/>
                  </a:lnTo>
                  <a:lnTo>
                    <a:pt x="3455924" y="2921"/>
                  </a:lnTo>
                  <a:lnTo>
                    <a:pt x="3286379" y="11811"/>
                  </a:lnTo>
                  <a:lnTo>
                    <a:pt x="3117596" y="26289"/>
                  </a:lnTo>
                  <a:lnTo>
                    <a:pt x="2949702" y="46228"/>
                  </a:lnTo>
                  <a:lnTo>
                    <a:pt x="2783205" y="71501"/>
                  </a:lnTo>
                  <a:lnTo>
                    <a:pt x="2618486" y="101854"/>
                  </a:lnTo>
                  <a:lnTo>
                    <a:pt x="2455545" y="137033"/>
                  </a:lnTo>
                  <a:lnTo>
                    <a:pt x="2295144" y="177038"/>
                  </a:lnTo>
                  <a:lnTo>
                    <a:pt x="2137156" y="221615"/>
                  </a:lnTo>
                  <a:lnTo>
                    <a:pt x="1982343" y="270256"/>
                  </a:lnTo>
                  <a:lnTo>
                    <a:pt x="1830832" y="323342"/>
                  </a:lnTo>
                  <a:lnTo>
                    <a:pt x="1682877" y="380238"/>
                  </a:lnTo>
                  <a:lnTo>
                    <a:pt x="1538986" y="440944"/>
                  </a:lnTo>
                  <a:lnTo>
                    <a:pt x="1399286" y="505206"/>
                  </a:lnTo>
                  <a:lnTo>
                    <a:pt x="1264285" y="572897"/>
                  </a:lnTo>
                  <a:lnTo>
                    <a:pt x="1134237" y="643763"/>
                  </a:lnTo>
                  <a:lnTo>
                    <a:pt x="1009396" y="717804"/>
                  </a:lnTo>
                  <a:lnTo>
                    <a:pt x="890397" y="794512"/>
                  </a:lnTo>
                  <a:lnTo>
                    <a:pt x="832993" y="833882"/>
                  </a:lnTo>
                  <a:lnTo>
                    <a:pt x="777240" y="873887"/>
                  </a:lnTo>
                  <a:lnTo>
                    <a:pt x="723011" y="914527"/>
                  </a:lnTo>
                  <a:lnTo>
                    <a:pt x="670433" y="955802"/>
                  </a:lnTo>
                  <a:lnTo>
                    <a:pt x="619379" y="997712"/>
                  </a:lnTo>
                  <a:lnTo>
                    <a:pt x="570230" y="1040003"/>
                  </a:lnTo>
                  <a:lnTo>
                    <a:pt x="522605" y="1082802"/>
                  </a:lnTo>
                  <a:lnTo>
                    <a:pt x="476885" y="1126236"/>
                  </a:lnTo>
                  <a:lnTo>
                    <a:pt x="432943" y="1170178"/>
                  </a:lnTo>
                  <a:lnTo>
                    <a:pt x="390779" y="1214501"/>
                  </a:lnTo>
                  <a:lnTo>
                    <a:pt x="350647" y="1259205"/>
                  </a:lnTo>
                  <a:lnTo>
                    <a:pt x="312420" y="1304417"/>
                  </a:lnTo>
                  <a:lnTo>
                    <a:pt x="276098" y="1349883"/>
                  </a:lnTo>
                  <a:lnTo>
                    <a:pt x="242062" y="1395857"/>
                  </a:lnTo>
                  <a:lnTo>
                    <a:pt x="209931" y="1442085"/>
                  </a:lnTo>
                  <a:lnTo>
                    <a:pt x="179870" y="1488567"/>
                  </a:lnTo>
                  <a:lnTo>
                    <a:pt x="151930" y="1535557"/>
                  </a:lnTo>
                  <a:lnTo>
                    <a:pt x="126288" y="1582674"/>
                  </a:lnTo>
                  <a:lnTo>
                    <a:pt x="102844" y="1630045"/>
                  </a:lnTo>
                  <a:lnTo>
                    <a:pt x="81788" y="1677670"/>
                  </a:lnTo>
                  <a:lnTo>
                    <a:pt x="62928" y="1725422"/>
                  </a:lnTo>
                  <a:lnTo>
                    <a:pt x="46443" y="1773428"/>
                  </a:lnTo>
                  <a:lnTo>
                    <a:pt x="32461" y="1821688"/>
                  </a:lnTo>
                  <a:lnTo>
                    <a:pt x="20878" y="1869948"/>
                  </a:lnTo>
                  <a:lnTo>
                    <a:pt x="11772" y="1918335"/>
                  </a:lnTo>
                  <a:lnTo>
                    <a:pt x="5257" y="1966849"/>
                  </a:lnTo>
                  <a:lnTo>
                    <a:pt x="1333" y="2015363"/>
                  </a:lnTo>
                  <a:lnTo>
                    <a:pt x="0" y="2063623"/>
                  </a:lnTo>
                  <a:lnTo>
                    <a:pt x="12700" y="2063877"/>
                  </a:lnTo>
                  <a:lnTo>
                    <a:pt x="14033" y="2015744"/>
                  </a:lnTo>
                  <a:lnTo>
                    <a:pt x="17919" y="1967865"/>
                  </a:lnTo>
                  <a:lnTo>
                    <a:pt x="24358" y="1919986"/>
                  </a:lnTo>
                  <a:lnTo>
                    <a:pt x="33350" y="1872361"/>
                  </a:lnTo>
                  <a:lnTo>
                    <a:pt x="44818" y="1824609"/>
                  </a:lnTo>
                  <a:lnTo>
                    <a:pt x="58648" y="1776984"/>
                  </a:lnTo>
                  <a:lnTo>
                    <a:pt x="74930" y="1729613"/>
                  </a:lnTo>
                  <a:lnTo>
                    <a:pt x="93599" y="1682369"/>
                  </a:lnTo>
                  <a:lnTo>
                    <a:pt x="114452" y="1635252"/>
                  </a:lnTo>
                  <a:lnTo>
                    <a:pt x="137680" y="1588262"/>
                  </a:lnTo>
                  <a:lnTo>
                    <a:pt x="163093" y="1541526"/>
                  </a:lnTo>
                  <a:lnTo>
                    <a:pt x="190779" y="1495171"/>
                  </a:lnTo>
                  <a:lnTo>
                    <a:pt x="220599" y="1448943"/>
                  </a:lnTo>
                  <a:lnTo>
                    <a:pt x="252476" y="1403096"/>
                  </a:lnTo>
                  <a:lnTo>
                    <a:pt x="286385" y="1357503"/>
                  </a:lnTo>
                  <a:lnTo>
                    <a:pt x="322453" y="1312291"/>
                  </a:lnTo>
                  <a:lnTo>
                    <a:pt x="360426" y="1267333"/>
                  </a:lnTo>
                  <a:lnTo>
                    <a:pt x="400304" y="1222883"/>
                  </a:lnTo>
                  <a:lnTo>
                    <a:pt x="442087" y="1178814"/>
                  </a:lnTo>
                  <a:lnTo>
                    <a:pt x="485902" y="1135253"/>
                  </a:lnTo>
                  <a:lnTo>
                    <a:pt x="531368" y="1092073"/>
                  </a:lnTo>
                  <a:lnTo>
                    <a:pt x="578612" y="1049401"/>
                  </a:lnTo>
                  <a:lnTo>
                    <a:pt x="627761" y="1007237"/>
                  </a:lnTo>
                  <a:lnTo>
                    <a:pt x="678434" y="965708"/>
                  </a:lnTo>
                  <a:lnTo>
                    <a:pt x="730885" y="924560"/>
                  </a:lnTo>
                  <a:lnTo>
                    <a:pt x="784860" y="884174"/>
                  </a:lnTo>
                  <a:lnTo>
                    <a:pt x="840486" y="844169"/>
                  </a:lnTo>
                  <a:lnTo>
                    <a:pt x="897636" y="804926"/>
                  </a:lnTo>
                  <a:lnTo>
                    <a:pt x="1016254" y="728472"/>
                  </a:lnTo>
                  <a:lnTo>
                    <a:pt x="1140714" y="654812"/>
                  </a:lnTo>
                  <a:lnTo>
                    <a:pt x="1270254" y="584073"/>
                  </a:lnTo>
                  <a:lnTo>
                    <a:pt x="1405001" y="516509"/>
                  </a:lnTo>
                  <a:lnTo>
                    <a:pt x="1544193" y="452501"/>
                  </a:lnTo>
                  <a:lnTo>
                    <a:pt x="1687830" y="391922"/>
                  </a:lnTo>
                  <a:lnTo>
                    <a:pt x="1835277" y="335153"/>
                  </a:lnTo>
                  <a:lnTo>
                    <a:pt x="1986534" y="282321"/>
                  </a:lnTo>
                  <a:lnTo>
                    <a:pt x="2140966" y="233680"/>
                  </a:lnTo>
                  <a:lnTo>
                    <a:pt x="2298573" y="189230"/>
                  </a:lnTo>
                  <a:lnTo>
                    <a:pt x="2458720" y="149352"/>
                  </a:lnTo>
                  <a:lnTo>
                    <a:pt x="2621153" y="114300"/>
                  </a:lnTo>
                  <a:lnTo>
                    <a:pt x="2785618" y="84074"/>
                  </a:lnTo>
                  <a:lnTo>
                    <a:pt x="2951734" y="58801"/>
                  </a:lnTo>
                  <a:lnTo>
                    <a:pt x="3119120" y="38989"/>
                  </a:lnTo>
                  <a:lnTo>
                    <a:pt x="3286036" y="24638"/>
                  </a:lnTo>
                  <a:lnTo>
                    <a:pt x="3285096" y="24638"/>
                  </a:lnTo>
                  <a:lnTo>
                    <a:pt x="3456559" y="15621"/>
                  </a:lnTo>
                  <a:lnTo>
                    <a:pt x="3625977" y="12700"/>
                  </a:lnTo>
                  <a:lnTo>
                    <a:pt x="4300855" y="17907"/>
                  </a:lnTo>
                  <a:lnTo>
                    <a:pt x="4954651" y="32258"/>
                  </a:lnTo>
                  <a:lnTo>
                    <a:pt x="5709793" y="61595"/>
                  </a:lnTo>
                  <a:lnTo>
                    <a:pt x="6240132" y="92456"/>
                  </a:lnTo>
                  <a:lnTo>
                    <a:pt x="6357239" y="100838"/>
                  </a:lnTo>
                  <a:lnTo>
                    <a:pt x="6627495" y="123317"/>
                  </a:lnTo>
                  <a:lnTo>
                    <a:pt x="6769608" y="137668"/>
                  </a:lnTo>
                  <a:lnTo>
                    <a:pt x="6895338" y="152273"/>
                  </a:lnTo>
                  <a:lnTo>
                    <a:pt x="7003542" y="167386"/>
                  </a:lnTo>
                  <a:lnTo>
                    <a:pt x="7065264" y="177673"/>
                  </a:lnTo>
                  <a:lnTo>
                    <a:pt x="7118477" y="187960"/>
                  </a:lnTo>
                  <a:lnTo>
                    <a:pt x="7162178" y="198450"/>
                  </a:lnTo>
                  <a:lnTo>
                    <a:pt x="7161657" y="198120"/>
                  </a:lnTo>
                  <a:lnTo>
                    <a:pt x="7162432" y="198450"/>
                  </a:lnTo>
                  <a:lnTo>
                    <a:pt x="7162178" y="198450"/>
                  </a:lnTo>
                  <a:lnTo>
                    <a:pt x="7162851" y="198615"/>
                  </a:lnTo>
                  <a:lnTo>
                    <a:pt x="7175322" y="203720"/>
                  </a:lnTo>
                  <a:lnTo>
                    <a:pt x="7160260" y="229616"/>
                  </a:lnTo>
                  <a:lnTo>
                    <a:pt x="7245350" y="23495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5276" y="1587500"/>
              <a:ext cx="5237607" cy="321957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432175" y="1770710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4575175" y="1842338"/>
            <a:ext cx="255904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I6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47609" y="26092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8828" y="405726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89375" y="2304415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(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42228" y="3752469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(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55394" y="2837815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(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93594" y="2380615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(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47028" y="1161034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CC00"/>
                </a:solidFill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90409" y="3600069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CC00"/>
                </a:solidFill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47609" y="1846910"/>
            <a:ext cx="196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CC00"/>
                </a:solidFill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2175" y="627634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CC00"/>
                </a:solidFill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66028" y="2990164"/>
            <a:ext cx="95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090" y="3031693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0245" y="3031693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9300" y="3031693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8353" y="3031693"/>
            <a:ext cx="4102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4900" y="4022597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4228" y="405269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3409" y="4052696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9300" y="5470347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2194" y="1842338"/>
            <a:ext cx="256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5175" y="1842338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1009" y="1156461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4228" y="1842338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I9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57237" y="1062037"/>
            <a:ext cx="8010525" cy="4962525"/>
            <a:chOff x="757237" y="1062037"/>
            <a:chExt cx="8010525" cy="4962525"/>
          </a:xfrm>
        </p:grpSpPr>
        <p:sp>
          <p:nvSpPr>
            <p:cNvPr id="15" name="object 15"/>
            <p:cNvSpPr/>
            <p:nvPr/>
          </p:nvSpPr>
          <p:spPr>
            <a:xfrm>
              <a:off x="6324600" y="1066800"/>
              <a:ext cx="2286000" cy="2514600"/>
            </a:xfrm>
            <a:custGeom>
              <a:avLst/>
              <a:gdLst/>
              <a:ahLst/>
              <a:cxnLst/>
              <a:rect l="l" t="t" r="r" b="b"/>
              <a:pathLst>
                <a:path w="2286000" h="2514600">
                  <a:moveTo>
                    <a:pt x="1676400" y="304800"/>
                  </a:moveTo>
                  <a:lnTo>
                    <a:pt x="1680390" y="255374"/>
                  </a:lnTo>
                  <a:lnTo>
                    <a:pt x="1691944" y="208483"/>
                  </a:lnTo>
                  <a:lnTo>
                    <a:pt x="1710432" y="164753"/>
                  </a:lnTo>
                  <a:lnTo>
                    <a:pt x="1735226" y="124815"/>
                  </a:lnTo>
                  <a:lnTo>
                    <a:pt x="1765696" y="89296"/>
                  </a:lnTo>
                  <a:lnTo>
                    <a:pt x="1801215" y="58826"/>
                  </a:lnTo>
                  <a:lnTo>
                    <a:pt x="1841153" y="34032"/>
                  </a:lnTo>
                  <a:lnTo>
                    <a:pt x="1884883" y="15544"/>
                  </a:lnTo>
                  <a:lnTo>
                    <a:pt x="1931774" y="3990"/>
                  </a:lnTo>
                  <a:lnTo>
                    <a:pt x="1981200" y="0"/>
                  </a:lnTo>
                  <a:lnTo>
                    <a:pt x="2030625" y="3990"/>
                  </a:lnTo>
                  <a:lnTo>
                    <a:pt x="2077516" y="15544"/>
                  </a:lnTo>
                  <a:lnTo>
                    <a:pt x="2121246" y="34032"/>
                  </a:lnTo>
                  <a:lnTo>
                    <a:pt x="2161184" y="58826"/>
                  </a:lnTo>
                  <a:lnTo>
                    <a:pt x="2196703" y="89296"/>
                  </a:lnTo>
                  <a:lnTo>
                    <a:pt x="2227173" y="124815"/>
                  </a:lnTo>
                  <a:lnTo>
                    <a:pt x="2251967" y="164753"/>
                  </a:lnTo>
                  <a:lnTo>
                    <a:pt x="2270455" y="208483"/>
                  </a:lnTo>
                  <a:lnTo>
                    <a:pt x="2282009" y="255374"/>
                  </a:lnTo>
                  <a:lnTo>
                    <a:pt x="2286000" y="304800"/>
                  </a:lnTo>
                  <a:lnTo>
                    <a:pt x="2282009" y="354225"/>
                  </a:lnTo>
                  <a:lnTo>
                    <a:pt x="2270455" y="401116"/>
                  </a:lnTo>
                  <a:lnTo>
                    <a:pt x="2251967" y="444846"/>
                  </a:lnTo>
                  <a:lnTo>
                    <a:pt x="2227173" y="484784"/>
                  </a:lnTo>
                  <a:lnTo>
                    <a:pt x="2196703" y="520303"/>
                  </a:lnTo>
                  <a:lnTo>
                    <a:pt x="2161184" y="550773"/>
                  </a:lnTo>
                  <a:lnTo>
                    <a:pt x="2121246" y="575567"/>
                  </a:lnTo>
                  <a:lnTo>
                    <a:pt x="2077516" y="594055"/>
                  </a:lnTo>
                  <a:lnTo>
                    <a:pt x="2030625" y="605609"/>
                  </a:lnTo>
                  <a:lnTo>
                    <a:pt x="1981200" y="609600"/>
                  </a:lnTo>
                  <a:lnTo>
                    <a:pt x="1931774" y="605609"/>
                  </a:lnTo>
                  <a:lnTo>
                    <a:pt x="1884883" y="594055"/>
                  </a:lnTo>
                  <a:lnTo>
                    <a:pt x="1841153" y="575567"/>
                  </a:lnTo>
                  <a:lnTo>
                    <a:pt x="1801215" y="550773"/>
                  </a:lnTo>
                  <a:lnTo>
                    <a:pt x="1765696" y="520303"/>
                  </a:lnTo>
                  <a:lnTo>
                    <a:pt x="1735226" y="484784"/>
                  </a:lnTo>
                  <a:lnTo>
                    <a:pt x="1710432" y="444846"/>
                  </a:lnTo>
                  <a:lnTo>
                    <a:pt x="1691944" y="401116"/>
                  </a:lnTo>
                  <a:lnTo>
                    <a:pt x="1680390" y="354225"/>
                  </a:lnTo>
                  <a:lnTo>
                    <a:pt x="1676400" y="304800"/>
                  </a:lnTo>
                  <a:close/>
                </a:path>
                <a:path w="2286000" h="2514600">
                  <a:moveTo>
                    <a:pt x="0" y="2209800"/>
                  </a:moveTo>
                  <a:lnTo>
                    <a:pt x="3990" y="2160374"/>
                  </a:lnTo>
                  <a:lnTo>
                    <a:pt x="15544" y="2113483"/>
                  </a:lnTo>
                  <a:lnTo>
                    <a:pt x="34032" y="2069753"/>
                  </a:lnTo>
                  <a:lnTo>
                    <a:pt x="58826" y="2029815"/>
                  </a:lnTo>
                  <a:lnTo>
                    <a:pt x="89296" y="1994296"/>
                  </a:lnTo>
                  <a:lnTo>
                    <a:pt x="124815" y="1963826"/>
                  </a:lnTo>
                  <a:lnTo>
                    <a:pt x="164753" y="1939032"/>
                  </a:lnTo>
                  <a:lnTo>
                    <a:pt x="208483" y="1920544"/>
                  </a:lnTo>
                  <a:lnTo>
                    <a:pt x="255374" y="1908990"/>
                  </a:lnTo>
                  <a:lnTo>
                    <a:pt x="304800" y="1905000"/>
                  </a:lnTo>
                  <a:lnTo>
                    <a:pt x="354225" y="1908990"/>
                  </a:lnTo>
                  <a:lnTo>
                    <a:pt x="401116" y="1920544"/>
                  </a:lnTo>
                  <a:lnTo>
                    <a:pt x="444846" y="1939032"/>
                  </a:lnTo>
                  <a:lnTo>
                    <a:pt x="484784" y="1963826"/>
                  </a:lnTo>
                  <a:lnTo>
                    <a:pt x="520303" y="1994296"/>
                  </a:lnTo>
                  <a:lnTo>
                    <a:pt x="550773" y="2029815"/>
                  </a:lnTo>
                  <a:lnTo>
                    <a:pt x="575567" y="2069753"/>
                  </a:lnTo>
                  <a:lnTo>
                    <a:pt x="594055" y="2113483"/>
                  </a:lnTo>
                  <a:lnTo>
                    <a:pt x="605609" y="2160374"/>
                  </a:lnTo>
                  <a:lnTo>
                    <a:pt x="609600" y="2209800"/>
                  </a:lnTo>
                  <a:lnTo>
                    <a:pt x="605609" y="2259225"/>
                  </a:lnTo>
                  <a:lnTo>
                    <a:pt x="594055" y="2306116"/>
                  </a:lnTo>
                  <a:lnTo>
                    <a:pt x="575567" y="2349846"/>
                  </a:lnTo>
                  <a:lnTo>
                    <a:pt x="550773" y="2389784"/>
                  </a:lnTo>
                  <a:lnTo>
                    <a:pt x="520303" y="2425303"/>
                  </a:lnTo>
                  <a:lnTo>
                    <a:pt x="484784" y="2455773"/>
                  </a:lnTo>
                  <a:lnTo>
                    <a:pt x="444846" y="2480567"/>
                  </a:lnTo>
                  <a:lnTo>
                    <a:pt x="401116" y="2499055"/>
                  </a:lnTo>
                  <a:lnTo>
                    <a:pt x="354225" y="2510609"/>
                  </a:lnTo>
                  <a:lnTo>
                    <a:pt x="304800" y="2514600"/>
                  </a:lnTo>
                  <a:lnTo>
                    <a:pt x="255374" y="2510609"/>
                  </a:lnTo>
                  <a:lnTo>
                    <a:pt x="208483" y="2499055"/>
                  </a:lnTo>
                  <a:lnTo>
                    <a:pt x="164753" y="2480567"/>
                  </a:lnTo>
                  <a:lnTo>
                    <a:pt x="124815" y="2455773"/>
                  </a:lnTo>
                  <a:lnTo>
                    <a:pt x="89296" y="2425303"/>
                  </a:lnTo>
                  <a:lnTo>
                    <a:pt x="58826" y="2389784"/>
                  </a:lnTo>
                  <a:lnTo>
                    <a:pt x="34032" y="2349846"/>
                  </a:lnTo>
                  <a:lnTo>
                    <a:pt x="15544" y="2306116"/>
                  </a:lnTo>
                  <a:lnTo>
                    <a:pt x="3990" y="2259225"/>
                  </a:lnTo>
                  <a:lnTo>
                    <a:pt x="0" y="2209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237" y="1523619"/>
              <a:ext cx="8010525" cy="450094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983994" y="1846910"/>
            <a:ext cx="137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18" name="object 18"/>
          <p:cNvSpPr txBox="1"/>
          <p:nvPr/>
        </p:nvSpPr>
        <p:spPr>
          <a:xfrm>
            <a:off x="3965575" y="2990164"/>
            <a:ext cx="137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6028" y="1770710"/>
            <a:ext cx="137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5394" y="3676269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7375" y="3676269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89375" y="1313434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76209" y="3981069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55394" y="489585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7394" y="3600069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090" y="3031693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0245" y="3031693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9300" y="3031693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8353" y="3031693"/>
            <a:ext cx="4102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4900" y="4022597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4228" y="405269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3409" y="4052696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9300" y="5470347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2194" y="1842338"/>
            <a:ext cx="256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1009" y="1156461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4228" y="1842338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I9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7237" y="831850"/>
            <a:ext cx="8010525" cy="5193030"/>
            <a:chOff x="757237" y="831850"/>
            <a:chExt cx="8010525" cy="5193030"/>
          </a:xfrm>
        </p:grpSpPr>
        <p:sp>
          <p:nvSpPr>
            <p:cNvPr id="14" name="object 14"/>
            <p:cNvSpPr/>
            <p:nvPr/>
          </p:nvSpPr>
          <p:spPr>
            <a:xfrm>
              <a:off x="6248400" y="2971800"/>
              <a:ext cx="2514600" cy="1600200"/>
            </a:xfrm>
            <a:custGeom>
              <a:avLst/>
              <a:gdLst/>
              <a:ahLst/>
              <a:cxnLst/>
              <a:rect l="l" t="t" r="r" b="b"/>
              <a:pathLst>
                <a:path w="2514600" h="1600200">
                  <a:moveTo>
                    <a:pt x="1905000" y="1295400"/>
                  </a:moveTo>
                  <a:lnTo>
                    <a:pt x="1908990" y="1245974"/>
                  </a:lnTo>
                  <a:lnTo>
                    <a:pt x="1920544" y="1199083"/>
                  </a:lnTo>
                  <a:lnTo>
                    <a:pt x="1939032" y="1155353"/>
                  </a:lnTo>
                  <a:lnTo>
                    <a:pt x="1963826" y="1115415"/>
                  </a:lnTo>
                  <a:lnTo>
                    <a:pt x="1994296" y="1079896"/>
                  </a:lnTo>
                  <a:lnTo>
                    <a:pt x="2029815" y="1049426"/>
                  </a:lnTo>
                  <a:lnTo>
                    <a:pt x="2069753" y="1024632"/>
                  </a:lnTo>
                  <a:lnTo>
                    <a:pt x="2113483" y="1006144"/>
                  </a:lnTo>
                  <a:lnTo>
                    <a:pt x="2160374" y="994590"/>
                  </a:lnTo>
                  <a:lnTo>
                    <a:pt x="2209800" y="990600"/>
                  </a:lnTo>
                  <a:lnTo>
                    <a:pt x="2259225" y="994590"/>
                  </a:lnTo>
                  <a:lnTo>
                    <a:pt x="2306116" y="1006144"/>
                  </a:lnTo>
                  <a:lnTo>
                    <a:pt x="2349846" y="1024632"/>
                  </a:lnTo>
                  <a:lnTo>
                    <a:pt x="2389784" y="1049426"/>
                  </a:lnTo>
                  <a:lnTo>
                    <a:pt x="2425303" y="1079896"/>
                  </a:lnTo>
                  <a:lnTo>
                    <a:pt x="2455773" y="1115415"/>
                  </a:lnTo>
                  <a:lnTo>
                    <a:pt x="2480567" y="1155353"/>
                  </a:lnTo>
                  <a:lnTo>
                    <a:pt x="2499055" y="1199083"/>
                  </a:lnTo>
                  <a:lnTo>
                    <a:pt x="2510609" y="1245974"/>
                  </a:lnTo>
                  <a:lnTo>
                    <a:pt x="2514600" y="1295400"/>
                  </a:lnTo>
                  <a:lnTo>
                    <a:pt x="2510609" y="1344825"/>
                  </a:lnTo>
                  <a:lnTo>
                    <a:pt x="2499055" y="1391716"/>
                  </a:lnTo>
                  <a:lnTo>
                    <a:pt x="2480567" y="1435446"/>
                  </a:lnTo>
                  <a:lnTo>
                    <a:pt x="2455773" y="1475384"/>
                  </a:lnTo>
                  <a:lnTo>
                    <a:pt x="2425303" y="1510903"/>
                  </a:lnTo>
                  <a:lnTo>
                    <a:pt x="2389784" y="1541373"/>
                  </a:lnTo>
                  <a:lnTo>
                    <a:pt x="2349846" y="1566167"/>
                  </a:lnTo>
                  <a:lnTo>
                    <a:pt x="2306116" y="1584655"/>
                  </a:lnTo>
                  <a:lnTo>
                    <a:pt x="2259225" y="1596209"/>
                  </a:lnTo>
                  <a:lnTo>
                    <a:pt x="2209800" y="1600200"/>
                  </a:lnTo>
                  <a:lnTo>
                    <a:pt x="2160374" y="1596209"/>
                  </a:lnTo>
                  <a:lnTo>
                    <a:pt x="2113483" y="1584655"/>
                  </a:lnTo>
                  <a:lnTo>
                    <a:pt x="2069753" y="1566167"/>
                  </a:lnTo>
                  <a:lnTo>
                    <a:pt x="2029815" y="1541373"/>
                  </a:lnTo>
                  <a:lnTo>
                    <a:pt x="1994296" y="1510903"/>
                  </a:lnTo>
                  <a:lnTo>
                    <a:pt x="1963826" y="1475384"/>
                  </a:lnTo>
                  <a:lnTo>
                    <a:pt x="1939032" y="1435446"/>
                  </a:lnTo>
                  <a:lnTo>
                    <a:pt x="1920544" y="1391716"/>
                  </a:lnTo>
                  <a:lnTo>
                    <a:pt x="1908990" y="1344825"/>
                  </a:lnTo>
                  <a:lnTo>
                    <a:pt x="1905000" y="1295400"/>
                  </a:lnTo>
                  <a:close/>
                </a:path>
                <a:path w="2514600" h="1600200">
                  <a:moveTo>
                    <a:pt x="76200" y="304800"/>
                  </a:moveTo>
                  <a:lnTo>
                    <a:pt x="80190" y="255374"/>
                  </a:lnTo>
                  <a:lnTo>
                    <a:pt x="91744" y="208483"/>
                  </a:lnTo>
                  <a:lnTo>
                    <a:pt x="110232" y="164753"/>
                  </a:lnTo>
                  <a:lnTo>
                    <a:pt x="135026" y="124815"/>
                  </a:lnTo>
                  <a:lnTo>
                    <a:pt x="165496" y="89296"/>
                  </a:lnTo>
                  <a:lnTo>
                    <a:pt x="201015" y="58826"/>
                  </a:lnTo>
                  <a:lnTo>
                    <a:pt x="240953" y="34032"/>
                  </a:lnTo>
                  <a:lnTo>
                    <a:pt x="284683" y="15544"/>
                  </a:lnTo>
                  <a:lnTo>
                    <a:pt x="331574" y="3990"/>
                  </a:lnTo>
                  <a:lnTo>
                    <a:pt x="381000" y="0"/>
                  </a:lnTo>
                  <a:lnTo>
                    <a:pt x="430425" y="3990"/>
                  </a:lnTo>
                  <a:lnTo>
                    <a:pt x="477316" y="15544"/>
                  </a:lnTo>
                  <a:lnTo>
                    <a:pt x="521046" y="34032"/>
                  </a:lnTo>
                  <a:lnTo>
                    <a:pt x="560984" y="58826"/>
                  </a:lnTo>
                  <a:lnTo>
                    <a:pt x="596503" y="89296"/>
                  </a:lnTo>
                  <a:lnTo>
                    <a:pt x="626973" y="124815"/>
                  </a:lnTo>
                  <a:lnTo>
                    <a:pt x="651767" y="164753"/>
                  </a:lnTo>
                  <a:lnTo>
                    <a:pt x="670255" y="208483"/>
                  </a:lnTo>
                  <a:lnTo>
                    <a:pt x="681809" y="255374"/>
                  </a:lnTo>
                  <a:lnTo>
                    <a:pt x="685800" y="304800"/>
                  </a:lnTo>
                  <a:lnTo>
                    <a:pt x="681809" y="354225"/>
                  </a:lnTo>
                  <a:lnTo>
                    <a:pt x="670255" y="401116"/>
                  </a:lnTo>
                  <a:lnTo>
                    <a:pt x="651767" y="444846"/>
                  </a:lnTo>
                  <a:lnTo>
                    <a:pt x="626973" y="484784"/>
                  </a:lnTo>
                  <a:lnTo>
                    <a:pt x="596503" y="520303"/>
                  </a:lnTo>
                  <a:lnTo>
                    <a:pt x="560984" y="550773"/>
                  </a:lnTo>
                  <a:lnTo>
                    <a:pt x="521046" y="575567"/>
                  </a:lnTo>
                  <a:lnTo>
                    <a:pt x="477316" y="594055"/>
                  </a:lnTo>
                  <a:lnTo>
                    <a:pt x="430425" y="605609"/>
                  </a:lnTo>
                  <a:lnTo>
                    <a:pt x="381000" y="609600"/>
                  </a:lnTo>
                  <a:lnTo>
                    <a:pt x="331574" y="605609"/>
                  </a:lnTo>
                  <a:lnTo>
                    <a:pt x="284683" y="594055"/>
                  </a:lnTo>
                  <a:lnTo>
                    <a:pt x="240953" y="575567"/>
                  </a:lnTo>
                  <a:lnTo>
                    <a:pt x="201015" y="550773"/>
                  </a:lnTo>
                  <a:lnTo>
                    <a:pt x="165496" y="520303"/>
                  </a:lnTo>
                  <a:lnTo>
                    <a:pt x="135026" y="484784"/>
                  </a:lnTo>
                  <a:lnTo>
                    <a:pt x="110232" y="444846"/>
                  </a:lnTo>
                  <a:lnTo>
                    <a:pt x="91744" y="401116"/>
                  </a:lnTo>
                  <a:lnTo>
                    <a:pt x="80190" y="354225"/>
                  </a:lnTo>
                  <a:lnTo>
                    <a:pt x="76200" y="304800"/>
                  </a:lnTo>
                  <a:close/>
                </a:path>
                <a:path w="2514600" h="1600200">
                  <a:moveTo>
                    <a:pt x="0" y="1295400"/>
                  </a:moveTo>
                  <a:lnTo>
                    <a:pt x="3990" y="1245974"/>
                  </a:lnTo>
                  <a:lnTo>
                    <a:pt x="15544" y="1199083"/>
                  </a:lnTo>
                  <a:lnTo>
                    <a:pt x="34032" y="1155353"/>
                  </a:lnTo>
                  <a:lnTo>
                    <a:pt x="58826" y="1115415"/>
                  </a:lnTo>
                  <a:lnTo>
                    <a:pt x="89296" y="1079896"/>
                  </a:lnTo>
                  <a:lnTo>
                    <a:pt x="124815" y="1049426"/>
                  </a:lnTo>
                  <a:lnTo>
                    <a:pt x="164753" y="1024632"/>
                  </a:lnTo>
                  <a:lnTo>
                    <a:pt x="208483" y="1006144"/>
                  </a:lnTo>
                  <a:lnTo>
                    <a:pt x="255374" y="994590"/>
                  </a:lnTo>
                  <a:lnTo>
                    <a:pt x="304800" y="990600"/>
                  </a:lnTo>
                  <a:lnTo>
                    <a:pt x="354225" y="994590"/>
                  </a:lnTo>
                  <a:lnTo>
                    <a:pt x="401116" y="1006144"/>
                  </a:lnTo>
                  <a:lnTo>
                    <a:pt x="444846" y="1024632"/>
                  </a:lnTo>
                  <a:lnTo>
                    <a:pt x="484784" y="1049426"/>
                  </a:lnTo>
                  <a:lnTo>
                    <a:pt x="520303" y="1079896"/>
                  </a:lnTo>
                  <a:lnTo>
                    <a:pt x="550773" y="1115415"/>
                  </a:lnTo>
                  <a:lnTo>
                    <a:pt x="575567" y="1155353"/>
                  </a:lnTo>
                  <a:lnTo>
                    <a:pt x="594055" y="1199083"/>
                  </a:lnTo>
                  <a:lnTo>
                    <a:pt x="605609" y="1245974"/>
                  </a:lnTo>
                  <a:lnTo>
                    <a:pt x="609600" y="1295400"/>
                  </a:lnTo>
                  <a:lnTo>
                    <a:pt x="605609" y="1344825"/>
                  </a:lnTo>
                  <a:lnTo>
                    <a:pt x="594055" y="1391716"/>
                  </a:lnTo>
                  <a:lnTo>
                    <a:pt x="575567" y="1435446"/>
                  </a:lnTo>
                  <a:lnTo>
                    <a:pt x="550773" y="1475384"/>
                  </a:lnTo>
                  <a:lnTo>
                    <a:pt x="520303" y="1510903"/>
                  </a:lnTo>
                  <a:lnTo>
                    <a:pt x="484784" y="1541373"/>
                  </a:lnTo>
                  <a:lnTo>
                    <a:pt x="444846" y="1566167"/>
                  </a:lnTo>
                  <a:lnTo>
                    <a:pt x="401116" y="1584655"/>
                  </a:lnTo>
                  <a:lnTo>
                    <a:pt x="354225" y="1596209"/>
                  </a:lnTo>
                  <a:lnTo>
                    <a:pt x="304800" y="1600200"/>
                  </a:lnTo>
                  <a:lnTo>
                    <a:pt x="255374" y="1596209"/>
                  </a:lnTo>
                  <a:lnTo>
                    <a:pt x="208483" y="1584655"/>
                  </a:lnTo>
                  <a:lnTo>
                    <a:pt x="164753" y="1566167"/>
                  </a:lnTo>
                  <a:lnTo>
                    <a:pt x="124815" y="1541373"/>
                  </a:lnTo>
                  <a:lnTo>
                    <a:pt x="89296" y="1510903"/>
                  </a:lnTo>
                  <a:lnTo>
                    <a:pt x="58826" y="1475384"/>
                  </a:lnTo>
                  <a:lnTo>
                    <a:pt x="34032" y="1435446"/>
                  </a:lnTo>
                  <a:lnTo>
                    <a:pt x="15544" y="1391716"/>
                  </a:lnTo>
                  <a:lnTo>
                    <a:pt x="3990" y="1344825"/>
                  </a:lnTo>
                  <a:lnTo>
                    <a:pt x="0" y="1295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237" y="831850"/>
              <a:ext cx="7858125" cy="51927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73464" y="2579750"/>
              <a:ext cx="3575050" cy="1725930"/>
            </a:xfrm>
            <a:custGeom>
              <a:avLst/>
              <a:gdLst/>
              <a:ahLst/>
              <a:cxnLst/>
              <a:rect l="l" t="t" r="r" b="b"/>
              <a:pathLst>
                <a:path w="3575050" h="1725929">
                  <a:moveTo>
                    <a:pt x="255790" y="237617"/>
                  </a:moveTo>
                  <a:lnTo>
                    <a:pt x="223901" y="239433"/>
                  </a:lnTo>
                  <a:lnTo>
                    <a:pt x="223278" y="230632"/>
                  </a:lnTo>
                  <a:lnTo>
                    <a:pt x="223151" y="228854"/>
                  </a:lnTo>
                  <a:lnTo>
                    <a:pt x="214134" y="174117"/>
                  </a:lnTo>
                  <a:lnTo>
                    <a:pt x="201688" y="123698"/>
                  </a:lnTo>
                  <a:lnTo>
                    <a:pt x="186321" y="79629"/>
                  </a:lnTo>
                  <a:lnTo>
                    <a:pt x="168605" y="43688"/>
                  </a:lnTo>
                  <a:lnTo>
                    <a:pt x="143891" y="12649"/>
                  </a:lnTo>
                  <a:lnTo>
                    <a:pt x="143141" y="11938"/>
                  </a:lnTo>
                  <a:lnTo>
                    <a:pt x="137553" y="7747"/>
                  </a:lnTo>
                  <a:lnTo>
                    <a:pt x="131838" y="4445"/>
                  </a:lnTo>
                  <a:lnTo>
                    <a:pt x="125984" y="1905"/>
                  </a:lnTo>
                  <a:lnTo>
                    <a:pt x="121920" y="889"/>
                  </a:lnTo>
                  <a:lnTo>
                    <a:pt x="122440" y="889"/>
                  </a:lnTo>
                  <a:lnTo>
                    <a:pt x="117983" y="0"/>
                  </a:lnTo>
                  <a:lnTo>
                    <a:pt x="113550" y="0"/>
                  </a:lnTo>
                  <a:lnTo>
                    <a:pt x="111925" y="165"/>
                  </a:lnTo>
                  <a:lnTo>
                    <a:pt x="111925" y="12649"/>
                  </a:lnTo>
                  <a:lnTo>
                    <a:pt x="111290" y="12827"/>
                  </a:lnTo>
                  <a:lnTo>
                    <a:pt x="111785" y="12649"/>
                  </a:lnTo>
                  <a:lnTo>
                    <a:pt x="111925" y="12649"/>
                  </a:lnTo>
                  <a:lnTo>
                    <a:pt x="111925" y="165"/>
                  </a:lnTo>
                  <a:lnTo>
                    <a:pt x="104660" y="889"/>
                  </a:lnTo>
                  <a:lnTo>
                    <a:pt x="107073" y="889"/>
                  </a:lnTo>
                  <a:lnTo>
                    <a:pt x="101358" y="2794"/>
                  </a:lnTo>
                  <a:lnTo>
                    <a:pt x="101104" y="3048"/>
                  </a:lnTo>
                  <a:lnTo>
                    <a:pt x="96024" y="5715"/>
                  </a:lnTo>
                  <a:lnTo>
                    <a:pt x="95643" y="6096"/>
                  </a:lnTo>
                  <a:lnTo>
                    <a:pt x="95389" y="6096"/>
                  </a:lnTo>
                  <a:lnTo>
                    <a:pt x="95135" y="6350"/>
                  </a:lnTo>
                  <a:lnTo>
                    <a:pt x="89674" y="10668"/>
                  </a:lnTo>
                  <a:lnTo>
                    <a:pt x="64147" y="46355"/>
                  </a:lnTo>
                  <a:lnTo>
                    <a:pt x="45986" y="89662"/>
                  </a:lnTo>
                  <a:lnTo>
                    <a:pt x="33921" y="129286"/>
                  </a:lnTo>
                  <a:lnTo>
                    <a:pt x="19951" y="190119"/>
                  </a:lnTo>
                  <a:lnTo>
                    <a:pt x="9283" y="257810"/>
                  </a:lnTo>
                  <a:lnTo>
                    <a:pt x="2298" y="330200"/>
                  </a:lnTo>
                  <a:lnTo>
                    <a:pt x="0" y="404876"/>
                  </a:lnTo>
                  <a:lnTo>
                    <a:pt x="12585" y="404876"/>
                  </a:lnTo>
                  <a:lnTo>
                    <a:pt x="13220" y="367538"/>
                  </a:lnTo>
                  <a:lnTo>
                    <a:pt x="14998" y="330835"/>
                  </a:lnTo>
                  <a:lnTo>
                    <a:pt x="21856" y="259207"/>
                  </a:lnTo>
                  <a:lnTo>
                    <a:pt x="32524" y="192278"/>
                  </a:lnTo>
                  <a:lnTo>
                    <a:pt x="42430" y="146685"/>
                  </a:lnTo>
                  <a:lnTo>
                    <a:pt x="53987" y="105918"/>
                  </a:lnTo>
                  <a:lnTo>
                    <a:pt x="71132" y="61087"/>
                  </a:lnTo>
                  <a:lnTo>
                    <a:pt x="93992" y="24130"/>
                  </a:lnTo>
                  <a:lnTo>
                    <a:pt x="106273" y="14605"/>
                  </a:lnTo>
                  <a:lnTo>
                    <a:pt x="106946" y="14224"/>
                  </a:lnTo>
                  <a:lnTo>
                    <a:pt x="106273" y="14605"/>
                  </a:lnTo>
                  <a:lnTo>
                    <a:pt x="107264" y="14224"/>
                  </a:lnTo>
                  <a:lnTo>
                    <a:pt x="110350" y="13157"/>
                  </a:lnTo>
                  <a:lnTo>
                    <a:pt x="114363" y="12649"/>
                  </a:lnTo>
                  <a:lnTo>
                    <a:pt x="119862" y="13208"/>
                  </a:lnTo>
                  <a:lnTo>
                    <a:pt x="118630" y="13208"/>
                  </a:lnTo>
                  <a:lnTo>
                    <a:pt x="122694" y="14224"/>
                  </a:lnTo>
                  <a:lnTo>
                    <a:pt x="122402" y="14224"/>
                  </a:lnTo>
                  <a:lnTo>
                    <a:pt x="126885" y="16129"/>
                  </a:lnTo>
                  <a:lnTo>
                    <a:pt x="131076" y="18669"/>
                  </a:lnTo>
                  <a:lnTo>
                    <a:pt x="157746" y="50165"/>
                  </a:lnTo>
                  <a:lnTo>
                    <a:pt x="174764" y="84836"/>
                  </a:lnTo>
                  <a:lnTo>
                    <a:pt x="189623" y="127635"/>
                  </a:lnTo>
                  <a:lnTo>
                    <a:pt x="201688" y="176784"/>
                  </a:lnTo>
                  <a:lnTo>
                    <a:pt x="210451" y="230632"/>
                  </a:lnTo>
                  <a:lnTo>
                    <a:pt x="211201" y="240157"/>
                  </a:lnTo>
                  <a:lnTo>
                    <a:pt x="179717" y="241935"/>
                  </a:lnTo>
                  <a:lnTo>
                    <a:pt x="222135" y="315849"/>
                  </a:lnTo>
                  <a:lnTo>
                    <a:pt x="249174" y="252984"/>
                  </a:lnTo>
                  <a:lnTo>
                    <a:pt x="255790" y="237617"/>
                  </a:lnTo>
                  <a:close/>
                </a:path>
                <a:path w="3575050" h="1725929">
                  <a:moveTo>
                    <a:pt x="3574935" y="1687449"/>
                  </a:moveTo>
                  <a:lnTo>
                    <a:pt x="3562235" y="1681099"/>
                  </a:lnTo>
                  <a:lnTo>
                    <a:pt x="3498735" y="1649349"/>
                  </a:lnTo>
                  <a:lnTo>
                    <a:pt x="3498735" y="1681099"/>
                  </a:lnTo>
                  <a:lnTo>
                    <a:pt x="1441335" y="1681099"/>
                  </a:lnTo>
                  <a:lnTo>
                    <a:pt x="1441335" y="1693799"/>
                  </a:lnTo>
                  <a:lnTo>
                    <a:pt x="3498735" y="1693799"/>
                  </a:lnTo>
                  <a:lnTo>
                    <a:pt x="3498735" y="1725549"/>
                  </a:lnTo>
                  <a:lnTo>
                    <a:pt x="3562235" y="1693799"/>
                  </a:lnTo>
                  <a:lnTo>
                    <a:pt x="3574935" y="1687449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3476" y="1523619"/>
              <a:ext cx="5669407" cy="397560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983994" y="1846910"/>
            <a:ext cx="137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3965575" y="2990164"/>
            <a:ext cx="137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32175" y="1770710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5175" y="1842338"/>
            <a:ext cx="255904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I6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66028" y="1770710"/>
            <a:ext cx="137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55394" y="3676269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27375" y="3676269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47609" y="26092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08828" y="405726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89375" y="1313434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76209" y="3981069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55394" y="489585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17394" y="3600069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89375" y="2304415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(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42228" y="3752469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(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55394" y="2837815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(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93594" y="2380615"/>
            <a:ext cx="95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(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47028" y="1161034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CC00"/>
                </a:solidFill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90409" y="3600069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CC00"/>
                </a:solidFill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47609" y="1846910"/>
            <a:ext cx="196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CC00"/>
                </a:solidFill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32175" y="627634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00CC00"/>
                </a:solidFill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66028" y="2990164"/>
            <a:ext cx="95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CC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708" y="796797"/>
            <a:ext cx="4657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LR(0)</a:t>
            </a:r>
            <a:r>
              <a:rPr spc="-55" dirty="0"/>
              <a:t> </a:t>
            </a:r>
            <a:r>
              <a:rPr dirty="0"/>
              <a:t>(?)</a:t>
            </a:r>
            <a:r>
              <a:rPr spc="-50" dirty="0"/>
              <a:t> </a:t>
            </a:r>
            <a:r>
              <a:rPr dirty="0"/>
              <a:t>Parse</a:t>
            </a:r>
            <a:r>
              <a:rPr spc="-50" dirty="0"/>
              <a:t> </a:t>
            </a:r>
            <a:r>
              <a:rPr spc="-10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140" y="1985898"/>
            <a:ext cx="7614284" cy="3767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81000" algn="l"/>
              </a:tabLst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information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still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not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sufficient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dirty="0">
                <a:latin typeface="Calibri"/>
                <a:cs typeface="Calibri"/>
              </a:rPr>
              <a:t>help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us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resolve</a:t>
            </a:r>
            <a:r>
              <a:rPr sz="3600" spc="-10" dirty="0">
                <a:latin typeface="Calibri"/>
                <a:cs typeface="Calibri"/>
              </a:rPr>
              <a:t> shift-</a:t>
            </a:r>
            <a:r>
              <a:rPr sz="3600" dirty="0">
                <a:latin typeface="Calibri"/>
                <a:cs typeface="Calibri"/>
              </a:rPr>
              <a:t>reduce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conflict. </a:t>
            </a:r>
            <a:r>
              <a:rPr sz="3600" dirty="0">
                <a:latin typeface="Calibri"/>
                <a:cs typeface="Calibri"/>
              </a:rPr>
              <a:t>For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example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state:</a:t>
            </a:r>
            <a:endParaRPr sz="3600">
              <a:latin typeface="Calibri"/>
              <a:cs typeface="Calibri"/>
            </a:endParaRPr>
          </a:p>
          <a:p>
            <a:pPr marL="49530" algn="ctr">
              <a:lnSpc>
                <a:spcPct val="100000"/>
              </a:lnSpc>
              <a:spcBef>
                <a:spcPts val="85"/>
              </a:spcBef>
            </a:pPr>
            <a:r>
              <a:rPr sz="3600" dirty="0">
                <a:latin typeface="Calibri"/>
                <a:cs typeface="Calibri"/>
              </a:rPr>
              <a:t>I</a:t>
            </a:r>
            <a:r>
              <a:rPr sz="3600" baseline="-20833" dirty="0">
                <a:latin typeface="Calibri"/>
                <a:cs typeface="Calibri"/>
              </a:rPr>
              <a:t>1</a:t>
            </a:r>
            <a:r>
              <a:rPr sz="3600" dirty="0">
                <a:latin typeface="Calibri"/>
                <a:cs typeface="Calibri"/>
              </a:rPr>
              <a:t>: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E′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Wingdings"/>
                <a:cs typeface="Wingdings"/>
              </a:rPr>
              <a:t>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Calibri"/>
                <a:cs typeface="Calibri"/>
              </a:rPr>
              <a:t>E.</a:t>
            </a:r>
            <a:endParaRPr sz="3600">
              <a:latin typeface="Calibri"/>
              <a:cs typeface="Calibri"/>
            </a:endParaRPr>
          </a:p>
          <a:p>
            <a:pPr marL="1082040" algn="ctr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Calibri"/>
                <a:cs typeface="Calibri"/>
              </a:rPr>
              <a:t>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Wingdings"/>
                <a:cs typeface="Wingdings"/>
              </a:rPr>
              <a:t>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Calibri"/>
                <a:cs typeface="Calibri"/>
              </a:rPr>
              <a:t>E.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+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60" dirty="0">
                <a:latin typeface="Calibri"/>
                <a:cs typeface="Calibri"/>
              </a:rPr>
              <a:t>T</a:t>
            </a:r>
            <a:endParaRPr sz="3600">
              <a:latin typeface="Calibri"/>
              <a:cs typeface="Calibri"/>
            </a:endParaRPr>
          </a:p>
          <a:p>
            <a:pPr marL="381000" marR="532765" indent="-343535">
              <a:lnSpc>
                <a:spcPct val="80000"/>
              </a:lnSpc>
              <a:spcBef>
                <a:spcPts val="860"/>
              </a:spcBef>
              <a:buChar char="•"/>
              <a:tabLst>
                <a:tab pos="381000" algn="l"/>
              </a:tabLst>
            </a:pPr>
            <a:r>
              <a:rPr sz="3600" dirty="0">
                <a:latin typeface="Calibri"/>
                <a:cs typeface="Calibri"/>
              </a:rPr>
              <a:t>We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need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some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more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information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dirty="0">
                <a:latin typeface="Calibri"/>
                <a:cs typeface="Calibri"/>
              </a:rPr>
              <a:t>make</a:t>
            </a:r>
            <a:r>
              <a:rPr sz="3600" spc="-10" dirty="0">
                <a:latin typeface="Calibri"/>
                <a:cs typeface="Calibri"/>
              </a:rPr>
              <a:t> decisions.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3890" y="6270752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180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938529"/>
            <a:ext cx="7214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8186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grammar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E+E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E*E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id </a:t>
            </a:r>
            <a:r>
              <a:rPr sz="2400" dirty="0">
                <a:latin typeface="Calibri"/>
                <a:cs typeface="Calibri"/>
              </a:rPr>
              <a:t>Parse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C2CB8"/>
                </a:solidFill>
                <a:latin typeface="Calibri"/>
                <a:cs typeface="Calibri"/>
              </a:rPr>
              <a:t>id*id+id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oracle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tells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reduce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9194" y="2036190"/>
            <a:ext cx="1413256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String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GB" sz="2400" spc="-10" dirty="0">
                <a:latin typeface="Calibri"/>
                <a:cs typeface="Calibri"/>
              </a:rPr>
              <a:t>1 </a:t>
            </a:r>
            <a:r>
              <a:rPr sz="2400" spc="-10" dirty="0">
                <a:latin typeface="Calibri"/>
                <a:cs typeface="Calibri"/>
              </a:rPr>
              <a:t>.id*</a:t>
            </a:r>
            <a:r>
              <a:rPr sz="2400" spc="-10" dirty="0" err="1">
                <a:latin typeface="Calibri"/>
                <a:cs typeface="Calibri"/>
              </a:rPr>
              <a:t>id+id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2 </a:t>
            </a:r>
            <a:r>
              <a:rPr sz="2400" spc="-10" dirty="0">
                <a:latin typeface="Calibri"/>
                <a:cs typeface="Calibri"/>
              </a:rPr>
              <a:t>id.*</a:t>
            </a:r>
            <a:r>
              <a:rPr sz="2400" spc="-10" dirty="0" err="1">
                <a:latin typeface="Calibri"/>
                <a:cs typeface="Calibri"/>
              </a:rPr>
              <a:t>id+id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3 </a:t>
            </a:r>
            <a:r>
              <a:rPr sz="2400" spc="-10" dirty="0">
                <a:latin typeface="Calibri"/>
                <a:cs typeface="Calibri"/>
              </a:rPr>
              <a:t>E.*</a:t>
            </a:r>
            <a:r>
              <a:rPr sz="2400" spc="-10" dirty="0" err="1">
                <a:latin typeface="Calibri"/>
                <a:cs typeface="Calibri"/>
              </a:rPr>
              <a:t>id+id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4 </a:t>
            </a:r>
            <a:r>
              <a:rPr sz="2400" spc="-10" dirty="0">
                <a:latin typeface="Calibri"/>
                <a:cs typeface="Calibri"/>
              </a:rPr>
              <a:t>E*.</a:t>
            </a:r>
            <a:r>
              <a:rPr sz="2400" spc="-10" dirty="0" err="1">
                <a:latin typeface="Calibri"/>
                <a:cs typeface="Calibri"/>
              </a:rPr>
              <a:t>id+id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5 </a:t>
            </a:r>
            <a:r>
              <a:rPr sz="2400" spc="-10" dirty="0">
                <a:latin typeface="Calibri"/>
                <a:cs typeface="Calibri"/>
              </a:rPr>
              <a:t>E*</a:t>
            </a:r>
            <a:r>
              <a:rPr sz="2400" spc="-10" dirty="0" err="1">
                <a:latin typeface="Calibri"/>
                <a:cs typeface="Calibri"/>
              </a:rPr>
              <a:t>id.+id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6 </a:t>
            </a:r>
            <a:r>
              <a:rPr sz="2400" spc="-10" dirty="0">
                <a:latin typeface="Calibri"/>
                <a:cs typeface="Calibri"/>
              </a:rPr>
              <a:t>E*</a:t>
            </a:r>
            <a:r>
              <a:rPr sz="2400" spc="-10" dirty="0" err="1">
                <a:latin typeface="Calibri"/>
                <a:cs typeface="Calibri"/>
              </a:rPr>
              <a:t>E.+id</a:t>
            </a:r>
            <a:r>
              <a:rPr sz="2400" spc="-10" dirty="0">
                <a:latin typeface="Calibri"/>
                <a:cs typeface="Calibri"/>
              </a:rPr>
              <a:t> </a:t>
            </a:r>
            <a:endParaRPr lang="en-GB" sz="2400" spc="-1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GB" sz="2400" spc="-10" dirty="0">
                <a:latin typeface="Calibri"/>
                <a:cs typeface="Calibri"/>
              </a:rPr>
              <a:t>7 </a:t>
            </a:r>
            <a:r>
              <a:rPr sz="2400" spc="-10" dirty="0">
                <a:latin typeface="Calibri"/>
                <a:cs typeface="Calibri"/>
              </a:rPr>
              <a:t>E.+</a:t>
            </a:r>
            <a:endParaRPr lang="en-GB" sz="2400" spc="-1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GB" sz="2400" spc="-10" dirty="0">
                <a:latin typeface="Calibri"/>
                <a:cs typeface="Calibri"/>
              </a:rPr>
              <a:t>8 </a:t>
            </a:r>
            <a:r>
              <a:rPr sz="2400" spc="-10" dirty="0">
                <a:latin typeface="Calibri"/>
                <a:cs typeface="Calibri"/>
              </a:rPr>
              <a:t>E+.id </a:t>
            </a:r>
            <a:endParaRPr lang="en-GB" sz="2400" spc="-1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GB" sz="2400" spc="-10" dirty="0">
                <a:latin typeface="Calibri"/>
                <a:cs typeface="Calibri"/>
              </a:rPr>
              <a:t>9 </a:t>
            </a:r>
            <a:r>
              <a:rPr sz="2400" spc="-10" dirty="0" err="1">
                <a:latin typeface="Calibri"/>
                <a:cs typeface="Calibri"/>
              </a:rPr>
              <a:t>E+id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GB" sz="2400" spc="-20" dirty="0">
                <a:latin typeface="Calibri"/>
                <a:cs typeface="Calibri"/>
              </a:rPr>
              <a:t>10 </a:t>
            </a:r>
            <a:r>
              <a:rPr sz="2400" spc="-20" dirty="0">
                <a:latin typeface="Calibri"/>
                <a:cs typeface="Calibri"/>
              </a:rPr>
              <a:t>E+E.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GB" sz="2400" spc="-25">
                <a:latin typeface="Calibri"/>
                <a:cs typeface="Calibri"/>
              </a:rPr>
              <a:t>11 </a:t>
            </a:r>
            <a:r>
              <a:rPr sz="2400" spc="-25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2775" y="2036190"/>
            <a:ext cx="222631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action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(by</a:t>
            </a:r>
            <a:r>
              <a:rPr sz="2400" b="1" spc="-10" dirty="0">
                <a:latin typeface="Calibri"/>
                <a:cs typeface="Calibri"/>
              </a:rPr>
              <a:t> oracle)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shift</a:t>
            </a:r>
            <a:endParaRPr sz="2400">
              <a:latin typeface="Calibri"/>
              <a:cs typeface="Calibri"/>
            </a:endParaRPr>
          </a:p>
          <a:p>
            <a:pPr marL="12700" marR="59944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20" dirty="0">
                <a:latin typeface="Wingdings"/>
                <a:cs typeface="Wingdings"/>
              </a:rPr>
              <a:t></a:t>
            </a:r>
            <a:r>
              <a:rPr sz="2400" spc="-20" dirty="0">
                <a:latin typeface="Calibri"/>
                <a:cs typeface="Calibri"/>
              </a:rPr>
              <a:t>id </a:t>
            </a:r>
            <a:r>
              <a:rPr sz="2400" spc="-10" dirty="0">
                <a:latin typeface="Calibri"/>
                <a:cs typeface="Calibri"/>
              </a:rPr>
              <a:t>shift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shift</a:t>
            </a:r>
            <a:endParaRPr sz="2400">
              <a:latin typeface="Calibri"/>
              <a:cs typeface="Calibri"/>
            </a:endParaRPr>
          </a:p>
          <a:p>
            <a:pPr marL="12700" marR="3371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20" dirty="0">
                <a:latin typeface="Wingdings"/>
                <a:cs typeface="Wingdings"/>
              </a:rPr>
              <a:t></a:t>
            </a:r>
            <a:r>
              <a:rPr sz="2400" spc="-20" dirty="0">
                <a:latin typeface="Calibri"/>
                <a:cs typeface="Calibri"/>
              </a:rPr>
              <a:t>id </a:t>
            </a: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0" dirty="0">
                <a:latin typeface="Wingdings"/>
                <a:cs typeface="Wingdings"/>
              </a:rPr>
              <a:t></a:t>
            </a:r>
            <a:r>
              <a:rPr sz="2400" spc="-10" dirty="0">
                <a:latin typeface="Calibri"/>
                <a:cs typeface="Calibri"/>
              </a:rPr>
              <a:t>E*E shift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shift</a:t>
            </a:r>
            <a:endParaRPr sz="2400">
              <a:latin typeface="Calibri"/>
              <a:cs typeface="Calibri"/>
            </a:endParaRPr>
          </a:p>
          <a:p>
            <a:pPr marL="12700" marR="31877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20" dirty="0">
                <a:latin typeface="Wingdings"/>
                <a:cs typeface="Wingdings"/>
              </a:rPr>
              <a:t></a:t>
            </a:r>
            <a:r>
              <a:rPr sz="2400" spc="-20" dirty="0">
                <a:latin typeface="Calibri"/>
                <a:cs typeface="Calibri"/>
              </a:rPr>
              <a:t>id </a:t>
            </a: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10" dirty="0">
                <a:latin typeface="Wingdings"/>
                <a:cs typeface="Wingdings"/>
              </a:rPr>
              <a:t></a:t>
            </a:r>
            <a:r>
              <a:rPr sz="2400" spc="-10" dirty="0">
                <a:latin typeface="Calibri"/>
                <a:cs typeface="Calibri"/>
              </a:rPr>
              <a:t>E+E </a:t>
            </a:r>
            <a:r>
              <a:rPr sz="2400" spc="-10" dirty="0">
                <a:solidFill>
                  <a:srgbClr val="00CC00"/>
                </a:solidFill>
                <a:latin typeface="Calibri"/>
                <a:cs typeface="Calibri"/>
              </a:rPr>
              <a:t>ACCEPT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0059">
              <a:lnSpc>
                <a:spcPct val="100000"/>
              </a:lnSpc>
              <a:spcBef>
                <a:spcPts val="105"/>
              </a:spcBef>
            </a:pPr>
            <a:r>
              <a:rPr dirty="0"/>
              <a:t>Constructing</a:t>
            </a:r>
            <a:r>
              <a:rPr spc="-70" dirty="0"/>
              <a:t> </a:t>
            </a:r>
            <a:r>
              <a:rPr dirty="0"/>
              <a:t>parse</a:t>
            </a:r>
            <a:r>
              <a:rPr spc="-45" dirty="0"/>
              <a:t> </a:t>
            </a:r>
            <a:r>
              <a:rPr spc="-10" dirty="0"/>
              <a:t>table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4037" y="5405437"/>
            <a:ext cx="5495925" cy="238125"/>
            <a:chOff x="1824037" y="5405437"/>
            <a:chExt cx="5495925" cy="238125"/>
          </a:xfrm>
        </p:grpSpPr>
        <p:sp>
          <p:nvSpPr>
            <p:cNvPr id="4" name="object 4"/>
            <p:cNvSpPr/>
            <p:nvPr/>
          </p:nvSpPr>
          <p:spPr>
            <a:xfrm>
              <a:off x="1828800" y="5410200"/>
              <a:ext cx="5486400" cy="228600"/>
            </a:xfrm>
            <a:custGeom>
              <a:avLst/>
              <a:gdLst/>
              <a:ahLst/>
              <a:cxnLst/>
              <a:rect l="l" t="t" r="r" b="b"/>
              <a:pathLst>
                <a:path w="5486400" h="228600">
                  <a:moveTo>
                    <a:pt x="0" y="228600"/>
                  </a:moveTo>
                  <a:lnTo>
                    <a:pt x="5486400" y="2286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7600" y="5410200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18288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828800" y="2286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7600" y="5410200"/>
              <a:ext cx="1828800" cy="228600"/>
            </a:xfrm>
            <a:custGeom>
              <a:avLst/>
              <a:gdLst/>
              <a:ahLst/>
              <a:cxnLst/>
              <a:rect l="l" t="t" r="r" b="b"/>
              <a:pathLst>
                <a:path w="1828800" h="228600">
                  <a:moveTo>
                    <a:pt x="0" y="228600"/>
                  </a:moveTo>
                  <a:lnTo>
                    <a:pt x="1828800" y="2286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36975" y="5882132"/>
            <a:ext cx="5086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first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6028" y="5882132"/>
            <a:ext cx="78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follow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40" y="1061974"/>
            <a:ext cx="7534909" cy="35344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marR="553085" indent="-343535">
              <a:lnSpc>
                <a:spcPts val="3070"/>
              </a:lnSpc>
              <a:spcBef>
                <a:spcPts val="844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First(α)</a:t>
            </a:r>
            <a:r>
              <a:rPr sz="3200" spc="-4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terminals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non </a:t>
            </a:r>
            <a:r>
              <a:rPr sz="3200" dirty="0">
                <a:latin typeface="Calibri"/>
                <a:cs typeface="Calibri"/>
              </a:rPr>
              <a:t>terminals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α</a:t>
            </a:r>
            <a:r>
              <a:rPr sz="3200" spc="-4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756285" marR="308610" lvl="1" indent="-287020">
              <a:lnSpc>
                <a:spcPts val="2690"/>
              </a:lnSpc>
              <a:spcBef>
                <a:spcPts val="695"/>
              </a:spcBef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Set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symbols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might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begin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fully </a:t>
            </a:r>
            <a:r>
              <a:rPr sz="2800" dirty="0">
                <a:latin typeface="Calibri"/>
                <a:cs typeface="Calibri"/>
              </a:rPr>
              <a:t>expanded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(made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tokens)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version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2C2CB8"/>
                </a:solidFill>
                <a:latin typeface="Calibri"/>
                <a:cs typeface="Calibri"/>
              </a:rPr>
              <a:t>α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Follow(X)</a:t>
            </a:r>
            <a:r>
              <a:rPr sz="3200" spc="-4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terminal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X</a:t>
            </a:r>
            <a:r>
              <a:rPr sz="3200" spc="-4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ts val="2690"/>
              </a:lnSpc>
              <a:spcBef>
                <a:spcPts val="665"/>
              </a:spcBef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set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symbols 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might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derivation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C2CB8"/>
                </a:solidFill>
                <a:latin typeface="Calibri"/>
                <a:cs typeface="Calibri"/>
              </a:rPr>
              <a:t>X</a:t>
            </a:r>
            <a:r>
              <a:rPr sz="2800" spc="-3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 </a:t>
            </a:r>
            <a:r>
              <a:rPr sz="2800" spc="-10" dirty="0">
                <a:latin typeface="Calibri"/>
                <a:cs typeface="Calibri"/>
              </a:rPr>
              <a:t>stream</a:t>
            </a:r>
            <a:endParaRPr sz="2800">
              <a:latin typeface="Calibri"/>
              <a:cs typeface="Calibri"/>
            </a:endParaRPr>
          </a:p>
          <a:p>
            <a:pPr marR="179070" algn="ctr">
              <a:lnSpc>
                <a:spcPct val="100000"/>
              </a:lnSpc>
              <a:spcBef>
                <a:spcPts val="1895"/>
              </a:spcBef>
            </a:pP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52837" y="4567237"/>
            <a:ext cx="1991995" cy="1377950"/>
            <a:chOff x="3652837" y="4567237"/>
            <a:chExt cx="1991995" cy="1377950"/>
          </a:xfrm>
        </p:grpSpPr>
        <p:sp>
          <p:nvSpPr>
            <p:cNvPr id="11" name="object 11"/>
            <p:cNvSpPr/>
            <p:nvPr/>
          </p:nvSpPr>
          <p:spPr>
            <a:xfrm>
              <a:off x="3657600" y="4572000"/>
              <a:ext cx="1828800" cy="838200"/>
            </a:xfrm>
            <a:custGeom>
              <a:avLst/>
              <a:gdLst/>
              <a:ahLst/>
              <a:cxnLst/>
              <a:rect l="l" t="t" r="r" b="b"/>
              <a:pathLst>
                <a:path w="1828800" h="838200">
                  <a:moveTo>
                    <a:pt x="838200" y="0"/>
                  </a:moveTo>
                  <a:lnTo>
                    <a:pt x="0" y="838200"/>
                  </a:lnTo>
                </a:path>
                <a:path w="1828800" h="838200">
                  <a:moveTo>
                    <a:pt x="838200" y="0"/>
                  </a:moveTo>
                  <a:lnTo>
                    <a:pt x="1828800" y="838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15257" y="5638800"/>
              <a:ext cx="100965" cy="306705"/>
            </a:xfrm>
            <a:custGeom>
              <a:avLst/>
              <a:gdLst/>
              <a:ahLst/>
              <a:cxnLst/>
              <a:rect l="l" t="t" r="r" b="b"/>
              <a:pathLst>
                <a:path w="100964" h="306704">
                  <a:moveTo>
                    <a:pt x="43214" y="72379"/>
                  </a:moveTo>
                  <a:lnTo>
                    <a:pt x="30886" y="75458"/>
                  </a:lnTo>
                  <a:lnTo>
                    <a:pt x="88518" y="306336"/>
                  </a:lnTo>
                  <a:lnTo>
                    <a:pt x="100964" y="303263"/>
                  </a:lnTo>
                  <a:lnTo>
                    <a:pt x="43214" y="72379"/>
                  </a:lnTo>
                  <a:close/>
                </a:path>
                <a:path w="100964" h="306704">
                  <a:moveTo>
                    <a:pt x="18541" y="0"/>
                  </a:moveTo>
                  <a:lnTo>
                    <a:pt x="0" y="83172"/>
                  </a:lnTo>
                  <a:lnTo>
                    <a:pt x="30886" y="75458"/>
                  </a:lnTo>
                  <a:lnTo>
                    <a:pt x="27812" y="63144"/>
                  </a:lnTo>
                  <a:lnTo>
                    <a:pt x="40131" y="60058"/>
                  </a:lnTo>
                  <a:lnTo>
                    <a:pt x="70074" y="60058"/>
                  </a:lnTo>
                  <a:lnTo>
                    <a:pt x="18541" y="0"/>
                  </a:lnTo>
                  <a:close/>
                </a:path>
                <a:path w="100964" h="306704">
                  <a:moveTo>
                    <a:pt x="40131" y="60058"/>
                  </a:moveTo>
                  <a:lnTo>
                    <a:pt x="27812" y="63144"/>
                  </a:lnTo>
                  <a:lnTo>
                    <a:pt x="30886" y="75458"/>
                  </a:lnTo>
                  <a:lnTo>
                    <a:pt x="43214" y="72379"/>
                  </a:lnTo>
                  <a:lnTo>
                    <a:pt x="40131" y="60058"/>
                  </a:lnTo>
                  <a:close/>
                </a:path>
                <a:path w="100964" h="306704">
                  <a:moveTo>
                    <a:pt x="70074" y="60058"/>
                  </a:moveTo>
                  <a:lnTo>
                    <a:pt x="40131" y="60058"/>
                  </a:lnTo>
                  <a:lnTo>
                    <a:pt x="43214" y="72379"/>
                  </a:lnTo>
                  <a:lnTo>
                    <a:pt x="74040" y="64681"/>
                  </a:lnTo>
                  <a:lnTo>
                    <a:pt x="70074" y="600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0535" y="5638800"/>
              <a:ext cx="94234" cy="23060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921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Compute</a:t>
            </a:r>
            <a:r>
              <a:rPr sz="4000" spc="-105" dirty="0"/>
              <a:t> </a:t>
            </a:r>
            <a:r>
              <a:rPr sz="4000" dirty="0"/>
              <a:t>first</a:t>
            </a:r>
            <a:r>
              <a:rPr sz="4000" spc="-110" dirty="0"/>
              <a:t> </a:t>
            </a:r>
            <a:r>
              <a:rPr sz="4000" spc="-20" dirty="0"/>
              <a:t>sets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51840" y="1061974"/>
            <a:ext cx="7403465" cy="509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X</a:t>
            </a:r>
            <a:r>
              <a:rPr sz="3200" spc="-4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terminal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symbol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first(X)</a:t>
            </a:r>
            <a:r>
              <a:rPr sz="3200" spc="-2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=</a:t>
            </a:r>
            <a:r>
              <a:rPr sz="3200" spc="-4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2C2CB8"/>
                </a:solidFill>
                <a:latin typeface="Calibri"/>
                <a:cs typeface="Calibri"/>
              </a:rPr>
              <a:t>{X}</a:t>
            </a:r>
            <a:endParaRPr sz="32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buChar char="•"/>
              <a:tabLst>
                <a:tab pos="3683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X</a:t>
            </a:r>
            <a:r>
              <a:rPr sz="32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3200" spc="-95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Є</a:t>
            </a:r>
            <a:r>
              <a:rPr sz="3200" spc="-2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production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Є</a:t>
            </a:r>
            <a:r>
              <a:rPr sz="3200" spc="-2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C2CB8"/>
                </a:solidFill>
                <a:latin typeface="Calibri"/>
                <a:cs typeface="Calibri"/>
              </a:rPr>
              <a:t>first(X)</a:t>
            </a:r>
            <a:endParaRPr sz="3200">
              <a:latin typeface="Calibri"/>
              <a:cs typeface="Calibri"/>
            </a:endParaRPr>
          </a:p>
          <a:p>
            <a:pPr marL="368300" marR="17780" indent="-343535">
              <a:lnSpc>
                <a:spcPts val="3070"/>
              </a:lnSpc>
              <a:spcBef>
                <a:spcPts val="745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X</a:t>
            </a:r>
            <a:r>
              <a:rPr sz="3200" spc="-2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terminal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X</a:t>
            </a:r>
            <a:r>
              <a:rPr sz="3200" spc="-2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3200" spc="-10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Y</a:t>
            </a:r>
            <a:r>
              <a:rPr sz="3150" baseline="-21164" dirty="0">
                <a:solidFill>
                  <a:srgbClr val="2C2CB8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Y</a:t>
            </a:r>
            <a:r>
              <a:rPr sz="3150" baseline="-21164" dirty="0">
                <a:solidFill>
                  <a:srgbClr val="2C2CB8"/>
                </a:solidFill>
                <a:latin typeface="Calibri"/>
                <a:cs typeface="Calibri"/>
              </a:rPr>
              <a:t>2</a:t>
            </a:r>
            <a:r>
              <a:rPr sz="3150" spc="352" baseline="-21164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…</a:t>
            </a:r>
            <a:r>
              <a:rPr sz="3200" spc="-3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Y</a:t>
            </a:r>
            <a:r>
              <a:rPr sz="3150" baseline="-21164" dirty="0">
                <a:solidFill>
                  <a:srgbClr val="2C2CB8"/>
                </a:solidFill>
                <a:latin typeface="Calibri"/>
                <a:cs typeface="Calibri"/>
              </a:rPr>
              <a:t>k</a:t>
            </a:r>
            <a:r>
              <a:rPr sz="3150" spc="345" baseline="-21164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production,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then</a:t>
            </a:r>
            <a:endParaRPr sz="320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30"/>
              </a:spcBef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some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3200" spc="-2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C2CB8"/>
                </a:solidFill>
                <a:latin typeface="Calibri"/>
                <a:cs typeface="Calibri"/>
              </a:rPr>
              <a:t>first(Y</a:t>
            </a:r>
            <a:r>
              <a:rPr sz="3150" spc="-15" baseline="-21164" dirty="0">
                <a:solidFill>
                  <a:srgbClr val="2C2CB8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2C2CB8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737235" marR="362585">
              <a:lnSpc>
                <a:spcPct val="100000"/>
              </a:lnSpc>
              <a:tabLst>
                <a:tab pos="4765675" algn="l"/>
              </a:tabLst>
            </a:pPr>
            <a:r>
              <a:rPr sz="3200" dirty="0">
                <a:latin typeface="Calibri"/>
                <a:cs typeface="Calibri"/>
              </a:rPr>
              <a:t>and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Є</a:t>
            </a:r>
            <a:r>
              <a:rPr sz="32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C2CB8"/>
                </a:solidFill>
                <a:latin typeface="Calibri"/>
                <a:cs typeface="Calibri"/>
              </a:rPr>
              <a:t>first(Y</a:t>
            </a:r>
            <a:r>
              <a:rPr sz="3150" spc="-15" baseline="-21164" dirty="0">
                <a:solidFill>
                  <a:srgbClr val="2C2CB8"/>
                </a:solidFill>
                <a:latin typeface="Calibri"/>
                <a:cs typeface="Calibri"/>
              </a:rPr>
              <a:t>j</a:t>
            </a:r>
            <a:r>
              <a:rPr sz="3200" spc="-10" dirty="0">
                <a:solidFill>
                  <a:srgbClr val="2C2CB8"/>
                </a:solidFill>
                <a:latin typeface="Calibri"/>
                <a:cs typeface="Calibri"/>
              </a:rPr>
              <a:t>)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	</a:t>
            </a:r>
            <a:r>
              <a:rPr sz="3200" dirty="0">
                <a:latin typeface="Calibri"/>
                <a:cs typeface="Calibri"/>
              </a:rPr>
              <a:t>(such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2C2CB8"/>
                </a:solidFill>
                <a:latin typeface="Calibri"/>
                <a:cs typeface="Calibri"/>
              </a:rPr>
              <a:t>j&lt;i</a:t>
            </a:r>
            <a:r>
              <a:rPr sz="3200" spc="-20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3200" spc="-2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C2CB8"/>
                </a:solidFill>
                <a:latin typeface="Calibri"/>
                <a:cs typeface="Calibri"/>
              </a:rPr>
              <a:t>first(X)</a:t>
            </a:r>
            <a:endParaRPr sz="3200">
              <a:latin typeface="Calibri"/>
              <a:cs typeface="Calibri"/>
            </a:endParaRPr>
          </a:p>
          <a:p>
            <a:pPr marL="368300" marR="711835" indent="-343535">
              <a:lnSpc>
                <a:spcPts val="3070"/>
              </a:lnSpc>
              <a:spcBef>
                <a:spcPts val="745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Є</a:t>
            </a:r>
            <a:r>
              <a:rPr sz="32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first</a:t>
            </a:r>
            <a:r>
              <a:rPr sz="3200" spc="-1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(Y</a:t>
            </a:r>
            <a:r>
              <a:rPr sz="3150" baseline="-21164" dirty="0">
                <a:solidFill>
                  <a:srgbClr val="2C2CB8"/>
                </a:solidFill>
                <a:latin typeface="Calibri"/>
                <a:cs typeface="Calibri"/>
              </a:rPr>
              <a:t>1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) …</a:t>
            </a:r>
            <a:r>
              <a:rPr sz="3200" spc="-2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first(Y</a:t>
            </a:r>
            <a:r>
              <a:rPr sz="3150" baseline="-21164" dirty="0">
                <a:solidFill>
                  <a:srgbClr val="2C2CB8"/>
                </a:solidFill>
                <a:latin typeface="Calibri"/>
                <a:cs typeface="Calibri"/>
              </a:rPr>
              <a:t>k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)</a:t>
            </a:r>
            <a:r>
              <a:rPr sz="3200" spc="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Є</a:t>
            </a:r>
            <a:r>
              <a:rPr sz="3200" spc="-1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5" dirty="0">
                <a:latin typeface="Calibri"/>
                <a:cs typeface="Calibri"/>
              </a:rPr>
              <a:t> in </a:t>
            </a:r>
            <a:r>
              <a:rPr sz="3200" spc="-10" dirty="0">
                <a:solidFill>
                  <a:srgbClr val="2C2CB8"/>
                </a:solidFill>
                <a:latin typeface="Calibri"/>
                <a:cs typeface="Calibri"/>
              </a:rPr>
              <a:t>first(X)</a:t>
            </a:r>
            <a:endParaRPr sz="3200">
              <a:latin typeface="Calibri"/>
              <a:cs typeface="Calibri"/>
            </a:endParaRPr>
          </a:p>
          <a:p>
            <a:pPr marL="368300" marR="284480" indent="-343535">
              <a:lnSpc>
                <a:spcPts val="3070"/>
              </a:lnSpc>
              <a:spcBef>
                <a:spcPts val="775"/>
              </a:spcBef>
              <a:buChar char="•"/>
              <a:tabLst>
                <a:tab pos="368300" algn="l"/>
              </a:tabLst>
            </a:pPr>
            <a:r>
              <a:rPr sz="3200" dirty="0">
                <a:latin typeface="Calibri"/>
                <a:cs typeface="Calibri"/>
              </a:rPr>
              <a:t>Now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generalize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mbria Math"/>
                <a:cs typeface="Cambria Math"/>
              </a:rPr>
              <a:t>𝛼</a:t>
            </a:r>
            <a:r>
              <a:rPr sz="3200" spc="70" dirty="0">
                <a:solidFill>
                  <a:srgbClr val="2C2CB8"/>
                </a:solidFill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terminals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non-</a:t>
            </a:r>
            <a:r>
              <a:rPr sz="3200" spc="-10" dirty="0">
                <a:latin typeface="Calibri"/>
                <a:cs typeface="Calibri"/>
              </a:rPr>
              <a:t>terminals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180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110742"/>
            <a:ext cx="4446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expression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grammar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9919" y="1540281"/>
            <a:ext cx="2061210" cy="9645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434"/>
              </a:spcBef>
            </a:pPr>
            <a:r>
              <a:rPr sz="2800" dirty="0">
                <a:latin typeface="Calibri"/>
                <a:cs typeface="Calibri"/>
              </a:rPr>
              <a:t>E'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+T E'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50" dirty="0">
                <a:latin typeface="Calibri"/>
                <a:cs typeface="Calibri"/>
              </a:rPr>
              <a:t>Є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Calibri"/>
                <a:cs typeface="Calibri"/>
              </a:rPr>
              <a:t>T'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*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T'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Є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744" y="1540281"/>
            <a:ext cx="1842770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2300">
              <a:lnSpc>
                <a:spcPct val="11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E‘ </a:t>
            </a:r>
            <a:r>
              <a:rPr sz="2800" dirty="0">
                <a:latin typeface="Calibri"/>
                <a:cs typeface="Calibri"/>
              </a:rPr>
              <a:t>T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T'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7744" y="3415055"/>
            <a:ext cx="3738245" cy="28428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800" dirty="0">
                <a:latin typeface="Calibri"/>
                <a:cs typeface="Calibri"/>
              </a:rPr>
              <a:t>First(E)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First(T)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First(F)</a:t>
            </a:r>
            <a:endParaRPr sz="2800">
              <a:latin typeface="Calibri"/>
              <a:cs typeface="Calibri"/>
            </a:endParaRPr>
          </a:p>
          <a:p>
            <a:pPr marL="112649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{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10" dirty="0">
                <a:latin typeface="Calibri"/>
                <a:cs typeface="Calibri"/>
              </a:rPr>
              <a:t>First(E')</a:t>
            </a:r>
            <a:endParaRPr sz="2800">
              <a:latin typeface="Calibri"/>
              <a:cs typeface="Calibri"/>
            </a:endParaRPr>
          </a:p>
          <a:p>
            <a:pPr marL="1207135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{+,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Є}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10" dirty="0">
                <a:latin typeface="Calibri"/>
                <a:cs typeface="Calibri"/>
              </a:rPr>
              <a:t>First(T')</a:t>
            </a:r>
            <a:endParaRPr sz="2800">
              <a:latin typeface="Calibri"/>
              <a:cs typeface="Calibri"/>
            </a:endParaRPr>
          </a:p>
          <a:p>
            <a:pPr marL="1207135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{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*, </a:t>
            </a:r>
            <a:r>
              <a:rPr sz="2800" spc="-25" dirty="0">
                <a:latin typeface="Calibri"/>
                <a:cs typeface="Calibri"/>
              </a:rPr>
              <a:t>Є}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7725">
              <a:lnSpc>
                <a:spcPct val="100000"/>
              </a:lnSpc>
              <a:spcBef>
                <a:spcPts val="105"/>
              </a:spcBef>
            </a:pPr>
            <a:r>
              <a:rPr dirty="0"/>
              <a:t>Compute</a:t>
            </a:r>
            <a:r>
              <a:rPr spc="-40" dirty="0"/>
              <a:t> </a:t>
            </a:r>
            <a:r>
              <a:rPr dirty="0"/>
              <a:t>follow</a:t>
            </a:r>
            <a:r>
              <a:rPr spc="-10" dirty="0"/>
              <a:t> </a:t>
            </a:r>
            <a:r>
              <a:rPr spc="-20" dirty="0"/>
              <a:t>sets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090930"/>
            <a:ext cx="7665084" cy="5013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indent="-401320" algn="just">
              <a:lnSpc>
                <a:spcPts val="3600"/>
              </a:lnSpc>
              <a:spcBef>
                <a:spcPts val="105"/>
              </a:spcBef>
              <a:buAutoNum type="arabicPeriod"/>
              <a:tabLst>
                <a:tab pos="414020" algn="l"/>
              </a:tabLst>
            </a:pPr>
            <a:r>
              <a:rPr sz="3200" dirty="0">
                <a:latin typeface="Calibri"/>
                <a:cs typeface="Calibri"/>
              </a:rPr>
              <a:t>Place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$</a:t>
            </a:r>
            <a:r>
              <a:rPr sz="3200" spc="-2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follow(S)</a:t>
            </a:r>
            <a:r>
              <a:rPr sz="32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//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S</a:t>
            </a:r>
            <a:r>
              <a:rPr sz="32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start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symbol</a:t>
            </a:r>
            <a:endParaRPr sz="3200">
              <a:latin typeface="Calibri"/>
              <a:cs typeface="Calibri"/>
            </a:endParaRPr>
          </a:p>
          <a:p>
            <a:pPr marL="413384" indent="-400685" algn="just">
              <a:lnSpc>
                <a:spcPts val="3504"/>
              </a:lnSpc>
              <a:buAutoNum type="arabicPeriod"/>
              <a:tabLst>
                <a:tab pos="413384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production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32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→</a:t>
            </a:r>
            <a:r>
              <a:rPr sz="32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2C2CB8"/>
                </a:solidFill>
                <a:latin typeface="Calibri"/>
                <a:cs typeface="Calibri"/>
              </a:rPr>
              <a:t>αBβ</a:t>
            </a:r>
            <a:endParaRPr sz="3200">
              <a:latin typeface="Calibri"/>
              <a:cs typeface="Calibri"/>
            </a:endParaRPr>
          </a:p>
          <a:p>
            <a:pPr marL="355600" marR="581660" indent="25400" algn="just">
              <a:lnSpc>
                <a:spcPts val="3260"/>
              </a:lnSpc>
              <a:spcBef>
                <a:spcPts val="495"/>
              </a:spcBef>
            </a:pPr>
            <a:r>
              <a:rPr sz="3200" dirty="0">
                <a:latin typeface="Calibri"/>
                <a:cs typeface="Calibri"/>
              </a:rPr>
              <a:t>then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everything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first(β)</a:t>
            </a:r>
            <a:r>
              <a:rPr sz="32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(except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ε</a:t>
            </a:r>
            <a:r>
              <a:rPr sz="3200" dirty="0">
                <a:latin typeface="Calibri"/>
                <a:cs typeface="Calibri"/>
              </a:rPr>
              <a:t>)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in </a:t>
            </a:r>
            <a:r>
              <a:rPr sz="3200" spc="-10" dirty="0">
                <a:solidFill>
                  <a:srgbClr val="2C2CB8"/>
                </a:solidFill>
                <a:latin typeface="Calibri"/>
                <a:cs typeface="Calibri"/>
              </a:rPr>
              <a:t>follow(B)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ts val="3260"/>
              </a:lnSpc>
              <a:spcBef>
                <a:spcPts val="395"/>
              </a:spcBef>
              <a:buAutoNum type="arabicPeriod" startAt="3"/>
              <a:tabLst>
                <a:tab pos="355600" algn="l"/>
                <a:tab pos="413384" algn="l"/>
              </a:tabLst>
            </a:pPr>
            <a:r>
              <a:rPr sz="3200" dirty="0">
                <a:latin typeface="Calibri"/>
                <a:cs typeface="Calibri"/>
              </a:rPr>
              <a:t>	If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production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3200" spc="-4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→</a:t>
            </a:r>
            <a:r>
              <a:rPr sz="3200" spc="-1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αBβ</a:t>
            </a:r>
            <a:r>
              <a:rPr sz="3200" spc="-3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C2CB8"/>
                </a:solidFill>
                <a:latin typeface="Calibri"/>
                <a:cs typeface="Calibri"/>
              </a:rPr>
              <a:t>first(β) </a:t>
            </a:r>
            <a:r>
              <a:rPr sz="3200" dirty="0">
                <a:latin typeface="Calibri"/>
                <a:cs typeface="Calibri"/>
              </a:rPr>
              <a:t>contains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2C2CB8"/>
                </a:solidFill>
                <a:latin typeface="Calibri"/>
                <a:cs typeface="Calibri"/>
              </a:rPr>
              <a:t>ε</a:t>
            </a:r>
            <a:endParaRPr sz="3200">
              <a:latin typeface="Calibri"/>
              <a:cs typeface="Calibri"/>
            </a:endParaRPr>
          </a:p>
          <a:p>
            <a:pPr marL="355600" algn="just">
              <a:lnSpc>
                <a:spcPts val="3545"/>
              </a:lnSpc>
            </a:pPr>
            <a:r>
              <a:rPr sz="3200" dirty="0">
                <a:latin typeface="Calibri"/>
                <a:cs typeface="Calibri"/>
              </a:rPr>
              <a:t>then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everything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follow(A)</a:t>
            </a:r>
            <a:r>
              <a:rPr sz="3200" spc="-3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C2CB8"/>
                </a:solidFill>
                <a:latin typeface="Calibri"/>
                <a:cs typeface="Calibri"/>
              </a:rPr>
              <a:t>follow(B)</a:t>
            </a:r>
            <a:endParaRPr sz="3200">
              <a:latin typeface="Calibri"/>
              <a:cs typeface="Calibri"/>
            </a:endParaRPr>
          </a:p>
          <a:p>
            <a:pPr marL="414020" indent="-401320" algn="just">
              <a:lnSpc>
                <a:spcPts val="3650"/>
              </a:lnSpc>
              <a:buAutoNum type="arabicPeriod" startAt="4"/>
              <a:tabLst>
                <a:tab pos="41402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production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3200" spc="-3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→</a:t>
            </a:r>
            <a:r>
              <a:rPr sz="3200" spc="-1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2C2CB8"/>
                </a:solidFill>
                <a:latin typeface="Calibri"/>
                <a:cs typeface="Calibri"/>
              </a:rPr>
              <a:t>αB</a:t>
            </a:r>
            <a:endParaRPr sz="3200">
              <a:latin typeface="Calibri"/>
              <a:cs typeface="Calibri"/>
            </a:endParaRPr>
          </a:p>
          <a:p>
            <a:pPr marL="12700" marR="339090" indent="342900" algn="just">
              <a:lnSpc>
                <a:spcPct val="95000"/>
              </a:lnSpc>
              <a:spcBef>
                <a:spcPts val="95"/>
              </a:spcBef>
            </a:pPr>
            <a:r>
              <a:rPr sz="3200" dirty="0">
                <a:latin typeface="Calibri"/>
                <a:cs typeface="Calibri"/>
              </a:rPr>
              <a:t>then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everything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follow(A)</a:t>
            </a:r>
            <a:r>
              <a:rPr sz="3200" spc="-35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C2CB8"/>
                </a:solidFill>
                <a:latin typeface="Calibri"/>
                <a:cs typeface="Calibri"/>
              </a:rPr>
              <a:t>follow(B) </a:t>
            </a:r>
            <a:r>
              <a:rPr sz="3200" dirty="0">
                <a:latin typeface="Calibri"/>
                <a:cs typeface="Calibri"/>
              </a:rPr>
              <a:t>Last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two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steps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repeated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until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follow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converge.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942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30503"/>
            <a:ext cx="4903470" cy="489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1009" indent="-343535">
              <a:lnSpc>
                <a:spcPct val="1147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expression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grammar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E’</a:t>
            </a:r>
            <a:endParaRPr sz="2800">
              <a:latin typeface="Calibri"/>
              <a:cs typeface="Calibri"/>
            </a:endParaRPr>
          </a:p>
          <a:p>
            <a:pPr marL="355600" marR="2494280">
              <a:lnSpc>
                <a:spcPct val="110000"/>
              </a:lnSpc>
            </a:pPr>
            <a:r>
              <a:rPr sz="2800" dirty="0">
                <a:latin typeface="Calibri"/>
                <a:cs typeface="Calibri"/>
              </a:rPr>
              <a:t>E'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E'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Є </a:t>
            </a:r>
            <a:r>
              <a:rPr sz="2800" dirty="0">
                <a:latin typeface="Calibri"/>
                <a:cs typeface="Calibri"/>
              </a:rPr>
              <a:t>T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T'</a:t>
            </a:r>
            <a:endParaRPr sz="2800">
              <a:latin typeface="Calibri"/>
              <a:cs typeface="Calibri"/>
            </a:endParaRPr>
          </a:p>
          <a:p>
            <a:pPr marL="355600" marR="2505075">
              <a:lnSpc>
                <a:spcPct val="110000"/>
              </a:lnSpc>
            </a:pPr>
            <a:r>
              <a:rPr sz="2800" dirty="0">
                <a:latin typeface="Calibri"/>
                <a:cs typeface="Calibri"/>
              </a:rPr>
              <a:t>T'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*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T'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 </a:t>
            </a:r>
            <a:r>
              <a:rPr sz="2800" spc="-50" dirty="0">
                <a:latin typeface="Calibri"/>
                <a:cs typeface="Calibri"/>
              </a:rPr>
              <a:t>Є 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45"/>
              </a:spcBef>
            </a:pPr>
            <a:endParaRPr sz="2800">
              <a:latin typeface="Calibri"/>
              <a:cs typeface="Calibri"/>
            </a:endParaRPr>
          </a:p>
          <a:p>
            <a:pPr marL="355600">
              <a:lnSpc>
                <a:spcPts val="3275"/>
              </a:lnSpc>
            </a:pPr>
            <a:r>
              <a:rPr sz="2800" dirty="0">
                <a:latin typeface="Calibri"/>
                <a:cs typeface="Calibri"/>
              </a:rPr>
              <a:t>follow(E)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follow(E’)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175" dirty="0">
                <a:latin typeface="Calibri"/>
                <a:cs typeface="Calibri"/>
              </a:rPr>
              <a:t>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195"/>
              </a:lnSpc>
            </a:pPr>
            <a:r>
              <a:rPr sz="2800" dirty="0">
                <a:latin typeface="Calibri"/>
                <a:cs typeface="Calibri"/>
              </a:rPr>
              <a:t>follow(T)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follow(T’)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75" dirty="0">
                <a:latin typeface="Calibri"/>
                <a:cs typeface="Calibri"/>
              </a:rPr>
              <a:t>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275"/>
              </a:lnSpc>
            </a:pPr>
            <a:r>
              <a:rPr sz="2800" dirty="0">
                <a:latin typeface="Calibri"/>
                <a:cs typeface="Calibri"/>
              </a:rPr>
              <a:t>follow(F)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{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$,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*}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1315">
              <a:lnSpc>
                <a:spcPct val="100000"/>
              </a:lnSpc>
              <a:spcBef>
                <a:spcPts val="105"/>
              </a:spcBef>
            </a:pPr>
            <a:r>
              <a:rPr dirty="0"/>
              <a:t>Construct</a:t>
            </a:r>
            <a:r>
              <a:rPr spc="-50" dirty="0"/>
              <a:t> </a:t>
            </a:r>
            <a:r>
              <a:rPr dirty="0"/>
              <a:t>SLR</a:t>
            </a:r>
            <a:r>
              <a:rPr spc="-30" dirty="0"/>
              <a:t> </a:t>
            </a:r>
            <a:r>
              <a:rPr dirty="0"/>
              <a:t>parse</a:t>
            </a:r>
            <a:r>
              <a:rPr spc="-30" dirty="0"/>
              <a:t> </a:t>
            </a:r>
            <a:r>
              <a:rPr spc="-10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51840" y="985774"/>
            <a:ext cx="7090409" cy="514858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635000" marR="17780" indent="-610235">
              <a:lnSpc>
                <a:spcPts val="3070"/>
              </a:lnSpc>
              <a:spcBef>
                <a:spcPts val="844"/>
              </a:spcBef>
              <a:buChar char="•"/>
              <a:tabLst>
                <a:tab pos="635000" algn="l"/>
              </a:tabLst>
            </a:pPr>
            <a:r>
              <a:rPr sz="3200" dirty="0">
                <a:latin typeface="Calibri"/>
                <a:cs typeface="Calibri"/>
              </a:rPr>
              <a:t>Construct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C={I</a:t>
            </a:r>
            <a:r>
              <a:rPr sz="3150" baseline="-21164" dirty="0">
                <a:latin typeface="Calibri"/>
                <a:cs typeface="Calibri"/>
              </a:rPr>
              <a:t>0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…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150" baseline="-21164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}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collection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sets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LR(0)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items</a:t>
            </a:r>
            <a:endParaRPr sz="3200">
              <a:latin typeface="Calibri"/>
              <a:cs typeface="Calibri"/>
            </a:endParaRPr>
          </a:p>
          <a:p>
            <a:pPr marL="635000" marR="981710" indent="-610235">
              <a:lnSpc>
                <a:spcPct val="100000"/>
              </a:lnSpc>
              <a:spcBef>
                <a:spcPts val="30"/>
              </a:spcBef>
              <a:buChar char="•"/>
              <a:tabLst>
                <a:tab pos="6350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Calibri"/>
                <a:cs typeface="Calibri"/>
              </a:rPr>
              <a:t>α.aβ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150" baseline="-21164" dirty="0">
                <a:latin typeface="Calibri"/>
                <a:cs typeface="Calibri"/>
              </a:rPr>
              <a:t>i</a:t>
            </a:r>
            <a:r>
              <a:rPr sz="3150" spc="-30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goto(I</a:t>
            </a:r>
            <a:r>
              <a:rPr sz="3150" baseline="-21164" dirty="0">
                <a:latin typeface="Calibri"/>
                <a:cs typeface="Calibri"/>
              </a:rPr>
              <a:t>i,</a:t>
            </a:r>
            <a:r>
              <a:rPr sz="3200" dirty="0">
                <a:latin typeface="Calibri"/>
                <a:cs typeface="Calibri"/>
              </a:rPr>
              <a:t>a)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150" spc="-37" baseline="-21164" dirty="0">
                <a:latin typeface="Calibri"/>
                <a:cs typeface="Calibri"/>
              </a:rPr>
              <a:t>j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action[i,a]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shift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j</a:t>
            </a:r>
            <a:endParaRPr sz="3200">
              <a:latin typeface="Calibri"/>
              <a:cs typeface="Calibri"/>
            </a:endParaRPr>
          </a:p>
          <a:p>
            <a:pPr marL="635000" indent="-609600">
              <a:lnSpc>
                <a:spcPct val="100000"/>
              </a:lnSpc>
              <a:spcBef>
                <a:spcPts val="5"/>
              </a:spcBef>
              <a:buChar char="•"/>
              <a:tabLst>
                <a:tab pos="6350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Calibri"/>
                <a:cs typeface="Calibri"/>
              </a:rPr>
              <a:t>α.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150" spc="-37" baseline="-21164" dirty="0">
                <a:latin typeface="Calibri"/>
                <a:cs typeface="Calibri"/>
              </a:rPr>
              <a:t>i</a:t>
            </a:r>
            <a:endParaRPr sz="3150" baseline="-21164">
              <a:latin typeface="Calibri"/>
              <a:cs typeface="Calibri"/>
            </a:endParaRPr>
          </a:p>
          <a:p>
            <a:pPr marL="635000" marR="551180">
              <a:lnSpc>
                <a:spcPts val="2780"/>
              </a:lnSpc>
              <a:spcBef>
                <a:spcPts val="975"/>
              </a:spcBef>
            </a:pPr>
            <a:r>
              <a:rPr sz="2800" dirty="0">
                <a:latin typeface="Calibri"/>
                <a:cs typeface="Calibri"/>
              </a:rPr>
              <a:t>then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action[i,a]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reduce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Calibri"/>
                <a:cs typeface="Calibri"/>
              </a:rPr>
              <a:t>α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follow(A)</a:t>
            </a:r>
            <a:endParaRPr sz="2800">
              <a:latin typeface="Calibri"/>
              <a:cs typeface="Calibri"/>
            </a:endParaRPr>
          </a:p>
          <a:p>
            <a:pPr marL="635000" indent="-609600">
              <a:lnSpc>
                <a:spcPts val="3835"/>
              </a:lnSpc>
              <a:buChar char="•"/>
              <a:tabLst>
                <a:tab pos="6350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S'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dirty="0">
                <a:latin typeface="Calibri"/>
                <a:cs typeface="Calibri"/>
              </a:rPr>
              <a:t>S.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150" baseline="-21164" dirty="0">
                <a:latin typeface="Calibri"/>
                <a:cs typeface="Calibri"/>
              </a:rPr>
              <a:t>i</a:t>
            </a:r>
            <a:r>
              <a:rPr sz="3150" spc="-15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action[i,$]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accept</a:t>
            </a:r>
            <a:endParaRPr sz="3200">
              <a:latin typeface="Calibri"/>
              <a:cs typeface="Calibri"/>
            </a:endParaRPr>
          </a:p>
          <a:p>
            <a:pPr marL="635000" indent="-609600">
              <a:lnSpc>
                <a:spcPct val="100000"/>
              </a:lnSpc>
              <a:buChar char="•"/>
              <a:tabLst>
                <a:tab pos="6350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goto(I</a:t>
            </a:r>
            <a:r>
              <a:rPr sz="3150" baseline="-21164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,A)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</a:t>
            </a:r>
            <a:r>
              <a:rPr sz="3150" spc="-37" baseline="-21164" dirty="0">
                <a:latin typeface="Calibri"/>
                <a:cs typeface="Calibri"/>
              </a:rPr>
              <a:t>j</a:t>
            </a:r>
            <a:endParaRPr sz="3150" baseline="-21164">
              <a:latin typeface="Calibri"/>
              <a:cs typeface="Calibri"/>
            </a:endParaRPr>
          </a:p>
          <a:p>
            <a:pPr marL="6350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then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goto[i,A]=j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terminals</a:t>
            </a:r>
            <a:r>
              <a:rPr sz="3200" spc="-50" dirty="0">
                <a:latin typeface="Calibri"/>
                <a:cs typeface="Calibri"/>
              </a:rPr>
              <a:t> A</a:t>
            </a:r>
            <a:endParaRPr sz="3200">
              <a:latin typeface="Calibri"/>
              <a:cs typeface="Calibri"/>
            </a:endParaRPr>
          </a:p>
          <a:p>
            <a:pPr marL="635000" indent="-609600">
              <a:lnSpc>
                <a:spcPct val="100000"/>
              </a:lnSpc>
              <a:buChar char="•"/>
              <a:tabLst>
                <a:tab pos="635000" algn="l"/>
              </a:tabLst>
            </a:pPr>
            <a:r>
              <a:rPr sz="3200" dirty="0">
                <a:latin typeface="Calibri"/>
                <a:cs typeface="Calibri"/>
              </a:rPr>
              <a:t>All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entries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errors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085" y="186893"/>
            <a:ext cx="13690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Notes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60654" y="833374"/>
            <a:ext cx="8192134" cy="540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method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parsing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called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SLR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(Simple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LR)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LR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parsers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accept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LR(k)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languages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stands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left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stands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rightmost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derivation</a:t>
            </a:r>
            <a:endParaRPr sz="2800">
              <a:latin typeface="Calibri"/>
              <a:cs typeface="Calibri"/>
            </a:endParaRPr>
          </a:p>
          <a:p>
            <a:pPr marL="756920" lvl="1" indent="-287020">
              <a:lnSpc>
                <a:spcPts val="3354"/>
              </a:lnSpc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stands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 of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lookahead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token</a:t>
            </a:r>
            <a:endParaRPr sz="2800">
              <a:latin typeface="Calibri"/>
              <a:cs typeface="Calibri"/>
            </a:endParaRPr>
          </a:p>
          <a:p>
            <a:pPr marL="355600" marR="253365" indent="-343535">
              <a:lnSpc>
                <a:spcPts val="307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SLR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simplest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parsing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methods. </a:t>
            </a:r>
            <a:r>
              <a:rPr sz="3200" dirty="0">
                <a:latin typeface="Calibri"/>
                <a:cs typeface="Calibri"/>
              </a:rPr>
              <a:t>SLR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weak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handle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most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languages!</a:t>
            </a:r>
            <a:endParaRPr sz="3200">
              <a:latin typeface="Calibri"/>
              <a:cs typeface="Calibri"/>
            </a:endParaRPr>
          </a:p>
          <a:p>
            <a:pPr marL="355600" marR="474980" indent="-343535">
              <a:lnSpc>
                <a:spcPct val="80000"/>
              </a:lnSpc>
              <a:spcBef>
                <a:spcPts val="79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SLR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parse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table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grammar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not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multiple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entries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cell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grammar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unambiguous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All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SLR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grammars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unambiguous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Are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unambiguous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grammars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SLR?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265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Practice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Assignment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153413"/>
            <a:ext cx="7031355" cy="4820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Construct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SLR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grammar</a:t>
            </a:r>
            <a:endParaRPr sz="2800">
              <a:latin typeface="Calibri"/>
              <a:cs typeface="Calibri"/>
            </a:endParaRPr>
          </a:p>
          <a:p>
            <a:pPr marL="12700" marR="539750" indent="342900">
              <a:lnSpc>
                <a:spcPct val="20000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E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 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 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*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/ 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 |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digit </a:t>
            </a:r>
            <a:r>
              <a:rPr sz="2800" dirty="0">
                <a:latin typeface="Calibri"/>
                <a:cs typeface="Calibri"/>
              </a:rPr>
              <a:t>Show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steps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parsing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9*5+(2+3*7)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9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Steps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followed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Augment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grammar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Construct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LR(0)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items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Construct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Show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parser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parsed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180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232661"/>
            <a:ext cx="6803390" cy="7607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3535">
              <a:lnSpc>
                <a:spcPct val="100899"/>
              </a:lnSpc>
              <a:spcBef>
                <a:spcPts val="7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grammar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table: </a:t>
            </a:r>
            <a:r>
              <a:rPr sz="2400" dirty="0">
                <a:latin typeface="Calibri"/>
                <a:cs typeface="Calibri"/>
              </a:rPr>
              <a:t>S’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744" y="1967610"/>
            <a:ext cx="11830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12700" marR="28003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R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*R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id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" y="4166996"/>
            <a:ext cx="16306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baseline="-20833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S’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.S</a:t>
            </a:r>
            <a:endParaRPr sz="2400">
              <a:latin typeface="Calibri"/>
              <a:cs typeface="Calibri"/>
            </a:endParaRPr>
          </a:p>
          <a:p>
            <a:pPr marL="495300" marR="3048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.L=R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.R</a:t>
            </a:r>
            <a:endParaRPr sz="2400">
              <a:latin typeface="Calibri"/>
              <a:cs typeface="Calibri"/>
            </a:endParaRPr>
          </a:p>
          <a:p>
            <a:pPr marL="495300" marR="16891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.*R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.id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.L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8628" y="1853310"/>
            <a:ext cx="1613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goto(I</a:t>
            </a:r>
            <a:r>
              <a:rPr sz="2400" baseline="-20833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S) </a:t>
            </a:r>
            <a:r>
              <a:rPr sz="2400" dirty="0">
                <a:latin typeface="Calibri"/>
                <a:cs typeface="Calibri"/>
              </a:rPr>
              <a:t>S’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8628" y="2950540"/>
            <a:ext cx="16021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goto(I</a:t>
            </a:r>
            <a:r>
              <a:rPr sz="2400" baseline="-20833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L)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L.=R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6928" y="4412437"/>
            <a:ext cx="2574925" cy="18180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70"/>
              </a:spcBef>
            </a:pPr>
            <a:r>
              <a:rPr sz="2800" dirty="0">
                <a:solidFill>
                  <a:schemeClr val="tx1"/>
                </a:solidFill>
                <a:latin typeface="Calibri"/>
                <a:cs typeface="Calibri"/>
              </a:rPr>
              <a:t>Assignment</a:t>
            </a:r>
            <a:r>
              <a:rPr sz="2800" spc="-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(not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submitted): </a:t>
            </a:r>
            <a:r>
              <a:rPr sz="2800" dirty="0">
                <a:latin typeface="Calibri"/>
                <a:cs typeface="Calibri"/>
              </a:rPr>
              <a:t>Construct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rest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items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parse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3973" y="6270752"/>
            <a:ext cx="206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59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9450" y="755650"/>
          <a:ext cx="7772400" cy="5385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spc="-50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spc="-50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spc="-50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s4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600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1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25" dirty="0">
                          <a:solidFill>
                            <a:srgbClr val="00CC00"/>
                          </a:solidFill>
                          <a:latin typeface="Calibri"/>
                          <a:cs typeface="Calibri"/>
                        </a:rPr>
                        <a:t>acc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2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10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s6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6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r6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r6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4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s4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600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6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s4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s5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600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0" dirty="0">
                          <a:solidFill>
                            <a:srgbClr val="008000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7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r4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r4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8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r6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r6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50" dirty="0">
                          <a:latin typeface="Calibri"/>
                          <a:cs typeface="Calibri"/>
                        </a:rPr>
                        <a:t>9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r2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2529" y="161290"/>
            <a:ext cx="409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SLR</a:t>
            </a:r>
            <a:r>
              <a:rPr sz="2400" b="1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parse</a:t>
            </a:r>
            <a:r>
              <a:rPr sz="2400"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table</a:t>
            </a:r>
            <a:r>
              <a:rPr sz="24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2400" b="1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2400"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Calibri"/>
                <a:cs typeface="Calibri"/>
              </a:rPr>
              <a:t>grammar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9473" y="6258559"/>
            <a:ext cx="5402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entries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action[2,=]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9492" y="491693"/>
            <a:ext cx="5068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Shift</a:t>
            </a:r>
            <a:r>
              <a:rPr spc="-45" dirty="0"/>
              <a:t> </a:t>
            </a:r>
            <a:r>
              <a:rPr dirty="0"/>
              <a:t>reduce</a:t>
            </a:r>
            <a:r>
              <a:rPr spc="-60" dirty="0"/>
              <a:t> </a:t>
            </a:r>
            <a:r>
              <a:rPr dirty="0"/>
              <a:t>parsing</a:t>
            </a:r>
            <a:r>
              <a:rPr spc="-45" dirty="0"/>
              <a:t> </a:t>
            </a:r>
            <a:r>
              <a:rPr spc="-50" dirty="0"/>
              <a:t>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54268"/>
            <a:ext cx="7730490" cy="469455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1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Symbols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left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“.”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kept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stack</a:t>
            </a:r>
            <a:endParaRPr sz="32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spcBef>
                <a:spcPts val="35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Top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stack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“.”</a:t>
            </a:r>
            <a:endParaRPr sz="2800">
              <a:latin typeface="Calibri"/>
              <a:cs typeface="Calibri"/>
            </a:endParaRPr>
          </a:p>
          <a:p>
            <a:pPr marL="756920" lvl="1" indent="-287020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Shift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pushes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terminal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  <a:p>
            <a:pPr marL="756285" marR="227965" lvl="1" indent="-287020">
              <a:lnSpc>
                <a:spcPts val="3020"/>
              </a:lnSpc>
              <a:spcBef>
                <a:spcPts val="720"/>
              </a:spcBef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Reduce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pops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symbols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(rhs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production)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pushes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terminal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(lhs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production)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onto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  <a:p>
            <a:pPr marL="355600" marR="43180" indent="-343535">
              <a:lnSpc>
                <a:spcPts val="346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most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important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issue: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shift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when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reduce</a:t>
            </a:r>
            <a:endParaRPr sz="3200">
              <a:latin typeface="Calibri"/>
              <a:cs typeface="Calibri"/>
            </a:endParaRPr>
          </a:p>
          <a:p>
            <a:pPr marL="355600" marR="540385" indent="-343535">
              <a:lnSpc>
                <a:spcPts val="3460"/>
              </a:lnSpc>
              <a:spcBef>
                <a:spcPts val="76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Reduce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action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should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taken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only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result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reduced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start </a:t>
            </a:r>
            <a:r>
              <a:rPr sz="3200" spc="-10" dirty="0">
                <a:latin typeface="Calibri"/>
                <a:cs typeface="Calibri"/>
              </a:rPr>
              <a:t>symbol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52069"/>
            <a:ext cx="7556500" cy="256286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marR="296545" indent="-343535">
              <a:lnSpc>
                <a:spcPct val="80000"/>
              </a:lnSpc>
              <a:spcBef>
                <a:spcPts val="87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both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shift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reduce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entry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action[2,=].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Therefore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state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shift- </a:t>
            </a:r>
            <a:r>
              <a:rPr sz="3200" dirty="0">
                <a:latin typeface="Calibri"/>
                <a:cs typeface="Calibri"/>
              </a:rPr>
              <a:t>reduce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conflict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symbol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“=“,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However,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grammar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-10" dirty="0">
                <a:latin typeface="Calibri"/>
                <a:cs typeface="Calibri"/>
              </a:rPr>
              <a:t> ambiguous.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ts val="307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Parse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id=id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assuming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reduce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taken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[2,=]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02994" y="3103143"/>
          <a:ext cx="6781799" cy="2357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marL="31750">
                        <a:lnSpc>
                          <a:spcPts val="3045"/>
                        </a:lnSpc>
                      </a:pPr>
                      <a:r>
                        <a:rPr sz="3200" b="1" spc="-10" dirty="0">
                          <a:latin typeface="Calibri"/>
                          <a:cs typeface="Calibri"/>
                        </a:rPr>
                        <a:t>Stack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ts val="3045"/>
                        </a:lnSpc>
                      </a:pPr>
                      <a:r>
                        <a:rPr sz="3200" b="1" spc="-10" dirty="0">
                          <a:latin typeface="Calibri"/>
                          <a:cs typeface="Calibri"/>
                        </a:rPr>
                        <a:t>input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ts val="3045"/>
                        </a:lnSpc>
                      </a:pPr>
                      <a:r>
                        <a:rPr sz="3200" b="1" spc="-10" dirty="0">
                          <a:latin typeface="Calibri"/>
                          <a:cs typeface="Calibri"/>
                        </a:rPr>
                        <a:t>action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ts val="3360"/>
                        </a:lnSpc>
                      </a:pPr>
                      <a:r>
                        <a:rPr sz="3200" spc="-50" dirty="0"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ts val="3360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id=id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ts val="336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32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36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3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ts val="3600"/>
                        </a:lnSpc>
                      </a:pPr>
                      <a:r>
                        <a:rPr sz="3200" spc="-25" dirty="0">
                          <a:latin typeface="Calibri"/>
                          <a:cs typeface="Calibri"/>
                        </a:rPr>
                        <a:t>=id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ts val="36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3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3200" spc="-2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id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31750">
                        <a:lnSpc>
                          <a:spcPts val="36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ts val="3600"/>
                        </a:lnSpc>
                      </a:pPr>
                      <a:r>
                        <a:rPr sz="3200" spc="-25" dirty="0">
                          <a:latin typeface="Calibri"/>
                          <a:cs typeface="Calibri"/>
                        </a:rPr>
                        <a:t>=id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ts val="36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3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spc="-2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L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31750">
                        <a:lnSpc>
                          <a:spcPts val="336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0880">
                        <a:lnSpc>
                          <a:spcPts val="3360"/>
                        </a:lnSpc>
                      </a:pPr>
                      <a:r>
                        <a:rPr sz="3200" spc="-25" dirty="0">
                          <a:latin typeface="Calibri"/>
                          <a:cs typeface="Calibri"/>
                        </a:rPr>
                        <a:t>=id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5455">
                        <a:lnSpc>
                          <a:spcPts val="3360"/>
                        </a:lnSpc>
                      </a:pPr>
                      <a:r>
                        <a:rPr sz="32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error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452069"/>
            <a:ext cx="51447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shift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taken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[2,=]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88694" y="1054480"/>
          <a:ext cx="7202805" cy="43072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2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3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marL="31750">
                        <a:lnSpc>
                          <a:spcPts val="3045"/>
                        </a:lnSpc>
                      </a:pPr>
                      <a:r>
                        <a:rPr sz="3200" b="1" spc="-10" dirty="0">
                          <a:latin typeface="Calibri"/>
                          <a:cs typeface="Calibri"/>
                        </a:rPr>
                        <a:t>Stack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3045"/>
                        </a:lnSpc>
                      </a:pPr>
                      <a:r>
                        <a:rPr sz="3200" b="1" spc="-10" dirty="0">
                          <a:latin typeface="Calibri"/>
                          <a:cs typeface="Calibri"/>
                        </a:rPr>
                        <a:t>input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ts val="3045"/>
                        </a:lnSpc>
                      </a:pPr>
                      <a:r>
                        <a:rPr sz="3200" b="1" spc="-10" dirty="0">
                          <a:latin typeface="Calibri"/>
                          <a:cs typeface="Calibri"/>
                        </a:rPr>
                        <a:t>action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ts val="3360"/>
                        </a:lnSpc>
                      </a:pPr>
                      <a:r>
                        <a:rPr sz="3200" spc="-50" dirty="0">
                          <a:latin typeface="Calibri"/>
                          <a:cs typeface="Calibri"/>
                        </a:rPr>
                        <a:t>0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3360"/>
                        </a:lnSpc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id=id$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ts val="336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32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31750">
                        <a:lnSpc>
                          <a:spcPts val="36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3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3600"/>
                        </a:lnSpc>
                      </a:pPr>
                      <a:r>
                        <a:rPr sz="3200" spc="-20" dirty="0">
                          <a:latin typeface="Calibri"/>
                          <a:cs typeface="Calibri"/>
                        </a:rPr>
                        <a:t>=id$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ts val="36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3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3200" spc="-2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id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336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3360"/>
                        </a:lnSpc>
                      </a:pPr>
                      <a:r>
                        <a:rPr sz="3200" spc="-20" dirty="0">
                          <a:latin typeface="Calibri"/>
                          <a:cs typeface="Calibri"/>
                        </a:rPr>
                        <a:t>=id$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ts val="3360"/>
                        </a:lnSpc>
                        <a:tabLst>
                          <a:tab pos="1312545" algn="l"/>
                        </a:tabLst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ts val="336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2 =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6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3365"/>
                        </a:lnSpc>
                      </a:pPr>
                      <a:r>
                        <a:rPr sz="3200" spc="-25" dirty="0">
                          <a:latin typeface="Calibri"/>
                          <a:cs typeface="Calibri"/>
                        </a:rPr>
                        <a:t>id$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ts val="3365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3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marL="31750">
                        <a:lnSpc>
                          <a:spcPts val="36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5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3600"/>
                        </a:lnSpc>
                      </a:pPr>
                      <a:r>
                        <a:rPr sz="3200" spc="-50" dirty="0">
                          <a:latin typeface="Calibri"/>
                          <a:cs typeface="Calibri"/>
                        </a:rPr>
                        <a:t>$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ts val="36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3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3200" spc="-2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id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31750">
                        <a:lnSpc>
                          <a:spcPts val="36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8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3600"/>
                        </a:lnSpc>
                      </a:pPr>
                      <a:r>
                        <a:rPr sz="3200" spc="-50" dirty="0">
                          <a:latin typeface="Calibri"/>
                          <a:cs typeface="Calibri"/>
                        </a:rPr>
                        <a:t>$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ts val="36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3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spc="-25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3200" spc="-25" dirty="0">
                          <a:latin typeface="Calibri"/>
                          <a:cs typeface="Calibri"/>
                        </a:rPr>
                        <a:t>L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31750">
                        <a:lnSpc>
                          <a:spcPts val="36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3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9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3600"/>
                        </a:lnSpc>
                      </a:pPr>
                      <a:r>
                        <a:rPr sz="3200" spc="-50" dirty="0">
                          <a:latin typeface="Calibri"/>
                          <a:cs typeface="Calibri"/>
                        </a:rPr>
                        <a:t>$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ts val="360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3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3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3200" spc="-1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L=R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31750">
                        <a:lnSpc>
                          <a:spcPts val="3360"/>
                        </a:lnSpc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3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3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spc="-50" dirty="0">
                          <a:latin typeface="Calibri"/>
                          <a:cs typeface="Calibri"/>
                        </a:rPr>
                        <a:t>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3360"/>
                        </a:lnSpc>
                      </a:pPr>
                      <a:r>
                        <a:rPr sz="3200" spc="-50" dirty="0">
                          <a:latin typeface="Calibri"/>
                          <a:cs typeface="Calibri"/>
                        </a:rPr>
                        <a:t>$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ts val="3360"/>
                        </a:lnSpc>
                      </a:pPr>
                      <a:r>
                        <a:rPr sz="3200" spc="-10" dirty="0">
                          <a:solidFill>
                            <a:srgbClr val="00CC00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Problems</a:t>
            </a:r>
            <a:r>
              <a:rPr spc="-1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SLR</a:t>
            </a:r>
            <a:r>
              <a:rPr spc="-10" dirty="0"/>
              <a:t> parsing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94640" y="924813"/>
            <a:ext cx="8407400" cy="5403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67665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sentential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grammar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R=…</a:t>
            </a:r>
            <a:endParaRPr sz="2800">
              <a:latin typeface="Calibri"/>
              <a:cs typeface="Calibri"/>
            </a:endParaRPr>
          </a:p>
          <a:p>
            <a:pPr marL="368300" marR="261620" indent="-342900">
              <a:lnSpc>
                <a:spcPts val="2690"/>
              </a:lnSpc>
              <a:spcBef>
                <a:spcPts val="650"/>
              </a:spcBef>
              <a:buChar char="•"/>
              <a:tabLst>
                <a:tab pos="368300" algn="l"/>
              </a:tabLst>
            </a:pPr>
            <a:r>
              <a:rPr sz="2800" dirty="0">
                <a:latin typeface="Calibri"/>
                <a:cs typeface="Calibri"/>
              </a:rPr>
              <a:t>However,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action[2,=]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generates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sentential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R=</a:t>
            </a:r>
            <a:endParaRPr sz="2800">
              <a:latin typeface="Calibri"/>
              <a:cs typeface="Calibri"/>
            </a:endParaRPr>
          </a:p>
          <a:p>
            <a:pPr marL="367665" indent="-342265">
              <a:lnSpc>
                <a:spcPct val="100000"/>
              </a:lnSpc>
              <a:spcBef>
                <a:spcPts val="20"/>
              </a:spcBef>
              <a:buChar char="•"/>
              <a:tabLst>
                <a:tab pos="367665" algn="l"/>
              </a:tabLst>
            </a:pPr>
            <a:r>
              <a:rPr sz="2800" dirty="0">
                <a:latin typeface="Calibri"/>
                <a:cs typeface="Calibri"/>
              </a:rPr>
              <a:t>Therefore,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reduce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incorrect</a:t>
            </a:r>
            <a:endParaRPr sz="2800">
              <a:latin typeface="Calibri"/>
              <a:cs typeface="Calibri"/>
            </a:endParaRPr>
          </a:p>
          <a:p>
            <a:pPr marL="367665" indent="-342265">
              <a:lnSpc>
                <a:spcPts val="3025"/>
              </a:lnSpc>
              <a:buChar char="•"/>
              <a:tabLst>
                <a:tab pos="367665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SLR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parsing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reduction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368300" marR="17780">
              <a:lnSpc>
                <a:spcPct val="80000"/>
              </a:lnSpc>
              <a:spcBef>
                <a:spcPts val="340"/>
              </a:spcBef>
            </a:pPr>
            <a:r>
              <a:rPr sz="2800" dirty="0">
                <a:latin typeface="Calibri"/>
                <a:cs typeface="Calibri"/>
              </a:rPr>
              <a:t>symbol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“a”,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Calibri"/>
                <a:cs typeface="Calibri"/>
              </a:rPr>
              <a:t>α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775" baseline="-21021" dirty="0">
                <a:latin typeface="Calibri"/>
                <a:cs typeface="Calibri"/>
              </a:rPr>
              <a:t>i</a:t>
            </a:r>
            <a:r>
              <a:rPr sz="2775" spc="225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[A</a:t>
            </a:r>
            <a:r>
              <a:rPr sz="2800" spc="-85" dirty="0">
                <a:latin typeface="Wingdings"/>
                <a:cs typeface="Wingdings"/>
              </a:rPr>
              <a:t></a:t>
            </a:r>
            <a:r>
              <a:rPr sz="2800" spc="-85" dirty="0">
                <a:latin typeface="Calibri"/>
                <a:cs typeface="Calibri"/>
              </a:rPr>
              <a:t>α.+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“a”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follow(A)</a:t>
            </a:r>
            <a:endParaRPr sz="2800">
              <a:latin typeface="Calibri"/>
              <a:cs typeface="Calibri"/>
            </a:endParaRPr>
          </a:p>
          <a:p>
            <a:pPr marL="368300" marR="104139" indent="-342900">
              <a:lnSpc>
                <a:spcPct val="80000"/>
              </a:lnSpc>
              <a:spcBef>
                <a:spcPts val="670"/>
              </a:spcBef>
              <a:buChar char="•"/>
              <a:tabLst>
                <a:tab pos="368300" algn="l"/>
              </a:tabLst>
            </a:pPr>
            <a:r>
              <a:rPr sz="2800" dirty="0">
                <a:latin typeface="Calibri"/>
                <a:cs typeface="Calibri"/>
              </a:rPr>
              <a:t>However,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appears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stack,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viable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prefix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βα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stack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βA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symbol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“a”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right </a:t>
            </a:r>
            <a:r>
              <a:rPr sz="2800" dirty="0">
                <a:latin typeface="Calibri"/>
                <a:cs typeface="Calibri"/>
              </a:rPr>
              <a:t>sentential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</a:t>
            </a:r>
            <a:endParaRPr sz="2800">
              <a:latin typeface="Calibri"/>
              <a:cs typeface="Calibri"/>
            </a:endParaRPr>
          </a:p>
          <a:p>
            <a:pPr marL="368300" marR="304800" indent="-342900">
              <a:lnSpc>
                <a:spcPct val="80000"/>
              </a:lnSpc>
              <a:spcBef>
                <a:spcPts val="670"/>
              </a:spcBef>
              <a:buChar char="•"/>
              <a:tabLst>
                <a:tab pos="368300" algn="l"/>
              </a:tabLst>
            </a:pPr>
            <a:r>
              <a:rPr sz="2800" dirty="0">
                <a:latin typeface="Calibri"/>
                <a:cs typeface="Calibri"/>
              </a:rPr>
              <a:t>Thus,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reduction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dirty="0">
                <a:latin typeface="Calibri"/>
                <a:cs typeface="Calibri"/>
              </a:rPr>
              <a:t>α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symbol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“a”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invalid</a:t>
            </a:r>
            <a:endParaRPr sz="2800">
              <a:latin typeface="Calibri"/>
              <a:cs typeface="Calibri"/>
            </a:endParaRPr>
          </a:p>
          <a:p>
            <a:pPr marL="3676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67665" algn="l"/>
              </a:tabLst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SLR</a:t>
            </a:r>
            <a:r>
              <a:rPr sz="2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parsers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cannot</a:t>
            </a:r>
            <a:r>
              <a:rPr sz="2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remember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left</a:t>
            </a:r>
            <a:r>
              <a:rPr sz="28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context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2169">
              <a:lnSpc>
                <a:spcPct val="100000"/>
              </a:lnSpc>
              <a:spcBef>
                <a:spcPts val="105"/>
              </a:spcBef>
            </a:pPr>
            <a:r>
              <a:rPr dirty="0"/>
              <a:t>Canonical</a:t>
            </a:r>
            <a:r>
              <a:rPr spc="-35" dirty="0"/>
              <a:t> </a:t>
            </a:r>
            <a:r>
              <a:rPr dirty="0"/>
              <a:t>LR</a:t>
            </a:r>
            <a:r>
              <a:rPr spc="-30" dirty="0"/>
              <a:t> </a:t>
            </a:r>
            <a:r>
              <a:rPr spc="-10" dirty="0"/>
              <a:t>Parsing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025397"/>
            <a:ext cx="7689850" cy="475805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marR="5080" indent="-343535">
              <a:lnSpc>
                <a:spcPts val="3479"/>
              </a:lnSpc>
              <a:spcBef>
                <a:spcPts val="52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Carry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extra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information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state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wrong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reductions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α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ruled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out</a:t>
            </a:r>
            <a:endParaRPr sz="3200">
              <a:latin typeface="Calibri"/>
              <a:cs typeface="Calibri"/>
            </a:endParaRPr>
          </a:p>
          <a:p>
            <a:pPr marL="355600" marR="100330" indent="-343535">
              <a:lnSpc>
                <a:spcPts val="3460"/>
              </a:lnSpc>
              <a:spcBef>
                <a:spcPts val="73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Redefine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items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terminal </a:t>
            </a:r>
            <a:r>
              <a:rPr sz="3200" dirty="0">
                <a:latin typeface="Calibri"/>
                <a:cs typeface="Calibri"/>
              </a:rPr>
              <a:t>symbol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second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component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(look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ahead symbol)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ts val="3635"/>
              </a:lnSpc>
              <a:spcBef>
                <a:spcPts val="35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general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item becomes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[A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0" dirty="0">
                <a:latin typeface="Wingdings"/>
                <a:cs typeface="Wingdings"/>
              </a:rPr>
              <a:t></a:t>
            </a:r>
            <a:endParaRPr sz="3200">
              <a:latin typeface="Wingdings"/>
              <a:cs typeface="Wingdings"/>
            </a:endParaRPr>
          </a:p>
          <a:p>
            <a:pPr marL="355600">
              <a:lnSpc>
                <a:spcPts val="3635"/>
              </a:lnSpc>
            </a:pPr>
            <a:r>
              <a:rPr sz="3200" dirty="0">
                <a:latin typeface="Calibri"/>
                <a:cs typeface="Calibri"/>
              </a:rPr>
              <a:t>α.β,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a]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called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LR(1)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item.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ts val="3635"/>
              </a:lnSpc>
              <a:spcBef>
                <a:spcPts val="414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Item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[A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Wingdings"/>
                <a:cs typeface="Wingdings"/>
              </a:rPr>
              <a:t>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α.,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a]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calls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reduction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only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if</a:t>
            </a:r>
            <a:endParaRPr sz="3200">
              <a:latin typeface="Calibri"/>
              <a:cs typeface="Calibri"/>
            </a:endParaRPr>
          </a:p>
          <a:p>
            <a:pPr marL="355600" marR="189230">
              <a:lnSpc>
                <a:spcPts val="3460"/>
              </a:lnSpc>
              <a:spcBef>
                <a:spcPts val="225"/>
              </a:spcBef>
              <a:tabLst>
                <a:tab pos="6920230" algn="l"/>
              </a:tabLst>
            </a:pPr>
            <a:r>
              <a:rPr sz="3200" dirty="0">
                <a:latin typeface="Calibri"/>
                <a:cs typeface="Calibri"/>
              </a:rPr>
              <a:t>next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a.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symbols</a:t>
            </a:r>
            <a:r>
              <a:rPr sz="3200" spc="-20" dirty="0">
                <a:latin typeface="Calibri"/>
                <a:cs typeface="Calibri"/>
              </a:rPr>
              <a:t> “a”s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will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subset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Follow(A).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8614" y="415493"/>
            <a:ext cx="2212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Closure(I)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007235"/>
            <a:ext cx="595312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repeat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item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[A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α.Bβ, a]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I</a:t>
            </a:r>
            <a:endParaRPr sz="2800">
              <a:latin typeface="Calibri"/>
              <a:cs typeface="Calibri"/>
            </a:endParaRPr>
          </a:p>
          <a:p>
            <a:pPr marL="927100" marR="5080">
              <a:lnSpc>
                <a:spcPts val="3340"/>
              </a:lnSpc>
              <a:spcBef>
                <a:spcPts val="125"/>
              </a:spcBef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γ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G'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terminal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First(βa)</a:t>
            </a:r>
            <a:endParaRPr sz="2800">
              <a:latin typeface="Calibri"/>
              <a:cs typeface="Calibri"/>
            </a:endParaRPr>
          </a:p>
          <a:p>
            <a:pPr marL="12700" marR="650875" indent="1828800">
              <a:lnSpc>
                <a:spcPts val="3340"/>
              </a:lnSpc>
              <a:spcBef>
                <a:spcPts val="30"/>
              </a:spcBef>
            </a:pPr>
            <a:r>
              <a:rPr sz="2800" dirty="0">
                <a:latin typeface="Calibri"/>
                <a:cs typeface="Calibri"/>
              </a:rPr>
              <a:t>add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item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[B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.γ,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b]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I </a:t>
            </a:r>
            <a:r>
              <a:rPr sz="2800" dirty="0">
                <a:latin typeface="Calibri"/>
                <a:cs typeface="Calibri"/>
              </a:rPr>
              <a:t>until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additions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I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180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01013"/>
            <a:ext cx="5941695" cy="250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grammar</a:t>
            </a:r>
            <a:endParaRPr sz="2800">
              <a:latin typeface="Calibri"/>
              <a:cs typeface="Calibri"/>
            </a:endParaRPr>
          </a:p>
          <a:p>
            <a:pPr marL="355600" marR="4525645">
              <a:lnSpc>
                <a:spcPts val="2690"/>
              </a:lnSpc>
              <a:spcBef>
                <a:spcPts val="2665"/>
              </a:spcBef>
            </a:pPr>
            <a:r>
              <a:rPr sz="2800" dirty="0">
                <a:latin typeface="Calibri"/>
                <a:cs typeface="Calibri"/>
              </a:rPr>
              <a:t>S‘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7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CC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2710"/>
              </a:lnSpc>
              <a:tabLst>
                <a:tab pos="1553845" algn="l"/>
              </a:tabLst>
            </a:pP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cC</a:t>
            </a:r>
            <a:r>
              <a:rPr sz="2800" dirty="0">
                <a:latin typeface="Calibri"/>
                <a:cs typeface="Calibri"/>
              </a:rPr>
              <a:t>	| </a:t>
            </a:r>
            <a:r>
              <a:rPr sz="2800" spc="-50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800" dirty="0">
                <a:latin typeface="Calibri"/>
                <a:cs typeface="Calibri"/>
              </a:rPr>
              <a:t>Compute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closure(I)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55" dirty="0">
                <a:latin typeface="Calibri"/>
                <a:cs typeface="Calibri"/>
              </a:rPr>
              <a:t> I=,*S’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.S,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$]}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744" y="3818001"/>
            <a:ext cx="1257300" cy="21596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740"/>
              </a:spcBef>
            </a:pPr>
            <a:r>
              <a:rPr sz="2800" dirty="0">
                <a:latin typeface="Calibri"/>
                <a:cs typeface="Calibri"/>
              </a:rPr>
              <a:t>S‘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.S,</a:t>
            </a:r>
            <a:r>
              <a:rPr sz="2800" spc="7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.CC,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.cC,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690"/>
              </a:lnSpc>
            </a:pP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.cC,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690"/>
              </a:lnSpc>
            </a:pP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.d,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25"/>
              </a:lnSpc>
            </a:pP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Calibri"/>
                <a:cs typeface="Calibri"/>
              </a:rPr>
              <a:t>.d,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8375" y="3818001"/>
            <a:ext cx="21272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025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  <a:spcBef>
                <a:spcPts val="335"/>
              </a:spcBef>
            </a:pPr>
            <a:r>
              <a:rPr sz="2800" spc="-50" dirty="0">
                <a:latin typeface="Calibri"/>
                <a:cs typeface="Calibri"/>
              </a:rPr>
              <a:t>$ c d c 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180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952245"/>
            <a:ext cx="6554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Construct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LR(1)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items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grammar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previous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slide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" y="1439926"/>
            <a:ext cx="1132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S′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.S,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32" y="1683842"/>
            <a:ext cx="90678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S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.CC,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latin typeface="Calibri"/>
                <a:cs typeface="Calibri"/>
              </a:rPr>
              <a:t>C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.cC,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C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.d,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4282" y="1439926"/>
            <a:ext cx="366395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$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240"/>
              </a:spcBef>
            </a:pPr>
            <a:r>
              <a:rPr sz="2000" spc="-50" dirty="0">
                <a:latin typeface="Calibri"/>
                <a:cs typeface="Calibri"/>
              </a:rPr>
              <a:t>$ </a:t>
            </a:r>
            <a:r>
              <a:rPr sz="2000" spc="-25" dirty="0">
                <a:latin typeface="Calibri"/>
                <a:cs typeface="Calibri"/>
              </a:rPr>
              <a:t>c/d c/d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" y="2659507"/>
            <a:ext cx="13684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goto(I</a:t>
            </a:r>
            <a:r>
              <a:rPr sz="1950" spc="-15" baseline="-21367" dirty="0">
                <a:latin typeface="Calibri"/>
                <a:cs typeface="Calibri"/>
              </a:rPr>
              <a:t>0</a:t>
            </a:r>
            <a:r>
              <a:rPr sz="2000" spc="-10" dirty="0">
                <a:latin typeface="Calibri"/>
                <a:cs typeface="Calibri"/>
              </a:rPr>
              <a:t>,S)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132" y="2903347"/>
            <a:ext cx="808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S′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S.,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4282" y="2903347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$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140" y="3391280"/>
            <a:ext cx="1386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goto(I</a:t>
            </a:r>
            <a:r>
              <a:rPr sz="1950" spc="-15" baseline="-21367" dirty="0">
                <a:latin typeface="Calibri"/>
                <a:cs typeface="Calibri"/>
              </a:rPr>
              <a:t>0</a:t>
            </a:r>
            <a:r>
              <a:rPr sz="2000" spc="-10" dirty="0">
                <a:latin typeface="Calibri"/>
                <a:cs typeface="Calibri"/>
              </a:rPr>
              <a:t>,C)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4132" y="3635121"/>
            <a:ext cx="90678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S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C.C,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latin typeface="Calibri"/>
                <a:cs typeface="Calibri"/>
              </a:rPr>
              <a:t>C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.cC,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C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.d,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4282" y="3635121"/>
            <a:ext cx="15494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2000" spc="-50" dirty="0">
                <a:latin typeface="Calibri"/>
                <a:cs typeface="Calibri"/>
              </a:rPr>
              <a:t>$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50" dirty="0">
                <a:latin typeface="Calibri"/>
                <a:cs typeface="Calibri"/>
              </a:rPr>
              <a:t>$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spc="-50" dirty="0">
                <a:latin typeface="Calibri"/>
                <a:cs typeface="Calibri"/>
              </a:rPr>
              <a:t>$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140" y="4610861"/>
            <a:ext cx="1358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goto(I</a:t>
            </a:r>
            <a:r>
              <a:rPr sz="1950" spc="-15" baseline="-21367" dirty="0">
                <a:latin typeface="Calibri"/>
                <a:cs typeface="Calibri"/>
              </a:rPr>
              <a:t>0</a:t>
            </a:r>
            <a:r>
              <a:rPr sz="2000" spc="-10" dirty="0">
                <a:latin typeface="Calibri"/>
                <a:cs typeface="Calibri"/>
              </a:rPr>
              <a:t>,c)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132" y="4854702"/>
            <a:ext cx="89725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C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c.C,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latin typeface="Calibri"/>
                <a:cs typeface="Calibri"/>
              </a:rPr>
              <a:t>C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.cC,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C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.d,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64282" y="4854702"/>
            <a:ext cx="366395" cy="8185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25" dirty="0">
                <a:latin typeface="Calibri"/>
                <a:cs typeface="Calibri"/>
              </a:rPr>
              <a:t>c/d c/d c/d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73575" y="1485645"/>
            <a:ext cx="1381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4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goto(I</a:t>
            </a:r>
            <a:r>
              <a:rPr sz="1950" spc="-15" baseline="-21367" dirty="0">
                <a:latin typeface="Calibri"/>
                <a:cs typeface="Calibri"/>
              </a:rPr>
              <a:t>0</a:t>
            </a:r>
            <a:r>
              <a:rPr sz="2000" spc="-10" dirty="0">
                <a:latin typeface="Calibri"/>
                <a:cs typeface="Calibri"/>
              </a:rPr>
              <a:t>,d)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8516" y="1729562"/>
            <a:ext cx="788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C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d.,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6629" y="1729562"/>
            <a:ext cx="366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c/d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3575" y="2217547"/>
            <a:ext cx="1381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5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goto(I</a:t>
            </a:r>
            <a:r>
              <a:rPr sz="1950" spc="-15" baseline="-21367" dirty="0">
                <a:latin typeface="Calibri"/>
                <a:cs typeface="Calibri"/>
              </a:rPr>
              <a:t>2</a:t>
            </a:r>
            <a:r>
              <a:rPr sz="2000" spc="-10" dirty="0">
                <a:latin typeface="Calibri"/>
                <a:cs typeface="Calibri"/>
              </a:rPr>
              <a:t>,C)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98516" y="2461387"/>
            <a:ext cx="906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S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CC.,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6629" y="2461387"/>
            <a:ext cx="154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$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73575" y="2948762"/>
            <a:ext cx="13550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6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goto(I</a:t>
            </a:r>
            <a:r>
              <a:rPr sz="1950" spc="-15" baseline="-21367" dirty="0">
                <a:latin typeface="Calibri"/>
                <a:cs typeface="Calibri"/>
              </a:rPr>
              <a:t>2</a:t>
            </a:r>
            <a:r>
              <a:rPr sz="2000" spc="-10" dirty="0">
                <a:latin typeface="Calibri"/>
                <a:cs typeface="Calibri"/>
              </a:rPr>
              <a:t>,c)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98516" y="3193161"/>
            <a:ext cx="89535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c.C,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latin typeface="Calibri"/>
                <a:cs typeface="Calibri"/>
              </a:rPr>
              <a:t>C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.cC,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C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.d,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56629" y="3193161"/>
            <a:ext cx="15494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$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20"/>
              </a:lnSpc>
            </a:pPr>
            <a:r>
              <a:rPr sz="2000" spc="-50" dirty="0">
                <a:latin typeface="Calibri"/>
                <a:cs typeface="Calibri"/>
              </a:rPr>
              <a:t>$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spc="-50" dirty="0">
                <a:latin typeface="Calibri"/>
                <a:cs typeface="Calibri"/>
              </a:rPr>
              <a:t>$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73575" y="4168521"/>
            <a:ext cx="1381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7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goto(I</a:t>
            </a:r>
            <a:r>
              <a:rPr sz="1950" spc="-15" baseline="-21367" dirty="0">
                <a:latin typeface="Calibri"/>
                <a:cs typeface="Calibri"/>
              </a:rPr>
              <a:t>2</a:t>
            </a:r>
            <a:r>
              <a:rPr sz="2000" spc="-10" dirty="0">
                <a:latin typeface="Calibri"/>
                <a:cs typeface="Calibri"/>
              </a:rPr>
              <a:t>,d)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98516" y="4412437"/>
            <a:ext cx="788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C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d.,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56629" y="4412437"/>
            <a:ext cx="154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$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73575" y="4900421"/>
            <a:ext cx="1381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8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goto(I</a:t>
            </a:r>
            <a:r>
              <a:rPr sz="1950" spc="-15" baseline="-21367" dirty="0">
                <a:latin typeface="Calibri"/>
                <a:cs typeface="Calibri"/>
              </a:rPr>
              <a:t>3</a:t>
            </a:r>
            <a:r>
              <a:rPr sz="2000" spc="-10" dirty="0">
                <a:latin typeface="Calibri"/>
                <a:cs typeface="Calibri"/>
              </a:rPr>
              <a:t>,C)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98516" y="5144261"/>
            <a:ext cx="897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C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cC.,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56629" y="5144261"/>
            <a:ext cx="366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libri"/>
                <a:cs typeface="Calibri"/>
              </a:rPr>
              <a:t>c/d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73575" y="5631891"/>
            <a:ext cx="13817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1950" baseline="-21367" dirty="0">
                <a:latin typeface="Calibri"/>
                <a:cs typeface="Calibri"/>
              </a:rPr>
              <a:t>9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goto(I</a:t>
            </a:r>
            <a:r>
              <a:rPr sz="1950" spc="-15" baseline="-21367" dirty="0">
                <a:latin typeface="Calibri"/>
                <a:cs typeface="Calibri"/>
              </a:rPr>
              <a:t>6</a:t>
            </a:r>
            <a:r>
              <a:rPr sz="2000" spc="-10" dirty="0">
                <a:latin typeface="Calibri"/>
                <a:cs typeface="Calibri"/>
              </a:rPr>
              <a:t>,C)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98516" y="5876035"/>
            <a:ext cx="897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C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cC.,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56629" y="5876035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alibri"/>
                <a:cs typeface="Calibri"/>
              </a:rPr>
              <a:t>$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828" y="80213"/>
            <a:ext cx="654812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04695" marR="5080" indent="-1992630">
              <a:lnSpc>
                <a:spcPct val="100000"/>
              </a:lnSpc>
              <a:spcBef>
                <a:spcPts val="105"/>
              </a:spcBef>
            </a:pPr>
            <a:r>
              <a:rPr dirty="0"/>
              <a:t>Construction</a:t>
            </a:r>
            <a:r>
              <a:rPr spc="-11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Canonical</a:t>
            </a:r>
            <a:r>
              <a:rPr spc="-105" dirty="0"/>
              <a:t> </a:t>
            </a:r>
            <a:r>
              <a:rPr spc="-25" dirty="0"/>
              <a:t>LR </a:t>
            </a:r>
            <a:r>
              <a:rPr dirty="0"/>
              <a:t>parse</a:t>
            </a:r>
            <a:r>
              <a:rPr spc="-90" dirty="0"/>
              <a:t> </a:t>
            </a:r>
            <a:r>
              <a:rPr spc="-10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547825"/>
            <a:ext cx="754507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09600">
              <a:lnSpc>
                <a:spcPct val="100000"/>
              </a:lnSpc>
              <a:spcBef>
                <a:spcPts val="10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Construct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C={I</a:t>
            </a:r>
            <a:r>
              <a:rPr sz="2400" baseline="-20833" dirty="0">
                <a:latin typeface="Calibri"/>
                <a:cs typeface="Calibri"/>
              </a:rPr>
              <a:t>0,</a:t>
            </a:r>
            <a:r>
              <a:rPr sz="2400" spc="-30" baseline="-20833" dirty="0">
                <a:latin typeface="Calibri"/>
                <a:cs typeface="Calibri"/>
              </a:rPr>
              <a:t> </a:t>
            </a:r>
            <a:r>
              <a:rPr sz="2400" baseline="-20833" dirty="0">
                <a:latin typeface="Times New Roman"/>
                <a:cs typeface="Times New Roman"/>
              </a:rPr>
              <a:t>…</a:t>
            </a:r>
            <a:r>
              <a:rPr sz="2400" baseline="-20833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baseline="-20833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}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LR(1)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items.</a:t>
            </a:r>
            <a:endParaRPr sz="2400">
              <a:latin typeface="Calibri"/>
              <a:cs typeface="Calibri"/>
            </a:endParaRPr>
          </a:p>
          <a:p>
            <a:pPr marL="698500" marR="2171065" indent="-610235">
              <a:lnSpc>
                <a:spcPct val="100000"/>
              </a:lnSpc>
              <a:spcBef>
                <a:spcPts val="288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α.aβ,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b]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baseline="-20833" dirty="0">
                <a:latin typeface="Calibri"/>
                <a:cs typeface="Calibri"/>
              </a:rPr>
              <a:t>i</a:t>
            </a:r>
            <a:r>
              <a:rPr sz="2400" spc="-22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goto(I</a:t>
            </a:r>
            <a:r>
              <a:rPr sz="2400" baseline="-20833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a)=I</a:t>
            </a:r>
            <a:r>
              <a:rPr sz="2400" spc="-15" baseline="-20833" dirty="0">
                <a:latin typeface="Calibri"/>
                <a:cs typeface="Calibri"/>
              </a:rPr>
              <a:t>j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action[i,a]=shift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j</a:t>
            </a:r>
            <a:endParaRPr sz="2400">
              <a:latin typeface="Calibri"/>
              <a:cs typeface="Calibri"/>
            </a:endParaRPr>
          </a:p>
          <a:p>
            <a:pPr marL="698500" indent="-609600">
              <a:lnSpc>
                <a:spcPct val="100000"/>
              </a:lnSpc>
              <a:spcBef>
                <a:spcPts val="288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α.,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a]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37" baseline="-20833" dirty="0">
                <a:latin typeface="Calibri"/>
                <a:cs typeface="Calibri"/>
              </a:rPr>
              <a:t>i</a:t>
            </a:r>
            <a:endParaRPr sz="2400" baseline="-20833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action[i,a]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α</a:t>
            </a:r>
            <a:endParaRPr sz="2400">
              <a:latin typeface="Calibri"/>
              <a:cs typeface="Calibri"/>
            </a:endParaRPr>
          </a:p>
          <a:p>
            <a:pPr marL="698500" indent="-609600">
              <a:lnSpc>
                <a:spcPct val="100000"/>
              </a:lnSpc>
              <a:spcBef>
                <a:spcPts val="288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[S′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S.,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$]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37" baseline="-20833" dirty="0">
                <a:latin typeface="Calibri"/>
                <a:cs typeface="Calibri"/>
              </a:rPr>
              <a:t>i</a:t>
            </a:r>
            <a:endParaRPr sz="2400" baseline="-20833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action[i,$]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accept</a:t>
            </a:r>
            <a:endParaRPr sz="2400">
              <a:latin typeface="Calibri"/>
              <a:cs typeface="Calibri"/>
            </a:endParaRPr>
          </a:p>
          <a:p>
            <a:pPr marL="698500" indent="-609600">
              <a:lnSpc>
                <a:spcPct val="100000"/>
              </a:lnSpc>
              <a:spcBef>
                <a:spcPts val="288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goto(I</a:t>
            </a:r>
            <a:r>
              <a:rPr sz="2400" baseline="-20833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baseline="-20833" dirty="0">
                <a:latin typeface="Calibri"/>
                <a:cs typeface="Calibri"/>
              </a:rPr>
              <a:t>j</a:t>
            </a:r>
            <a:r>
              <a:rPr sz="2400" spc="-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goto[i,A]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terminals</a:t>
            </a:r>
            <a:r>
              <a:rPr sz="2400" spc="-50" dirty="0">
                <a:latin typeface="Calibri"/>
                <a:cs typeface="Calibri"/>
              </a:rPr>
              <a:t> 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92630">
              <a:lnSpc>
                <a:spcPct val="100000"/>
              </a:lnSpc>
              <a:spcBef>
                <a:spcPts val="105"/>
              </a:spcBef>
            </a:pPr>
            <a:r>
              <a:rPr dirty="0"/>
              <a:t>Parse </a:t>
            </a:r>
            <a:r>
              <a:rPr spc="-10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5312" y="1128712"/>
          <a:ext cx="77724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State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5" dirty="0">
                          <a:solidFill>
                            <a:srgbClr val="00CC00"/>
                          </a:solidFill>
                          <a:latin typeface="Calibri"/>
                          <a:cs typeface="Calibri"/>
                        </a:rPr>
                        <a:t>acc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FF3300"/>
                          </a:solidFill>
                          <a:latin typeface="Calibri"/>
                          <a:cs typeface="Calibri"/>
                        </a:rPr>
                        <a:t>r3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FF3300"/>
                          </a:solidFill>
                          <a:latin typeface="Calibri"/>
                          <a:cs typeface="Calibri"/>
                        </a:rPr>
                        <a:t>r3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FF3300"/>
                          </a:solidFill>
                          <a:latin typeface="Calibri"/>
                          <a:cs typeface="Calibri"/>
                        </a:rPr>
                        <a:t>r1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FF3300"/>
                          </a:solidFill>
                          <a:latin typeface="Calibri"/>
                          <a:cs typeface="Calibri"/>
                        </a:rPr>
                        <a:t>r3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FF3300"/>
                          </a:solidFill>
                          <a:latin typeface="Calibri"/>
                          <a:cs typeface="Calibri"/>
                        </a:rPr>
                        <a:t>r2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FF3300"/>
                          </a:solidFill>
                          <a:latin typeface="Calibri"/>
                          <a:cs typeface="Calibri"/>
                        </a:rPr>
                        <a:t>r2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solidFill>
                            <a:srgbClr val="FF3300"/>
                          </a:solidFill>
                          <a:latin typeface="Calibri"/>
                          <a:cs typeface="Calibri"/>
                        </a:rPr>
                        <a:t>r2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Notes</a:t>
            </a:r>
            <a:r>
              <a:rPr sz="4000" spc="-75" dirty="0"/>
              <a:t> </a:t>
            </a:r>
            <a:r>
              <a:rPr sz="4000" dirty="0"/>
              <a:t>on</a:t>
            </a:r>
            <a:r>
              <a:rPr sz="4000" spc="-70" dirty="0"/>
              <a:t> </a:t>
            </a:r>
            <a:r>
              <a:rPr sz="4000" dirty="0"/>
              <a:t>Canonical</a:t>
            </a:r>
            <a:r>
              <a:rPr sz="4000" spc="-90" dirty="0"/>
              <a:t> </a:t>
            </a:r>
            <a:r>
              <a:rPr sz="4000" dirty="0"/>
              <a:t>LR</a:t>
            </a:r>
            <a:r>
              <a:rPr sz="4000" spc="-70" dirty="0"/>
              <a:t> </a:t>
            </a:r>
            <a:r>
              <a:rPr sz="4000" spc="-10" dirty="0"/>
              <a:t>Parser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417066"/>
            <a:ext cx="790702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Consider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grammar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discussed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previous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two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slides.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language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grammar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c*dc*d.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2200">
              <a:latin typeface="Calibri"/>
              <a:cs typeface="Calibri"/>
            </a:endParaRPr>
          </a:p>
          <a:p>
            <a:pPr marL="355600" marR="5080" indent="-343535">
              <a:lnSpc>
                <a:spcPct val="80000"/>
              </a:lnSpc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When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reading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input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cc…dcc…d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parser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shifts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stack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then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state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after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reading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d.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calls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reduction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by 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following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symbol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25" dirty="0">
                <a:latin typeface="Calibri"/>
                <a:cs typeface="Calibri"/>
              </a:rPr>
              <a:t> d.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buFont typeface="Calibri"/>
              <a:buChar char="•"/>
            </a:pPr>
            <a:endParaRPr sz="2200">
              <a:latin typeface="Calibri"/>
              <a:cs typeface="Calibri"/>
            </a:endParaRPr>
          </a:p>
          <a:p>
            <a:pPr marL="355600" marR="302895" indent="-343535">
              <a:lnSpc>
                <a:spcPct val="80000"/>
              </a:lnSpc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$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follows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first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input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c*d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the </a:t>
            </a:r>
            <a:r>
              <a:rPr sz="2200" dirty="0">
                <a:latin typeface="Calibri"/>
                <a:cs typeface="Calibri"/>
              </a:rPr>
              <a:t>language;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parser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declares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error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375"/>
              </a:lnSpc>
              <a:spcBef>
                <a:spcPts val="2645"/>
              </a:spcBef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error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canonical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parser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never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makes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wrong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shift/reduce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move.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immediately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declares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error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40"/>
              </a:spcBef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Problem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Canonical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parse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table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05"/>
              </a:spcBef>
            </a:pPr>
            <a:r>
              <a:rPr dirty="0"/>
              <a:t>Issues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bottom</a:t>
            </a:r>
            <a:r>
              <a:rPr spc="-10" dirty="0"/>
              <a:t> </a:t>
            </a:r>
            <a:r>
              <a:rPr dirty="0"/>
              <a:t>up</a:t>
            </a:r>
            <a:r>
              <a:rPr spc="-10" dirty="0"/>
              <a:t> parsing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34542"/>
            <a:ext cx="7306309" cy="4746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4330" marR="85090" indent="-342265">
              <a:lnSpc>
                <a:spcPts val="3840"/>
              </a:lnSpc>
              <a:spcBef>
                <a:spcPts val="1019"/>
              </a:spcBef>
              <a:buChar char="•"/>
              <a:tabLst>
                <a:tab pos="355600" algn="l"/>
              </a:tabLst>
            </a:pPr>
            <a:r>
              <a:rPr sz="4000" dirty="0">
                <a:latin typeface="Calibri"/>
                <a:cs typeface="Calibri"/>
              </a:rPr>
              <a:t>How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do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we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know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which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action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-35" dirty="0">
                <a:latin typeface="Calibri"/>
                <a:cs typeface="Calibri"/>
              </a:rPr>
              <a:t>to 	</a:t>
            </a:r>
            <a:r>
              <a:rPr sz="4000" spc="-20" dirty="0">
                <a:latin typeface="Calibri"/>
                <a:cs typeface="Calibri"/>
              </a:rPr>
              <a:t>take</a:t>
            </a:r>
            <a:endParaRPr sz="4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5"/>
              </a:spcBef>
              <a:buChar char="–"/>
              <a:tabLst>
                <a:tab pos="755650" algn="l"/>
              </a:tabLst>
            </a:pPr>
            <a:r>
              <a:rPr sz="3600" dirty="0">
                <a:latin typeface="Calibri"/>
                <a:cs typeface="Calibri"/>
              </a:rPr>
              <a:t>whether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to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shift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or</a:t>
            </a:r>
            <a:r>
              <a:rPr sz="3600" spc="-10" dirty="0">
                <a:latin typeface="Calibri"/>
                <a:cs typeface="Calibri"/>
              </a:rPr>
              <a:t> reduce</a:t>
            </a:r>
            <a:endParaRPr sz="3600">
              <a:latin typeface="Calibri"/>
              <a:cs typeface="Calibri"/>
            </a:endParaRPr>
          </a:p>
          <a:p>
            <a:pPr marL="755015" marR="1312545" lvl="1" indent="-285750">
              <a:lnSpc>
                <a:spcPts val="3460"/>
              </a:lnSpc>
              <a:spcBef>
                <a:spcPts val="830"/>
              </a:spcBef>
              <a:buChar char="–"/>
              <a:tabLst>
                <a:tab pos="756285" algn="l"/>
              </a:tabLst>
            </a:pPr>
            <a:r>
              <a:rPr sz="3600" dirty="0">
                <a:latin typeface="Calibri"/>
                <a:cs typeface="Calibri"/>
              </a:rPr>
              <a:t>Which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production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to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use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for 	</a:t>
            </a:r>
            <a:r>
              <a:rPr sz="3600" spc="-10" dirty="0">
                <a:latin typeface="Calibri"/>
                <a:cs typeface="Calibri"/>
              </a:rPr>
              <a:t>reduction?</a:t>
            </a:r>
            <a:endParaRPr sz="3600">
              <a:latin typeface="Calibri"/>
              <a:cs typeface="Calibri"/>
            </a:endParaRPr>
          </a:p>
          <a:p>
            <a:pPr marL="354330" marR="5080" indent="-342265">
              <a:lnSpc>
                <a:spcPts val="3840"/>
              </a:lnSpc>
              <a:spcBef>
                <a:spcPts val="940"/>
              </a:spcBef>
              <a:buChar char="•"/>
              <a:tabLst>
                <a:tab pos="355600" algn="l"/>
              </a:tabLst>
            </a:pPr>
            <a:r>
              <a:rPr sz="4000" dirty="0">
                <a:latin typeface="Calibri"/>
                <a:cs typeface="Calibri"/>
              </a:rPr>
              <a:t>Sometimes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parser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can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reduce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but 	</a:t>
            </a:r>
            <a:r>
              <a:rPr sz="4000" dirty="0">
                <a:latin typeface="Calibri"/>
                <a:cs typeface="Calibri"/>
              </a:rPr>
              <a:t>it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should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not:</a:t>
            </a:r>
            <a:endParaRPr sz="4000">
              <a:latin typeface="Calibri"/>
              <a:cs typeface="Calibri"/>
            </a:endParaRPr>
          </a:p>
          <a:p>
            <a:pPr marL="756285" marR="1574165" indent="-287020">
              <a:lnSpc>
                <a:spcPct val="80000"/>
              </a:lnSpc>
              <a:spcBef>
                <a:spcPts val="915"/>
              </a:spcBef>
            </a:pP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X</a:t>
            </a:r>
            <a:r>
              <a:rPr sz="3600" dirty="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Є</a:t>
            </a:r>
            <a:r>
              <a:rPr sz="3600" spc="-5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can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always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used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for </a:t>
            </a:r>
            <a:r>
              <a:rPr sz="3600" spc="-10" dirty="0">
                <a:latin typeface="Calibri"/>
                <a:cs typeface="Calibri"/>
              </a:rPr>
              <a:t>reduction!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4925">
              <a:lnSpc>
                <a:spcPct val="100000"/>
              </a:lnSpc>
              <a:spcBef>
                <a:spcPts val="105"/>
              </a:spcBef>
            </a:pPr>
            <a:r>
              <a:rPr dirty="0"/>
              <a:t>LALR</a:t>
            </a:r>
            <a:r>
              <a:rPr spc="-20" dirty="0"/>
              <a:t> </a:t>
            </a:r>
            <a:r>
              <a:rPr dirty="0"/>
              <a:t>Parse</a:t>
            </a:r>
            <a:r>
              <a:rPr spc="-20" dirty="0"/>
              <a:t> </a:t>
            </a:r>
            <a:r>
              <a:rPr spc="-10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014729"/>
            <a:ext cx="7600950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431800" algn="l"/>
              </a:tabLst>
            </a:pPr>
            <a:r>
              <a:rPr sz="2400" dirty="0">
                <a:latin typeface="Calibri"/>
                <a:cs typeface="Calibri"/>
              </a:rPr>
              <a:t>Look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Ahead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parsers</a:t>
            </a:r>
            <a:endParaRPr sz="2400">
              <a:latin typeface="Calibri"/>
              <a:cs typeface="Calibri"/>
            </a:endParaRPr>
          </a:p>
          <a:p>
            <a:pPr marL="431800" indent="-342900">
              <a:lnSpc>
                <a:spcPts val="2590"/>
              </a:lnSpc>
              <a:spcBef>
                <a:spcPts val="2880"/>
              </a:spcBef>
              <a:buChar char="•"/>
              <a:tabLst>
                <a:tab pos="431800" algn="l"/>
              </a:tabLst>
            </a:pP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looking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(same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kernel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431800">
              <a:lnSpc>
                <a:spcPts val="2590"/>
              </a:lnSpc>
            </a:pP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lookaheads)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LR(1)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items</a:t>
            </a:r>
            <a:endParaRPr sz="240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  <a:tabLst>
                <a:tab pos="3746500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baseline="-20833" dirty="0">
                <a:latin typeface="Calibri"/>
                <a:cs typeface="Calibri"/>
              </a:rPr>
              <a:t>4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c/d</a:t>
            </a:r>
            <a:r>
              <a:rPr sz="2400" dirty="0">
                <a:latin typeface="Calibri"/>
                <a:cs typeface="Calibri"/>
              </a:rPr>
              <a:t>	I</a:t>
            </a:r>
            <a:r>
              <a:rPr sz="2400" baseline="-20833" dirty="0">
                <a:latin typeface="Calibri"/>
                <a:cs typeface="Calibri"/>
              </a:rPr>
              <a:t>7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d.,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$</a:t>
            </a:r>
            <a:endParaRPr sz="2400">
              <a:latin typeface="Calibri"/>
              <a:cs typeface="Calibri"/>
            </a:endParaRPr>
          </a:p>
          <a:p>
            <a:pPr marL="431800" indent="-342900">
              <a:lnSpc>
                <a:spcPct val="100000"/>
              </a:lnSpc>
              <a:spcBef>
                <a:spcPts val="2885"/>
              </a:spcBef>
              <a:buChar char="•"/>
              <a:tabLst>
                <a:tab pos="431800" algn="l"/>
              </a:tabLst>
            </a:pPr>
            <a:r>
              <a:rPr sz="2400" dirty="0">
                <a:latin typeface="Calibri"/>
                <a:cs typeface="Calibri"/>
              </a:rPr>
              <a:t>Replace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baseline="-20833" dirty="0">
                <a:latin typeface="Calibri"/>
                <a:cs typeface="Calibri"/>
              </a:rPr>
              <a:t>4</a:t>
            </a:r>
            <a:r>
              <a:rPr sz="2400" spc="25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baseline="-20833" dirty="0">
                <a:latin typeface="Calibri"/>
                <a:cs typeface="Calibri"/>
              </a:rPr>
              <a:t>7</a:t>
            </a:r>
            <a:r>
              <a:rPr sz="2400" spc="240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baseline="-20833" dirty="0">
                <a:latin typeface="Calibri"/>
                <a:cs typeface="Calibri"/>
              </a:rPr>
              <a:t>47</a:t>
            </a:r>
            <a:r>
              <a:rPr sz="2400" spc="262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consisting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(C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d., </a:t>
            </a:r>
            <a:r>
              <a:rPr sz="2400" spc="-10" dirty="0">
                <a:latin typeface="Calibri"/>
                <a:cs typeface="Calibri"/>
              </a:rPr>
              <a:t>c/d/$)</a:t>
            </a:r>
            <a:endParaRPr sz="2400">
              <a:latin typeface="Calibri"/>
              <a:cs typeface="Calibri"/>
            </a:endParaRPr>
          </a:p>
          <a:p>
            <a:pPr marL="431800" indent="-342900">
              <a:lnSpc>
                <a:spcPct val="100000"/>
              </a:lnSpc>
              <a:spcBef>
                <a:spcPts val="2880"/>
              </a:spcBef>
              <a:buChar char="•"/>
              <a:tabLst>
                <a:tab pos="431800" algn="l"/>
              </a:tabLst>
            </a:pPr>
            <a:r>
              <a:rPr sz="2400" dirty="0">
                <a:latin typeface="Calibri"/>
                <a:cs typeface="Calibri"/>
              </a:rPr>
              <a:t>Similarly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baseline="-20833" dirty="0">
                <a:latin typeface="Calibri"/>
                <a:cs typeface="Calibri"/>
              </a:rPr>
              <a:t>3</a:t>
            </a:r>
            <a:r>
              <a:rPr sz="2400" spc="24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baseline="-20833" dirty="0">
                <a:latin typeface="Calibri"/>
                <a:cs typeface="Calibri"/>
              </a:rPr>
              <a:t>6</a:t>
            </a:r>
            <a:r>
              <a:rPr sz="2400" spc="262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baseline="-20833" dirty="0">
                <a:latin typeface="Calibri"/>
                <a:cs typeface="Calibri"/>
              </a:rPr>
              <a:t>8</a:t>
            </a:r>
            <a:r>
              <a:rPr sz="2400" spc="240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baseline="-20833" dirty="0">
                <a:latin typeface="Calibri"/>
                <a:cs typeface="Calibri"/>
              </a:rPr>
              <a:t>9</a:t>
            </a:r>
            <a:r>
              <a:rPr sz="2400" spc="25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10" dirty="0">
                <a:latin typeface="Calibri"/>
                <a:cs typeface="Calibri"/>
              </a:rPr>
              <a:t> pairs</a:t>
            </a:r>
            <a:endParaRPr sz="2400">
              <a:latin typeface="Calibri"/>
              <a:cs typeface="Calibri"/>
            </a:endParaRPr>
          </a:p>
          <a:p>
            <a:pPr marL="431800" indent="-342900">
              <a:lnSpc>
                <a:spcPct val="100000"/>
              </a:lnSpc>
              <a:spcBef>
                <a:spcPts val="2880"/>
              </a:spcBef>
              <a:buChar char="•"/>
              <a:tabLst>
                <a:tab pos="431800" algn="l"/>
              </a:tabLst>
            </a:pP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LR(1)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items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5"/>
              </a:spcBef>
            </a:pPr>
            <a:r>
              <a:rPr dirty="0"/>
              <a:t>Construct</a:t>
            </a:r>
            <a:r>
              <a:rPr spc="-45" dirty="0"/>
              <a:t> </a:t>
            </a:r>
            <a:r>
              <a:rPr dirty="0"/>
              <a:t>LALR</a:t>
            </a:r>
            <a:r>
              <a:rPr spc="-50" dirty="0"/>
              <a:t> </a:t>
            </a:r>
            <a:r>
              <a:rPr dirty="0"/>
              <a:t>parse</a:t>
            </a:r>
            <a:r>
              <a:rPr spc="-30" dirty="0"/>
              <a:t> </a:t>
            </a:r>
            <a:r>
              <a:rPr spc="-10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indent="-609600">
              <a:lnSpc>
                <a:spcPct val="100000"/>
              </a:lnSpc>
              <a:spcBef>
                <a:spcPts val="105"/>
              </a:spcBef>
              <a:buChar char="•"/>
              <a:tabLst>
                <a:tab pos="698500" algn="l"/>
              </a:tabLst>
            </a:pPr>
            <a:r>
              <a:rPr dirty="0"/>
              <a:t>Construct</a:t>
            </a:r>
            <a:r>
              <a:rPr spc="-20" dirty="0"/>
              <a:t> </a:t>
            </a:r>
            <a:r>
              <a:rPr dirty="0"/>
              <a:t>C={I</a:t>
            </a:r>
            <a:r>
              <a:rPr sz="1950" baseline="-21367" dirty="0"/>
              <a:t>0</a:t>
            </a:r>
            <a:r>
              <a:rPr sz="2000" dirty="0"/>
              <a:t>,</a:t>
            </a:r>
            <a:r>
              <a:rPr sz="2000" dirty="0">
                <a:latin typeface="Times New Roman"/>
                <a:cs typeface="Times New Roman"/>
              </a:rPr>
              <a:t>……</a:t>
            </a:r>
            <a:r>
              <a:rPr sz="2000" dirty="0"/>
              <a:t>,I</a:t>
            </a:r>
            <a:r>
              <a:rPr sz="1950" baseline="-21367" dirty="0"/>
              <a:t>n</a:t>
            </a:r>
            <a:r>
              <a:rPr sz="2000" dirty="0"/>
              <a:t>}</a:t>
            </a:r>
            <a:r>
              <a:rPr sz="2000" spc="-50" dirty="0"/>
              <a:t> </a:t>
            </a:r>
            <a:r>
              <a:rPr sz="2000" dirty="0"/>
              <a:t>set</a:t>
            </a:r>
            <a:r>
              <a:rPr sz="2000" spc="-10" dirty="0"/>
              <a:t> </a:t>
            </a:r>
            <a:r>
              <a:rPr sz="2000" dirty="0"/>
              <a:t>of</a:t>
            </a:r>
            <a:r>
              <a:rPr sz="2000" spc="-20" dirty="0"/>
              <a:t> </a:t>
            </a:r>
            <a:r>
              <a:rPr sz="2000" dirty="0"/>
              <a:t>LR(1)</a:t>
            </a:r>
            <a:r>
              <a:rPr sz="2000" spc="-30" dirty="0"/>
              <a:t> </a:t>
            </a:r>
            <a:r>
              <a:rPr sz="2000" spc="-10" dirty="0"/>
              <a:t>items</a:t>
            </a:r>
            <a:endParaRPr sz="2000">
              <a:latin typeface="Times New Roman"/>
              <a:cs typeface="Times New Roman"/>
            </a:endParaRPr>
          </a:p>
          <a:p>
            <a:pPr marL="698500" indent="-609600">
              <a:lnSpc>
                <a:spcPts val="2160"/>
              </a:lnSpc>
              <a:spcBef>
                <a:spcPts val="2400"/>
              </a:spcBef>
              <a:buChar char="•"/>
              <a:tabLst>
                <a:tab pos="698500" algn="l"/>
              </a:tabLst>
            </a:pPr>
            <a:r>
              <a:rPr dirty="0"/>
              <a:t>For</a:t>
            </a:r>
            <a:r>
              <a:rPr spc="-40" dirty="0"/>
              <a:t> </a:t>
            </a:r>
            <a:r>
              <a:rPr dirty="0"/>
              <a:t>each</a:t>
            </a:r>
            <a:r>
              <a:rPr spc="-30" dirty="0"/>
              <a:t> </a:t>
            </a:r>
            <a:r>
              <a:rPr dirty="0"/>
              <a:t>core</a:t>
            </a:r>
            <a:r>
              <a:rPr spc="-50" dirty="0"/>
              <a:t> </a:t>
            </a:r>
            <a:r>
              <a:rPr dirty="0"/>
              <a:t>present</a:t>
            </a:r>
            <a:r>
              <a:rPr spc="-2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LR(1)</a:t>
            </a:r>
            <a:r>
              <a:rPr spc="-30" dirty="0"/>
              <a:t> </a:t>
            </a:r>
            <a:r>
              <a:rPr dirty="0"/>
              <a:t>items</a:t>
            </a:r>
            <a:r>
              <a:rPr spc="-25" dirty="0"/>
              <a:t> </a:t>
            </a:r>
            <a:r>
              <a:rPr dirty="0"/>
              <a:t>find</a:t>
            </a:r>
            <a:r>
              <a:rPr spc="-4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sets</a:t>
            </a:r>
            <a:r>
              <a:rPr spc="-25" dirty="0"/>
              <a:t> </a:t>
            </a:r>
            <a:r>
              <a:rPr dirty="0"/>
              <a:t>having</a:t>
            </a:r>
            <a:r>
              <a:rPr spc="-3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20" dirty="0"/>
              <a:t>same</a:t>
            </a:r>
          </a:p>
          <a:p>
            <a:pPr marL="698500">
              <a:lnSpc>
                <a:spcPts val="2160"/>
              </a:lnSpc>
            </a:pPr>
            <a:r>
              <a:rPr dirty="0"/>
              <a:t>core</a:t>
            </a:r>
            <a:r>
              <a:rPr spc="-5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replace</a:t>
            </a:r>
            <a:r>
              <a:rPr spc="-20" dirty="0"/>
              <a:t> </a:t>
            </a:r>
            <a:r>
              <a:rPr dirty="0"/>
              <a:t>these</a:t>
            </a:r>
            <a:r>
              <a:rPr spc="-35" dirty="0"/>
              <a:t> </a:t>
            </a:r>
            <a:r>
              <a:rPr dirty="0"/>
              <a:t>sets</a:t>
            </a:r>
            <a:r>
              <a:rPr spc="-20" dirty="0"/>
              <a:t> </a:t>
            </a:r>
            <a:r>
              <a:rPr dirty="0"/>
              <a:t>by</a:t>
            </a:r>
            <a:r>
              <a:rPr spc="-50" dirty="0"/>
              <a:t> </a:t>
            </a:r>
            <a:r>
              <a:rPr dirty="0"/>
              <a:t>their</a:t>
            </a:r>
            <a:r>
              <a:rPr spc="-35" dirty="0"/>
              <a:t> </a:t>
            </a:r>
            <a:r>
              <a:rPr spc="-10" dirty="0"/>
              <a:t>union</a:t>
            </a:r>
          </a:p>
          <a:p>
            <a:pPr marL="698500" indent="-609600">
              <a:lnSpc>
                <a:spcPct val="100000"/>
              </a:lnSpc>
              <a:spcBef>
                <a:spcPts val="2400"/>
              </a:spcBef>
              <a:buChar char="•"/>
              <a:tabLst>
                <a:tab pos="698500" algn="l"/>
              </a:tabLst>
            </a:pPr>
            <a:r>
              <a:rPr dirty="0"/>
              <a:t>Let</a:t>
            </a:r>
            <a:r>
              <a:rPr spc="-15" dirty="0"/>
              <a:t> </a:t>
            </a:r>
            <a:r>
              <a:rPr dirty="0"/>
              <a:t>C'</a:t>
            </a:r>
            <a:r>
              <a:rPr spc="-35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{J</a:t>
            </a:r>
            <a:r>
              <a:rPr sz="1950" baseline="-21367" dirty="0"/>
              <a:t>0</a:t>
            </a:r>
            <a:r>
              <a:rPr sz="2000" dirty="0"/>
              <a:t>,</a:t>
            </a:r>
            <a:r>
              <a:rPr sz="2000" dirty="0">
                <a:latin typeface="Times New Roman"/>
                <a:cs typeface="Times New Roman"/>
              </a:rPr>
              <a:t>……</a:t>
            </a:r>
            <a:r>
              <a:rPr sz="2000" dirty="0"/>
              <a:t>.,J</a:t>
            </a:r>
            <a:r>
              <a:rPr sz="1950" baseline="-21367" dirty="0"/>
              <a:t>m</a:t>
            </a:r>
            <a:r>
              <a:rPr sz="2000" dirty="0"/>
              <a:t>}</a:t>
            </a:r>
            <a:r>
              <a:rPr sz="2000" spc="-60" dirty="0"/>
              <a:t> </a:t>
            </a:r>
            <a:r>
              <a:rPr sz="2000" dirty="0"/>
              <a:t>be</a:t>
            </a:r>
            <a:r>
              <a:rPr sz="2000" spc="-15" dirty="0"/>
              <a:t> </a:t>
            </a:r>
            <a:r>
              <a:rPr sz="2000" dirty="0"/>
              <a:t>the</a:t>
            </a:r>
            <a:r>
              <a:rPr sz="2000" spc="-20" dirty="0"/>
              <a:t> </a:t>
            </a:r>
            <a:r>
              <a:rPr sz="2000" dirty="0"/>
              <a:t>resulting</a:t>
            </a:r>
            <a:r>
              <a:rPr sz="2000" spc="-15" dirty="0"/>
              <a:t> </a:t>
            </a:r>
            <a:r>
              <a:rPr sz="2000" dirty="0"/>
              <a:t>set</a:t>
            </a:r>
            <a:r>
              <a:rPr sz="2000" spc="-5" dirty="0"/>
              <a:t> </a:t>
            </a:r>
            <a:r>
              <a:rPr sz="2000" dirty="0"/>
              <a:t>of</a:t>
            </a:r>
            <a:r>
              <a:rPr sz="2000" spc="-20" dirty="0"/>
              <a:t> </a:t>
            </a:r>
            <a:r>
              <a:rPr sz="2000" spc="-10" dirty="0"/>
              <a:t>items</a:t>
            </a:r>
            <a:endParaRPr sz="2000">
              <a:latin typeface="Times New Roman"/>
              <a:cs typeface="Times New Roman"/>
            </a:endParaRPr>
          </a:p>
          <a:p>
            <a:pPr marL="698500" indent="-609600">
              <a:lnSpc>
                <a:spcPct val="100000"/>
              </a:lnSpc>
              <a:spcBef>
                <a:spcPts val="2400"/>
              </a:spcBef>
              <a:buChar char="•"/>
              <a:tabLst>
                <a:tab pos="698500" algn="l"/>
              </a:tabLst>
            </a:pPr>
            <a:r>
              <a:rPr dirty="0"/>
              <a:t>Construct</a:t>
            </a:r>
            <a:r>
              <a:rPr spc="-30" dirty="0"/>
              <a:t> </a:t>
            </a:r>
            <a:r>
              <a:rPr dirty="0"/>
              <a:t>action</a:t>
            </a:r>
            <a:r>
              <a:rPr spc="-30" dirty="0"/>
              <a:t> </a:t>
            </a:r>
            <a:r>
              <a:rPr dirty="0"/>
              <a:t>table</a:t>
            </a:r>
            <a:r>
              <a:rPr spc="-20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dirty="0"/>
              <a:t>was</a:t>
            </a:r>
            <a:r>
              <a:rPr spc="-35" dirty="0"/>
              <a:t> </a:t>
            </a:r>
            <a:r>
              <a:rPr dirty="0"/>
              <a:t>done</a:t>
            </a:r>
            <a:r>
              <a:rPr spc="-40" dirty="0"/>
              <a:t> </a:t>
            </a:r>
            <a:r>
              <a:rPr spc="-10" dirty="0"/>
              <a:t>earlier</a:t>
            </a:r>
          </a:p>
          <a:p>
            <a:pPr marL="698500" indent="-609600">
              <a:lnSpc>
                <a:spcPct val="100000"/>
              </a:lnSpc>
              <a:spcBef>
                <a:spcPts val="2405"/>
              </a:spcBef>
              <a:buChar char="•"/>
              <a:tabLst>
                <a:tab pos="698500" algn="l"/>
              </a:tabLst>
            </a:pPr>
            <a:r>
              <a:rPr dirty="0"/>
              <a:t>Let</a:t>
            </a:r>
            <a:r>
              <a:rPr spc="-10" dirty="0"/>
              <a:t> </a:t>
            </a:r>
            <a:r>
              <a:rPr dirty="0"/>
              <a:t>J</a:t>
            </a:r>
            <a:r>
              <a:rPr spc="-20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I</a:t>
            </a:r>
            <a:r>
              <a:rPr sz="1950" baseline="-21367" dirty="0"/>
              <a:t>1</a:t>
            </a:r>
            <a:r>
              <a:rPr sz="1950" spc="232" baseline="-21367" dirty="0"/>
              <a:t> </a:t>
            </a:r>
            <a:r>
              <a:rPr sz="2000" dirty="0"/>
              <a:t>U</a:t>
            </a:r>
            <a:r>
              <a:rPr sz="2000" spc="-5" dirty="0"/>
              <a:t> </a:t>
            </a:r>
            <a:r>
              <a:rPr sz="2000" dirty="0"/>
              <a:t>I</a:t>
            </a:r>
            <a:r>
              <a:rPr sz="1950" baseline="-21367" dirty="0"/>
              <a:t>2</a:t>
            </a:r>
            <a:r>
              <a:rPr sz="2000" dirty="0">
                <a:latin typeface="Times New Roman"/>
                <a:cs typeface="Times New Roman"/>
              </a:rPr>
              <a:t>……</a:t>
            </a:r>
            <a:r>
              <a:rPr sz="2000" dirty="0"/>
              <a:t>.U</a:t>
            </a:r>
            <a:r>
              <a:rPr sz="2000" spc="-30" dirty="0"/>
              <a:t> </a:t>
            </a:r>
            <a:r>
              <a:rPr sz="2000" spc="-25" dirty="0"/>
              <a:t>I</a:t>
            </a:r>
            <a:r>
              <a:rPr sz="1950" spc="-37" baseline="-21367" dirty="0"/>
              <a:t>k</a:t>
            </a:r>
            <a:endParaRPr sz="1950" baseline="-21367">
              <a:latin typeface="Times New Roman"/>
              <a:cs typeface="Times New Roman"/>
            </a:endParaRPr>
          </a:p>
          <a:p>
            <a:pPr marL="698500">
              <a:lnSpc>
                <a:spcPts val="2160"/>
              </a:lnSpc>
              <a:spcBef>
                <a:spcPts val="1595"/>
              </a:spcBef>
            </a:pPr>
            <a:r>
              <a:rPr dirty="0"/>
              <a:t>since</a:t>
            </a:r>
            <a:r>
              <a:rPr spc="-10" dirty="0"/>
              <a:t> </a:t>
            </a:r>
            <a:r>
              <a:rPr dirty="0"/>
              <a:t>I</a:t>
            </a:r>
            <a:r>
              <a:rPr sz="1950" baseline="-21367" dirty="0"/>
              <a:t>1</a:t>
            </a:r>
            <a:r>
              <a:rPr sz="1950" spc="225" baseline="-21367" dirty="0"/>
              <a:t> </a:t>
            </a:r>
            <a:r>
              <a:rPr sz="2000" dirty="0"/>
              <a:t>,</a:t>
            </a:r>
            <a:r>
              <a:rPr sz="2000" spc="-20" dirty="0"/>
              <a:t> </a:t>
            </a:r>
            <a:r>
              <a:rPr sz="2000" dirty="0"/>
              <a:t>I</a:t>
            </a:r>
            <a:r>
              <a:rPr sz="1950" baseline="-21367" dirty="0"/>
              <a:t>2</a:t>
            </a:r>
            <a:r>
              <a:rPr sz="2000" dirty="0">
                <a:latin typeface="Times New Roman"/>
                <a:cs typeface="Times New Roman"/>
              </a:rPr>
              <a:t>……</a:t>
            </a:r>
            <a:r>
              <a:rPr sz="2000" dirty="0"/>
              <a:t>.,</a:t>
            </a:r>
            <a:r>
              <a:rPr sz="2000" spc="-25" dirty="0"/>
              <a:t> </a:t>
            </a:r>
            <a:r>
              <a:rPr sz="2000" dirty="0"/>
              <a:t>I</a:t>
            </a:r>
            <a:r>
              <a:rPr sz="1950" baseline="-21367" dirty="0"/>
              <a:t>k</a:t>
            </a:r>
            <a:r>
              <a:rPr sz="1950" spc="-15" baseline="-21367" dirty="0"/>
              <a:t> </a:t>
            </a:r>
            <a:r>
              <a:rPr sz="2000" dirty="0"/>
              <a:t>have</a:t>
            </a:r>
            <a:r>
              <a:rPr sz="2000" spc="-30" dirty="0"/>
              <a:t> </a:t>
            </a:r>
            <a:r>
              <a:rPr sz="2000" dirty="0"/>
              <a:t>same core,</a:t>
            </a:r>
            <a:r>
              <a:rPr sz="2000" spc="-15" dirty="0"/>
              <a:t> </a:t>
            </a:r>
            <a:r>
              <a:rPr sz="2000" dirty="0"/>
              <a:t>goto(J,X)</a:t>
            </a:r>
            <a:r>
              <a:rPr sz="2000" spc="-25" dirty="0"/>
              <a:t> </a:t>
            </a:r>
            <a:r>
              <a:rPr sz="2000" dirty="0"/>
              <a:t>will</a:t>
            </a:r>
            <a:r>
              <a:rPr sz="2000" spc="-15" dirty="0"/>
              <a:t> </a:t>
            </a:r>
            <a:r>
              <a:rPr sz="2000" dirty="0"/>
              <a:t>have</a:t>
            </a:r>
            <a:r>
              <a:rPr sz="2000" spc="-10" dirty="0"/>
              <a:t> </a:t>
            </a:r>
            <a:r>
              <a:rPr sz="2000" dirty="0"/>
              <a:t>he</a:t>
            </a:r>
            <a:r>
              <a:rPr sz="2000" spc="-25" dirty="0"/>
              <a:t> </a:t>
            </a:r>
            <a:r>
              <a:rPr sz="2000" spc="-20" dirty="0"/>
              <a:t>same</a:t>
            </a:r>
            <a:endParaRPr sz="2000">
              <a:latin typeface="Times New Roman"/>
              <a:cs typeface="Times New Roman"/>
            </a:endParaRPr>
          </a:p>
          <a:p>
            <a:pPr marL="698500">
              <a:lnSpc>
                <a:spcPts val="2160"/>
              </a:lnSpc>
            </a:pPr>
            <a:r>
              <a:rPr spc="-20" dirty="0"/>
              <a:t>core</a:t>
            </a:r>
          </a:p>
          <a:p>
            <a:pPr marL="698500">
              <a:lnSpc>
                <a:spcPct val="100000"/>
              </a:lnSpc>
              <a:spcBef>
                <a:spcPts val="2400"/>
              </a:spcBef>
            </a:pPr>
            <a:r>
              <a:rPr dirty="0"/>
              <a:t>Let</a:t>
            </a:r>
            <a:r>
              <a:rPr spc="-35" dirty="0"/>
              <a:t> </a:t>
            </a:r>
            <a:r>
              <a:rPr dirty="0"/>
              <a:t>K=goto(I</a:t>
            </a:r>
            <a:r>
              <a:rPr sz="1950" baseline="-21367" dirty="0"/>
              <a:t>1</a:t>
            </a:r>
            <a:r>
              <a:rPr sz="2000" dirty="0"/>
              <a:t>,X)</a:t>
            </a:r>
            <a:r>
              <a:rPr sz="2000" spc="-60" dirty="0"/>
              <a:t> </a:t>
            </a:r>
            <a:r>
              <a:rPr sz="2000" dirty="0"/>
              <a:t>U</a:t>
            </a:r>
            <a:r>
              <a:rPr sz="2000" spc="-45" dirty="0"/>
              <a:t> </a:t>
            </a:r>
            <a:r>
              <a:rPr sz="2000" dirty="0"/>
              <a:t>goto(I</a:t>
            </a:r>
            <a:r>
              <a:rPr sz="1950" baseline="-21367" dirty="0"/>
              <a:t>2</a:t>
            </a:r>
            <a:r>
              <a:rPr sz="2000" dirty="0"/>
              <a:t>,X)</a:t>
            </a:r>
            <a:r>
              <a:rPr sz="2000" dirty="0">
                <a:latin typeface="Times New Roman"/>
                <a:cs typeface="Times New Roman"/>
              </a:rPr>
              <a:t>……</a:t>
            </a:r>
            <a:r>
              <a:rPr sz="2000" dirty="0"/>
              <a:t>goto(I</a:t>
            </a:r>
            <a:r>
              <a:rPr sz="1950" baseline="-21367" dirty="0"/>
              <a:t>k</a:t>
            </a:r>
            <a:r>
              <a:rPr sz="2000" dirty="0"/>
              <a:t>,X)</a:t>
            </a:r>
            <a:r>
              <a:rPr sz="2000" spc="-70" dirty="0"/>
              <a:t> </a:t>
            </a:r>
            <a:r>
              <a:rPr sz="2000" dirty="0"/>
              <a:t>the</a:t>
            </a:r>
            <a:r>
              <a:rPr sz="2000" spc="-30" dirty="0"/>
              <a:t> </a:t>
            </a:r>
            <a:r>
              <a:rPr sz="2000" spc="-10" dirty="0"/>
              <a:t>goto(J,X)=K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2017" y="339293"/>
            <a:ext cx="4301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LALR</a:t>
            </a:r>
            <a:r>
              <a:rPr spc="-20" dirty="0"/>
              <a:t> </a:t>
            </a:r>
            <a:r>
              <a:rPr dirty="0"/>
              <a:t>parse table</a:t>
            </a:r>
            <a:r>
              <a:rPr spc="5" dirty="0"/>
              <a:t> </a:t>
            </a:r>
            <a:r>
              <a:rPr spc="-50" dirty="0"/>
              <a:t>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5312" y="1433512"/>
          <a:ext cx="77724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State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s36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s47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5" dirty="0">
                          <a:solidFill>
                            <a:srgbClr val="00CC00"/>
                          </a:solidFill>
                          <a:latin typeface="Calibri"/>
                          <a:cs typeface="Calibri"/>
                        </a:rPr>
                        <a:t>acc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s36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s47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36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s36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3333CC"/>
                          </a:solidFill>
                          <a:latin typeface="Calibri"/>
                          <a:cs typeface="Calibri"/>
                        </a:rPr>
                        <a:t>s47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FF9900"/>
                          </a:solidFill>
                          <a:latin typeface="Calibri"/>
                          <a:cs typeface="Calibri"/>
                        </a:rPr>
                        <a:t>89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47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FF3300"/>
                          </a:solidFill>
                          <a:latin typeface="Calibri"/>
                          <a:cs typeface="Calibri"/>
                        </a:rPr>
                        <a:t>r3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FF3300"/>
                          </a:solidFill>
                          <a:latin typeface="Calibri"/>
                          <a:cs typeface="Calibri"/>
                        </a:rPr>
                        <a:t>r3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FF3300"/>
                          </a:solidFill>
                          <a:latin typeface="Calibri"/>
                          <a:cs typeface="Calibri"/>
                        </a:rPr>
                        <a:t>r3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FF3300"/>
                          </a:solidFill>
                          <a:latin typeface="Calibri"/>
                          <a:cs typeface="Calibri"/>
                        </a:rPr>
                        <a:t>r1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89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FF3300"/>
                          </a:solidFill>
                          <a:latin typeface="Calibri"/>
                          <a:cs typeface="Calibri"/>
                        </a:rPr>
                        <a:t>r2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FF3300"/>
                          </a:solidFill>
                          <a:latin typeface="Calibri"/>
                          <a:cs typeface="Calibri"/>
                        </a:rPr>
                        <a:t>r2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solidFill>
                            <a:srgbClr val="FF3300"/>
                          </a:solidFill>
                          <a:latin typeface="Calibri"/>
                          <a:cs typeface="Calibri"/>
                        </a:rPr>
                        <a:t>r2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5"/>
              </a:spcBef>
            </a:pPr>
            <a:r>
              <a:rPr dirty="0"/>
              <a:t>Notes</a:t>
            </a:r>
            <a:r>
              <a:rPr spc="-35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LALR</a:t>
            </a:r>
            <a:r>
              <a:rPr spc="-5" dirty="0"/>
              <a:t> </a:t>
            </a:r>
            <a:r>
              <a:rPr dirty="0"/>
              <a:t>parse</a:t>
            </a:r>
            <a:r>
              <a:rPr spc="-5" dirty="0"/>
              <a:t> </a:t>
            </a:r>
            <a:r>
              <a:rPr spc="-10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167129"/>
            <a:ext cx="7347584" cy="40049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marR="62230" indent="-343535">
              <a:lnSpc>
                <a:spcPct val="801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Modified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parser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behaves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original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except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ccd.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eventually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caught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before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symbols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shifted.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5"/>
              </a:spcBef>
              <a:buFont typeface="Calibri"/>
              <a:buChar char="•"/>
            </a:pP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ts val="2310"/>
              </a:lnSpc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LR(0)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items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LR(1)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grammar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items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same </a:t>
            </a:r>
            <a:r>
              <a:rPr sz="2400" spc="-10" dirty="0">
                <a:latin typeface="Calibri"/>
                <a:cs typeface="Calibri"/>
              </a:rPr>
              <a:t>core.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5"/>
              </a:spcBef>
              <a:buFont typeface="Calibri"/>
              <a:buChar char="•"/>
            </a:pPr>
            <a:endParaRPr sz="2400">
              <a:latin typeface="Calibri"/>
              <a:cs typeface="Calibri"/>
            </a:endParaRPr>
          </a:p>
          <a:p>
            <a:pPr marL="355600" marR="17780" indent="-343535">
              <a:lnSpc>
                <a:spcPts val="2300"/>
              </a:lnSpc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Merging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items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never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shift/reduce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conflicts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reduce/reduce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conflicts.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Calibri"/>
              <a:buChar char="•"/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SLR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LALR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16" y="339293"/>
            <a:ext cx="63563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Notes</a:t>
            </a:r>
            <a:r>
              <a:rPr spc="-25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LALR</a:t>
            </a:r>
            <a:r>
              <a:rPr spc="-5" dirty="0"/>
              <a:t> </a:t>
            </a:r>
            <a:r>
              <a:rPr dirty="0"/>
              <a:t>parse</a:t>
            </a:r>
            <a:r>
              <a:rPr spc="-5" dirty="0"/>
              <a:t> </a:t>
            </a:r>
            <a:r>
              <a:rPr spc="-10" dirty="0"/>
              <a:t>table…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243329"/>
            <a:ext cx="7574280" cy="501586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444500" indent="-343535">
              <a:lnSpc>
                <a:spcPts val="2300"/>
              </a:lnSpc>
              <a:spcBef>
                <a:spcPts val="66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Merging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items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conflicts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LALR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parsers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parsers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New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conflicts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kind:</a:t>
            </a:r>
            <a:endParaRPr sz="2400">
              <a:latin typeface="Calibri"/>
              <a:cs typeface="Calibri"/>
            </a:endParaRPr>
          </a:p>
          <a:p>
            <a:pPr marL="756285" marR="602615" lvl="1" indent="-287020">
              <a:lnSpc>
                <a:spcPts val="1920"/>
              </a:lnSpc>
              <a:spcBef>
                <a:spcPts val="480"/>
              </a:spcBef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Assume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shift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reduce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conflict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LALR </a:t>
            </a:r>
            <a:r>
              <a:rPr sz="2000" dirty="0">
                <a:latin typeface="Calibri"/>
                <a:cs typeface="Calibri"/>
              </a:rPr>
              <a:t>parser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items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20"/>
              </a:spcBef>
            </a:pPr>
            <a:r>
              <a:rPr sz="2000" spc="-10" dirty="0">
                <a:latin typeface="Calibri"/>
                <a:cs typeface="Calibri"/>
              </a:rPr>
              <a:t>{[X</a:t>
            </a:r>
            <a:r>
              <a:rPr sz="2000" spc="-10" dirty="0">
                <a:latin typeface="Wingdings"/>
                <a:cs typeface="Wingdings"/>
              </a:rPr>
              <a:t></a:t>
            </a:r>
            <a:r>
              <a:rPr sz="2000" spc="-10" dirty="0">
                <a:latin typeface="Calibri"/>
                <a:cs typeface="Calibri"/>
              </a:rPr>
              <a:t>α.,a],[Y</a:t>
            </a:r>
            <a:r>
              <a:rPr sz="2000" spc="-10" dirty="0">
                <a:latin typeface="Wingdings"/>
                <a:cs typeface="Wingdings"/>
              </a:rPr>
              <a:t></a:t>
            </a:r>
            <a:r>
              <a:rPr sz="2000" spc="-10" dirty="0">
                <a:latin typeface="Calibri"/>
                <a:cs typeface="Calibri"/>
              </a:rPr>
              <a:t>γ.aβ,b]}</a:t>
            </a:r>
            <a:endParaRPr sz="2000">
              <a:latin typeface="Calibri"/>
              <a:cs typeface="Calibri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80"/>
              </a:spcBef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Then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parser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same core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Contradiction;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parser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conflicts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85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LALR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parser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reduce-</a:t>
            </a: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conflicts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Assume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states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{[X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Calibri"/>
                <a:cs typeface="Calibri"/>
              </a:rPr>
              <a:t>α.,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a],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[Y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Calibri"/>
                <a:cs typeface="Calibri"/>
              </a:rPr>
              <a:t>β.,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b]}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{[X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Calibri"/>
                <a:cs typeface="Calibri"/>
              </a:rPr>
              <a:t>α.,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b],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[Y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Calibri"/>
                <a:cs typeface="Calibri"/>
              </a:rPr>
              <a:t>β.,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a]}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Merging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states</a:t>
            </a:r>
            <a:r>
              <a:rPr sz="2000" spc="-10" dirty="0">
                <a:latin typeface="Calibri"/>
                <a:cs typeface="Calibri"/>
              </a:rPr>
              <a:t> produces</a:t>
            </a:r>
            <a:endParaRPr sz="20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{[X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Calibri"/>
                <a:cs typeface="Calibri"/>
              </a:rPr>
              <a:t>α.,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a/b],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[Y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Calibri"/>
                <a:cs typeface="Calibri"/>
              </a:rPr>
              <a:t>β.,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a/b]}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16" y="796797"/>
            <a:ext cx="6354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Notes</a:t>
            </a:r>
            <a:r>
              <a:rPr spc="-45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LALR</a:t>
            </a:r>
            <a:r>
              <a:rPr spc="-35" dirty="0"/>
              <a:t> </a:t>
            </a:r>
            <a:r>
              <a:rPr dirty="0"/>
              <a:t>parse</a:t>
            </a:r>
            <a:r>
              <a:rPr spc="-35" dirty="0"/>
              <a:t> </a:t>
            </a:r>
            <a:r>
              <a:rPr spc="-10" dirty="0"/>
              <a:t>table…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43226"/>
            <a:ext cx="7614284" cy="34721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LALR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parsers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built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canonical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parse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Font typeface="Calibri"/>
              <a:buChar char="•"/>
            </a:pP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ts val="1920"/>
              </a:lnSpc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direct,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complicated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efficient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develop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LALR </a:t>
            </a:r>
            <a:r>
              <a:rPr sz="2000" spc="-10" dirty="0">
                <a:latin typeface="Calibri"/>
                <a:cs typeface="Calibri"/>
              </a:rPr>
              <a:t>parsers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2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Relative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power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classes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5"/>
              </a:spcBef>
              <a:tabLst>
                <a:tab pos="756285" algn="l"/>
              </a:tabLst>
            </a:pPr>
            <a:r>
              <a:rPr sz="1800" spc="-50" dirty="0">
                <a:latin typeface="Calibri"/>
                <a:cs typeface="Calibri"/>
              </a:rPr>
              <a:t>–</a:t>
            </a:r>
            <a:r>
              <a:rPr sz="1800" dirty="0">
                <a:latin typeface="Calibri"/>
                <a:cs typeface="Calibri"/>
              </a:rPr>
              <a:t>	SLR(1)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≤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LALR(1)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≤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LR(1)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165"/>
              </a:spcBef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SLR(k)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≤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LALR(k)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≤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LR(k)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160"/>
              </a:spcBef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LL(k)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≤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LR(k)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907" y="22123"/>
            <a:ext cx="6518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71625">
              <a:lnSpc>
                <a:spcPct val="100000"/>
              </a:lnSpc>
              <a:spcBef>
                <a:spcPts val="105"/>
              </a:spcBef>
            </a:pPr>
            <a:r>
              <a:rPr dirty="0"/>
              <a:t>Error</a:t>
            </a:r>
            <a:r>
              <a:rPr spc="-95" dirty="0"/>
              <a:t> </a:t>
            </a:r>
            <a:r>
              <a:rPr spc="-10" dirty="0"/>
              <a:t>Recovery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1" y="726727"/>
            <a:ext cx="8610600" cy="5365508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31800" marR="5080" indent="-343535">
              <a:lnSpc>
                <a:spcPts val="1920"/>
              </a:lnSpc>
              <a:spcBef>
                <a:spcPts val="565"/>
              </a:spcBef>
              <a:buChar char="•"/>
              <a:tabLst>
                <a:tab pos="431800" algn="l"/>
              </a:tabLst>
            </a:pPr>
            <a:r>
              <a:rPr sz="2400" dirty="0"/>
              <a:t>An</a:t>
            </a:r>
            <a:r>
              <a:rPr sz="2400" spc="-30" dirty="0"/>
              <a:t> </a:t>
            </a:r>
            <a:r>
              <a:rPr sz="2400" dirty="0"/>
              <a:t>error</a:t>
            </a:r>
            <a:r>
              <a:rPr sz="2400" spc="-25" dirty="0"/>
              <a:t> </a:t>
            </a:r>
            <a:r>
              <a:rPr sz="2400" dirty="0"/>
              <a:t>is</a:t>
            </a:r>
            <a:r>
              <a:rPr sz="2400" spc="-20" dirty="0"/>
              <a:t> </a:t>
            </a:r>
            <a:r>
              <a:rPr sz="2400" dirty="0"/>
              <a:t>detected</a:t>
            </a:r>
            <a:r>
              <a:rPr sz="2400" spc="-20" dirty="0"/>
              <a:t> </a:t>
            </a:r>
            <a:r>
              <a:rPr sz="2400" dirty="0"/>
              <a:t>when</a:t>
            </a:r>
            <a:r>
              <a:rPr sz="2400" spc="-40" dirty="0"/>
              <a:t> </a:t>
            </a:r>
            <a:r>
              <a:rPr sz="2400" dirty="0"/>
              <a:t>an</a:t>
            </a:r>
            <a:r>
              <a:rPr sz="2400" spc="-20" dirty="0"/>
              <a:t> </a:t>
            </a:r>
            <a:r>
              <a:rPr sz="2400" dirty="0"/>
              <a:t>entry</a:t>
            </a:r>
            <a:r>
              <a:rPr sz="2400" spc="-45" dirty="0"/>
              <a:t> </a:t>
            </a:r>
            <a:r>
              <a:rPr sz="2400" dirty="0"/>
              <a:t>in</a:t>
            </a:r>
            <a:r>
              <a:rPr sz="2400" spc="-20" dirty="0"/>
              <a:t> </a:t>
            </a:r>
            <a:r>
              <a:rPr sz="2400" dirty="0"/>
              <a:t>the</a:t>
            </a:r>
            <a:r>
              <a:rPr sz="2400" spc="-25" dirty="0"/>
              <a:t> </a:t>
            </a:r>
            <a:r>
              <a:rPr sz="2400" dirty="0"/>
              <a:t>action</a:t>
            </a:r>
            <a:r>
              <a:rPr sz="2400" spc="-35" dirty="0"/>
              <a:t> </a:t>
            </a:r>
            <a:r>
              <a:rPr sz="2400" dirty="0"/>
              <a:t>table</a:t>
            </a:r>
            <a:r>
              <a:rPr sz="2400" spc="-25" dirty="0"/>
              <a:t> </a:t>
            </a:r>
            <a:r>
              <a:rPr sz="2400" dirty="0"/>
              <a:t>is</a:t>
            </a:r>
            <a:r>
              <a:rPr sz="2400" spc="-15" dirty="0"/>
              <a:t> </a:t>
            </a:r>
            <a:r>
              <a:rPr sz="2400" dirty="0"/>
              <a:t>found</a:t>
            </a:r>
            <a:r>
              <a:rPr sz="2400" spc="-55" dirty="0"/>
              <a:t> </a:t>
            </a:r>
            <a:r>
              <a:rPr sz="2400" dirty="0"/>
              <a:t>to</a:t>
            </a:r>
            <a:r>
              <a:rPr sz="2400" spc="-25" dirty="0"/>
              <a:t> be </a:t>
            </a:r>
            <a:r>
              <a:rPr sz="2400" spc="-10" dirty="0"/>
              <a:t>empty.</a:t>
            </a:r>
          </a:p>
          <a:p>
            <a:pPr marL="431800" indent="-342900">
              <a:lnSpc>
                <a:spcPct val="100000"/>
              </a:lnSpc>
              <a:spcBef>
                <a:spcPts val="2420"/>
              </a:spcBef>
              <a:buChar char="•"/>
              <a:tabLst>
                <a:tab pos="431800" algn="l"/>
              </a:tabLst>
            </a:pPr>
            <a:r>
              <a:rPr sz="2400" dirty="0"/>
              <a:t>Panic</a:t>
            </a:r>
            <a:r>
              <a:rPr sz="2400" spc="-25" dirty="0"/>
              <a:t> </a:t>
            </a:r>
            <a:r>
              <a:rPr sz="2400" dirty="0"/>
              <a:t>mode</a:t>
            </a:r>
            <a:r>
              <a:rPr sz="2400" spc="-35" dirty="0"/>
              <a:t> </a:t>
            </a:r>
            <a:r>
              <a:rPr sz="2400" dirty="0"/>
              <a:t>error</a:t>
            </a:r>
            <a:r>
              <a:rPr sz="2400" spc="-10" dirty="0"/>
              <a:t> </a:t>
            </a:r>
            <a:r>
              <a:rPr sz="2400" dirty="0"/>
              <a:t>recovery</a:t>
            </a:r>
            <a:r>
              <a:rPr sz="2400" spc="-35" dirty="0"/>
              <a:t> </a:t>
            </a:r>
            <a:r>
              <a:rPr sz="2400" dirty="0"/>
              <a:t>can</a:t>
            </a:r>
            <a:r>
              <a:rPr sz="2400" spc="-25" dirty="0"/>
              <a:t> </a:t>
            </a:r>
            <a:r>
              <a:rPr sz="2400" dirty="0"/>
              <a:t>be</a:t>
            </a:r>
            <a:r>
              <a:rPr sz="2400" spc="-30" dirty="0"/>
              <a:t> </a:t>
            </a:r>
            <a:r>
              <a:rPr sz="2400" spc="-10" dirty="0"/>
              <a:t>implemented </a:t>
            </a:r>
            <a:r>
              <a:rPr sz="2400" dirty="0"/>
              <a:t>as</a:t>
            </a:r>
            <a:r>
              <a:rPr sz="2400" spc="-20" dirty="0"/>
              <a:t> </a:t>
            </a:r>
            <a:r>
              <a:rPr sz="2400" spc="-10" dirty="0"/>
              <a:t>follows:</a:t>
            </a:r>
          </a:p>
          <a:p>
            <a:pPr marL="76200">
              <a:lnSpc>
                <a:spcPct val="100000"/>
              </a:lnSpc>
              <a:spcBef>
                <a:spcPts val="400"/>
              </a:spcBef>
              <a:buFont typeface="Calibri"/>
              <a:buChar char="•"/>
            </a:pPr>
            <a:endParaRPr sz="2400" spc="-10" dirty="0"/>
          </a:p>
          <a:p>
            <a:pPr marL="832485" marR="929640" lvl="1" indent="-287020">
              <a:lnSpc>
                <a:spcPct val="80000"/>
              </a:lnSpc>
              <a:buChar char="–"/>
              <a:tabLst>
                <a:tab pos="832485" algn="l"/>
              </a:tabLst>
            </a:pPr>
            <a:r>
              <a:rPr sz="2400" dirty="0">
                <a:latin typeface="Calibri"/>
                <a:cs typeface="Calibri"/>
              </a:rPr>
              <a:t>scan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down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particular </a:t>
            </a:r>
            <a:r>
              <a:rPr sz="2400" dirty="0">
                <a:latin typeface="Calibri"/>
                <a:cs typeface="Calibri"/>
              </a:rPr>
              <a:t>nonterminal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found.</a:t>
            </a:r>
            <a:endParaRPr sz="2400" dirty="0">
              <a:latin typeface="Calibri"/>
              <a:cs typeface="Calibri"/>
            </a:endParaRPr>
          </a:p>
          <a:p>
            <a:pPr marL="76200" lvl="1">
              <a:lnSpc>
                <a:spcPct val="100000"/>
              </a:lnSpc>
              <a:spcBef>
                <a:spcPts val="395"/>
              </a:spcBef>
              <a:buFont typeface="Calibri"/>
              <a:buChar char="–"/>
            </a:pPr>
            <a:endParaRPr sz="2400" dirty="0"/>
          </a:p>
          <a:p>
            <a:pPr marL="832485" marR="222250" lvl="1" indent="-287020">
              <a:lnSpc>
                <a:spcPct val="80000"/>
              </a:lnSpc>
              <a:buChar char="–"/>
              <a:tabLst>
                <a:tab pos="832485" algn="l"/>
              </a:tabLst>
            </a:pPr>
            <a:r>
              <a:rPr sz="2400" dirty="0">
                <a:latin typeface="Calibri"/>
                <a:cs typeface="Calibri"/>
              </a:rPr>
              <a:t>discard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zero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symbols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symbol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legitimately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A.</a:t>
            </a:r>
            <a:endParaRPr sz="2400" dirty="0">
              <a:latin typeface="Calibri"/>
              <a:cs typeface="Calibri"/>
            </a:endParaRPr>
          </a:p>
          <a:p>
            <a:pPr marL="832485" lvl="1" indent="-286385">
              <a:lnSpc>
                <a:spcPct val="100000"/>
              </a:lnSpc>
              <a:spcBef>
                <a:spcPts val="2160"/>
              </a:spcBef>
              <a:buChar char="–"/>
              <a:tabLst>
                <a:tab pos="832485" algn="l"/>
              </a:tabLst>
            </a:pP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goto[S,A]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parsing.</a:t>
            </a:r>
            <a:endParaRPr sz="2400" dirty="0">
              <a:latin typeface="Calibri"/>
              <a:cs typeface="Calibri"/>
            </a:endParaRPr>
          </a:p>
          <a:p>
            <a:pPr marL="76200" lvl="1">
              <a:lnSpc>
                <a:spcPct val="100000"/>
              </a:lnSpc>
              <a:spcBef>
                <a:spcPts val="660"/>
              </a:spcBef>
              <a:buFont typeface="Calibri"/>
              <a:buChar char="–"/>
            </a:pPr>
            <a:endParaRPr sz="2400" dirty="0"/>
          </a:p>
          <a:p>
            <a:pPr marL="431800" marR="139700" indent="-343535">
              <a:lnSpc>
                <a:spcPts val="1920"/>
              </a:lnSpc>
              <a:spcBef>
                <a:spcPts val="5"/>
              </a:spcBef>
              <a:buFont typeface="Calibri"/>
              <a:buChar char="•"/>
              <a:tabLst>
                <a:tab pos="431800" algn="l"/>
              </a:tabLst>
            </a:pPr>
            <a:r>
              <a:rPr sz="2400" b="1" dirty="0">
                <a:latin typeface="Calibri"/>
                <a:cs typeface="Calibri"/>
              </a:rPr>
              <a:t>Choice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/>
              <a:t>Normally</a:t>
            </a:r>
            <a:r>
              <a:rPr sz="2400" spc="-40" dirty="0"/>
              <a:t> </a:t>
            </a:r>
            <a:r>
              <a:rPr sz="2400" dirty="0"/>
              <a:t>these</a:t>
            </a:r>
            <a:r>
              <a:rPr sz="2400" spc="-25" dirty="0"/>
              <a:t> </a:t>
            </a:r>
            <a:r>
              <a:rPr sz="2400" dirty="0"/>
              <a:t>are</a:t>
            </a:r>
            <a:r>
              <a:rPr sz="2400" spc="-20" dirty="0"/>
              <a:t> </a:t>
            </a:r>
            <a:r>
              <a:rPr sz="2400" dirty="0"/>
              <a:t>non</a:t>
            </a:r>
            <a:r>
              <a:rPr sz="2400" spc="-45" dirty="0"/>
              <a:t> </a:t>
            </a:r>
            <a:r>
              <a:rPr sz="2400" dirty="0"/>
              <a:t>terminals</a:t>
            </a:r>
            <a:r>
              <a:rPr sz="2400" spc="-10" dirty="0"/>
              <a:t> representing</a:t>
            </a:r>
            <a:r>
              <a:rPr sz="2400" spc="-25" dirty="0"/>
              <a:t> </a:t>
            </a:r>
            <a:r>
              <a:rPr sz="2400" spc="-10" dirty="0"/>
              <a:t>major </a:t>
            </a:r>
            <a:r>
              <a:rPr sz="2400" dirty="0"/>
              <a:t>program</a:t>
            </a:r>
            <a:r>
              <a:rPr sz="2400" spc="-45" dirty="0"/>
              <a:t> </a:t>
            </a:r>
            <a:r>
              <a:rPr sz="2400" dirty="0"/>
              <a:t>pieces</a:t>
            </a:r>
            <a:r>
              <a:rPr sz="2400" spc="-30" dirty="0"/>
              <a:t> </a:t>
            </a:r>
            <a:r>
              <a:rPr sz="2400" dirty="0"/>
              <a:t>such</a:t>
            </a:r>
            <a:r>
              <a:rPr sz="2400" spc="-50" dirty="0"/>
              <a:t> </a:t>
            </a:r>
            <a:r>
              <a:rPr sz="2400" dirty="0"/>
              <a:t>as</a:t>
            </a:r>
            <a:r>
              <a:rPr sz="2400" spc="-20" dirty="0"/>
              <a:t> </a:t>
            </a:r>
            <a:r>
              <a:rPr sz="2400" dirty="0"/>
              <a:t>an</a:t>
            </a:r>
            <a:r>
              <a:rPr sz="2400" spc="-35" dirty="0"/>
              <a:t> </a:t>
            </a:r>
            <a:r>
              <a:rPr sz="2400" dirty="0"/>
              <a:t>expression,</a:t>
            </a:r>
            <a:r>
              <a:rPr sz="2400" spc="-30" dirty="0"/>
              <a:t> </a:t>
            </a:r>
            <a:r>
              <a:rPr sz="2400" dirty="0"/>
              <a:t>statement</a:t>
            </a:r>
            <a:r>
              <a:rPr sz="2400" spc="-15" dirty="0"/>
              <a:t> </a:t>
            </a:r>
            <a:r>
              <a:rPr sz="2400" dirty="0"/>
              <a:t>or</a:t>
            </a:r>
            <a:r>
              <a:rPr sz="2400" spc="-50" dirty="0"/>
              <a:t> </a:t>
            </a:r>
            <a:r>
              <a:rPr sz="2400" dirty="0"/>
              <a:t>a</a:t>
            </a:r>
            <a:r>
              <a:rPr sz="2400" spc="-30" dirty="0"/>
              <a:t> </a:t>
            </a:r>
            <a:r>
              <a:rPr sz="2400" dirty="0"/>
              <a:t>block.</a:t>
            </a:r>
            <a:r>
              <a:rPr sz="2400" spc="-50" dirty="0"/>
              <a:t> </a:t>
            </a:r>
            <a:r>
              <a:rPr sz="2400" spc="-25" dirty="0"/>
              <a:t>For </a:t>
            </a:r>
            <a:r>
              <a:rPr sz="2400" dirty="0"/>
              <a:t>example</a:t>
            </a:r>
            <a:r>
              <a:rPr sz="2400" spc="-20" dirty="0"/>
              <a:t> </a:t>
            </a:r>
            <a:r>
              <a:rPr sz="2400" dirty="0"/>
              <a:t>if</a:t>
            </a:r>
            <a:r>
              <a:rPr sz="2400" spc="-25" dirty="0"/>
              <a:t> </a:t>
            </a:r>
            <a:r>
              <a:rPr sz="2400" dirty="0"/>
              <a:t>A</a:t>
            </a:r>
            <a:r>
              <a:rPr sz="2400" spc="-35" dirty="0"/>
              <a:t> </a:t>
            </a:r>
            <a:r>
              <a:rPr sz="2400" dirty="0"/>
              <a:t>is</a:t>
            </a:r>
            <a:r>
              <a:rPr sz="2400" spc="-20" dirty="0"/>
              <a:t> </a:t>
            </a:r>
            <a:r>
              <a:rPr sz="2400" dirty="0"/>
              <a:t>the</a:t>
            </a:r>
            <a:r>
              <a:rPr sz="2400" spc="-30" dirty="0"/>
              <a:t> </a:t>
            </a:r>
            <a:r>
              <a:rPr sz="2400" dirty="0"/>
              <a:t>nonterminal</a:t>
            </a:r>
            <a:r>
              <a:rPr sz="2400" spc="-30" dirty="0"/>
              <a:t> </a:t>
            </a:r>
            <a:r>
              <a:rPr sz="2400" dirty="0"/>
              <a:t>stmt,</a:t>
            </a:r>
            <a:r>
              <a:rPr sz="2400" spc="-10" dirty="0"/>
              <a:t> </a:t>
            </a:r>
            <a:r>
              <a:rPr sz="2400" dirty="0"/>
              <a:t>a</a:t>
            </a:r>
            <a:r>
              <a:rPr sz="2400" spc="-30" dirty="0"/>
              <a:t> </a:t>
            </a:r>
            <a:r>
              <a:rPr sz="2400" dirty="0"/>
              <a:t>might</a:t>
            </a:r>
            <a:r>
              <a:rPr sz="2400" spc="-25" dirty="0"/>
              <a:t> </a:t>
            </a:r>
            <a:r>
              <a:rPr sz="2400" dirty="0"/>
              <a:t>be</a:t>
            </a:r>
            <a:r>
              <a:rPr sz="2400" spc="-40" dirty="0"/>
              <a:t> </a:t>
            </a:r>
            <a:r>
              <a:rPr sz="2400" dirty="0"/>
              <a:t>semicolon</a:t>
            </a:r>
            <a:r>
              <a:rPr sz="2400" spc="-20" dirty="0"/>
              <a:t> </a:t>
            </a:r>
            <a:r>
              <a:rPr sz="2400" dirty="0"/>
              <a:t>or</a:t>
            </a:r>
            <a:r>
              <a:rPr sz="2400" spc="-40" dirty="0"/>
              <a:t> </a:t>
            </a:r>
            <a:r>
              <a:rPr sz="2400" spc="-20" dirty="0"/>
              <a:t>end</a:t>
            </a:r>
            <a:r>
              <a:rPr spc="-20" dirty="0"/>
              <a:t>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125" y="339293"/>
            <a:ext cx="39458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Parser</a:t>
            </a:r>
            <a:r>
              <a:rPr spc="-85" dirty="0"/>
              <a:t> </a:t>
            </a:r>
            <a:r>
              <a:rPr spc="-10" dirty="0"/>
              <a:t>Generator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243329"/>
            <a:ext cx="7014845" cy="4495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Some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generators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900"/>
              </a:spcBef>
              <a:buChar char="–"/>
              <a:tabLst>
                <a:tab pos="927100" algn="l"/>
              </a:tabLst>
            </a:pPr>
            <a:r>
              <a:rPr sz="2000" dirty="0">
                <a:latin typeface="Calibri"/>
                <a:cs typeface="Calibri"/>
              </a:rPr>
              <a:t>YACC: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et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nother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ompiler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ompiler</a:t>
            </a:r>
            <a:endParaRPr sz="20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buChar char="–"/>
              <a:tabLst>
                <a:tab pos="927100" algn="l"/>
              </a:tabLst>
            </a:pPr>
            <a:r>
              <a:rPr sz="2000" dirty="0">
                <a:latin typeface="Calibri"/>
                <a:cs typeface="Calibri"/>
              </a:rPr>
              <a:t>Bison: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GNU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endParaRPr sz="20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5"/>
              </a:spcBef>
              <a:buChar char="–"/>
              <a:tabLst>
                <a:tab pos="927100" algn="l"/>
              </a:tabLst>
            </a:pPr>
            <a:r>
              <a:rPr sz="1800" dirty="0">
                <a:latin typeface="Calibri"/>
                <a:cs typeface="Calibri"/>
              </a:rPr>
              <a:t>ANTLR: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ool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anguage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ecognition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235"/>
              </a:spcBef>
              <a:buFont typeface="Calibri"/>
              <a:buChar char="–"/>
            </a:pPr>
            <a:endParaRPr sz="1800">
              <a:latin typeface="Calibri"/>
              <a:cs typeface="Calibri"/>
            </a:endParaRPr>
          </a:p>
          <a:p>
            <a:pPr marL="355600" marR="5080" indent="-343535">
              <a:lnSpc>
                <a:spcPct val="80000"/>
              </a:lnSpc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Yacc/Bison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(accept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LALR </a:t>
            </a:r>
            <a:r>
              <a:rPr sz="2400" spc="-10" dirty="0">
                <a:latin typeface="Calibri"/>
                <a:cs typeface="Calibri"/>
              </a:rPr>
              <a:t>grammars)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declaration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alibri"/>
                <a:cs typeface="Calibri"/>
              </a:rPr>
              <a:t>%%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translation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rules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%%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supporting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routines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273" y="339293"/>
            <a:ext cx="4775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Yacc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Lex</a:t>
            </a:r>
            <a:r>
              <a:rPr spc="-30" dirty="0"/>
              <a:t> </a:t>
            </a:r>
            <a:r>
              <a:rPr spc="-10" dirty="0"/>
              <a:t>schema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19431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3009900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0"/>
                </a:moveTo>
                <a:lnTo>
                  <a:pt x="304800" y="76200"/>
                </a:lnTo>
                <a:lnTo>
                  <a:pt x="368300" y="44450"/>
                </a:lnTo>
                <a:lnTo>
                  <a:pt x="317500" y="44450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450"/>
                </a:lnTo>
                <a:lnTo>
                  <a:pt x="304800" y="3175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450"/>
                </a:lnTo>
                <a:lnTo>
                  <a:pt x="368300" y="44450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3200" y="3009900"/>
            <a:ext cx="1828800" cy="76200"/>
          </a:xfrm>
          <a:custGeom>
            <a:avLst/>
            <a:gdLst/>
            <a:ahLst/>
            <a:cxnLst/>
            <a:rect l="l" t="t" r="r" b="b"/>
            <a:pathLst>
              <a:path w="1828800" h="76200">
                <a:moveTo>
                  <a:pt x="1752600" y="0"/>
                </a:moveTo>
                <a:lnTo>
                  <a:pt x="1752600" y="76200"/>
                </a:lnTo>
                <a:lnTo>
                  <a:pt x="1816100" y="44450"/>
                </a:lnTo>
                <a:lnTo>
                  <a:pt x="1765300" y="44450"/>
                </a:lnTo>
                <a:lnTo>
                  <a:pt x="1765300" y="31750"/>
                </a:lnTo>
                <a:lnTo>
                  <a:pt x="1816100" y="31750"/>
                </a:lnTo>
                <a:lnTo>
                  <a:pt x="1752600" y="0"/>
                </a:lnTo>
                <a:close/>
              </a:path>
              <a:path w="1828800" h="76200">
                <a:moveTo>
                  <a:pt x="1752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752600" y="44450"/>
                </a:lnTo>
                <a:lnTo>
                  <a:pt x="1752600" y="31750"/>
                </a:lnTo>
                <a:close/>
              </a:path>
              <a:path w="1828800" h="76200">
                <a:moveTo>
                  <a:pt x="1816100" y="31750"/>
                </a:moveTo>
                <a:lnTo>
                  <a:pt x="1765300" y="31750"/>
                </a:lnTo>
                <a:lnTo>
                  <a:pt x="1765300" y="44450"/>
                </a:lnTo>
                <a:lnTo>
                  <a:pt x="1816100" y="44450"/>
                </a:lnTo>
                <a:lnTo>
                  <a:pt x="1828800" y="38100"/>
                </a:lnTo>
                <a:lnTo>
                  <a:pt x="1816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743200" y="1976437"/>
            <a:ext cx="2324100" cy="690880"/>
            <a:chOff x="2743200" y="1976437"/>
            <a:chExt cx="2324100" cy="690880"/>
          </a:xfrm>
        </p:grpSpPr>
        <p:sp>
          <p:nvSpPr>
            <p:cNvPr id="7" name="object 7"/>
            <p:cNvSpPr/>
            <p:nvPr/>
          </p:nvSpPr>
          <p:spPr>
            <a:xfrm>
              <a:off x="2743200" y="1981200"/>
              <a:ext cx="2286000" cy="0"/>
            </a:xfrm>
            <a:custGeom>
              <a:avLst/>
              <a:gdLst/>
              <a:ahLst/>
              <a:cxnLst/>
              <a:rect l="l" t="t" r="r" b="b"/>
              <a:pathLst>
                <a:path w="2286000">
                  <a:moveTo>
                    <a:pt x="0" y="0"/>
                  </a:moveTo>
                  <a:lnTo>
                    <a:pt x="2286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91100" y="1981200"/>
              <a:ext cx="76200" cy="685800"/>
            </a:xfrm>
            <a:custGeom>
              <a:avLst/>
              <a:gdLst/>
              <a:ahLst/>
              <a:cxnLst/>
              <a:rect l="l" t="t" r="r" b="b"/>
              <a:pathLst>
                <a:path w="76200" h="685800">
                  <a:moveTo>
                    <a:pt x="31750" y="609600"/>
                  </a:moveTo>
                  <a:lnTo>
                    <a:pt x="0" y="609600"/>
                  </a:lnTo>
                  <a:lnTo>
                    <a:pt x="38100" y="685800"/>
                  </a:lnTo>
                  <a:lnTo>
                    <a:pt x="69850" y="622300"/>
                  </a:lnTo>
                  <a:lnTo>
                    <a:pt x="31750" y="622300"/>
                  </a:lnTo>
                  <a:lnTo>
                    <a:pt x="31750" y="609600"/>
                  </a:lnTo>
                  <a:close/>
                </a:path>
                <a:path w="76200" h="685800">
                  <a:moveTo>
                    <a:pt x="44450" y="0"/>
                  </a:moveTo>
                  <a:lnTo>
                    <a:pt x="31750" y="0"/>
                  </a:lnTo>
                  <a:lnTo>
                    <a:pt x="31750" y="622300"/>
                  </a:lnTo>
                  <a:lnTo>
                    <a:pt x="44450" y="622300"/>
                  </a:lnTo>
                  <a:lnTo>
                    <a:pt x="44450" y="0"/>
                  </a:lnTo>
                  <a:close/>
                </a:path>
                <a:path w="76200" h="685800">
                  <a:moveTo>
                    <a:pt x="76200" y="609600"/>
                  </a:moveTo>
                  <a:lnTo>
                    <a:pt x="44450" y="609600"/>
                  </a:lnTo>
                  <a:lnTo>
                    <a:pt x="44450" y="622300"/>
                  </a:lnTo>
                  <a:lnTo>
                    <a:pt x="69850" y="622300"/>
                  </a:lnTo>
                  <a:lnTo>
                    <a:pt x="76200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991100" y="34290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228600"/>
                </a:moveTo>
                <a:lnTo>
                  <a:pt x="0" y="228600"/>
                </a:lnTo>
                <a:lnTo>
                  <a:pt x="38100" y="304800"/>
                </a:lnTo>
                <a:lnTo>
                  <a:pt x="69850" y="241300"/>
                </a:lnTo>
                <a:lnTo>
                  <a:pt x="31750" y="241300"/>
                </a:lnTo>
                <a:lnTo>
                  <a:pt x="31750" y="228600"/>
                </a:lnTo>
                <a:close/>
              </a:path>
              <a:path w="76200" h="304800">
                <a:moveTo>
                  <a:pt x="44450" y="0"/>
                </a:moveTo>
                <a:lnTo>
                  <a:pt x="31750" y="0"/>
                </a:lnTo>
                <a:lnTo>
                  <a:pt x="31750" y="241300"/>
                </a:lnTo>
                <a:lnTo>
                  <a:pt x="44450" y="241300"/>
                </a:lnTo>
                <a:lnTo>
                  <a:pt x="44450" y="0"/>
                </a:lnTo>
                <a:close/>
              </a:path>
              <a:path w="76200" h="304800">
                <a:moveTo>
                  <a:pt x="76200" y="228600"/>
                </a:moveTo>
                <a:lnTo>
                  <a:pt x="44450" y="228600"/>
                </a:lnTo>
                <a:lnTo>
                  <a:pt x="44450" y="241300"/>
                </a:lnTo>
                <a:lnTo>
                  <a:pt x="69850" y="241300"/>
                </a:lnTo>
                <a:lnTo>
                  <a:pt x="762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1100" y="44958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2400" y="52959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0" y="52959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28800" y="1600200"/>
            <a:ext cx="914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405"/>
              </a:spcBef>
            </a:pPr>
            <a:r>
              <a:rPr sz="2400" spc="-25" dirty="0">
                <a:solidFill>
                  <a:srgbClr val="00CC00"/>
                </a:solidFill>
                <a:latin typeface="Calibri"/>
                <a:cs typeface="Calibri"/>
              </a:rPr>
              <a:t>Lex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28800" y="2667000"/>
            <a:ext cx="914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84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5"/>
              </a:spcBef>
            </a:pPr>
            <a:r>
              <a:rPr sz="2400" spc="-20" dirty="0">
                <a:solidFill>
                  <a:srgbClr val="00CC00"/>
                </a:solidFill>
                <a:latin typeface="Calibri"/>
                <a:cs typeface="Calibri"/>
              </a:rPr>
              <a:t>Yacc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2000" y="2667000"/>
            <a:ext cx="914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84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35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y.tab.c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000" y="3733800"/>
            <a:ext cx="914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865"/>
              </a:spcBef>
            </a:pPr>
            <a:r>
              <a:rPr sz="1600" spc="-50" dirty="0">
                <a:solidFill>
                  <a:srgbClr val="00CC00"/>
                </a:solidFill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  <a:p>
            <a:pPr marL="88265" algn="ctr">
              <a:lnSpc>
                <a:spcPct val="100000"/>
              </a:lnSpc>
            </a:pPr>
            <a:r>
              <a:rPr sz="1600" spc="-10" dirty="0">
                <a:solidFill>
                  <a:srgbClr val="00CC00"/>
                </a:solidFill>
                <a:latin typeface="Calibri"/>
                <a:cs typeface="Calibri"/>
              </a:rPr>
              <a:t>Compiler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2000" y="4953000"/>
            <a:ext cx="914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28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40"/>
              </a:spcBef>
            </a:pPr>
            <a:r>
              <a:rPr sz="2000" spc="-10" dirty="0">
                <a:solidFill>
                  <a:srgbClr val="3333CC"/>
                </a:solidFill>
                <a:latin typeface="Calibri"/>
                <a:cs typeface="Calibri"/>
              </a:rPr>
              <a:t>Parser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172" y="1694510"/>
            <a:ext cx="1280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81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Token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specifications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1172" y="2761615"/>
            <a:ext cx="1280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Grammar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specifications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55975" y="1618234"/>
            <a:ext cx="728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Lex.yy.c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0605" y="2761615"/>
            <a:ext cx="96964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9900"/>
                </a:solidFill>
                <a:latin typeface="Calibri"/>
                <a:cs typeface="Calibri"/>
              </a:rPr>
              <a:t>C</a:t>
            </a:r>
            <a:r>
              <a:rPr sz="1800" spc="-2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9900"/>
                </a:solidFill>
                <a:latin typeface="Calibri"/>
                <a:cs typeface="Calibri"/>
              </a:rPr>
              <a:t>code</a:t>
            </a:r>
            <a:r>
              <a:rPr sz="1800" spc="-2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9900"/>
                </a:solidFill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53340" algn="ctr">
              <a:lnSpc>
                <a:spcPct val="100000"/>
              </a:lnSpc>
            </a:pPr>
            <a:r>
              <a:rPr sz="1800" spc="-10" dirty="0">
                <a:solidFill>
                  <a:srgbClr val="FF9900"/>
                </a:solidFill>
                <a:latin typeface="Calibri"/>
                <a:cs typeface="Calibri"/>
              </a:rPr>
              <a:t>parser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2628" y="4594097"/>
            <a:ext cx="1016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9900"/>
                </a:solidFill>
                <a:latin typeface="Calibri"/>
                <a:cs typeface="Calibri"/>
              </a:rPr>
              <a:t>Object</a:t>
            </a:r>
            <a:r>
              <a:rPr sz="1600" spc="-2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9900"/>
                </a:solidFill>
                <a:latin typeface="Calibri"/>
                <a:cs typeface="Calibri"/>
              </a:rPr>
              <a:t>code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22065" y="5048250"/>
            <a:ext cx="819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922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Input </a:t>
            </a:r>
            <a:r>
              <a:rPr sz="1800" spc="-20" dirty="0"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9428" y="5048250"/>
            <a:ext cx="1061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Abstract Syntax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3628" y="1313434"/>
            <a:ext cx="2416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9900"/>
                </a:solidFill>
                <a:latin typeface="Calibri"/>
                <a:cs typeface="Calibri"/>
              </a:rPr>
              <a:t>C</a:t>
            </a:r>
            <a:r>
              <a:rPr sz="1800" spc="-3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9900"/>
                </a:solidFill>
                <a:latin typeface="Calibri"/>
                <a:cs typeface="Calibri"/>
              </a:rPr>
              <a:t>code</a:t>
            </a:r>
            <a:r>
              <a:rPr sz="1800" spc="-3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9900"/>
                </a:solidFill>
                <a:latin typeface="Calibri"/>
                <a:cs typeface="Calibri"/>
              </a:rPr>
              <a:t>for</a:t>
            </a:r>
            <a:r>
              <a:rPr sz="1800" spc="-45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9900"/>
                </a:solidFill>
                <a:latin typeface="Calibri"/>
                <a:cs typeface="Calibri"/>
              </a:rPr>
              <a:t>lexical</a:t>
            </a:r>
            <a:r>
              <a:rPr sz="1800" spc="-40" dirty="0">
                <a:solidFill>
                  <a:srgbClr val="FF99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9900"/>
                </a:solidFill>
                <a:latin typeface="Calibri"/>
                <a:cs typeface="Calibri"/>
              </a:rPr>
              <a:t>analyzer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43400" y="1517777"/>
            <a:ext cx="992505" cy="255270"/>
          </a:xfrm>
          <a:custGeom>
            <a:avLst/>
            <a:gdLst/>
            <a:ahLst/>
            <a:cxnLst/>
            <a:rect l="l" t="t" r="r" b="b"/>
            <a:pathLst>
              <a:path w="992504" h="255269">
                <a:moveTo>
                  <a:pt x="65659" y="180594"/>
                </a:moveTo>
                <a:lnTo>
                  <a:pt x="0" y="234823"/>
                </a:lnTo>
                <a:lnTo>
                  <a:pt x="82803" y="254762"/>
                </a:lnTo>
                <a:lnTo>
                  <a:pt x="76315" y="226695"/>
                </a:lnTo>
                <a:lnTo>
                  <a:pt x="63246" y="226695"/>
                </a:lnTo>
                <a:lnTo>
                  <a:pt x="60451" y="214375"/>
                </a:lnTo>
                <a:lnTo>
                  <a:pt x="72808" y="211523"/>
                </a:lnTo>
                <a:lnTo>
                  <a:pt x="65659" y="180594"/>
                </a:lnTo>
                <a:close/>
              </a:path>
              <a:path w="992504" h="255269">
                <a:moveTo>
                  <a:pt x="72808" y="211523"/>
                </a:moveTo>
                <a:lnTo>
                  <a:pt x="60451" y="214375"/>
                </a:lnTo>
                <a:lnTo>
                  <a:pt x="63246" y="226695"/>
                </a:lnTo>
                <a:lnTo>
                  <a:pt x="75654" y="223832"/>
                </a:lnTo>
                <a:lnTo>
                  <a:pt x="72808" y="211523"/>
                </a:lnTo>
                <a:close/>
              </a:path>
              <a:path w="992504" h="255269">
                <a:moveTo>
                  <a:pt x="75654" y="223832"/>
                </a:moveTo>
                <a:lnTo>
                  <a:pt x="63246" y="226695"/>
                </a:lnTo>
                <a:lnTo>
                  <a:pt x="76315" y="226695"/>
                </a:lnTo>
                <a:lnTo>
                  <a:pt x="75654" y="223832"/>
                </a:lnTo>
                <a:close/>
              </a:path>
              <a:path w="992504" h="255269">
                <a:moveTo>
                  <a:pt x="989202" y="0"/>
                </a:moveTo>
                <a:lnTo>
                  <a:pt x="72808" y="211523"/>
                </a:lnTo>
                <a:lnTo>
                  <a:pt x="75654" y="223832"/>
                </a:lnTo>
                <a:lnTo>
                  <a:pt x="991997" y="12446"/>
                </a:lnTo>
                <a:lnTo>
                  <a:pt x="989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17545" y="6034532"/>
            <a:ext cx="2710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Refer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YACC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Manual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7244">
              <a:lnSpc>
                <a:spcPct val="100000"/>
              </a:lnSpc>
              <a:spcBef>
                <a:spcPts val="105"/>
              </a:spcBef>
            </a:pPr>
            <a:r>
              <a:rPr dirty="0"/>
              <a:t>Bottom</a:t>
            </a:r>
            <a:r>
              <a:rPr spc="-30" dirty="0"/>
              <a:t> </a:t>
            </a:r>
            <a:r>
              <a:rPr dirty="0"/>
              <a:t>up</a:t>
            </a:r>
            <a:r>
              <a:rPr spc="-35" dirty="0"/>
              <a:t> </a:t>
            </a:r>
            <a:r>
              <a:rPr dirty="0"/>
              <a:t>parsing</a:t>
            </a:r>
            <a:r>
              <a:rPr spc="-30" dirty="0"/>
              <a:t> </a:t>
            </a:r>
            <a:r>
              <a:rPr spc="-50" dirty="0"/>
              <a:t>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104645"/>
            <a:ext cx="575627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powerful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parsing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technique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LR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grammars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expensive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LL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left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recursive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grammars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virtually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programming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languages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Natural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expression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programming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language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syntax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Automatic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parsers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(Yacc,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Bison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Detects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errors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possible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Allows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better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error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recovery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05"/>
              </a:spcBef>
            </a:pPr>
            <a:r>
              <a:rPr dirty="0"/>
              <a:t>Issues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bottom</a:t>
            </a:r>
            <a:r>
              <a:rPr spc="-10" dirty="0"/>
              <a:t> </a:t>
            </a:r>
            <a:r>
              <a:rPr dirty="0"/>
              <a:t>up</a:t>
            </a:r>
            <a:r>
              <a:rPr spc="-10" dirty="0"/>
              <a:t> parsing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34542"/>
            <a:ext cx="8351520" cy="529526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5600" marR="1370965" indent="-342900">
              <a:lnSpc>
                <a:spcPts val="3840"/>
              </a:lnSpc>
              <a:spcBef>
                <a:spcPts val="1019"/>
              </a:spcBef>
              <a:buChar char="•"/>
              <a:tabLst>
                <a:tab pos="355600" algn="l"/>
              </a:tabLst>
            </a:pPr>
            <a:r>
              <a:rPr sz="4000" dirty="0">
                <a:latin typeface="Calibri"/>
                <a:cs typeface="Calibri"/>
              </a:rPr>
              <a:t>Sometimes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parser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can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reduce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in </a:t>
            </a:r>
            <a:r>
              <a:rPr sz="4000" dirty="0">
                <a:latin typeface="Calibri"/>
                <a:cs typeface="Calibri"/>
              </a:rPr>
              <a:t>different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ways!</a:t>
            </a:r>
            <a:endParaRPr sz="4000">
              <a:latin typeface="Calibri"/>
              <a:cs typeface="Calibri"/>
            </a:endParaRPr>
          </a:p>
          <a:p>
            <a:pPr marL="355600" marR="1073150" indent="-342900">
              <a:lnSpc>
                <a:spcPct val="80000"/>
              </a:lnSpc>
              <a:spcBef>
                <a:spcPts val="994"/>
              </a:spcBef>
              <a:buChar char="•"/>
              <a:tabLst>
                <a:tab pos="355600" algn="l"/>
              </a:tabLst>
            </a:pPr>
            <a:r>
              <a:rPr sz="4000" dirty="0">
                <a:latin typeface="Calibri"/>
                <a:cs typeface="Calibri"/>
              </a:rPr>
              <a:t>Given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stack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2C2CB8"/>
                </a:solidFill>
                <a:latin typeface="Calibri"/>
                <a:cs typeface="Calibri"/>
              </a:rPr>
              <a:t>δ</a:t>
            </a:r>
            <a:r>
              <a:rPr sz="4000" spc="-5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and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input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symbol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latin typeface="Calibri"/>
                <a:cs typeface="Calibri"/>
              </a:rPr>
              <a:t>, </a:t>
            </a:r>
            <a:r>
              <a:rPr sz="4000" dirty="0">
                <a:latin typeface="Calibri"/>
                <a:cs typeface="Calibri"/>
              </a:rPr>
              <a:t>should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parser</a:t>
            </a:r>
            <a:endParaRPr sz="4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285" algn="l"/>
              </a:tabLst>
            </a:pPr>
            <a:r>
              <a:rPr sz="3600" dirty="0">
                <a:latin typeface="Calibri"/>
                <a:cs typeface="Calibri"/>
              </a:rPr>
              <a:t>Shift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3600" spc="-3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onto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stack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(making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it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C2CB8"/>
                </a:solidFill>
                <a:latin typeface="Calibri"/>
                <a:cs typeface="Calibri"/>
              </a:rPr>
              <a:t>δa</a:t>
            </a:r>
            <a:r>
              <a:rPr sz="3600" spc="-25" dirty="0"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  <a:p>
            <a:pPr marL="756285" marR="25400" lvl="1" indent="-287020">
              <a:lnSpc>
                <a:spcPct val="80000"/>
              </a:lnSpc>
              <a:spcBef>
                <a:spcPts val="865"/>
              </a:spcBef>
              <a:buChar char="–"/>
              <a:tabLst>
                <a:tab pos="756285" algn="l"/>
              </a:tabLst>
            </a:pPr>
            <a:r>
              <a:rPr sz="3600" dirty="0">
                <a:latin typeface="Calibri"/>
                <a:cs typeface="Calibri"/>
              </a:rPr>
              <a:t>Reduce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by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some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production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C2CB8"/>
                </a:solidFill>
                <a:latin typeface="Calibri"/>
                <a:cs typeface="Calibri"/>
              </a:rPr>
              <a:t>A</a:t>
            </a:r>
            <a:r>
              <a:rPr sz="3600" spc="-25" dirty="0">
                <a:solidFill>
                  <a:srgbClr val="2C2CB8"/>
                </a:solidFill>
                <a:latin typeface="Wingdings"/>
                <a:cs typeface="Wingdings"/>
              </a:rPr>
              <a:t></a:t>
            </a:r>
            <a:r>
              <a:rPr sz="3600" spc="-25" dirty="0">
                <a:solidFill>
                  <a:srgbClr val="2C2CB8"/>
                </a:solidFill>
                <a:latin typeface="Calibri"/>
                <a:cs typeface="Calibri"/>
              </a:rPr>
              <a:t>β </a:t>
            </a:r>
            <a:r>
              <a:rPr sz="3600" dirty="0">
                <a:latin typeface="Calibri"/>
                <a:cs typeface="Calibri"/>
              </a:rPr>
              <a:t>assuming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that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stack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has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form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C2CB8"/>
                </a:solidFill>
                <a:latin typeface="Calibri"/>
                <a:cs typeface="Calibri"/>
              </a:rPr>
              <a:t>αβ</a:t>
            </a:r>
            <a:r>
              <a:rPr sz="3200" spc="60" dirty="0">
                <a:solidFill>
                  <a:srgbClr val="2C2CB8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(making </a:t>
            </a:r>
            <a:r>
              <a:rPr sz="3600" dirty="0">
                <a:latin typeface="Calibri"/>
                <a:cs typeface="Calibri"/>
              </a:rPr>
              <a:t>it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C2CB8"/>
                </a:solidFill>
                <a:latin typeface="Calibri"/>
                <a:cs typeface="Calibri"/>
              </a:rPr>
              <a:t>αA</a:t>
            </a:r>
            <a:r>
              <a:rPr sz="3600" spc="-25" dirty="0"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3600" dirty="0">
                <a:latin typeface="Calibri"/>
                <a:cs typeface="Calibri"/>
              </a:rPr>
              <a:t>Stack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can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have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many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combinations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15" dirty="0"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C2CB8"/>
                </a:solidFill>
                <a:latin typeface="Calibri"/>
                <a:cs typeface="Calibri"/>
              </a:rPr>
              <a:t>αβ</a:t>
            </a:r>
            <a:endParaRPr sz="3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3600" dirty="0">
                <a:latin typeface="Calibri"/>
                <a:cs typeface="Calibri"/>
              </a:rPr>
              <a:t>How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to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keep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track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length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2C2CB8"/>
                </a:solidFill>
                <a:latin typeface="Calibri"/>
                <a:cs typeface="Calibri"/>
              </a:rPr>
              <a:t>β</a:t>
            </a:r>
            <a:r>
              <a:rPr sz="3600" spc="-25" dirty="0">
                <a:latin typeface="Calibri"/>
                <a:cs typeface="Calibri"/>
              </a:rPr>
              <a:t>?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121" y="568197"/>
            <a:ext cx="1855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Handles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04594"/>
            <a:ext cx="7711440" cy="490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326390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basic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steps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bottom-</a:t>
            </a:r>
            <a:r>
              <a:rPr sz="3600" dirty="0">
                <a:latin typeface="Calibri"/>
                <a:cs typeface="Calibri"/>
              </a:rPr>
              <a:t>up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parser 	</a:t>
            </a:r>
            <a:r>
              <a:rPr sz="3600" spc="-25" dirty="0">
                <a:latin typeface="Calibri"/>
                <a:cs typeface="Calibri"/>
              </a:rPr>
              <a:t>are</a:t>
            </a:r>
            <a:endParaRPr sz="3600">
              <a:latin typeface="Calibri"/>
              <a:cs typeface="Calibri"/>
            </a:endParaRPr>
          </a:p>
          <a:p>
            <a:pPr marL="756285" marR="13335" lvl="1" indent="-287020">
              <a:lnSpc>
                <a:spcPct val="100000"/>
              </a:lnSpc>
              <a:spcBef>
                <a:spcPts val="795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Calibri"/>
                <a:cs typeface="Calibri"/>
              </a:rPr>
              <a:t>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identify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substring</a:t>
            </a:r>
            <a:r>
              <a:rPr sz="3200" i="1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within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rightmost </a:t>
            </a:r>
            <a:r>
              <a:rPr sz="3200" i="1" dirty="0">
                <a:latin typeface="Calibri"/>
                <a:cs typeface="Calibri"/>
              </a:rPr>
              <a:t>sentential</a:t>
            </a:r>
            <a:r>
              <a:rPr sz="3200" i="1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matches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RHS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rule.</a:t>
            </a:r>
            <a:endParaRPr sz="32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775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substring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replaced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LHS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matching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rule,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must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produce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previous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rightmost-</a:t>
            </a:r>
            <a:r>
              <a:rPr sz="3200" dirty="0">
                <a:latin typeface="Calibri"/>
                <a:cs typeface="Calibri"/>
              </a:rPr>
              <a:t>sentential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form.</a:t>
            </a:r>
            <a:endParaRPr sz="3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840"/>
              </a:spcBef>
              <a:buChar char="•"/>
              <a:tabLst>
                <a:tab pos="355600" algn="l"/>
              </a:tabLst>
            </a:pPr>
            <a:r>
              <a:rPr sz="3600" dirty="0">
                <a:latin typeface="Calibri"/>
                <a:cs typeface="Calibri"/>
              </a:rPr>
              <a:t>Such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substring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called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i="1" spc="-10" dirty="0">
                <a:solidFill>
                  <a:srgbClr val="2C2CB8"/>
                </a:solidFill>
                <a:latin typeface="Calibri"/>
                <a:cs typeface="Calibri"/>
              </a:rPr>
              <a:t>handle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2655</TotalTime>
  <Words>6232</Words>
  <Application>Microsoft Office PowerPoint</Application>
  <PresentationFormat>On-screen Show (4:3)</PresentationFormat>
  <Paragraphs>1127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 MT</vt:lpstr>
      <vt:lpstr>Calibri</vt:lpstr>
      <vt:lpstr>Cambria Math</vt:lpstr>
      <vt:lpstr>Times New Roman</vt:lpstr>
      <vt:lpstr>Wingdings</vt:lpstr>
      <vt:lpstr>Office Theme</vt:lpstr>
      <vt:lpstr>Bottom up parsing</vt:lpstr>
      <vt:lpstr>Shift reduce parsing</vt:lpstr>
      <vt:lpstr>Shift reduce parsing …</vt:lpstr>
      <vt:lpstr>Shift reduce parsing …</vt:lpstr>
      <vt:lpstr>Example</vt:lpstr>
      <vt:lpstr>Shift reduce parsing …</vt:lpstr>
      <vt:lpstr>Issues in bottom up parsing</vt:lpstr>
      <vt:lpstr>Issues in bottom up parsing</vt:lpstr>
      <vt:lpstr>Handles</vt:lpstr>
      <vt:lpstr>Handle</vt:lpstr>
      <vt:lpstr>Handle</vt:lpstr>
      <vt:lpstr>Handle</vt:lpstr>
      <vt:lpstr>PowerPoint Presentation</vt:lpstr>
      <vt:lpstr>Handle: Observation</vt:lpstr>
      <vt:lpstr>Handles …</vt:lpstr>
      <vt:lpstr>Handle always appears on the top Case I: 𝑆 → 𝛼𝐴𝑧 → 𝛼𝛽𝐵𝑦𝑧 → 𝛼𝛽𝛾𝑦𝑧</vt:lpstr>
      <vt:lpstr>Shift Reduce Parsers</vt:lpstr>
      <vt:lpstr>Conflicts</vt:lpstr>
      <vt:lpstr>Conflicts</vt:lpstr>
      <vt:lpstr>Shift reduce conflict</vt:lpstr>
      <vt:lpstr>Reduce reduce conflict</vt:lpstr>
      <vt:lpstr>LR parsing</vt:lpstr>
      <vt:lpstr>E  E + T | T T  T * F  |  F F  ( E ) | id</vt:lpstr>
      <vt:lpstr>Actions in an LR (shift reduce) parser</vt:lpstr>
      <vt:lpstr>Driving the LR parser</vt:lpstr>
      <vt:lpstr>Driving the LR parser</vt:lpstr>
      <vt:lpstr>Parse id + id * id</vt:lpstr>
      <vt:lpstr>Configuration of a LR parser</vt:lpstr>
      <vt:lpstr>LR parsing Algorithm Initial state: Stack: S0 Input: w$</vt:lpstr>
      <vt:lpstr>Constructing parse table</vt:lpstr>
      <vt:lpstr>Production to Use for Reduction</vt:lpstr>
      <vt:lpstr>Some hands on!</vt:lpstr>
      <vt:lpstr>Parser states</vt:lpstr>
      <vt:lpstr>Viable prefixes</vt:lpstr>
      <vt:lpstr>LR(0) items</vt:lpstr>
      <vt:lpstr>LR(0) items</vt:lpstr>
      <vt:lpstr>Start state</vt:lpstr>
      <vt:lpstr>Closure of a state</vt:lpstr>
      <vt:lpstr>Closure operation</vt:lpstr>
      <vt:lpstr>Example</vt:lpstr>
      <vt:lpstr>Goto operation</vt:lpstr>
      <vt:lpstr>Goto operation</vt:lpstr>
      <vt:lpstr>Sets of items</vt:lpstr>
      <vt:lpstr>Example</vt:lpstr>
      <vt:lpstr>I6: goto(I1,+) E  E + .T</vt:lpstr>
      <vt:lpstr>PowerPoint Presentation</vt:lpstr>
      <vt:lpstr>PowerPoint Presentation</vt:lpstr>
      <vt:lpstr>PowerPoint Presentation</vt:lpstr>
      <vt:lpstr>LR(0) (?) Parse Table</vt:lpstr>
      <vt:lpstr>Constructing parse table</vt:lpstr>
      <vt:lpstr>Compute first sets</vt:lpstr>
      <vt:lpstr>Example</vt:lpstr>
      <vt:lpstr>Compute follow sets</vt:lpstr>
      <vt:lpstr>Example</vt:lpstr>
      <vt:lpstr>Construct SLR parse table</vt:lpstr>
      <vt:lpstr>Notes</vt:lpstr>
      <vt:lpstr>Practice Assignment</vt:lpstr>
      <vt:lpstr>Example</vt:lpstr>
      <vt:lpstr>SLR parse table for the grammar</vt:lpstr>
      <vt:lpstr>PowerPoint Presentation</vt:lpstr>
      <vt:lpstr>PowerPoint Presentation</vt:lpstr>
      <vt:lpstr>Problems in SLR parsing</vt:lpstr>
      <vt:lpstr>Canonical LR Parsing</vt:lpstr>
      <vt:lpstr>Closure(I)</vt:lpstr>
      <vt:lpstr>Example</vt:lpstr>
      <vt:lpstr>Example</vt:lpstr>
      <vt:lpstr>Construction of Canonical LR parse table</vt:lpstr>
      <vt:lpstr>Parse table</vt:lpstr>
      <vt:lpstr>Notes on Canonical LR Parser</vt:lpstr>
      <vt:lpstr>LALR Parse table</vt:lpstr>
      <vt:lpstr>Construct LALR parse table</vt:lpstr>
      <vt:lpstr>LALR parse table …</vt:lpstr>
      <vt:lpstr>Notes on LALR parse table</vt:lpstr>
      <vt:lpstr>Notes on LALR parse table…</vt:lpstr>
      <vt:lpstr>Notes on LALR parse table…</vt:lpstr>
      <vt:lpstr>Error Recovery</vt:lpstr>
      <vt:lpstr>Parser Generator</vt:lpstr>
      <vt:lpstr>Yacc and Lex schema</vt:lpstr>
      <vt:lpstr>Bottom up parsing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karkare</dc:creator>
  <cp:lastModifiedBy>Sanjit Setua</cp:lastModifiedBy>
  <cp:revision>2</cp:revision>
  <dcterms:created xsi:type="dcterms:W3CDTF">2025-07-14T05:05:08Z</dcterms:created>
  <dcterms:modified xsi:type="dcterms:W3CDTF">2025-07-16T01:21:52Z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2025-07-14T00:00:00Z</vt:filetime>
  </property>
  <property fmtid="{D5CDD505-2E9C-101B-9397-08002B2CF9AE}" pid="5" name="Producer">
    <vt:lpwstr>Microsoft® PowerPoint® 2010</vt:lpwstr>
  </property>
</Properties>
</file>