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 id="276" r:id="rId14"/>
    <p:sldId id="277" r:id="rId15"/>
    <p:sldId id="278" r:id="rId16"/>
    <p:sldId id="270" r:id="rId17"/>
    <p:sldId id="271" r:id="rId18"/>
    <p:sldId id="292" r:id="rId19"/>
    <p:sldId id="273" r:id="rId20"/>
    <p:sldId id="274" r:id="rId21"/>
    <p:sldId id="335" r:id="rId22"/>
    <p:sldId id="279" r:id="rId23"/>
    <p:sldId id="280" r:id="rId24"/>
    <p:sldId id="281" r:id="rId25"/>
    <p:sldId id="282" r:id="rId26"/>
    <p:sldId id="283" r:id="rId27"/>
    <p:sldId id="284" r:id="rId28"/>
    <p:sldId id="285" r:id="rId29"/>
    <p:sldId id="286" r:id="rId30"/>
    <p:sldId id="287" r:id="rId31"/>
    <p:sldId id="288" r:id="rId32"/>
    <p:sldId id="290" r:id="rId33"/>
    <p:sldId id="293" r:id="rId34"/>
    <p:sldId id="294" r:id="rId35"/>
    <p:sldId id="295" r:id="rId36"/>
    <p:sldId id="296" r:id="rId37"/>
    <p:sldId id="297" r:id="rId38"/>
    <p:sldId id="298" r:id="rId39"/>
    <p:sldId id="299" r:id="rId40"/>
    <p:sldId id="300" r:id="rId41"/>
    <p:sldId id="301" r:id="rId42"/>
    <p:sldId id="302" r:id="rId43"/>
    <p:sldId id="313" r:id="rId44"/>
    <p:sldId id="314" r:id="rId45"/>
    <p:sldId id="315" r:id="rId46"/>
    <p:sldId id="316" r:id="rId47"/>
    <p:sldId id="317" r:id="rId48"/>
    <p:sldId id="318" r:id="rId49"/>
    <p:sldId id="319" r:id="rId50"/>
    <p:sldId id="320" r:id="rId51"/>
    <p:sldId id="321" r:id="rId52"/>
    <p:sldId id="322" r:id="rId53"/>
    <p:sldId id="323" r:id="rId54"/>
    <p:sldId id="324" r:id="rId55"/>
    <p:sldId id="325" r:id="rId56"/>
    <p:sldId id="326" r:id="rId57"/>
    <p:sldId id="303" r:id="rId58"/>
    <p:sldId id="304" r:id="rId59"/>
    <p:sldId id="305" r:id="rId60"/>
    <p:sldId id="306" r:id="rId61"/>
    <p:sldId id="307" r:id="rId62"/>
    <p:sldId id="308" r:id="rId63"/>
    <p:sldId id="310" r:id="rId64"/>
    <p:sldId id="311" r:id="rId65"/>
    <p:sldId id="312" r:id="rId66"/>
    <p:sldId id="309" r:id="rId6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B52AD3F6-A582-409E-9FA3-133008DA92B0}" type="datetimeFigureOut">
              <a:rPr lang="en-US" smtClean="0"/>
              <a:t>7/10/2025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A7F77218-9C83-4248-9C8D-6BB174625A89}" type="slidenum">
              <a:rPr lang="en-US" smtClean="0"/>
              <a:t>‹#›</a:t>
            </a:fld>
            <a:endParaRPr lang="en-US"/>
          </a:p>
        </p:txBody>
      </p:sp>
    </p:spTree>
    <p:extLst>
      <p:ext uri="{BB962C8B-B14F-4D97-AF65-F5344CB8AC3E}">
        <p14:creationId xmlns:p14="http://schemas.microsoft.com/office/powerpoint/2010/main" val="318211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F77218-9C83-4248-9C8D-6BB174625A89}" type="slidenum">
              <a:rPr lang="en-US" smtClean="0"/>
              <a:t>12</a:t>
            </a:fld>
            <a:endParaRPr lang="en-US"/>
          </a:p>
        </p:txBody>
      </p:sp>
    </p:spTree>
    <p:extLst>
      <p:ext uri="{BB962C8B-B14F-4D97-AF65-F5344CB8AC3E}">
        <p14:creationId xmlns:p14="http://schemas.microsoft.com/office/powerpoint/2010/main" val="269346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7A201-3591-9FAD-381C-7F1C130197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DF665-7717-83AC-36FB-D725C44984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4623F6-9B3E-5234-CEB0-54B9B1EC3315}"/>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5" name="Footer Placeholder 4">
            <a:extLst>
              <a:ext uri="{FF2B5EF4-FFF2-40B4-BE49-F238E27FC236}">
                <a16:creationId xmlns:a16="http://schemas.microsoft.com/office/drawing/2014/main" id="{E5481577-C51E-DB49-CB2F-8284114137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DFFD00-0AEE-9051-02C4-1C4DBBCEF8E4}"/>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651591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624AC-9834-2B3A-703D-68999DFFD2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832F3B-F33F-B737-8D00-835E9982FE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DE15DD-93A8-1C5B-58E1-06E636CFAB8B}"/>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5" name="Footer Placeholder 4">
            <a:extLst>
              <a:ext uri="{FF2B5EF4-FFF2-40B4-BE49-F238E27FC236}">
                <a16:creationId xmlns:a16="http://schemas.microsoft.com/office/drawing/2014/main" id="{98D00D98-BF0D-CF5F-E80F-F9D3BA856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E2FCF-739A-66F5-A761-F58D5CE40212}"/>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166358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B6909D-A61E-9017-0ED3-668ACB63DC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FE3CF-FF9E-E059-BB5E-76F986D222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3B1EB5-67A1-3D33-33A6-750E59483417}"/>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5" name="Footer Placeholder 4">
            <a:extLst>
              <a:ext uri="{FF2B5EF4-FFF2-40B4-BE49-F238E27FC236}">
                <a16:creationId xmlns:a16="http://schemas.microsoft.com/office/drawing/2014/main" id="{4C54595E-6F27-B8CD-1E06-8831AFA715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0F1B1-B486-B071-1548-DAB3AA4B4F7D}"/>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188989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3432-93D6-406A-773C-8DDC14CC52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EBF8E-B465-66AE-110A-77D20A9B21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3D543-10AD-BEA9-6571-1BB6414BAD87}"/>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5" name="Footer Placeholder 4">
            <a:extLst>
              <a:ext uri="{FF2B5EF4-FFF2-40B4-BE49-F238E27FC236}">
                <a16:creationId xmlns:a16="http://schemas.microsoft.com/office/drawing/2014/main" id="{6420FA2B-DCA1-E430-41F7-65A09174E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8EC51-FC7C-2FCF-9C32-67E9B71185FC}"/>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96865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6D98C-9A86-B094-6A21-443CA5BFE6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7B8157-927C-CC28-AF94-8446E373E7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EDA0A1-0351-B8B8-AEF9-C2CDAE847461}"/>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5" name="Footer Placeholder 4">
            <a:extLst>
              <a:ext uri="{FF2B5EF4-FFF2-40B4-BE49-F238E27FC236}">
                <a16:creationId xmlns:a16="http://schemas.microsoft.com/office/drawing/2014/main" id="{E03AEF3D-D350-005C-B625-9DD533664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492D5-7777-2557-82A7-8021C59329E3}"/>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3409655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0C688-0B3B-A8A3-7798-9C3E24FE0A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2E045B-0792-838C-3F62-5CE124A9EC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26C196-B2E4-AAB6-B9CB-A43364CE45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52ECCF-104E-0DE4-7818-E7E78A6A6D9D}"/>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6" name="Footer Placeholder 5">
            <a:extLst>
              <a:ext uri="{FF2B5EF4-FFF2-40B4-BE49-F238E27FC236}">
                <a16:creationId xmlns:a16="http://schemas.microsoft.com/office/drawing/2014/main" id="{C5FAF0EC-8487-B5D8-5A55-56569147F9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49B2E-8DCE-A696-6527-24DBA20EDF00}"/>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2675031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0504B-C22B-7A87-C4D9-762023116E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018AA-0E8F-BF5B-987E-2D862C84E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DB7D84-230D-FED4-AE9A-369E6832BD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469F07-1896-B8AF-0E93-8583CF767C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4DB54-5B7C-C627-A33D-18542C9BD5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958540-6CA0-0922-FDE5-2FB469805319}"/>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8" name="Footer Placeholder 7">
            <a:extLst>
              <a:ext uri="{FF2B5EF4-FFF2-40B4-BE49-F238E27FC236}">
                <a16:creationId xmlns:a16="http://schemas.microsoft.com/office/drawing/2014/main" id="{C8550717-5F94-D59B-E292-C62A6FEDA3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963512-B8BA-40AB-18BC-ECBB592550D6}"/>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1077740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F26F-67D4-9B4F-FF23-332DE5C00B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274FCD-CA0E-8C67-B50D-A406386F6D98}"/>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4" name="Footer Placeholder 3">
            <a:extLst>
              <a:ext uri="{FF2B5EF4-FFF2-40B4-BE49-F238E27FC236}">
                <a16:creationId xmlns:a16="http://schemas.microsoft.com/office/drawing/2014/main" id="{8D8C450B-4B29-F8EB-F125-B3E7A8EB77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D7F994-E66B-502C-B8A8-08996577838B}"/>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3123038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095BC-6761-AE77-603C-954CDB1609DB}"/>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3" name="Footer Placeholder 2">
            <a:extLst>
              <a:ext uri="{FF2B5EF4-FFF2-40B4-BE49-F238E27FC236}">
                <a16:creationId xmlns:a16="http://schemas.microsoft.com/office/drawing/2014/main" id="{A0EFE1A2-5579-79F7-1427-21C4319E5A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CA636D-F2E5-A136-9EC6-0AE31E0375B7}"/>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3412758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A562-46C6-D066-5827-58E48EED5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04959E-5D0E-9916-FC64-FC384A91C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E15BB-78D8-C758-21F8-67FE17E24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3291A-317B-C4E5-2481-938414B50D9A}"/>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6" name="Footer Placeholder 5">
            <a:extLst>
              <a:ext uri="{FF2B5EF4-FFF2-40B4-BE49-F238E27FC236}">
                <a16:creationId xmlns:a16="http://schemas.microsoft.com/office/drawing/2014/main" id="{7C1CC5B8-594F-8D08-DFFA-B505BF3D0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7DE8D3-5498-085A-AC32-72D86888FAEF}"/>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1685155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2FA29-E769-C2A3-E1A8-19DB3AF1B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14F76-D35A-0650-9FDF-3F5E3E4F4E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6821C5-E369-E349-9747-E79B3D244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CED82-89AA-00C8-F09F-4F54A6BF2271}"/>
              </a:ext>
            </a:extLst>
          </p:cNvPr>
          <p:cNvSpPr>
            <a:spLocks noGrp="1"/>
          </p:cNvSpPr>
          <p:nvPr>
            <p:ph type="dt" sz="half" idx="10"/>
          </p:nvPr>
        </p:nvSpPr>
        <p:spPr/>
        <p:txBody>
          <a:bodyPr/>
          <a:lstStyle/>
          <a:p>
            <a:fld id="{275FB754-4AA2-45A4-A59F-E3DEB7FD9578}" type="datetimeFigureOut">
              <a:rPr lang="en-US" smtClean="0"/>
              <a:t>7/10/2025</a:t>
            </a:fld>
            <a:endParaRPr lang="en-US"/>
          </a:p>
        </p:txBody>
      </p:sp>
      <p:sp>
        <p:nvSpPr>
          <p:cNvPr id="6" name="Footer Placeholder 5">
            <a:extLst>
              <a:ext uri="{FF2B5EF4-FFF2-40B4-BE49-F238E27FC236}">
                <a16:creationId xmlns:a16="http://schemas.microsoft.com/office/drawing/2014/main" id="{FF0A3A6B-7801-29A1-B130-B6E8301E85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AD879-C7A5-3195-2AFC-DE50739DAD56}"/>
              </a:ext>
            </a:extLst>
          </p:cNvPr>
          <p:cNvSpPr>
            <a:spLocks noGrp="1"/>
          </p:cNvSpPr>
          <p:nvPr>
            <p:ph type="sldNum" sz="quarter" idx="12"/>
          </p:nvPr>
        </p:nvSpPr>
        <p:spPr/>
        <p:txBody>
          <a:bodyPr/>
          <a:lstStyle/>
          <a:p>
            <a:fld id="{B661530A-940C-4D94-A7F6-1D8C2502E88A}" type="slidenum">
              <a:rPr lang="en-US" smtClean="0"/>
              <a:t>‹#›</a:t>
            </a:fld>
            <a:endParaRPr lang="en-US"/>
          </a:p>
        </p:txBody>
      </p:sp>
    </p:spTree>
    <p:extLst>
      <p:ext uri="{BB962C8B-B14F-4D97-AF65-F5344CB8AC3E}">
        <p14:creationId xmlns:p14="http://schemas.microsoft.com/office/powerpoint/2010/main" val="852925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D0ED8-D75B-B769-4FC8-53F17B856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CC02CC-EDAD-8C2E-9B6A-7494E808D4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58AFE-6B4D-6704-6A8A-E173D101BB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5FB754-4AA2-45A4-A59F-E3DEB7FD9578}" type="datetimeFigureOut">
              <a:rPr lang="en-US" smtClean="0"/>
              <a:t>7/10/2025</a:t>
            </a:fld>
            <a:endParaRPr lang="en-US"/>
          </a:p>
        </p:txBody>
      </p:sp>
      <p:sp>
        <p:nvSpPr>
          <p:cNvPr id="5" name="Footer Placeholder 4">
            <a:extLst>
              <a:ext uri="{FF2B5EF4-FFF2-40B4-BE49-F238E27FC236}">
                <a16:creationId xmlns:a16="http://schemas.microsoft.com/office/drawing/2014/main" id="{FF407E12-14A1-DFFA-8CF4-086568C368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3ECC37-43F7-87D8-1A52-BB8CFBFDD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61530A-940C-4D94-A7F6-1D8C2502E88A}" type="slidenum">
              <a:rPr lang="en-US" smtClean="0"/>
              <a:t>‹#›</a:t>
            </a:fld>
            <a:endParaRPr lang="en-US"/>
          </a:p>
        </p:txBody>
      </p:sp>
    </p:spTree>
    <p:extLst>
      <p:ext uri="{BB962C8B-B14F-4D97-AF65-F5344CB8AC3E}">
        <p14:creationId xmlns:p14="http://schemas.microsoft.com/office/powerpoint/2010/main" val="26629792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6DF2B-EF46-FA41-9A87-897E465968E6}"/>
              </a:ext>
            </a:extLst>
          </p:cNvPr>
          <p:cNvSpPr>
            <a:spLocks noGrp="1"/>
          </p:cNvSpPr>
          <p:nvPr>
            <p:ph type="ctrTitle"/>
          </p:nvPr>
        </p:nvSpPr>
        <p:spPr/>
        <p:txBody>
          <a:bodyPr/>
          <a:lstStyle/>
          <a:p>
            <a:r>
              <a:rPr lang="en-GB" dirty="0"/>
              <a:t>LR(0) Items</a:t>
            </a:r>
            <a:endParaRPr lang="en-US" dirty="0"/>
          </a:p>
        </p:txBody>
      </p:sp>
      <p:sp>
        <p:nvSpPr>
          <p:cNvPr id="3" name="Subtitle 2">
            <a:extLst>
              <a:ext uri="{FF2B5EF4-FFF2-40B4-BE49-F238E27FC236}">
                <a16:creationId xmlns:a16="http://schemas.microsoft.com/office/drawing/2014/main" id="{A92AFD0A-E946-514A-85C6-B600BDC5C9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23510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471" y="321466"/>
            <a:ext cx="11135033" cy="443070"/>
          </a:xfrm>
          <a:prstGeom prst="rect">
            <a:avLst/>
          </a:prstGeom>
        </p:spPr>
        <p:txBody>
          <a:bodyPr vert="horz" wrap="square" lIns="0" tIns="12065" rIns="0" bIns="0" rtlCol="0" anchor="ctr">
            <a:spAutoFit/>
          </a:bodyPr>
          <a:lstStyle/>
          <a:p>
            <a:pPr marL="2326005" marR="5080" indent="-2313940">
              <a:lnSpc>
                <a:spcPct val="100000"/>
              </a:lnSpc>
              <a:spcBef>
                <a:spcPts val="95"/>
              </a:spcBef>
            </a:pPr>
            <a:r>
              <a:rPr sz="2800" b="1" dirty="0">
                <a:latin typeface="Times New Roman" panose="02020603050405020304" pitchFamily="18" charset="0"/>
                <a:cs typeface="Times New Roman" panose="02020603050405020304" pitchFamily="18" charset="0"/>
              </a:rPr>
              <a:t>Left</a:t>
            </a:r>
            <a:r>
              <a:rPr sz="2800" b="1" spc="-5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recursion</a:t>
            </a:r>
            <a:r>
              <a:rPr sz="2800" b="1" spc="-5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hidden</a:t>
            </a:r>
            <a:r>
              <a:rPr sz="2800" b="1" spc="-6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due</a:t>
            </a:r>
            <a:r>
              <a:rPr sz="2800" b="1" spc="-6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to</a:t>
            </a:r>
            <a:r>
              <a:rPr sz="2800" b="1" spc="-7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many </a:t>
            </a:r>
            <a:r>
              <a:rPr sz="2800" b="1" spc="-10" dirty="0">
                <a:latin typeface="Times New Roman" panose="02020603050405020304" pitchFamily="18" charset="0"/>
                <a:cs typeface="Times New Roman" panose="02020603050405020304" pitchFamily="18" charset="0"/>
              </a:rPr>
              <a:t>productions</a:t>
            </a:r>
            <a:endParaRPr sz="28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634181" y="1333246"/>
            <a:ext cx="11017045" cy="5056897"/>
          </a:xfrm>
          <a:prstGeom prst="rect">
            <a:avLst/>
          </a:prstGeom>
        </p:spPr>
        <p:txBody>
          <a:bodyPr vert="horz" wrap="square" lIns="0" tIns="71755" rIns="0" bIns="0" rtlCol="0">
            <a:spAutoFit/>
          </a:bodyPr>
          <a:lstStyle/>
          <a:p>
            <a:pPr marL="355600" marR="5080" indent="-343535">
              <a:lnSpc>
                <a:spcPts val="1920"/>
              </a:lnSpc>
              <a:spcBef>
                <a:spcPts val="565"/>
              </a:spcBef>
              <a:buChar char="•"/>
              <a:tabLst>
                <a:tab pos="355600" algn="l"/>
              </a:tabLst>
            </a:pPr>
            <a:r>
              <a:rPr sz="2400" dirty="0">
                <a:latin typeface="Calibri"/>
                <a:cs typeface="Calibri"/>
              </a:rPr>
              <a:t>Left</a:t>
            </a:r>
            <a:r>
              <a:rPr sz="2400" spc="-20" dirty="0">
                <a:latin typeface="Calibri"/>
                <a:cs typeface="Calibri"/>
              </a:rPr>
              <a:t> </a:t>
            </a:r>
            <a:r>
              <a:rPr sz="2400" dirty="0">
                <a:latin typeface="Calibri"/>
                <a:cs typeface="Calibri"/>
              </a:rPr>
              <a:t>recursion</a:t>
            </a:r>
            <a:r>
              <a:rPr sz="2400" spc="-15" dirty="0">
                <a:latin typeface="Calibri"/>
                <a:cs typeface="Calibri"/>
              </a:rPr>
              <a:t> </a:t>
            </a:r>
            <a:r>
              <a:rPr sz="2400" dirty="0">
                <a:latin typeface="Calibri"/>
                <a:cs typeface="Calibri"/>
              </a:rPr>
              <a:t>may</a:t>
            </a:r>
            <a:r>
              <a:rPr sz="2400" spc="-30" dirty="0">
                <a:latin typeface="Calibri"/>
                <a:cs typeface="Calibri"/>
              </a:rPr>
              <a:t> </a:t>
            </a:r>
            <a:r>
              <a:rPr sz="2400" dirty="0">
                <a:latin typeface="Calibri"/>
                <a:cs typeface="Calibri"/>
              </a:rPr>
              <a:t>also</a:t>
            </a:r>
            <a:r>
              <a:rPr sz="2400" spc="-15" dirty="0">
                <a:latin typeface="Calibri"/>
                <a:cs typeface="Calibri"/>
              </a:rPr>
              <a:t> </a:t>
            </a:r>
            <a:r>
              <a:rPr sz="2400" dirty="0">
                <a:latin typeface="Calibri"/>
                <a:cs typeface="Calibri"/>
              </a:rPr>
              <a:t>be</a:t>
            </a:r>
            <a:r>
              <a:rPr sz="2400" spc="-15" dirty="0">
                <a:latin typeface="Calibri"/>
                <a:cs typeface="Calibri"/>
              </a:rPr>
              <a:t> </a:t>
            </a:r>
            <a:r>
              <a:rPr sz="2400" dirty="0">
                <a:latin typeface="Calibri"/>
                <a:cs typeface="Calibri"/>
              </a:rPr>
              <a:t>introduced</a:t>
            </a:r>
            <a:r>
              <a:rPr sz="2400" spc="-40" dirty="0">
                <a:latin typeface="Calibri"/>
                <a:cs typeface="Calibri"/>
              </a:rPr>
              <a:t> </a:t>
            </a:r>
            <a:r>
              <a:rPr sz="2400" dirty="0">
                <a:latin typeface="Calibri"/>
                <a:cs typeface="Calibri"/>
              </a:rPr>
              <a:t>by</a:t>
            </a:r>
            <a:r>
              <a:rPr sz="2400" spc="-30" dirty="0">
                <a:latin typeface="Calibri"/>
                <a:cs typeface="Calibri"/>
              </a:rPr>
              <a:t> </a:t>
            </a:r>
            <a:r>
              <a:rPr sz="2400" dirty="0">
                <a:latin typeface="Calibri"/>
                <a:cs typeface="Calibri"/>
              </a:rPr>
              <a:t>two</a:t>
            </a:r>
            <a:r>
              <a:rPr sz="2400" spc="-25" dirty="0">
                <a:latin typeface="Calibri"/>
                <a:cs typeface="Calibri"/>
              </a:rPr>
              <a:t> </a:t>
            </a:r>
            <a:r>
              <a:rPr sz="2400" dirty="0">
                <a:latin typeface="Calibri"/>
                <a:cs typeface="Calibri"/>
              </a:rPr>
              <a:t>or</a:t>
            </a:r>
            <a:r>
              <a:rPr sz="2400" spc="-30" dirty="0">
                <a:latin typeface="Calibri"/>
                <a:cs typeface="Calibri"/>
              </a:rPr>
              <a:t> </a:t>
            </a:r>
            <a:r>
              <a:rPr sz="2400" dirty="0">
                <a:latin typeface="Calibri"/>
                <a:cs typeface="Calibri"/>
              </a:rPr>
              <a:t>more</a:t>
            </a:r>
            <a:r>
              <a:rPr sz="2400" spc="-20" dirty="0">
                <a:latin typeface="Calibri"/>
                <a:cs typeface="Calibri"/>
              </a:rPr>
              <a:t> </a:t>
            </a:r>
            <a:r>
              <a:rPr sz="2400" dirty="0">
                <a:latin typeface="Calibri"/>
                <a:cs typeface="Calibri"/>
              </a:rPr>
              <a:t>grammar</a:t>
            </a:r>
            <a:r>
              <a:rPr sz="2400" spc="-10" dirty="0">
                <a:latin typeface="Calibri"/>
                <a:cs typeface="Calibri"/>
              </a:rPr>
              <a:t> rules. </a:t>
            </a:r>
            <a:r>
              <a:rPr sz="2400" dirty="0">
                <a:latin typeface="Calibri"/>
                <a:cs typeface="Calibri"/>
              </a:rPr>
              <a:t>For</a:t>
            </a:r>
            <a:r>
              <a:rPr sz="2400" spc="-10" dirty="0">
                <a:latin typeface="Calibri"/>
                <a:cs typeface="Calibri"/>
              </a:rPr>
              <a:t> example:</a:t>
            </a:r>
            <a:endParaRPr sz="2400" dirty="0">
              <a:latin typeface="Calibri"/>
              <a:cs typeface="Calibri"/>
            </a:endParaRPr>
          </a:p>
          <a:p>
            <a:pPr marL="355600">
              <a:spcBef>
                <a:spcPts val="2420"/>
              </a:spcBef>
            </a:pPr>
            <a:r>
              <a:rPr sz="2400" dirty="0">
                <a:latin typeface="Calibri"/>
                <a:cs typeface="Calibri"/>
              </a:rPr>
              <a:t>S</a:t>
            </a:r>
            <a:r>
              <a:rPr sz="2400" spc="-10"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Aa</a:t>
            </a:r>
            <a:r>
              <a:rPr sz="2400" spc="-20" dirty="0">
                <a:latin typeface="Calibri"/>
                <a:cs typeface="Calibri"/>
              </a:rPr>
              <a:t> </a:t>
            </a:r>
            <a:r>
              <a:rPr sz="2400" dirty="0">
                <a:latin typeface="Calibri"/>
                <a:cs typeface="Calibri"/>
              </a:rPr>
              <a:t>|</a:t>
            </a:r>
            <a:r>
              <a:rPr sz="2400" spc="-10" dirty="0">
                <a:latin typeface="Calibri"/>
                <a:cs typeface="Calibri"/>
              </a:rPr>
              <a:t> </a:t>
            </a:r>
            <a:r>
              <a:rPr sz="2400" spc="-50" dirty="0">
                <a:latin typeface="Calibri"/>
                <a:cs typeface="Calibri"/>
              </a:rPr>
              <a:t>b</a:t>
            </a:r>
            <a:endParaRPr sz="2400" dirty="0">
              <a:latin typeface="Calibri"/>
              <a:cs typeface="Calibri"/>
            </a:endParaRPr>
          </a:p>
          <a:p>
            <a:pPr marL="355600"/>
            <a:r>
              <a:rPr sz="2400" dirty="0">
                <a:latin typeface="Calibri"/>
                <a:cs typeface="Calibri"/>
              </a:rPr>
              <a:t>A</a:t>
            </a:r>
            <a:r>
              <a:rPr sz="2400" spc="-20" dirty="0">
                <a:latin typeface="Calibri"/>
                <a:cs typeface="Calibri"/>
              </a:rPr>
              <a:t> </a:t>
            </a:r>
            <a:r>
              <a:rPr sz="2400" dirty="0">
                <a:latin typeface="Wingdings"/>
                <a:cs typeface="Wingdings"/>
              </a:rPr>
              <a:t></a:t>
            </a:r>
            <a:r>
              <a:rPr sz="2400" spc="-65" dirty="0">
                <a:latin typeface="Times New Roman"/>
                <a:cs typeface="Times New Roman"/>
              </a:rPr>
              <a:t> </a:t>
            </a:r>
            <a:r>
              <a:rPr sz="2400" dirty="0">
                <a:latin typeface="Calibri"/>
                <a:cs typeface="Calibri"/>
              </a:rPr>
              <a:t>Ac</a:t>
            </a:r>
            <a:r>
              <a:rPr sz="2400" spc="-10"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Sd</a:t>
            </a:r>
            <a:r>
              <a:rPr sz="2400" spc="-15" dirty="0">
                <a:latin typeface="Calibri"/>
                <a:cs typeface="Calibri"/>
              </a:rPr>
              <a:t> </a:t>
            </a:r>
            <a:r>
              <a:rPr sz="2400" dirty="0">
                <a:latin typeface="Calibri"/>
                <a:cs typeface="Calibri"/>
              </a:rPr>
              <a:t>|</a:t>
            </a:r>
            <a:r>
              <a:rPr sz="2400" spc="-10" dirty="0">
                <a:latin typeface="Calibri"/>
                <a:cs typeface="Calibri"/>
              </a:rPr>
              <a:t> </a:t>
            </a:r>
            <a:r>
              <a:rPr sz="2400" spc="-50" dirty="0">
                <a:latin typeface="Calibri"/>
                <a:cs typeface="Calibri"/>
              </a:rPr>
              <a:t>Є</a:t>
            </a:r>
            <a:endParaRPr sz="2400" dirty="0">
              <a:latin typeface="Calibri"/>
              <a:cs typeface="Calibri"/>
            </a:endParaRPr>
          </a:p>
          <a:p>
            <a:pPr marL="355600">
              <a:spcBef>
                <a:spcPts val="2405"/>
              </a:spcBef>
            </a:pPr>
            <a:r>
              <a:rPr sz="2400" dirty="0">
                <a:latin typeface="Calibri"/>
                <a:cs typeface="Calibri"/>
              </a:rPr>
              <a:t>there</a:t>
            </a:r>
            <a:r>
              <a:rPr sz="2400" spc="-55"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a</a:t>
            </a:r>
            <a:r>
              <a:rPr sz="2400" spc="-45" dirty="0">
                <a:latin typeface="Calibri"/>
                <a:cs typeface="Calibri"/>
              </a:rPr>
              <a:t> </a:t>
            </a:r>
            <a:r>
              <a:rPr sz="2400" dirty="0">
                <a:latin typeface="Calibri"/>
                <a:cs typeface="Calibri"/>
              </a:rPr>
              <a:t>left</a:t>
            </a:r>
            <a:r>
              <a:rPr sz="2400" spc="-40" dirty="0">
                <a:latin typeface="Calibri"/>
                <a:cs typeface="Calibri"/>
              </a:rPr>
              <a:t> </a:t>
            </a:r>
            <a:r>
              <a:rPr sz="2400" dirty="0">
                <a:latin typeface="Calibri"/>
                <a:cs typeface="Calibri"/>
              </a:rPr>
              <a:t>recursion</a:t>
            </a:r>
            <a:r>
              <a:rPr sz="2400" spc="-40" dirty="0">
                <a:latin typeface="Calibri"/>
                <a:cs typeface="Calibri"/>
              </a:rPr>
              <a:t> </a:t>
            </a:r>
            <a:r>
              <a:rPr sz="2400" spc="-10" dirty="0">
                <a:latin typeface="Calibri"/>
                <a:cs typeface="Calibri"/>
              </a:rPr>
              <a:t>because</a:t>
            </a:r>
            <a:endParaRPr sz="2400" dirty="0">
              <a:latin typeface="Calibri"/>
              <a:cs typeface="Calibri"/>
            </a:endParaRPr>
          </a:p>
          <a:p>
            <a:pPr marL="355600">
              <a:spcBef>
                <a:spcPts val="2400"/>
              </a:spcBef>
            </a:pPr>
            <a:r>
              <a:rPr sz="2400" dirty="0">
                <a:latin typeface="Calibri"/>
                <a:cs typeface="Calibri"/>
              </a:rPr>
              <a:t>S</a:t>
            </a:r>
            <a:r>
              <a:rPr sz="2400" spc="-5" dirty="0">
                <a:latin typeface="Calibri"/>
                <a:cs typeface="Calibri"/>
              </a:rPr>
              <a:t> </a:t>
            </a:r>
            <a:r>
              <a:rPr sz="2400" dirty="0">
                <a:latin typeface="Symbol"/>
                <a:cs typeface="Symbol"/>
              </a:rPr>
              <a:t></a:t>
            </a:r>
            <a:r>
              <a:rPr sz="2400" spc="-65" dirty="0">
                <a:latin typeface="Times New Roman"/>
                <a:cs typeface="Times New Roman"/>
              </a:rPr>
              <a:t> </a:t>
            </a:r>
            <a:r>
              <a:rPr sz="2400" dirty="0">
                <a:latin typeface="Calibri"/>
                <a:cs typeface="Calibri"/>
              </a:rPr>
              <a:t>Aa</a:t>
            </a:r>
            <a:r>
              <a:rPr sz="2400" spc="-10" dirty="0">
                <a:latin typeface="Calibri"/>
                <a:cs typeface="Calibri"/>
              </a:rPr>
              <a:t> </a:t>
            </a:r>
            <a:r>
              <a:rPr sz="2400" dirty="0">
                <a:latin typeface="Symbol"/>
                <a:cs typeface="Symbol"/>
              </a:rPr>
              <a:t></a:t>
            </a:r>
            <a:r>
              <a:rPr sz="2400" spc="-65" dirty="0">
                <a:latin typeface="Times New Roman"/>
                <a:cs typeface="Times New Roman"/>
              </a:rPr>
              <a:t> </a:t>
            </a:r>
            <a:r>
              <a:rPr sz="2400" spc="-25" dirty="0">
                <a:latin typeface="Calibri"/>
                <a:cs typeface="Calibri"/>
              </a:rPr>
              <a:t>Sda</a:t>
            </a:r>
            <a:endParaRPr sz="2400" dirty="0">
              <a:latin typeface="Calibri"/>
              <a:cs typeface="Calibri"/>
            </a:endParaRPr>
          </a:p>
          <a:p>
            <a:pPr marL="355600" indent="-342900">
              <a:spcBef>
                <a:spcPts val="2400"/>
              </a:spcBef>
              <a:buChar char="•"/>
              <a:tabLst>
                <a:tab pos="355600" algn="l"/>
              </a:tabLst>
            </a:pPr>
            <a:r>
              <a:rPr sz="2400" dirty="0">
                <a:latin typeface="Calibri"/>
                <a:cs typeface="Calibri"/>
              </a:rPr>
              <a:t>In</a:t>
            </a:r>
            <a:r>
              <a:rPr sz="2400" spc="-50" dirty="0">
                <a:latin typeface="Calibri"/>
                <a:cs typeface="Calibri"/>
              </a:rPr>
              <a:t> </a:t>
            </a:r>
            <a:r>
              <a:rPr sz="2400" dirty="0">
                <a:latin typeface="Calibri"/>
                <a:cs typeface="Calibri"/>
              </a:rPr>
              <a:t>such</a:t>
            </a:r>
            <a:r>
              <a:rPr sz="2400" spc="-40" dirty="0">
                <a:latin typeface="Calibri"/>
                <a:cs typeface="Calibri"/>
              </a:rPr>
              <a:t> </a:t>
            </a:r>
            <a:r>
              <a:rPr sz="2400" dirty="0">
                <a:latin typeface="Calibri"/>
                <a:cs typeface="Calibri"/>
              </a:rPr>
              <a:t>cases,</a:t>
            </a:r>
            <a:r>
              <a:rPr sz="2400" spc="-40" dirty="0">
                <a:latin typeface="Calibri"/>
                <a:cs typeface="Calibri"/>
              </a:rPr>
              <a:t> </a:t>
            </a:r>
            <a:r>
              <a:rPr sz="2400" dirty="0">
                <a:latin typeface="Calibri"/>
                <a:cs typeface="Calibri"/>
              </a:rPr>
              <a:t>left</a:t>
            </a:r>
            <a:r>
              <a:rPr sz="2400" spc="-40" dirty="0">
                <a:latin typeface="Calibri"/>
                <a:cs typeface="Calibri"/>
              </a:rPr>
              <a:t> </a:t>
            </a:r>
            <a:r>
              <a:rPr sz="2400" dirty="0">
                <a:latin typeface="Calibri"/>
                <a:cs typeface="Calibri"/>
              </a:rPr>
              <a:t>recursion</a:t>
            </a:r>
            <a:r>
              <a:rPr sz="2400" spc="-40"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removed</a:t>
            </a:r>
            <a:r>
              <a:rPr sz="2400" spc="-40" dirty="0">
                <a:latin typeface="Calibri"/>
                <a:cs typeface="Calibri"/>
              </a:rPr>
              <a:t> </a:t>
            </a:r>
            <a:r>
              <a:rPr sz="2400" spc="-10" dirty="0">
                <a:latin typeface="Calibri"/>
                <a:cs typeface="Calibri"/>
              </a:rPr>
              <a:t>systematically</a:t>
            </a:r>
            <a:endParaRPr sz="2400" dirty="0">
              <a:latin typeface="Calibri"/>
              <a:cs typeface="Calibri"/>
            </a:endParaRPr>
          </a:p>
          <a:p>
            <a:pPr>
              <a:spcBef>
                <a:spcPts val="400"/>
              </a:spcBef>
              <a:buFont typeface="Calibri"/>
              <a:buChar char="•"/>
            </a:pPr>
            <a:endParaRPr sz="2400" dirty="0">
              <a:latin typeface="Calibri"/>
              <a:cs typeface="Calibri"/>
            </a:endParaRPr>
          </a:p>
          <a:p>
            <a:pPr marL="756285" marR="214629" lvl="1" indent="-287020">
              <a:lnSpc>
                <a:spcPct val="80000"/>
              </a:lnSpc>
              <a:buChar char="–"/>
              <a:tabLst>
                <a:tab pos="756285" algn="l"/>
              </a:tabLst>
            </a:pPr>
            <a:r>
              <a:rPr sz="2400" dirty="0">
                <a:latin typeface="Calibri"/>
                <a:cs typeface="Calibri"/>
              </a:rPr>
              <a:t>Starting</a:t>
            </a:r>
            <a:r>
              <a:rPr sz="2400" spc="-20" dirty="0">
                <a:latin typeface="Calibri"/>
                <a:cs typeface="Calibri"/>
              </a:rPr>
              <a:t> </a:t>
            </a:r>
            <a:r>
              <a:rPr sz="2400" dirty="0">
                <a:latin typeface="Calibri"/>
                <a:cs typeface="Calibri"/>
              </a:rPr>
              <a:t>from</a:t>
            </a:r>
            <a:r>
              <a:rPr sz="2400" spc="-15"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first</a:t>
            </a:r>
            <a:r>
              <a:rPr sz="2400" spc="-30" dirty="0">
                <a:latin typeface="Calibri"/>
                <a:cs typeface="Calibri"/>
              </a:rPr>
              <a:t> </a:t>
            </a:r>
            <a:r>
              <a:rPr sz="2400" dirty="0">
                <a:latin typeface="Calibri"/>
                <a:cs typeface="Calibri"/>
              </a:rPr>
              <a:t>rule</a:t>
            </a:r>
            <a:r>
              <a:rPr sz="2400" spc="-15" dirty="0">
                <a:latin typeface="Calibri"/>
                <a:cs typeface="Calibri"/>
              </a:rPr>
              <a:t> </a:t>
            </a:r>
            <a:r>
              <a:rPr sz="2400" dirty="0">
                <a:latin typeface="Calibri"/>
                <a:cs typeface="Calibri"/>
              </a:rPr>
              <a:t>and</a:t>
            </a:r>
            <a:r>
              <a:rPr sz="2400" spc="-10" dirty="0">
                <a:latin typeface="Calibri"/>
                <a:cs typeface="Calibri"/>
              </a:rPr>
              <a:t> </a:t>
            </a:r>
            <a:r>
              <a:rPr sz="2400" dirty="0">
                <a:latin typeface="Calibri"/>
                <a:cs typeface="Calibri"/>
              </a:rPr>
              <a:t>replacing all</a:t>
            </a:r>
            <a:r>
              <a:rPr sz="2400" spc="-2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occurrences</a:t>
            </a:r>
            <a:r>
              <a:rPr sz="2400" dirty="0">
                <a:latin typeface="Calibri"/>
                <a:cs typeface="Calibri"/>
              </a:rPr>
              <a:t> of</a:t>
            </a:r>
            <a:r>
              <a:rPr sz="2400" spc="-1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first </a:t>
            </a:r>
            <a:r>
              <a:rPr sz="2400" dirty="0">
                <a:latin typeface="Calibri"/>
                <a:cs typeface="Calibri"/>
              </a:rPr>
              <a:t>non</a:t>
            </a:r>
            <a:r>
              <a:rPr sz="2400" spc="-20" dirty="0">
                <a:latin typeface="Calibri"/>
                <a:cs typeface="Calibri"/>
              </a:rPr>
              <a:t> </a:t>
            </a:r>
            <a:r>
              <a:rPr sz="2400" dirty="0">
                <a:latin typeface="Calibri"/>
                <a:cs typeface="Calibri"/>
              </a:rPr>
              <a:t>terminal</a:t>
            </a:r>
            <a:r>
              <a:rPr sz="2400" spc="-25" dirty="0">
                <a:latin typeface="Calibri"/>
                <a:cs typeface="Calibri"/>
              </a:rPr>
              <a:t> </a:t>
            </a:r>
            <a:r>
              <a:rPr sz="2400" spc="-10" dirty="0">
                <a:latin typeface="Calibri"/>
                <a:cs typeface="Calibri"/>
              </a:rPr>
              <a:t>symbol</a:t>
            </a:r>
            <a:endParaRPr sz="2400" dirty="0">
              <a:latin typeface="Calibri"/>
              <a:cs typeface="Calibri"/>
            </a:endParaRPr>
          </a:p>
          <a:p>
            <a:pPr marL="756285" lvl="1" indent="-286385">
              <a:spcBef>
                <a:spcPts val="2160"/>
              </a:spcBef>
              <a:buChar char="–"/>
              <a:tabLst>
                <a:tab pos="756285" algn="l"/>
              </a:tabLst>
            </a:pPr>
            <a:r>
              <a:rPr sz="2400" dirty="0">
                <a:latin typeface="Calibri"/>
                <a:cs typeface="Calibri"/>
              </a:rPr>
              <a:t>Removing</a:t>
            </a:r>
            <a:r>
              <a:rPr sz="2400" spc="-30" dirty="0">
                <a:latin typeface="Calibri"/>
                <a:cs typeface="Calibri"/>
              </a:rPr>
              <a:t> </a:t>
            </a:r>
            <a:r>
              <a:rPr sz="2400" dirty="0">
                <a:latin typeface="Calibri"/>
                <a:cs typeface="Calibri"/>
              </a:rPr>
              <a:t>left</a:t>
            </a:r>
            <a:r>
              <a:rPr sz="2400" spc="-35" dirty="0">
                <a:latin typeface="Calibri"/>
                <a:cs typeface="Calibri"/>
              </a:rPr>
              <a:t> </a:t>
            </a:r>
            <a:r>
              <a:rPr sz="2400" dirty="0">
                <a:latin typeface="Calibri"/>
                <a:cs typeface="Calibri"/>
              </a:rPr>
              <a:t>recursion</a:t>
            </a:r>
            <a:r>
              <a:rPr sz="2400" spc="-20" dirty="0">
                <a:latin typeface="Calibri"/>
                <a:cs typeface="Calibri"/>
              </a:rPr>
              <a:t> </a:t>
            </a:r>
            <a:r>
              <a:rPr sz="2400" dirty="0">
                <a:latin typeface="Calibri"/>
                <a:cs typeface="Calibri"/>
              </a:rPr>
              <a:t>from</a:t>
            </a:r>
            <a:r>
              <a:rPr sz="2400" spc="-4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modified</a:t>
            </a:r>
            <a:r>
              <a:rPr sz="2400" spc="-20" dirty="0">
                <a:latin typeface="Calibri"/>
                <a:cs typeface="Calibri"/>
              </a:rPr>
              <a:t> </a:t>
            </a:r>
            <a:r>
              <a:rPr sz="2400" spc="-10" dirty="0">
                <a:latin typeface="Calibri"/>
                <a:cs typeface="Calibri"/>
              </a:rPr>
              <a:t>grammar</a:t>
            </a: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974" y="222406"/>
            <a:ext cx="11031794" cy="443070"/>
          </a:xfrm>
          <a:prstGeom prst="rect">
            <a:avLst/>
          </a:prstGeom>
        </p:spPr>
        <p:txBody>
          <a:bodyPr vert="horz" wrap="square" lIns="0" tIns="12065" rIns="0" bIns="0" rtlCol="0" anchor="ctr">
            <a:spAutoFit/>
          </a:bodyPr>
          <a:lstStyle/>
          <a:p>
            <a:pPr marL="1233170" marR="5080" indent="-1221105">
              <a:lnSpc>
                <a:spcPct val="100000"/>
              </a:lnSpc>
              <a:spcBef>
                <a:spcPts val="95"/>
              </a:spcBef>
            </a:pPr>
            <a:r>
              <a:rPr sz="2800" b="1" dirty="0">
                <a:latin typeface="Times New Roman" panose="02020603050405020304" pitchFamily="18" charset="0"/>
                <a:cs typeface="Times New Roman" panose="02020603050405020304" pitchFamily="18" charset="0"/>
              </a:rPr>
              <a:t>Removal</a:t>
            </a:r>
            <a:r>
              <a:rPr sz="2800" b="1" spc="-7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of</a:t>
            </a:r>
            <a:r>
              <a:rPr sz="2800" b="1" spc="-7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left</a:t>
            </a:r>
            <a:r>
              <a:rPr sz="2800" b="1" spc="-7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recursion</a:t>
            </a:r>
            <a:r>
              <a:rPr sz="2800" b="1" spc="-6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due</a:t>
            </a:r>
            <a:r>
              <a:rPr sz="2800" b="1" spc="-70" dirty="0">
                <a:latin typeface="Times New Roman" panose="02020603050405020304" pitchFamily="18" charset="0"/>
                <a:cs typeface="Times New Roman" panose="02020603050405020304" pitchFamily="18" charset="0"/>
              </a:rPr>
              <a:t> </a:t>
            </a:r>
            <a:r>
              <a:rPr sz="2800" b="1" spc="-25" dirty="0">
                <a:latin typeface="Times New Roman" panose="02020603050405020304" pitchFamily="18" charset="0"/>
                <a:cs typeface="Times New Roman" panose="02020603050405020304" pitchFamily="18" charset="0"/>
              </a:rPr>
              <a:t>to </a:t>
            </a:r>
            <a:r>
              <a:rPr sz="2800" b="1" dirty="0">
                <a:latin typeface="Times New Roman" panose="02020603050405020304" pitchFamily="18" charset="0"/>
                <a:cs typeface="Times New Roman" panose="02020603050405020304" pitchFamily="18" charset="0"/>
              </a:rPr>
              <a:t>many</a:t>
            </a:r>
            <a:r>
              <a:rPr sz="2800" b="1" spc="-10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productions</a:t>
            </a:r>
            <a:r>
              <a:rPr sz="2800" b="1" spc="-110" dirty="0">
                <a:latin typeface="Times New Roman" panose="02020603050405020304" pitchFamily="18" charset="0"/>
                <a:cs typeface="Times New Roman" panose="02020603050405020304" pitchFamily="18" charset="0"/>
              </a:rPr>
              <a:t> </a:t>
            </a:r>
            <a:r>
              <a:rPr sz="2800" b="1" spc="-50" dirty="0">
                <a:latin typeface="Times New Roman" panose="02020603050405020304" pitchFamily="18" charset="0"/>
                <a:cs typeface="Times New Roman" panose="02020603050405020304" pitchFamily="18" charset="0"/>
              </a:rPr>
              <a:t>…</a:t>
            </a:r>
            <a:endParaRPr sz="2800" b="1"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7224" y="1091247"/>
            <a:ext cx="11031794" cy="4021614"/>
          </a:xfrm>
          <a:prstGeom prst="rect">
            <a:avLst/>
          </a:prstGeom>
        </p:spPr>
        <p:txBody>
          <a:bodyPr vert="horz" wrap="square" lIns="0" tIns="53340" rIns="0" bIns="0" rtlCol="0">
            <a:spAutoFit/>
          </a:bodyPr>
          <a:lstStyle/>
          <a:p>
            <a:pPr marL="355600" marR="5080" indent="-343535">
              <a:lnSpc>
                <a:spcPts val="2600"/>
              </a:lnSpc>
              <a:spcBef>
                <a:spcPts val="420"/>
              </a:spcBef>
              <a:buChar char="•"/>
              <a:tabLst>
                <a:tab pos="355600" algn="l"/>
                <a:tab pos="1627505" algn="l"/>
              </a:tabLst>
            </a:pPr>
            <a:r>
              <a:rPr sz="2400" dirty="0">
                <a:latin typeface="Calibri"/>
                <a:cs typeface="Calibri"/>
              </a:rPr>
              <a:t>After</a:t>
            </a:r>
            <a:r>
              <a:rPr sz="2400" spc="-4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first</a:t>
            </a:r>
            <a:r>
              <a:rPr sz="2400" spc="-30" dirty="0">
                <a:latin typeface="Calibri"/>
                <a:cs typeface="Calibri"/>
              </a:rPr>
              <a:t> </a:t>
            </a:r>
            <a:r>
              <a:rPr sz="2400" dirty="0">
                <a:latin typeface="Calibri"/>
                <a:cs typeface="Calibri"/>
              </a:rPr>
              <a:t>step</a:t>
            </a:r>
            <a:r>
              <a:rPr sz="2400" spc="-40" dirty="0">
                <a:latin typeface="Calibri"/>
                <a:cs typeface="Calibri"/>
              </a:rPr>
              <a:t> </a:t>
            </a:r>
            <a:r>
              <a:rPr sz="2400" dirty="0">
                <a:latin typeface="Calibri"/>
                <a:cs typeface="Calibri"/>
              </a:rPr>
              <a:t>(substitute</a:t>
            </a:r>
            <a:r>
              <a:rPr sz="2400" spc="-40" dirty="0">
                <a:latin typeface="Calibri"/>
                <a:cs typeface="Calibri"/>
              </a:rPr>
              <a:t> </a:t>
            </a:r>
            <a:r>
              <a:rPr sz="2400" dirty="0">
                <a:latin typeface="Calibri"/>
                <a:cs typeface="Calibri"/>
              </a:rPr>
              <a:t>S</a:t>
            </a:r>
            <a:r>
              <a:rPr sz="2400" spc="-30" dirty="0">
                <a:latin typeface="Calibri"/>
                <a:cs typeface="Calibri"/>
              </a:rPr>
              <a:t> </a:t>
            </a:r>
            <a:r>
              <a:rPr sz="2400" dirty="0">
                <a:latin typeface="Calibri"/>
                <a:cs typeface="Calibri"/>
              </a:rPr>
              <a:t>by</a:t>
            </a:r>
            <a:r>
              <a:rPr sz="2400" spc="-35" dirty="0">
                <a:latin typeface="Calibri"/>
                <a:cs typeface="Calibri"/>
              </a:rPr>
              <a:t> </a:t>
            </a:r>
            <a:r>
              <a:rPr sz="2400" dirty="0">
                <a:latin typeface="Calibri"/>
                <a:cs typeface="Calibri"/>
              </a:rPr>
              <a:t>its</a:t>
            </a:r>
            <a:r>
              <a:rPr sz="2400" spc="-30" dirty="0">
                <a:latin typeface="Calibri"/>
                <a:cs typeface="Calibri"/>
              </a:rPr>
              <a:t> </a:t>
            </a:r>
            <a:r>
              <a:rPr sz="2400" dirty="0">
                <a:latin typeface="Calibri"/>
                <a:cs typeface="Calibri"/>
              </a:rPr>
              <a:t>rhs</a:t>
            </a:r>
            <a:r>
              <a:rPr sz="2400" spc="-35" dirty="0">
                <a:latin typeface="Calibri"/>
                <a:cs typeface="Calibri"/>
              </a:rPr>
              <a:t> </a:t>
            </a:r>
            <a:r>
              <a:rPr sz="2400" dirty="0">
                <a:latin typeface="Calibri"/>
                <a:cs typeface="Calibri"/>
              </a:rPr>
              <a:t>in</a:t>
            </a:r>
            <a:r>
              <a:rPr sz="2400" spc="-3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rules)</a:t>
            </a:r>
            <a:r>
              <a:rPr sz="2400" spc="-40" dirty="0">
                <a:latin typeface="Calibri"/>
                <a:cs typeface="Calibri"/>
              </a:rPr>
              <a:t> </a:t>
            </a:r>
            <a:r>
              <a:rPr sz="2400" spc="-25" dirty="0">
                <a:latin typeface="Calibri"/>
                <a:cs typeface="Calibri"/>
              </a:rPr>
              <a:t>the </a:t>
            </a:r>
            <a:r>
              <a:rPr sz="2400" spc="-10" dirty="0">
                <a:latin typeface="Calibri"/>
                <a:cs typeface="Calibri"/>
              </a:rPr>
              <a:t>grammar</a:t>
            </a:r>
            <a:r>
              <a:rPr lang="en-GB" sz="2400" spc="-10" dirty="0">
                <a:latin typeface="Calibri"/>
                <a:cs typeface="Calibri"/>
              </a:rPr>
              <a:t> </a:t>
            </a:r>
            <a:r>
              <a:rPr sz="2400" spc="-10" dirty="0">
                <a:latin typeface="Calibri"/>
                <a:cs typeface="Calibri"/>
              </a:rPr>
              <a:t>becomes</a:t>
            </a:r>
            <a:endParaRPr sz="2400" dirty="0">
              <a:latin typeface="Calibri"/>
              <a:cs typeface="Calibri"/>
            </a:endParaRPr>
          </a:p>
          <a:p>
            <a:pPr>
              <a:spcBef>
                <a:spcPts val="505"/>
              </a:spcBef>
              <a:buFont typeface="Calibri"/>
              <a:buChar char="•"/>
            </a:pPr>
            <a:endParaRPr sz="2400" dirty="0">
              <a:latin typeface="Calibri"/>
              <a:cs typeface="Calibri"/>
            </a:endParaRPr>
          </a:p>
          <a:p>
            <a:pPr marL="355600"/>
            <a:r>
              <a:rPr sz="2400" dirty="0">
                <a:latin typeface="Calibri"/>
                <a:cs typeface="Calibri"/>
              </a:rPr>
              <a:t>S</a:t>
            </a:r>
            <a:r>
              <a:rPr sz="2400" spc="-15"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Aa</a:t>
            </a:r>
            <a:r>
              <a:rPr sz="2400" spc="-10" dirty="0">
                <a:latin typeface="Calibri"/>
                <a:cs typeface="Calibri"/>
              </a:rPr>
              <a:t> </a:t>
            </a:r>
            <a:r>
              <a:rPr sz="2400" dirty="0">
                <a:latin typeface="Calibri"/>
                <a:cs typeface="Calibri"/>
              </a:rPr>
              <a:t>|</a:t>
            </a:r>
            <a:r>
              <a:rPr sz="2400" spc="-5" dirty="0">
                <a:latin typeface="Calibri"/>
                <a:cs typeface="Calibri"/>
              </a:rPr>
              <a:t> </a:t>
            </a:r>
            <a:r>
              <a:rPr sz="2400" spc="-50" dirty="0">
                <a:latin typeface="Calibri"/>
                <a:cs typeface="Calibri"/>
              </a:rPr>
              <a:t>b</a:t>
            </a:r>
            <a:endParaRPr sz="2400" dirty="0">
              <a:latin typeface="Calibri"/>
              <a:cs typeface="Calibri"/>
            </a:endParaRPr>
          </a:p>
          <a:p>
            <a:pPr marL="355600">
              <a:spcBef>
                <a:spcPts val="290"/>
              </a:spcBef>
            </a:pPr>
            <a:r>
              <a:rPr sz="2400" dirty="0">
                <a:latin typeface="Calibri"/>
                <a:cs typeface="Calibri"/>
              </a:rPr>
              <a:t>A</a:t>
            </a:r>
            <a:r>
              <a:rPr sz="2400" spc="-20" dirty="0">
                <a:latin typeface="Calibri"/>
                <a:cs typeface="Calibri"/>
              </a:rPr>
              <a:t> </a:t>
            </a:r>
            <a:r>
              <a:rPr sz="2400" dirty="0">
                <a:latin typeface="Wingdings"/>
                <a:cs typeface="Wingdings"/>
              </a:rPr>
              <a:t></a:t>
            </a:r>
            <a:r>
              <a:rPr sz="2400" spc="-75" dirty="0">
                <a:latin typeface="Times New Roman"/>
                <a:cs typeface="Times New Roman"/>
              </a:rPr>
              <a:t> </a:t>
            </a:r>
            <a:r>
              <a:rPr sz="2400" dirty="0">
                <a:latin typeface="Calibri"/>
                <a:cs typeface="Calibri"/>
              </a:rPr>
              <a:t>Ac</a:t>
            </a:r>
            <a:r>
              <a:rPr sz="2400" spc="-15"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Aad</a:t>
            </a:r>
            <a:r>
              <a:rPr sz="2400" spc="-10" dirty="0">
                <a:latin typeface="Calibri"/>
                <a:cs typeface="Calibri"/>
              </a:rPr>
              <a:t> </a:t>
            </a:r>
            <a:r>
              <a:rPr sz="2400" dirty="0">
                <a:latin typeface="Calibri"/>
                <a:cs typeface="Calibri"/>
              </a:rPr>
              <a:t>|</a:t>
            </a:r>
            <a:r>
              <a:rPr sz="2400" spc="-25" dirty="0">
                <a:latin typeface="Calibri"/>
                <a:cs typeface="Calibri"/>
              </a:rPr>
              <a:t> </a:t>
            </a:r>
            <a:r>
              <a:rPr sz="2400" dirty="0">
                <a:latin typeface="Calibri"/>
                <a:cs typeface="Calibri"/>
              </a:rPr>
              <a:t>bd</a:t>
            </a:r>
            <a:r>
              <a:rPr sz="2400" spc="-10" dirty="0">
                <a:latin typeface="Calibri"/>
                <a:cs typeface="Calibri"/>
              </a:rPr>
              <a:t> </a:t>
            </a:r>
            <a:r>
              <a:rPr sz="2400" dirty="0">
                <a:latin typeface="Calibri"/>
                <a:cs typeface="Calibri"/>
              </a:rPr>
              <a:t>|</a:t>
            </a:r>
            <a:r>
              <a:rPr sz="2400" spc="-10" dirty="0">
                <a:latin typeface="Calibri"/>
                <a:cs typeface="Calibri"/>
              </a:rPr>
              <a:t> </a:t>
            </a:r>
            <a:r>
              <a:rPr sz="2400" spc="-50" dirty="0">
                <a:latin typeface="Calibri"/>
                <a:cs typeface="Calibri"/>
              </a:rPr>
              <a:t>Є</a:t>
            </a:r>
            <a:endParaRPr sz="2400" dirty="0">
              <a:latin typeface="Calibri"/>
              <a:cs typeface="Calibri"/>
            </a:endParaRPr>
          </a:p>
          <a:p>
            <a:pPr>
              <a:spcBef>
                <a:spcPts val="830"/>
              </a:spcBef>
            </a:pPr>
            <a:endParaRPr sz="2400" dirty="0">
              <a:latin typeface="Calibri"/>
              <a:cs typeface="Calibri"/>
            </a:endParaRPr>
          </a:p>
          <a:p>
            <a:pPr marL="355600" marR="647700" indent="-343535">
              <a:lnSpc>
                <a:spcPts val="2590"/>
              </a:lnSpc>
              <a:buChar char="•"/>
              <a:tabLst>
                <a:tab pos="355600" algn="l"/>
              </a:tabLst>
            </a:pPr>
            <a:r>
              <a:rPr sz="2400" dirty="0">
                <a:latin typeface="Calibri"/>
                <a:cs typeface="Calibri"/>
              </a:rPr>
              <a:t>After</a:t>
            </a:r>
            <a:r>
              <a:rPr sz="2400" spc="-5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second</a:t>
            </a:r>
            <a:r>
              <a:rPr sz="2400" spc="-45" dirty="0">
                <a:latin typeface="Calibri"/>
                <a:cs typeface="Calibri"/>
              </a:rPr>
              <a:t> </a:t>
            </a:r>
            <a:r>
              <a:rPr sz="2400" dirty="0">
                <a:latin typeface="Calibri"/>
                <a:cs typeface="Calibri"/>
              </a:rPr>
              <a:t>step</a:t>
            </a:r>
            <a:r>
              <a:rPr sz="2400" spc="-40" dirty="0">
                <a:latin typeface="Calibri"/>
                <a:cs typeface="Calibri"/>
              </a:rPr>
              <a:t> </a:t>
            </a:r>
            <a:r>
              <a:rPr sz="2400" dirty="0">
                <a:latin typeface="Calibri"/>
                <a:cs typeface="Calibri"/>
              </a:rPr>
              <a:t>(removal</a:t>
            </a:r>
            <a:r>
              <a:rPr sz="2400" spc="-50" dirty="0">
                <a:latin typeface="Calibri"/>
                <a:cs typeface="Calibri"/>
              </a:rPr>
              <a:t> </a:t>
            </a:r>
            <a:r>
              <a:rPr sz="2400" dirty="0">
                <a:latin typeface="Calibri"/>
                <a:cs typeface="Calibri"/>
              </a:rPr>
              <a:t>of</a:t>
            </a:r>
            <a:r>
              <a:rPr sz="2400" spc="-45" dirty="0">
                <a:latin typeface="Calibri"/>
                <a:cs typeface="Calibri"/>
              </a:rPr>
              <a:t> </a:t>
            </a:r>
            <a:r>
              <a:rPr sz="2400" dirty="0">
                <a:latin typeface="Calibri"/>
                <a:cs typeface="Calibri"/>
              </a:rPr>
              <a:t>left</a:t>
            </a:r>
            <a:r>
              <a:rPr sz="2400" spc="-40" dirty="0">
                <a:latin typeface="Calibri"/>
                <a:cs typeface="Calibri"/>
              </a:rPr>
              <a:t> </a:t>
            </a:r>
            <a:r>
              <a:rPr sz="2400" dirty="0">
                <a:latin typeface="Calibri"/>
                <a:cs typeface="Calibri"/>
              </a:rPr>
              <a:t>recursion)</a:t>
            </a:r>
            <a:r>
              <a:rPr sz="2400" spc="-50" dirty="0">
                <a:latin typeface="Calibri"/>
                <a:cs typeface="Calibri"/>
              </a:rPr>
              <a:t> </a:t>
            </a:r>
            <a:r>
              <a:rPr sz="2400" spc="-25" dirty="0">
                <a:latin typeface="Calibri"/>
                <a:cs typeface="Calibri"/>
              </a:rPr>
              <a:t>the </a:t>
            </a:r>
            <a:r>
              <a:rPr sz="2400" dirty="0">
                <a:latin typeface="Calibri"/>
                <a:cs typeface="Calibri"/>
              </a:rPr>
              <a:t>grammar</a:t>
            </a:r>
            <a:r>
              <a:rPr sz="2400" spc="-35" dirty="0">
                <a:latin typeface="Calibri"/>
                <a:cs typeface="Calibri"/>
              </a:rPr>
              <a:t> </a:t>
            </a:r>
            <a:r>
              <a:rPr sz="2400" spc="-10" dirty="0">
                <a:latin typeface="Calibri"/>
                <a:cs typeface="Calibri"/>
              </a:rPr>
              <a:t>becomes</a:t>
            </a:r>
            <a:endParaRPr sz="2400" dirty="0">
              <a:latin typeface="Calibri"/>
              <a:cs typeface="Calibri"/>
            </a:endParaRPr>
          </a:p>
          <a:p>
            <a:pPr>
              <a:spcBef>
                <a:spcPts val="515"/>
              </a:spcBef>
            </a:pPr>
            <a:endParaRPr sz="2400" dirty="0">
              <a:latin typeface="Calibri"/>
              <a:cs typeface="Calibri"/>
            </a:endParaRPr>
          </a:p>
          <a:p>
            <a:pPr marL="355600"/>
            <a:r>
              <a:rPr sz="2400" dirty="0">
                <a:latin typeface="Calibri"/>
                <a:cs typeface="Calibri"/>
              </a:rPr>
              <a:t>S</a:t>
            </a:r>
            <a:r>
              <a:rPr sz="2400" spc="-15"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Aa</a:t>
            </a:r>
            <a:r>
              <a:rPr sz="2400" spc="-10" dirty="0">
                <a:latin typeface="Calibri"/>
                <a:cs typeface="Calibri"/>
              </a:rPr>
              <a:t> </a:t>
            </a:r>
            <a:r>
              <a:rPr sz="2400" dirty="0">
                <a:latin typeface="Calibri"/>
                <a:cs typeface="Calibri"/>
              </a:rPr>
              <a:t>|</a:t>
            </a:r>
            <a:r>
              <a:rPr sz="2400" spc="-5" dirty="0">
                <a:latin typeface="Calibri"/>
                <a:cs typeface="Calibri"/>
              </a:rPr>
              <a:t> </a:t>
            </a:r>
            <a:r>
              <a:rPr sz="2400" spc="-50" dirty="0">
                <a:latin typeface="Calibri"/>
                <a:cs typeface="Calibri"/>
              </a:rPr>
              <a:t>b</a:t>
            </a:r>
            <a:endParaRPr sz="2400" dirty="0">
              <a:latin typeface="Calibri"/>
              <a:cs typeface="Calibri"/>
            </a:endParaRPr>
          </a:p>
          <a:p>
            <a:pPr marL="355600">
              <a:spcBef>
                <a:spcPts val="290"/>
              </a:spcBef>
            </a:pPr>
            <a:r>
              <a:rPr sz="2400" dirty="0">
                <a:latin typeface="Calibri"/>
                <a:cs typeface="Calibri"/>
              </a:rPr>
              <a:t>A</a:t>
            </a:r>
            <a:r>
              <a:rPr sz="2400" spc="-15"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bdA' |</a:t>
            </a:r>
            <a:r>
              <a:rPr sz="2400" spc="-20" dirty="0">
                <a:latin typeface="Calibri"/>
                <a:cs typeface="Calibri"/>
              </a:rPr>
              <a:t> </a:t>
            </a:r>
            <a:r>
              <a:rPr sz="2400" spc="-25" dirty="0">
                <a:latin typeface="Calibri"/>
                <a:cs typeface="Calibri"/>
              </a:rPr>
              <a:t>A'</a:t>
            </a:r>
            <a:endParaRPr sz="2400" dirty="0">
              <a:latin typeface="Calibri"/>
              <a:cs typeface="Calibri"/>
            </a:endParaRPr>
          </a:p>
          <a:p>
            <a:pPr marL="355600">
              <a:spcBef>
                <a:spcPts val="290"/>
              </a:spcBef>
            </a:pPr>
            <a:r>
              <a:rPr sz="2400" dirty="0">
                <a:latin typeface="Calibri"/>
                <a:cs typeface="Calibri"/>
              </a:rPr>
              <a:t>A'</a:t>
            </a:r>
            <a:r>
              <a:rPr sz="2400" spc="-20" dirty="0">
                <a:latin typeface="Calibri"/>
                <a:cs typeface="Calibri"/>
              </a:rPr>
              <a:t> </a:t>
            </a:r>
            <a:r>
              <a:rPr sz="2400" dirty="0">
                <a:latin typeface="Wingdings"/>
                <a:cs typeface="Wingdings"/>
              </a:rPr>
              <a:t></a:t>
            </a:r>
            <a:r>
              <a:rPr sz="2400" spc="-65" dirty="0">
                <a:latin typeface="Times New Roman"/>
                <a:cs typeface="Times New Roman"/>
              </a:rPr>
              <a:t> </a:t>
            </a:r>
            <a:r>
              <a:rPr sz="2400" dirty="0">
                <a:latin typeface="Calibri"/>
                <a:cs typeface="Calibri"/>
              </a:rPr>
              <a:t>cA'</a:t>
            </a:r>
            <a:r>
              <a:rPr sz="2400" spc="-25"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adA'</a:t>
            </a:r>
            <a:r>
              <a:rPr sz="2400" spc="-25" dirty="0">
                <a:latin typeface="Calibri"/>
                <a:cs typeface="Calibri"/>
              </a:rPr>
              <a:t> </a:t>
            </a:r>
            <a:r>
              <a:rPr sz="2400" dirty="0">
                <a:latin typeface="Calibri"/>
                <a:cs typeface="Calibri"/>
              </a:rPr>
              <a:t>|</a:t>
            </a:r>
            <a:r>
              <a:rPr sz="2400" spc="-20" dirty="0">
                <a:latin typeface="Calibri"/>
                <a:cs typeface="Calibri"/>
              </a:rPr>
              <a:t> </a:t>
            </a:r>
            <a:r>
              <a:rPr sz="2400" spc="-50" dirty="0">
                <a:latin typeface="Calibri"/>
                <a:cs typeface="Calibri"/>
              </a:rPr>
              <a:t>Є</a:t>
            </a: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5527" y="3312220"/>
            <a:ext cx="12076473" cy="3347711"/>
          </a:xfrm>
          <a:prstGeom prst="rect">
            <a:avLst/>
          </a:prstGeom>
        </p:spPr>
        <p:txBody>
          <a:bodyPr vert="horz" wrap="square" lIns="0" tIns="71755" rIns="0" bIns="0" rtlCol="0">
            <a:spAutoFit/>
          </a:bodyPr>
          <a:lstStyle/>
          <a:p>
            <a:pPr marL="75565" marR="68580">
              <a:tabLst>
                <a:tab pos="419100" algn="l"/>
              </a:tabLst>
            </a:pPr>
            <a:r>
              <a:rPr sz="2400" dirty="0">
                <a:latin typeface="Times New Roman" panose="02020603050405020304" pitchFamily="18" charset="0"/>
                <a:cs typeface="Times New Roman" panose="02020603050405020304" pitchFamily="18" charset="0"/>
              </a:rPr>
              <a:t>In</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top-</a:t>
            </a:r>
            <a:r>
              <a:rPr sz="2400" dirty="0">
                <a:latin typeface="Times New Roman" panose="02020603050405020304" pitchFamily="18" charset="0"/>
                <a:cs typeface="Times New Roman" panose="02020603050405020304" pitchFamily="18" charset="0"/>
              </a:rPr>
              <a:t>down</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parsing</a:t>
            </a:r>
            <a:r>
              <a:rPr lang="en-GB" sz="2400" dirty="0">
                <a:latin typeface="Times New Roman" panose="02020603050405020304" pitchFamily="18" charset="0"/>
                <a:cs typeface="Times New Roman" panose="02020603050405020304" pitchFamily="18" charset="0"/>
              </a:rPr>
              <a: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when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not</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clear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which</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production</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choose </a:t>
            </a:r>
            <a:r>
              <a:rPr sz="2400" dirty="0">
                <a:latin typeface="Times New Roman" panose="02020603050405020304" pitchFamily="18" charset="0"/>
                <a:cs typeface="Times New Roman" panose="02020603050405020304" pitchFamily="18" charset="0"/>
              </a:rPr>
              <a:t>for</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expansion</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symbol</a:t>
            </a:r>
            <a:r>
              <a:rPr lang="en-GB"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defer</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decision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till</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we</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have</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seen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enough</a:t>
            </a:r>
            <a:r>
              <a:rPr sz="2400" spc="-5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input.</a:t>
            </a:r>
            <a:endParaRPr lang="en-GB" sz="2400" spc="-10" dirty="0">
              <a:latin typeface="Times New Roman" panose="02020603050405020304" pitchFamily="18" charset="0"/>
              <a:cs typeface="Times New Roman" panose="02020603050405020304" pitchFamily="18" charset="0"/>
            </a:endParaRPr>
          </a:p>
          <a:p>
            <a:pPr marL="75565" marR="68580">
              <a:lnSpc>
                <a:spcPts val="1920"/>
              </a:lnSpc>
              <a:spcBef>
                <a:spcPts val="565"/>
              </a:spcBef>
              <a:tabLst>
                <a:tab pos="419100" algn="l"/>
              </a:tabLst>
            </a:pPr>
            <a:endParaRPr sz="2400" dirty="0">
              <a:latin typeface="Times New Roman" panose="02020603050405020304" pitchFamily="18" charset="0"/>
              <a:cs typeface="Times New Roman" panose="02020603050405020304" pitchFamily="18" charset="0"/>
            </a:endParaRPr>
          </a:p>
          <a:p>
            <a:r>
              <a:rPr sz="2400" dirty="0">
                <a:latin typeface="Calibri"/>
                <a:cs typeface="Calibri"/>
              </a:rPr>
              <a:t>In</a:t>
            </a:r>
            <a:r>
              <a:rPr sz="2400" spc="-15" dirty="0">
                <a:latin typeface="Calibri"/>
                <a:cs typeface="Calibri"/>
              </a:rPr>
              <a:t> </a:t>
            </a:r>
            <a:r>
              <a:rPr sz="2400" dirty="0">
                <a:latin typeface="Calibri"/>
                <a:cs typeface="Calibri"/>
              </a:rPr>
              <a:t>gen</a:t>
            </a:r>
            <a:r>
              <a:rPr lang="en-GB" sz="2400" dirty="0" err="1">
                <a:latin typeface="Calibri"/>
                <a:cs typeface="Calibri"/>
              </a:rPr>
              <a:t>eral</a:t>
            </a:r>
            <a:r>
              <a:rPr lang="en-GB" sz="2400" dirty="0">
                <a:cs typeface="Calibri"/>
              </a:rPr>
              <a:t>, when it is not clear which production to choose for the expansion of a symbol,</a:t>
            </a:r>
            <a:r>
              <a:rPr sz="2400" spc="-25" dirty="0">
                <a:latin typeface="Calibri"/>
                <a:cs typeface="Calibri"/>
              </a:rPr>
              <a:t> </a:t>
            </a:r>
            <a:r>
              <a:rPr sz="2400" dirty="0">
                <a:latin typeface="Calibri"/>
                <a:cs typeface="Calibri"/>
              </a:rPr>
              <a:t>if</a:t>
            </a:r>
            <a:r>
              <a:rPr sz="2400" spc="-15" dirty="0">
                <a:latin typeface="Calibri"/>
                <a:cs typeface="Calibri"/>
              </a:rPr>
              <a:t> </a:t>
            </a:r>
            <a:endParaRPr lang="en-GB" sz="2400" spc="-15" dirty="0">
              <a:latin typeface="Calibri"/>
              <a:cs typeface="Calibri"/>
            </a:endParaRPr>
          </a:p>
          <a:p>
            <a:r>
              <a:rPr lang="en-GB" sz="2400" dirty="0">
                <a:latin typeface="Calibri"/>
                <a:cs typeface="Calibri"/>
              </a:rPr>
              <a:t>			</a:t>
            </a:r>
            <a:r>
              <a:rPr sz="2400" dirty="0">
                <a:latin typeface="Calibri"/>
                <a:cs typeface="Calibri"/>
              </a:rPr>
              <a:t>A</a:t>
            </a:r>
            <a:r>
              <a:rPr sz="2400" spc="-20" dirty="0">
                <a:latin typeface="Calibri"/>
                <a:cs typeface="Calibri"/>
              </a:rPr>
              <a:t> </a:t>
            </a:r>
            <a:r>
              <a:rPr sz="2400" dirty="0">
                <a:latin typeface="Wingdings"/>
                <a:cs typeface="Times New Roman" panose="02020603050405020304" pitchFamily="18" charset="0"/>
              </a:rPr>
              <a:t></a:t>
            </a:r>
            <a:r>
              <a:rPr sz="2400" spc="-65" dirty="0">
                <a:latin typeface="Times New Roman"/>
                <a:cs typeface="Times New Roman"/>
              </a:rPr>
              <a:t> </a:t>
            </a:r>
            <a:r>
              <a:rPr sz="2400" dirty="0">
                <a:latin typeface="Symbol"/>
                <a:cs typeface="Times New Roman" panose="02020603050405020304" pitchFamily="18" charset="0"/>
              </a:rPr>
              <a:t></a:t>
            </a:r>
            <a:r>
              <a:rPr sz="2400" baseline="-21367" dirty="0">
                <a:latin typeface="Calibri"/>
                <a:cs typeface="Calibri"/>
              </a:rPr>
              <a:t>1</a:t>
            </a:r>
            <a:r>
              <a:rPr sz="2400" spc="225" baseline="-21367" dirty="0">
                <a:latin typeface="Calibri"/>
                <a:cs typeface="Calibri"/>
              </a:rPr>
              <a:t> </a:t>
            </a:r>
            <a:r>
              <a:rPr sz="2400" dirty="0">
                <a:latin typeface="Calibri"/>
                <a:cs typeface="Calibri"/>
              </a:rPr>
              <a:t>|</a:t>
            </a:r>
            <a:r>
              <a:rPr sz="2400" spc="-25" dirty="0">
                <a:latin typeface="Calibri"/>
                <a:cs typeface="Calibri"/>
              </a:rPr>
              <a:t> </a:t>
            </a:r>
            <a:r>
              <a:rPr sz="2400" spc="-25" dirty="0">
                <a:latin typeface="Symbol"/>
                <a:cs typeface="Times New Roman" panose="02020603050405020304" pitchFamily="18" charset="0"/>
              </a:rPr>
              <a:t></a:t>
            </a:r>
            <a:r>
              <a:rPr sz="2400" spc="-37" baseline="-21367" dirty="0">
                <a:latin typeface="Calibri"/>
                <a:cs typeface="Calibri"/>
              </a:rPr>
              <a:t>2</a:t>
            </a:r>
            <a:endParaRPr sz="2400" baseline="-21367" dirty="0">
              <a:latin typeface="Calibri"/>
              <a:cs typeface="Calibri"/>
            </a:endParaRPr>
          </a:p>
          <a:p>
            <a:pPr marR="3309620"/>
            <a:r>
              <a:rPr sz="2400" dirty="0">
                <a:latin typeface="Calibri"/>
                <a:cs typeface="Calibri"/>
              </a:rPr>
              <a:t>defer</a:t>
            </a:r>
            <a:r>
              <a:rPr sz="2400" spc="-30" dirty="0">
                <a:latin typeface="Calibri"/>
                <a:cs typeface="Calibri"/>
              </a:rPr>
              <a:t> </a:t>
            </a:r>
            <a:r>
              <a:rPr sz="2400" dirty="0">
                <a:latin typeface="Calibri"/>
                <a:cs typeface="Calibri"/>
              </a:rPr>
              <a:t>decision</a:t>
            </a:r>
            <a:r>
              <a:rPr sz="2400" spc="-25" dirty="0">
                <a:latin typeface="Calibri"/>
                <a:cs typeface="Calibri"/>
              </a:rPr>
              <a:t> </a:t>
            </a:r>
            <a:r>
              <a:rPr sz="2400" dirty="0">
                <a:latin typeface="Calibri"/>
                <a:cs typeface="Calibri"/>
              </a:rPr>
              <a:t>by</a:t>
            </a:r>
            <a:r>
              <a:rPr sz="2400" spc="-40" dirty="0">
                <a:latin typeface="Calibri"/>
                <a:cs typeface="Calibri"/>
              </a:rPr>
              <a:t> </a:t>
            </a:r>
            <a:r>
              <a:rPr sz="2400" dirty="0">
                <a:latin typeface="Calibri"/>
                <a:cs typeface="Calibri"/>
              </a:rPr>
              <a:t>expanding</a:t>
            </a:r>
            <a:r>
              <a:rPr sz="2400" spc="-45" dirty="0">
                <a:latin typeface="Calibri"/>
                <a:cs typeface="Calibri"/>
              </a:rPr>
              <a:t> </a:t>
            </a:r>
            <a:r>
              <a:rPr sz="2400" dirty="0">
                <a:latin typeface="Calibri"/>
                <a:cs typeface="Calibri"/>
              </a:rPr>
              <a:t>A</a:t>
            </a:r>
            <a:r>
              <a:rPr sz="2400" spc="-25" dirty="0">
                <a:latin typeface="Calibri"/>
                <a:cs typeface="Calibri"/>
              </a:rPr>
              <a:t> </a:t>
            </a:r>
            <a:r>
              <a:rPr sz="2400" dirty="0">
                <a:latin typeface="Calibri"/>
                <a:cs typeface="Calibri"/>
              </a:rPr>
              <a:t>to</a:t>
            </a:r>
            <a:r>
              <a:rPr sz="2400" spc="-30" dirty="0">
                <a:latin typeface="Calibri"/>
                <a:cs typeface="Calibri"/>
              </a:rPr>
              <a:t> </a:t>
            </a:r>
            <a:r>
              <a:rPr sz="2400" spc="-25" dirty="0">
                <a:latin typeface="Symbol"/>
                <a:cs typeface="Times New Roman" panose="02020603050405020304" pitchFamily="18" charset="0"/>
              </a:rPr>
              <a:t></a:t>
            </a:r>
            <a:r>
              <a:rPr sz="2400" spc="-25" dirty="0">
                <a:latin typeface="Calibri"/>
                <a:cs typeface="Calibri"/>
              </a:rPr>
              <a:t>A'</a:t>
            </a:r>
            <a:r>
              <a:rPr lang="en-GB" sz="2400" spc="-25" dirty="0">
                <a:latin typeface="Calibri"/>
                <a:cs typeface="Calibri"/>
              </a:rPr>
              <a:t>,</a:t>
            </a:r>
            <a:r>
              <a:rPr sz="2400" spc="-25" dirty="0">
                <a:latin typeface="Calibri"/>
                <a:cs typeface="Calibri"/>
              </a:rPr>
              <a:t> </a:t>
            </a:r>
            <a:r>
              <a:rPr sz="2400" dirty="0">
                <a:latin typeface="Calibri"/>
                <a:cs typeface="Calibri"/>
              </a:rPr>
              <a:t>we</a:t>
            </a:r>
            <a:r>
              <a:rPr sz="2400" spc="-20" dirty="0">
                <a:latin typeface="Calibri"/>
                <a:cs typeface="Calibri"/>
              </a:rPr>
              <a:t> </a:t>
            </a:r>
            <a:r>
              <a:rPr sz="2400" dirty="0">
                <a:latin typeface="Calibri"/>
                <a:cs typeface="Calibri"/>
              </a:rPr>
              <a:t>can</a:t>
            </a:r>
            <a:r>
              <a:rPr sz="2400" spc="-25" dirty="0">
                <a:latin typeface="Calibri"/>
                <a:cs typeface="Calibri"/>
              </a:rPr>
              <a:t> </a:t>
            </a:r>
            <a:r>
              <a:rPr sz="2400" dirty="0">
                <a:latin typeface="Calibri"/>
                <a:cs typeface="Calibri"/>
              </a:rPr>
              <a:t>then</a:t>
            </a:r>
            <a:r>
              <a:rPr sz="2400" spc="-20" dirty="0">
                <a:latin typeface="Calibri"/>
                <a:cs typeface="Calibri"/>
              </a:rPr>
              <a:t> </a:t>
            </a:r>
            <a:r>
              <a:rPr sz="2400" dirty="0">
                <a:latin typeface="Calibri"/>
                <a:cs typeface="Calibri"/>
              </a:rPr>
              <a:t>expand</a:t>
            </a:r>
            <a:r>
              <a:rPr sz="2400" spc="-40" dirty="0">
                <a:latin typeface="Calibri"/>
                <a:cs typeface="Calibri"/>
              </a:rPr>
              <a:t> </a:t>
            </a:r>
            <a:r>
              <a:rPr sz="2400" dirty="0">
                <a:latin typeface="Calibri"/>
                <a:cs typeface="Calibri"/>
              </a:rPr>
              <a:t>A’</a:t>
            </a:r>
            <a:r>
              <a:rPr sz="2400" spc="-20" dirty="0">
                <a:latin typeface="Calibri"/>
                <a:cs typeface="Calibri"/>
              </a:rPr>
              <a:t> </a:t>
            </a:r>
            <a:r>
              <a:rPr sz="2400" dirty="0">
                <a:latin typeface="Calibri"/>
                <a:cs typeface="Calibri"/>
              </a:rPr>
              <a:t>to</a:t>
            </a:r>
            <a:r>
              <a:rPr sz="2400" spc="-15" dirty="0">
                <a:latin typeface="Calibri"/>
                <a:cs typeface="Calibri"/>
              </a:rPr>
              <a:t> </a:t>
            </a:r>
            <a:r>
              <a:rPr sz="2400" dirty="0">
                <a:latin typeface="Symbol"/>
                <a:cs typeface="Times New Roman" panose="02020603050405020304" pitchFamily="18" charset="0"/>
              </a:rPr>
              <a:t></a:t>
            </a:r>
            <a:r>
              <a:rPr sz="2400" baseline="-21367" dirty="0">
                <a:latin typeface="Calibri"/>
                <a:cs typeface="Calibri"/>
              </a:rPr>
              <a:t>1</a:t>
            </a:r>
            <a:r>
              <a:rPr sz="2400" spc="225" baseline="-21367" dirty="0">
                <a:latin typeface="Calibri"/>
                <a:cs typeface="Calibri"/>
              </a:rPr>
              <a:t> </a:t>
            </a:r>
            <a:r>
              <a:rPr lang="en-US" sz="2400" dirty="0">
                <a:latin typeface="Calibri"/>
                <a:cs typeface="Calibri"/>
              </a:rPr>
              <a:t>or </a:t>
            </a:r>
            <a:r>
              <a:rPr lang="en-US" sz="2400" spc="-25" dirty="0">
                <a:latin typeface="Symbol"/>
                <a:cs typeface="Times New Roman" panose="02020603050405020304" pitchFamily="18" charset="0"/>
              </a:rPr>
              <a:t></a:t>
            </a:r>
            <a:r>
              <a:rPr sz="2400" spc="-37" baseline="-21367" dirty="0">
                <a:latin typeface="Calibri"/>
                <a:cs typeface="Calibri"/>
              </a:rPr>
              <a:t>2</a:t>
            </a:r>
            <a:endParaRPr sz="2400" baseline="-21367" dirty="0">
              <a:latin typeface="Calibri"/>
              <a:cs typeface="Calibri"/>
            </a:endParaRPr>
          </a:p>
          <a:p>
            <a:pPr indent="-342900">
              <a:buChar char="•"/>
              <a:tabLst>
                <a:tab pos="419100" algn="l"/>
              </a:tabLst>
            </a:pPr>
            <a:r>
              <a:rPr sz="2400" dirty="0">
                <a:latin typeface="Calibri"/>
                <a:cs typeface="Calibri"/>
              </a:rPr>
              <a:t>Therefore</a:t>
            </a:r>
            <a:r>
              <a:rPr sz="2400" spc="-15" dirty="0">
                <a:latin typeface="Calibri"/>
                <a:cs typeface="Calibri"/>
              </a:rPr>
              <a:t> </a:t>
            </a:r>
            <a:r>
              <a:rPr sz="2400" dirty="0">
                <a:latin typeface="Calibri"/>
                <a:cs typeface="Calibri"/>
              </a:rPr>
              <a:t>A</a:t>
            </a:r>
            <a:r>
              <a:rPr sz="2400" spc="-10" dirty="0">
                <a:latin typeface="Calibri"/>
                <a:cs typeface="Calibri"/>
              </a:rPr>
              <a:t> </a:t>
            </a:r>
            <a:r>
              <a:rPr sz="2400" dirty="0">
                <a:latin typeface="Wingdings"/>
                <a:cs typeface="Times New Roman" panose="02020603050405020304" pitchFamily="18" charset="0"/>
              </a:rPr>
              <a:t></a:t>
            </a:r>
            <a:r>
              <a:rPr sz="2400" spc="-70" dirty="0">
                <a:latin typeface="Times New Roman"/>
                <a:cs typeface="Times New Roman"/>
              </a:rPr>
              <a:t> </a:t>
            </a:r>
            <a:r>
              <a:rPr sz="2400" dirty="0">
                <a:latin typeface="Symbol"/>
                <a:cs typeface="Times New Roman" panose="02020603050405020304" pitchFamily="18" charset="0"/>
              </a:rPr>
              <a:t></a:t>
            </a:r>
            <a:r>
              <a:rPr sz="2400" spc="-60" dirty="0">
                <a:latin typeface="Times New Roman"/>
                <a:cs typeface="Times New Roman"/>
              </a:rPr>
              <a:t> </a:t>
            </a:r>
            <a:r>
              <a:rPr sz="2400" dirty="0">
                <a:latin typeface="Symbol"/>
                <a:cs typeface="Times New Roman" panose="02020603050405020304" pitchFamily="18" charset="0"/>
              </a:rPr>
              <a:t></a:t>
            </a:r>
            <a:r>
              <a:rPr sz="2400" baseline="-21367" dirty="0">
                <a:latin typeface="Calibri"/>
                <a:cs typeface="Calibri"/>
              </a:rPr>
              <a:t>1</a:t>
            </a:r>
            <a:r>
              <a:rPr sz="2400" spc="209" baseline="-21367" dirty="0">
                <a:latin typeface="Calibri"/>
                <a:cs typeface="Calibri"/>
              </a:rPr>
              <a:t> </a:t>
            </a:r>
            <a:r>
              <a:rPr sz="2400" dirty="0">
                <a:latin typeface="Calibri"/>
                <a:cs typeface="Calibri"/>
              </a:rPr>
              <a:t>|</a:t>
            </a:r>
            <a:r>
              <a:rPr sz="2400" spc="-10" dirty="0">
                <a:latin typeface="Calibri"/>
                <a:cs typeface="Calibri"/>
              </a:rPr>
              <a:t> </a:t>
            </a:r>
            <a:r>
              <a:rPr sz="2400" dirty="0">
                <a:latin typeface="Symbol"/>
                <a:cs typeface="Times New Roman" panose="02020603050405020304" pitchFamily="18" charset="0"/>
              </a:rPr>
              <a:t></a:t>
            </a:r>
            <a:r>
              <a:rPr sz="2400" spc="-75" dirty="0">
                <a:latin typeface="Times New Roman"/>
                <a:cs typeface="Times New Roman"/>
              </a:rPr>
              <a:t> </a:t>
            </a:r>
            <a:r>
              <a:rPr sz="2400" spc="-25" dirty="0">
                <a:latin typeface="Symbol"/>
                <a:cs typeface="Times New Roman" panose="02020603050405020304" pitchFamily="18" charset="0"/>
              </a:rPr>
              <a:t></a:t>
            </a:r>
            <a:r>
              <a:rPr sz="2400" spc="-37" baseline="-21367" dirty="0">
                <a:latin typeface="Calibri"/>
                <a:cs typeface="Calibri"/>
              </a:rPr>
              <a:t>2</a:t>
            </a:r>
            <a:endParaRPr sz="2400" baseline="-21367" dirty="0">
              <a:latin typeface="Calibri"/>
              <a:cs typeface="Calibri"/>
            </a:endParaRPr>
          </a:p>
          <a:p>
            <a:r>
              <a:rPr lang="en-GB" sz="2400" dirty="0">
                <a:latin typeface="Calibri"/>
                <a:cs typeface="Calibri"/>
              </a:rPr>
              <a:t>	</a:t>
            </a:r>
            <a:r>
              <a:rPr sz="2400" dirty="0">
                <a:latin typeface="Calibri"/>
                <a:cs typeface="Calibri"/>
              </a:rPr>
              <a:t>transforms</a:t>
            </a:r>
            <a:r>
              <a:rPr sz="2400" spc="-90" dirty="0">
                <a:latin typeface="Calibri"/>
                <a:cs typeface="Calibri"/>
              </a:rPr>
              <a:t> </a:t>
            </a:r>
            <a:r>
              <a:rPr sz="2400" spc="-25" dirty="0">
                <a:latin typeface="Calibri"/>
                <a:cs typeface="Calibri"/>
              </a:rPr>
              <a:t>to</a:t>
            </a:r>
            <a:endParaRPr sz="2400" dirty="0">
              <a:latin typeface="Calibri"/>
              <a:cs typeface="Calibri"/>
            </a:endParaRPr>
          </a:p>
          <a:p>
            <a:r>
              <a:rPr lang="en-GB" sz="2400" dirty="0">
                <a:latin typeface="Calibri"/>
                <a:cs typeface="Calibri"/>
              </a:rPr>
              <a:t>			</a:t>
            </a:r>
            <a:r>
              <a:rPr sz="2400" dirty="0">
                <a:latin typeface="Calibri"/>
                <a:cs typeface="Calibri"/>
              </a:rPr>
              <a:t>A</a:t>
            </a:r>
            <a:r>
              <a:rPr sz="2400" spc="-15" dirty="0">
                <a:latin typeface="Calibri"/>
                <a:cs typeface="Calibri"/>
              </a:rPr>
              <a:t> </a:t>
            </a:r>
            <a:r>
              <a:rPr sz="2400" dirty="0">
                <a:latin typeface="Wingdings"/>
                <a:cs typeface="Times New Roman" panose="02020603050405020304" pitchFamily="18" charset="0"/>
              </a:rPr>
              <a:t></a:t>
            </a:r>
            <a:r>
              <a:rPr sz="2400" spc="-60" dirty="0">
                <a:latin typeface="Times New Roman"/>
                <a:cs typeface="Times New Roman"/>
              </a:rPr>
              <a:t> </a:t>
            </a:r>
            <a:r>
              <a:rPr sz="2400" spc="-25" dirty="0">
                <a:latin typeface="Symbol"/>
                <a:cs typeface="Times New Roman" panose="02020603050405020304" pitchFamily="18" charset="0"/>
              </a:rPr>
              <a:t></a:t>
            </a:r>
            <a:r>
              <a:rPr sz="2400" spc="-25" dirty="0">
                <a:latin typeface="Calibri"/>
                <a:cs typeface="Calibri"/>
              </a:rPr>
              <a:t>A’</a:t>
            </a:r>
            <a:r>
              <a:rPr lang="en-GB" sz="2400" spc="-25" dirty="0">
                <a:latin typeface="Calibri"/>
                <a:cs typeface="Calibri"/>
              </a:rPr>
              <a:t>     ;</a:t>
            </a:r>
            <a:r>
              <a:rPr lang="en-GB" sz="2400" dirty="0">
                <a:latin typeface="Calibri"/>
                <a:cs typeface="Calibri"/>
              </a:rPr>
              <a:t>			</a:t>
            </a:r>
            <a:r>
              <a:rPr sz="2400" dirty="0">
                <a:latin typeface="Calibri"/>
                <a:cs typeface="Calibri"/>
              </a:rPr>
              <a:t>A’</a:t>
            </a:r>
            <a:r>
              <a:rPr sz="2400" spc="-15" dirty="0">
                <a:latin typeface="Calibri"/>
                <a:cs typeface="Calibri"/>
              </a:rPr>
              <a:t> </a:t>
            </a:r>
            <a:r>
              <a:rPr sz="2400" dirty="0">
                <a:latin typeface="Wingdings"/>
                <a:cs typeface="Times New Roman" panose="02020603050405020304" pitchFamily="18" charset="0"/>
              </a:rPr>
              <a:t></a:t>
            </a:r>
            <a:r>
              <a:rPr sz="2400" spc="-60" dirty="0">
                <a:latin typeface="Times New Roman"/>
                <a:cs typeface="Times New Roman"/>
              </a:rPr>
              <a:t> </a:t>
            </a:r>
            <a:r>
              <a:rPr sz="2400" dirty="0">
                <a:latin typeface="Symbol"/>
                <a:cs typeface="Times New Roman" panose="02020603050405020304" pitchFamily="18" charset="0"/>
              </a:rPr>
              <a:t></a:t>
            </a:r>
            <a:r>
              <a:rPr sz="2400" baseline="-21367" dirty="0">
                <a:latin typeface="Calibri"/>
                <a:cs typeface="Calibri"/>
              </a:rPr>
              <a:t>1</a:t>
            </a:r>
            <a:r>
              <a:rPr sz="2400" spc="217" baseline="-21367" dirty="0">
                <a:latin typeface="Calibri"/>
                <a:cs typeface="Calibri"/>
              </a:rPr>
              <a:t> </a:t>
            </a:r>
            <a:r>
              <a:rPr sz="2400" dirty="0">
                <a:latin typeface="Calibri"/>
                <a:cs typeface="Calibri"/>
              </a:rPr>
              <a:t>|</a:t>
            </a:r>
            <a:r>
              <a:rPr sz="2400" spc="-5" dirty="0">
                <a:latin typeface="Calibri"/>
                <a:cs typeface="Calibri"/>
              </a:rPr>
              <a:t> </a:t>
            </a:r>
            <a:r>
              <a:rPr sz="2400" spc="-25" dirty="0">
                <a:latin typeface="Symbol"/>
                <a:cs typeface="Times New Roman" panose="02020603050405020304" pitchFamily="18" charset="0"/>
              </a:rPr>
              <a:t></a:t>
            </a:r>
            <a:r>
              <a:rPr sz="2400" spc="-37" baseline="-21367" dirty="0">
                <a:latin typeface="Calibri"/>
                <a:cs typeface="Calibri"/>
              </a:rPr>
              <a:t>2</a:t>
            </a:r>
            <a:endParaRPr sz="2400" baseline="-21367" dirty="0">
              <a:latin typeface="Calibri"/>
              <a:cs typeface="Calibri"/>
            </a:endParaRPr>
          </a:p>
        </p:txBody>
      </p:sp>
      <p:sp>
        <p:nvSpPr>
          <p:cNvPr id="5" name="Title 4">
            <a:extLst>
              <a:ext uri="{FF2B5EF4-FFF2-40B4-BE49-F238E27FC236}">
                <a16:creationId xmlns:a16="http://schemas.microsoft.com/office/drawing/2014/main" id="{BFF425F7-5B52-31DA-F2D3-C43F28CE66FB}"/>
              </a:ext>
            </a:extLst>
          </p:cNvPr>
          <p:cNvSpPr>
            <a:spLocks noGrp="1"/>
          </p:cNvSpPr>
          <p:nvPr>
            <p:ph type="title"/>
          </p:nvPr>
        </p:nvSpPr>
        <p:spPr>
          <a:xfrm>
            <a:off x="307258" y="198069"/>
            <a:ext cx="10515600" cy="731080"/>
          </a:xfrm>
        </p:spPr>
        <p:txBody>
          <a:bodyPr>
            <a:normAutofit/>
          </a:bodyPr>
          <a:lstStyle/>
          <a:p>
            <a:pPr algn="just"/>
            <a:r>
              <a:rPr lang="en-GB" sz="2400" b="1" dirty="0">
                <a:latin typeface="Times New Roman" panose="02020603050405020304" pitchFamily="18" charset="0"/>
                <a:cs typeface="Times New Roman" panose="02020603050405020304" pitchFamily="18" charset="0"/>
              </a:rPr>
              <a:t>Left</a:t>
            </a:r>
            <a:r>
              <a:rPr lang="en-GB" sz="2800" b="1" dirty="0">
                <a:latin typeface="Times New Roman" panose="02020603050405020304" pitchFamily="18" charset="0"/>
                <a:cs typeface="Times New Roman" panose="02020603050405020304" pitchFamily="18" charset="0"/>
              </a:rPr>
              <a:t> Factoring</a:t>
            </a:r>
            <a:endParaRPr lang="en-US"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16D8479-A63D-1F58-B662-702F7B2C4525}"/>
              </a:ext>
            </a:extLst>
          </p:cNvPr>
          <p:cNvSpPr txBox="1"/>
          <p:nvPr/>
        </p:nvSpPr>
        <p:spPr>
          <a:xfrm>
            <a:off x="307258" y="855408"/>
            <a:ext cx="11255477" cy="2308324"/>
          </a:xfrm>
          <a:prstGeom prst="rect">
            <a:avLst/>
          </a:prstGeom>
          <a:noFill/>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compiler design, </a:t>
            </a:r>
            <a:r>
              <a:rPr lang="en-GB" sz="2400" b="1" dirty="0">
                <a:latin typeface="Times New Roman" panose="02020603050405020304" pitchFamily="18" charset="0"/>
                <a:cs typeface="Times New Roman" panose="02020603050405020304" pitchFamily="18" charset="0"/>
              </a:rPr>
              <a:t>Context-Free Grammars (CFGs)</a:t>
            </a:r>
            <a:r>
              <a:rPr lang="en-GB" sz="2400" dirty="0">
                <a:latin typeface="Times New Roman" panose="02020603050405020304" pitchFamily="18" charset="0"/>
                <a:cs typeface="Times New Roman" panose="02020603050405020304" pitchFamily="18" charset="0"/>
              </a:rPr>
              <a:t> are used to formally describe the syntax of programming languages. While designing parsers—especially top-down parsers like recursive descent parsers—certain grammar forms cause parsing ambiguities or inefficiencies. One such issue arises from common prefixes in productions, which can lead to backtracking or parsing conflicts. </a:t>
            </a:r>
            <a:r>
              <a:rPr lang="en-GB" sz="2400" b="1" dirty="0">
                <a:latin typeface="Times New Roman" panose="02020603050405020304" pitchFamily="18" charset="0"/>
                <a:cs typeface="Times New Roman" panose="02020603050405020304" pitchFamily="18" charset="0"/>
              </a:rPr>
              <a:t>Left factoring</a:t>
            </a:r>
            <a:r>
              <a:rPr lang="en-GB" sz="2400" dirty="0">
                <a:latin typeface="Times New Roman" panose="02020603050405020304" pitchFamily="18" charset="0"/>
                <a:cs typeface="Times New Roman" panose="02020603050405020304" pitchFamily="18" charset="0"/>
              </a:rPr>
              <a:t> is a grammar transformation technique used to remove such ambiguities by factoring out the common prefixes.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7BFAD89-04C7-DC64-9F9C-0A977F77B5FA}"/>
              </a:ext>
            </a:extLst>
          </p:cNvPr>
          <p:cNvSpPr>
            <a:spLocks noGrp="1"/>
          </p:cNvSpPr>
          <p:nvPr>
            <p:ph idx="1"/>
          </p:nvPr>
        </p:nvSpPr>
        <p:spPr>
          <a:xfrm>
            <a:off x="484238" y="159057"/>
            <a:ext cx="10515600" cy="4351338"/>
          </a:xfrm>
        </p:spPr>
        <p:txBody>
          <a:bodyPr/>
          <a:lstStyle/>
          <a:p>
            <a:r>
              <a:rPr lang="en-GB" b="1" dirty="0"/>
              <a:t>What is Left Factoring?</a:t>
            </a:r>
          </a:p>
          <a:p>
            <a:r>
              <a:rPr lang="en-GB" b="1" dirty="0"/>
              <a:t>Left factoring</a:t>
            </a:r>
            <a:r>
              <a:rPr lang="en-GB" dirty="0"/>
              <a:t> is the process of rewriting a CFG to defer the decision of choosing a production rule until enough of the input has been read to make a correct choice. It is used to transform grammars to make them more suitable for top-down parsing.</a:t>
            </a:r>
          </a:p>
          <a:p>
            <a:endParaRPr lang="en-US" dirty="0"/>
          </a:p>
          <a:p>
            <a:endParaRPr lang="en-US" dirty="0"/>
          </a:p>
        </p:txBody>
      </p:sp>
      <p:sp>
        <p:nvSpPr>
          <p:cNvPr id="7" name="TextBox 6">
            <a:extLst>
              <a:ext uri="{FF2B5EF4-FFF2-40B4-BE49-F238E27FC236}">
                <a16:creationId xmlns:a16="http://schemas.microsoft.com/office/drawing/2014/main" id="{3FF56D82-536B-603D-D3DB-C63D98820F2E}"/>
              </a:ext>
            </a:extLst>
          </p:cNvPr>
          <p:cNvSpPr txBox="1"/>
          <p:nvPr/>
        </p:nvSpPr>
        <p:spPr>
          <a:xfrm>
            <a:off x="557365" y="2820528"/>
            <a:ext cx="11077269" cy="3165290"/>
          </a:xfrm>
          <a:prstGeom prst="rect">
            <a:avLst/>
          </a:prstGeom>
          <a:noFill/>
        </p:spPr>
        <p:txBody>
          <a:bodyPr wrap="square">
            <a:spAutoFit/>
          </a:bodyPr>
          <a:lstStyle/>
          <a:p>
            <a:pPr>
              <a:buNone/>
            </a:pPr>
            <a:r>
              <a:rPr lang="en-GB" sz="2400" b="1" dirty="0">
                <a:latin typeface="Times New Roman" panose="02020603050405020304" pitchFamily="18" charset="0"/>
                <a:cs typeface="Times New Roman" panose="02020603050405020304" pitchFamily="18" charset="0"/>
              </a:rPr>
              <a:t>Purpose of Left Factoring in Compiler Design</a:t>
            </a:r>
          </a:p>
          <a:p>
            <a:pPr marL="342900" indent="-342900">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Avoid parsing conflicts in top-down parsers</a:t>
            </a:r>
          </a:p>
          <a:p>
            <a:pPr marL="342900" indent="-342900">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Eliminate backtracking, improving parsing efficiency</a:t>
            </a:r>
          </a:p>
          <a:p>
            <a:pPr marL="342900" indent="-342900">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Enable construction of LL(1) parsers, which require each production to be uniquely determined by the next input symbol</a:t>
            </a:r>
          </a:p>
          <a:p>
            <a:pPr marL="342900" indent="-342900">
              <a:lnSpc>
                <a:spcPct val="150000"/>
              </a:lnSpc>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Simplify parser implementation by making grammars more deterministic</a:t>
            </a:r>
          </a:p>
        </p:txBody>
      </p:sp>
    </p:spTree>
    <p:extLst>
      <p:ext uri="{BB962C8B-B14F-4D97-AF65-F5344CB8AC3E}">
        <p14:creationId xmlns:p14="http://schemas.microsoft.com/office/powerpoint/2010/main" val="4116703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F35331-3903-13A6-11E4-16DCA2AD68F5}"/>
              </a:ext>
            </a:extLst>
          </p:cNvPr>
          <p:cNvSpPr>
            <a:spLocks noChangeArrowheads="1"/>
          </p:cNvSpPr>
          <p:nvPr/>
        </p:nvSpPr>
        <p:spPr bwMode="auto">
          <a:xfrm>
            <a:off x="206478" y="184666"/>
            <a:ext cx="11208774"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Formal Algorithm for Left Factoring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Given a non-terminal A with productions:</a:t>
            </a:r>
          </a:p>
          <a:p>
            <a:pPr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cs typeface="Calibri"/>
              </a:rPr>
              <a:t>A</a:t>
            </a:r>
            <a:r>
              <a:rPr lang="en-US" sz="2400" spc="-20" dirty="0">
                <a:cs typeface="Calibri"/>
              </a:rPr>
              <a:t> </a:t>
            </a:r>
            <a:r>
              <a:rPr lang="en-US" sz="2400" dirty="0">
                <a:latin typeface="Wingdings"/>
                <a:cs typeface="Times New Roman" panose="02020603050405020304" pitchFamily="18" charset="0"/>
              </a:rPr>
              <a:t></a:t>
            </a:r>
            <a:r>
              <a:rPr lang="en-US" sz="2400" spc="-65" dirty="0">
                <a:latin typeface="Times New Roman"/>
                <a:cs typeface="Times New Roman"/>
              </a:rPr>
              <a:t> </a:t>
            </a:r>
            <a:r>
              <a:rPr lang="en-US" sz="2400" dirty="0">
                <a:latin typeface="Symbol"/>
                <a:cs typeface="Times New Roman" panose="02020603050405020304" pitchFamily="18" charset="0"/>
              </a:rPr>
              <a:t></a:t>
            </a:r>
            <a:r>
              <a:rPr lang="en-US" sz="2400" baseline="-21367" dirty="0">
                <a:cs typeface="Calibri"/>
              </a:rPr>
              <a:t>1</a:t>
            </a:r>
            <a:r>
              <a:rPr lang="en-US" sz="2400" spc="225" baseline="-21367" dirty="0">
                <a:cs typeface="Calibri"/>
              </a:rPr>
              <a:t> </a:t>
            </a:r>
            <a:r>
              <a:rPr lang="en-US" sz="2400" dirty="0">
                <a:cs typeface="Calibri"/>
              </a:rPr>
              <a:t>|</a:t>
            </a:r>
            <a:r>
              <a:rPr lang="en-US" sz="2400" spc="-25" dirty="0">
                <a:cs typeface="Calibri"/>
              </a:rPr>
              <a:t> </a:t>
            </a:r>
            <a:r>
              <a:rPr lang="en-US" sz="2400" spc="-25" dirty="0">
                <a:latin typeface="Symbol"/>
                <a:cs typeface="Times New Roman" panose="02020603050405020304" pitchFamily="18" charset="0"/>
              </a:rPr>
              <a:t></a:t>
            </a:r>
            <a:r>
              <a:rPr lang="en-US" sz="2400" spc="-37" baseline="-21367" dirty="0">
                <a:cs typeface="Calibri"/>
              </a:rPr>
              <a:t>2 </a:t>
            </a:r>
            <a:r>
              <a:rPr lang="en-US" sz="2400" dirty="0">
                <a:cs typeface="Calibri"/>
              </a:rPr>
              <a:t>|</a:t>
            </a:r>
            <a:r>
              <a:rPr lang="en-US" sz="2400" spc="-37" baseline="-21367" dirty="0">
                <a:cs typeface="Calibri"/>
              </a:rPr>
              <a:t> </a:t>
            </a:r>
            <a:r>
              <a:rPr lang="en-US" sz="2400" dirty="0">
                <a:latin typeface="Symbol"/>
                <a:cs typeface="Times New Roman" panose="02020603050405020304" pitchFamily="18" charset="0"/>
              </a:rPr>
              <a:t></a:t>
            </a:r>
            <a:r>
              <a:rPr lang="en-US" sz="2400" baseline="-21367" dirty="0">
                <a:latin typeface="Symbol"/>
                <a:cs typeface="Calibri"/>
              </a:rPr>
              <a:t>3 . . . . . . .  . .</a:t>
            </a:r>
            <a:r>
              <a:rPr lang="en-US" sz="2400" spc="225" baseline="-21367" dirty="0">
                <a:cs typeface="Calibri"/>
              </a:rPr>
              <a:t> </a:t>
            </a:r>
            <a:r>
              <a:rPr lang="en-US" sz="2400" dirty="0">
                <a:cs typeface="Calibri"/>
              </a:rPr>
              <a:t>|</a:t>
            </a:r>
            <a:r>
              <a:rPr lang="en-US" sz="2400" spc="-25" dirty="0">
                <a:cs typeface="Calibri"/>
              </a:rPr>
              <a:t> </a:t>
            </a:r>
            <a:r>
              <a:rPr lang="en-US" sz="2400" spc="-25" dirty="0">
                <a:latin typeface="Symbol"/>
                <a:cs typeface="Times New Roman" panose="02020603050405020304" pitchFamily="18" charset="0"/>
              </a:rPr>
              <a:t></a:t>
            </a:r>
            <a:r>
              <a:rPr lang="en-US" sz="2400" spc="-37" baseline="-21367" dirty="0">
                <a:latin typeface="Times New Roman" panose="02020603050405020304" pitchFamily="18" charset="0"/>
                <a:cs typeface="Times New Roman" panose="02020603050405020304" pitchFamily="18" charset="0"/>
              </a:rPr>
              <a:t>n </a:t>
            </a:r>
            <a:r>
              <a:rPr lang="en-US" sz="2400" dirty="0">
                <a:cs typeface="Calibri"/>
              </a:rPr>
              <a:t>|</a:t>
            </a:r>
            <a:r>
              <a:rPr lang="en-US" sz="2400" spc="-25" dirty="0">
                <a:cs typeface="Calibri"/>
              </a:rPr>
              <a:t> </a:t>
            </a:r>
            <a:r>
              <a:rPr lang="en-US" sz="2400" spc="-25" dirty="0">
                <a:latin typeface="Symbol" panose="05050102010706020507" pitchFamily="18" charset="2"/>
                <a:cs typeface="Calibri"/>
              </a:rPr>
              <a:t>g</a:t>
            </a:r>
            <a:endParaRPr lang="en-US" sz="2400" baseline="-21367" dirty="0">
              <a:cs typeface="Calibr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left factoring process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AutoNum type="arabicPeriod"/>
            </a:pPr>
            <a:r>
              <a:rPr lang="en-US" altLang="en-US" sz="2400" dirty="0">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the common prefix </a:t>
            </a:r>
            <a:r>
              <a:rPr lang="en-US" sz="2400" dirty="0">
                <a:latin typeface="Symbol"/>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2" defTabSz="914400" eaLnBrk="0" fontAlgn="base" hangingPunct="0">
              <a:spcBef>
                <a:spcPct val="0"/>
              </a:spcBef>
              <a:spcAft>
                <a:spcPct val="0"/>
              </a:spcAft>
              <a:buFontTx/>
              <a:buAutoNum type="arabicPeriod"/>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defTabSz="914400" eaLnBrk="0" fontAlgn="base" hangingPunct="0">
              <a:spcBef>
                <a:spcPct val="0"/>
              </a:spcBef>
              <a:spcAft>
                <a:spcPct val="0"/>
              </a:spcAft>
              <a:buFontTx/>
              <a:buAutoNum type="arabicPeriod" startAt="2"/>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 the original productions with:</a:t>
            </a:r>
          </a:p>
          <a:p>
            <a:pPr lvl="2" defTabSz="914400" eaLnBrk="0" fontAlgn="base" hangingPunct="0">
              <a:spcBef>
                <a:spcPct val="0"/>
              </a:spcBef>
              <a:spcAft>
                <a:spcPct val="0"/>
              </a:spcAft>
              <a:buFontTx/>
              <a:buAutoNum type="arabicPeriod" startAt="2"/>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lang="en-US" sz="2400" dirty="0">
                <a:latin typeface="Wingdings"/>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400" dirty="0">
                <a:latin typeface="Symbol"/>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 </a:t>
            </a:r>
            <a:r>
              <a:rPr lang="en-US" sz="2400" spc="-25" dirty="0">
                <a:latin typeface="Symbol" panose="05050102010706020507" pitchFamily="18" charset="2"/>
                <a:cs typeface="Calibri"/>
              </a:rPr>
              <a:t>g ;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lang="en-US" sz="2400" dirty="0">
                <a:latin typeface="Wingdings"/>
                <a:cs typeface="Times New Roman" panose="02020603050405020304" pitchFamily="18" charset="0"/>
              </a:rPr>
              <a:t></a:t>
            </a:r>
            <a:r>
              <a:rPr lang="en-US" sz="2400" dirty="0">
                <a:latin typeface="Symbol"/>
                <a:cs typeface="Times New Roman" panose="02020603050405020304" pitchFamily="18" charset="0"/>
              </a:rPr>
              <a:t> </a:t>
            </a:r>
            <a:r>
              <a:rPr lang="en-US" sz="2400" baseline="-21367" dirty="0">
                <a:cs typeface="Calibri"/>
              </a:rPr>
              <a:t>1</a:t>
            </a:r>
            <a:r>
              <a:rPr lang="en-US" sz="2400" spc="225" baseline="-21367" dirty="0">
                <a:cs typeface="Calibri"/>
              </a:rPr>
              <a:t> </a:t>
            </a:r>
            <a:r>
              <a:rPr lang="en-US" sz="2400" dirty="0">
                <a:cs typeface="Calibri"/>
              </a:rPr>
              <a:t>|</a:t>
            </a:r>
            <a:r>
              <a:rPr lang="en-US" sz="2400" spc="-25" dirty="0">
                <a:cs typeface="Calibri"/>
              </a:rPr>
              <a:t> </a:t>
            </a:r>
            <a:r>
              <a:rPr lang="en-US" sz="2400" spc="-25" dirty="0">
                <a:latin typeface="Symbol"/>
                <a:cs typeface="Times New Roman" panose="02020603050405020304" pitchFamily="18" charset="0"/>
              </a:rPr>
              <a:t></a:t>
            </a:r>
            <a:r>
              <a:rPr lang="en-US" sz="2400" spc="-37" baseline="-21367" dirty="0">
                <a:cs typeface="Calibri"/>
              </a:rPr>
              <a:t>2 </a:t>
            </a:r>
            <a:r>
              <a:rPr lang="en-US" sz="2400" dirty="0">
                <a:cs typeface="Calibri"/>
              </a:rPr>
              <a:t>|</a:t>
            </a:r>
            <a:r>
              <a:rPr lang="en-US" sz="2400" spc="-37" baseline="-21367" dirty="0">
                <a:cs typeface="Calibri"/>
              </a:rPr>
              <a:t> </a:t>
            </a:r>
            <a:r>
              <a:rPr lang="en-US" sz="2400" dirty="0">
                <a:latin typeface="Symbol"/>
                <a:cs typeface="Times New Roman" panose="02020603050405020304" pitchFamily="18" charset="0"/>
              </a:rPr>
              <a:t></a:t>
            </a:r>
            <a:r>
              <a:rPr lang="en-US" sz="2400" baseline="-21367" dirty="0">
                <a:latin typeface="Symbol"/>
                <a:cs typeface="Calibri"/>
              </a:rPr>
              <a:t>3 . . . . . . .  . .</a:t>
            </a:r>
            <a:r>
              <a:rPr lang="en-US" sz="2400" spc="225" baseline="-21367" dirty="0">
                <a:cs typeface="Calibri"/>
              </a:rPr>
              <a:t> </a:t>
            </a:r>
            <a:r>
              <a:rPr lang="en-US" sz="2400" dirty="0">
                <a:cs typeface="Calibri"/>
              </a:rPr>
              <a:t>|</a:t>
            </a:r>
            <a:r>
              <a:rPr lang="en-US" sz="2400" spc="-25" dirty="0">
                <a:cs typeface="Calibri"/>
              </a:rPr>
              <a:t> </a:t>
            </a:r>
            <a:r>
              <a:rPr lang="en-US" sz="2400" spc="-25" dirty="0">
                <a:latin typeface="Symbol"/>
                <a:cs typeface="Times New Roman" panose="02020603050405020304" pitchFamily="18" charset="0"/>
              </a:rPr>
              <a:t></a:t>
            </a:r>
            <a:r>
              <a:rPr lang="en-US" sz="2400" spc="-37" baseline="-21367" dirty="0">
                <a:latin typeface="Times New Roman" panose="02020603050405020304" pitchFamily="18" charset="0"/>
                <a:cs typeface="Times New Roman" panose="02020603050405020304" pitchFamily="18" charset="0"/>
              </a:rPr>
              <a:t>n</a:t>
            </a:r>
            <a:r>
              <a:rPr lang="en-US" sz="2400" dirty="0">
                <a:latin typeface="Wingdings"/>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Repeat this process until no production alternatives for any non-terminal begin with the same symbols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90411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FAC0DA-76BF-95EA-E955-E0717DF768E3}"/>
              </a:ext>
            </a:extLst>
          </p:cNvPr>
          <p:cNvSpPr txBox="1"/>
          <p:nvPr/>
        </p:nvSpPr>
        <p:spPr>
          <a:xfrm>
            <a:off x="350273" y="156834"/>
            <a:ext cx="10887997" cy="3046988"/>
          </a:xfrm>
          <a:prstGeom prst="rect">
            <a:avLst/>
          </a:prstGeom>
          <a:noFill/>
        </p:spPr>
        <p:txBody>
          <a:bodyPr wrap="square">
            <a:spAutoFit/>
          </a:bodyPr>
          <a:lstStyle/>
          <a:p>
            <a:pPr>
              <a:buNone/>
            </a:pPr>
            <a:r>
              <a:rPr lang="en-GB" sz="2400" b="1" dirty="0">
                <a:latin typeface="Times New Roman" panose="02020603050405020304" pitchFamily="18" charset="0"/>
                <a:cs typeface="Times New Roman" panose="02020603050405020304" pitchFamily="18" charset="0"/>
              </a:rPr>
              <a:t>Applications in Compiler Design</a:t>
            </a:r>
          </a:p>
          <a:p>
            <a:pPr>
              <a:buNone/>
            </a:pPr>
            <a:endParaRPr lang="en-GB" sz="2400" b="1"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Recursive Descent Parsers: Require left factored grammars to operate without backtracking.</a:t>
            </a:r>
          </a:p>
          <a:p>
            <a:pPr marL="800100" lvl="1"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Syntax Error Recovery: Clearer parsing decisions help in detecting and recovering from syntax errors.</a:t>
            </a:r>
          </a:p>
          <a:p>
            <a:pPr marL="800100" lvl="1" indent="-342900">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Code Readability and Maintenance: Factored grammars are generally easier to understand and maintain.</a:t>
            </a:r>
          </a:p>
        </p:txBody>
      </p:sp>
      <p:sp>
        <p:nvSpPr>
          <p:cNvPr id="4" name="Rectangle 1">
            <a:extLst>
              <a:ext uri="{FF2B5EF4-FFF2-40B4-BE49-F238E27FC236}">
                <a16:creationId xmlns:a16="http://schemas.microsoft.com/office/drawing/2014/main" id="{5310D94B-D221-BA69-4CF7-4D6FC74C0AE8}"/>
              </a:ext>
            </a:extLst>
          </p:cNvPr>
          <p:cNvSpPr>
            <a:spLocks noChangeArrowheads="1"/>
          </p:cNvSpPr>
          <p:nvPr/>
        </p:nvSpPr>
        <p:spPr bwMode="auto">
          <a:xfrm>
            <a:off x="350273" y="3429000"/>
            <a:ext cx="12204816"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Left Factoring</a:t>
            </a: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 factoring may increase the number of grammar rules.</a:t>
            </a: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does not help if the grammar is left-recursive (which requires a different transformation).</a:t>
            </a: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Might make grammar less intuitive for human readers.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394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4177" y="459623"/>
            <a:ext cx="6445250" cy="444352"/>
          </a:xfrm>
          <a:prstGeom prst="rect">
            <a:avLst/>
          </a:prstGeom>
        </p:spPr>
        <p:txBody>
          <a:bodyPr vert="horz" wrap="square" lIns="0" tIns="13335" rIns="0" bIns="0" rtlCol="0" anchor="ctr">
            <a:spAutoFit/>
          </a:bodyPr>
          <a:lstStyle/>
          <a:p>
            <a:pPr marL="12700">
              <a:lnSpc>
                <a:spcPct val="100000"/>
              </a:lnSpc>
              <a:spcBef>
                <a:spcPts val="105"/>
              </a:spcBef>
            </a:pPr>
            <a:r>
              <a:rPr sz="2800" b="1" dirty="0">
                <a:latin typeface="Times New Roman" panose="02020603050405020304" pitchFamily="18" charset="0"/>
                <a:cs typeface="Times New Roman" panose="02020603050405020304" pitchFamily="18" charset="0"/>
              </a:rPr>
              <a:t>Dangling</a:t>
            </a:r>
            <a:r>
              <a:rPr sz="2800" b="1" spc="-55"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else</a:t>
            </a:r>
            <a:r>
              <a:rPr sz="2800" b="1" spc="-4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problem</a:t>
            </a:r>
            <a:r>
              <a:rPr sz="2800" b="1" spc="-70" dirty="0">
                <a:latin typeface="Times New Roman" panose="02020603050405020304" pitchFamily="18" charset="0"/>
                <a:cs typeface="Times New Roman" panose="02020603050405020304" pitchFamily="18" charset="0"/>
              </a:rPr>
              <a:t> </a:t>
            </a:r>
            <a:r>
              <a:rPr sz="2800" b="1" spc="-20" dirty="0">
                <a:latin typeface="Times New Roman" panose="02020603050405020304" pitchFamily="18" charset="0"/>
                <a:cs typeface="Times New Roman" panose="02020603050405020304" pitchFamily="18" charset="0"/>
              </a:rPr>
              <a:t>again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kern="0"/>
            </a:defPPr>
            <a:lvl1pPr>
              <a:defRPr sz="1400" b="0" i="0">
                <a:solidFill>
                  <a:schemeClr val="tx1"/>
                </a:solidFill>
                <a:latin typeface="Calibri"/>
                <a:cs typeface="Calibri"/>
              </a:defRPr>
            </a:lvl1pPr>
          </a:lstStyle>
          <a:p>
            <a:pPr marL="102235">
              <a:lnSpc>
                <a:spcPts val="1435"/>
              </a:lnSpc>
            </a:pPr>
            <a:fld id="{81D60167-4931-47E6-BA6A-407CBD079E47}" type="slidenum">
              <a:rPr lang="en-US" spc="-50" smtClean="0"/>
              <a:pPr marL="102235">
                <a:lnSpc>
                  <a:spcPts val="1435"/>
                </a:lnSpc>
              </a:pPr>
              <a:t>16</a:t>
            </a:fld>
            <a:endParaRPr spc="-25" dirty="0"/>
          </a:p>
        </p:txBody>
      </p:sp>
      <p:sp>
        <p:nvSpPr>
          <p:cNvPr id="3" name="object 3"/>
          <p:cNvSpPr txBox="1"/>
          <p:nvPr/>
        </p:nvSpPr>
        <p:spPr>
          <a:xfrm>
            <a:off x="878336" y="1221048"/>
            <a:ext cx="10435327" cy="3199722"/>
          </a:xfrm>
          <a:prstGeom prst="rect">
            <a:avLst/>
          </a:prstGeom>
        </p:spPr>
        <p:txBody>
          <a:bodyPr vert="horz" wrap="square" lIns="0" tIns="12700" rIns="0" bIns="0" rtlCol="0">
            <a:spAutoFit/>
          </a:bodyPr>
          <a:lstStyle/>
          <a:p>
            <a:pPr marL="12700">
              <a:spcBef>
                <a:spcPts val="100"/>
              </a:spcBef>
            </a:pPr>
            <a:r>
              <a:rPr lang="en-GB" sz="2400" dirty="0">
                <a:latin typeface="Times New Roman" panose="02020603050405020304" pitchFamily="18" charset="0"/>
                <a:cs typeface="Times New Roman" panose="02020603050405020304" pitchFamily="18" charset="0"/>
              </a:rPr>
              <a:t>The dangling</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else</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problem</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can</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handled</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by</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left</a:t>
            </a:r>
            <a:r>
              <a:rPr sz="2400" spc="-4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factoring</a:t>
            </a:r>
            <a:endParaRPr sz="2400" dirty="0">
              <a:latin typeface="Times New Roman" panose="02020603050405020304" pitchFamily="18" charset="0"/>
              <a:cs typeface="Times New Roman" panose="02020603050405020304" pitchFamily="18" charset="0"/>
            </a:endParaRPr>
          </a:p>
          <a:p>
            <a:pPr>
              <a:spcBef>
                <a:spcPts val="550"/>
              </a:spcBef>
            </a:pPr>
            <a:endParaRPr sz="2400" dirty="0">
              <a:latin typeface="Calibri"/>
              <a:cs typeface="Calibri"/>
            </a:endParaRPr>
          </a:p>
          <a:p>
            <a:pPr marL="12700"/>
            <a:r>
              <a:rPr sz="2400" dirty="0">
                <a:latin typeface="Times New Roman" panose="02020603050405020304" pitchFamily="18" charset="0"/>
                <a:cs typeface="Times New Roman" panose="02020603050405020304" pitchFamily="18" charset="0"/>
              </a:rPr>
              <a:t>stmt</a:t>
            </a:r>
            <a:r>
              <a:rPr sz="2400" spc="-40" dirty="0">
                <a:latin typeface="Calibri"/>
                <a:cs typeface="Calibri"/>
              </a:rPr>
              <a:t> </a:t>
            </a:r>
            <a:r>
              <a:rPr sz="2400" dirty="0">
                <a:latin typeface="Wingdings"/>
                <a:cs typeface="Times New Roman" panose="02020603050405020304" pitchFamily="18" charset="0"/>
              </a:rPr>
              <a:t></a:t>
            </a:r>
            <a:r>
              <a:rPr sz="2400" spc="-100" dirty="0">
                <a:latin typeface="Times New Roman"/>
                <a:cs typeface="Times New Roman"/>
              </a:rPr>
              <a:t> </a:t>
            </a:r>
            <a:r>
              <a:rPr sz="2400" dirty="0">
                <a:latin typeface="Times New Roman" panose="02020603050405020304" pitchFamily="18" charset="0"/>
                <a:cs typeface="Times New Roman" panose="02020603050405020304" pitchFamily="18" charset="0"/>
              </a:rPr>
              <a:t>if</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expr</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then</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stmt</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else</a:t>
            </a:r>
            <a:r>
              <a:rPr sz="2400" spc="-20" dirty="0">
                <a:latin typeface="Times New Roman" panose="02020603050405020304" pitchFamily="18" charset="0"/>
                <a:cs typeface="Times New Roman" panose="02020603050405020304" pitchFamily="18" charset="0"/>
              </a:rPr>
              <a:t> stmt</a:t>
            </a:r>
            <a:endParaRPr sz="2400" dirty="0">
              <a:latin typeface="Times New Roman" panose="02020603050405020304" pitchFamily="18" charset="0"/>
              <a:cs typeface="Times New Roman" panose="02020603050405020304" pitchFamily="18" charset="0"/>
            </a:endParaRPr>
          </a:p>
          <a:p>
            <a:pPr marL="556260">
              <a:spcBef>
                <a:spcPts val="265"/>
              </a:spcBef>
            </a:pPr>
            <a:r>
              <a:rPr lang="en-GB" sz="2400" dirty="0">
                <a:latin typeface="Calibri"/>
                <a:cs typeface="Calibri"/>
              </a:rPr>
              <a:t>     </a:t>
            </a:r>
            <a:r>
              <a:rPr sz="2400" dirty="0">
                <a:latin typeface="Calibri"/>
                <a:cs typeface="Calibri"/>
              </a:rPr>
              <a:t>|</a:t>
            </a:r>
            <a:r>
              <a:rPr sz="2400" spc="-40" dirty="0">
                <a:latin typeface="Calibri"/>
                <a:cs typeface="Calibri"/>
              </a:rPr>
              <a:t> </a:t>
            </a:r>
            <a:r>
              <a:rPr sz="2400" dirty="0">
                <a:latin typeface="Times New Roman" panose="02020603050405020304" pitchFamily="18" charset="0"/>
                <a:cs typeface="Times New Roman" panose="02020603050405020304" pitchFamily="18" charset="0"/>
              </a:rPr>
              <a:t>if</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expr</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then</a:t>
            </a:r>
            <a:r>
              <a:rPr sz="2400" spc="-4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stmt</a:t>
            </a:r>
            <a:endParaRPr sz="2400" dirty="0">
              <a:latin typeface="Times New Roman" panose="02020603050405020304" pitchFamily="18" charset="0"/>
              <a:cs typeface="Times New Roman" panose="02020603050405020304" pitchFamily="18" charset="0"/>
            </a:endParaRPr>
          </a:p>
          <a:p>
            <a:pPr>
              <a:spcBef>
                <a:spcPts val="525"/>
              </a:spcBef>
            </a:pPr>
            <a:endParaRPr sz="2400" dirty="0">
              <a:latin typeface="Calibri"/>
              <a:cs typeface="Calibri"/>
            </a:endParaRPr>
          </a:p>
          <a:p>
            <a:pPr marL="12700"/>
            <a:r>
              <a:rPr sz="2400" dirty="0">
                <a:latin typeface="Times New Roman" panose="02020603050405020304" pitchFamily="18" charset="0"/>
                <a:cs typeface="Times New Roman" panose="02020603050405020304" pitchFamily="18" charset="0"/>
              </a:rPr>
              <a:t>can</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be</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transformed</a:t>
            </a:r>
            <a:r>
              <a:rPr sz="2400" spc="-6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to</a:t>
            </a:r>
            <a:endParaRPr sz="2400" dirty="0">
              <a:latin typeface="Times New Roman" panose="02020603050405020304" pitchFamily="18" charset="0"/>
              <a:cs typeface="Times New Roman" panose="02020603050405020304" pitchFamily="18" charset="0"/>
            </a:endParaRPr>
          </a:p>
          <a:p>
            <a:pPr>
              <a:spcBef>
                <a:spcPts val="265"/>
              </a:spcBef>
            </a:pPr>
            <a:endParaRPr sz="2400" dirty="0">
              <a:latin typeface="Calibri"/>
              <a:cs typeface="Calibri"/>
            </a:endParaRPr>
          </a:p>
          <a:p>
            <a:pPr marL="12700" marR="3427095">
              <a:lnSpc>
                <a:spcPct val="110000"/>
              </a:lnSpc>
              <a:tabLst>
                <a:tab pos="1917700" algn="l"/>
                <a:tab pos="2193290" algn="l"/>
              </a:tabLst>
            </a:pPr>
            <a:r>
              <a:rPr sz="2400" dirty="0">
                <a:latin typeface="Times New Roman" panose="02020603050405020304" pitchFamily="18" charset="0"/>
                <a:cs typeface="Times New Roman" panose="02020603050405020304" pitchFamily="18" charset="0"/>
              </a:rPr>
              <a:t>stmt</a:t>
            </a:r>
            <a:r>
              <a:rPr sz="2400" spc="-35" dirty="0">
                <a:latin typeface="Calibri"/>
                <a:cs typeface="Calibri"/>
              </a:rPr>
              <a:t> </a:t>
            </a:r>
            <a:r>
              <a:rPr sz="2400" dirty="0">
                <a:latin typeface="Wingdings"/>
                <a:cs typeface="Times New Roman" panose="02020603050405020304" pitchFamily="18" charset="0"/>
              </a:rPr>
              <a:t></a:t>
            </a:r>
            <a:r>
              <a:rPr sz="2400" spc="-100" dirty="0">
                <a:latin typeface="Times New Roman"/>
                <a:cs typeface="Times New Roman"/>
              </a:rPr>
              <a:t> </a:t>
            </a:r>
            <a:r>
              <a:rPr sz="2400" dirty="0">
                <a:latin typeface="Times New Roman" panose="02020603050405020304" pitchFamily="18" charset="0"/>
                <a:cs typeface="Times New Roman" panose="02020603050405020304" pitchFamily="18" charset="0"/>
              </a:rPr>
              <a:t>if</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expr</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then</a:t>
            </a:r>
            <a:r>
              <a:rPr sz="2400" spc="-35"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stmt</a:t>
            </a:r>
            <a:r>
              <a:rPr sz="2400" spc="-3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S’ </a:t>
            </a:r>
            <a:r>
              <a:rPr lang="en-GB" sz="2400" spc="-25" dirty="0">
                <a:latin typeface="Times New Roman" panose="02020603050405020304" pitchFamily="18" charset="0"/>
                <a:cs typeface="Times New Roman" panose="02020603050405020304" pitchFamily="18" charset="0"/>
              </a:rPr>
              <a:t>      </a:t>
            </a:r>
            <a:r>
              <a:rPr sz="2400" dirty="0">
                <a:latin typeface="Calibri"/>
                <a:cs typeface="Calibri"/>
              </a:rPr>
              <a:t>S'</a:t>
            </a:r>
            <a:r>
              <a:rPr sz="2400" spc="-35" dirty="0">
                <a:latin typeface="Calibri"/>
                <a:cs typeface="Calibri"/>
              </a:rPr>
              <a:t> </a:t>
            </a:r>
            <a:r>
              <a:rPr sz="2400" dirty="0">
                <a:latin typeface="Wingdings"/>
                <a:cs typeface="Times New Roman" panose="02020603050405020304" pitchFamily="18" charset="0"/>
              </a:rPr>
              <a:t></a:t>
            </a:r>
            <a:r>
              <a:rPr sz="2400" spc="-75" dirty="0">
                <a:latin typeface="Times New Roman"/>
                <a:cs typeface="Times New Roman"/>
              </a:rPr>
              <a:t> </a:t>
            </a:r>
            <a:r>
              <a:rPr sz="2400" dirty="0">
                <a:latin typeface="Times New Roman" panose="02020603050405020304" pitchFamily="18" charset="0"/>
                <a:cs typeface="Times New Roman" panose="02020603050405020304" pitchFamily="18" charset="0"/>
              </a:rPr>
              <a:t>else</a:t>
            </a:r>
            <a:r>
              <a:rPr sz="2400" spc="-5" dirty="0">
                <a:latin typeface="Times New Roman" panose="02020603050405020304" pitchFamily="18" charset="0"/>
                <a:cs typeface="Times New Roman" panose="02020603050405020304" pitchFamily="18" charset="0"/>
              </a:rPr>
              <a:t> </a:t>
            </a:r>
            <a:r>
              <a:rPr sz="2400" spc="-20" dirty="0" err="1">
                <a:latin typeface="Times New Roman" panose="02020603050405020304" pitchFamily="18" charset="0"/>
                <a:cs typeface="Times New Roman" panose="02020603050405020304" pitchFamily="18" charset="0"/>
              </a:rPr>
              <a:t>stmt</a:t>
            </a:r>
            <a:r>
              <a:rPr sz="2400" spc="-50" dirty="0">
                <a:latin typeface="Times New Roman" panose="02020603050405020304" pitchFamily="18" charset="0"/>
                <a:cs typeface="Times New Roman" panose="02020603050405020304" pitchFamily="18" charset="0"/>
              </a:rPr>
              <a:t>|</a:t>
            </a:r>
            <a:r>
              <a:rPr lang="en-GB" sz="2400" spc="-50" dirty="0">
                <a:latin typeface="Times New Roman" panose="02020603050405020304" pitchFamily="18" charset="0"/>
                <a:cs typeface="Times New Roman" panose="02020603050405020304" pitchFamily="18" charset="0"/>
              </a:rPr>
              <a:t> </a:t>
            </a:r>
            <a:r>
              <a:rPr sz="2400" spc="-50" dirty="0">
                <a:latin typeface="Times New Roman" panose="02020603050405020304" pitchFamily="18" charset="0"/>
                <a:cs typeface="Times New Roman" panose="02020603050405020304" pitchFamily="18" charset="0"/>
              </a:rPr>
              <a:t>Є</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063" y="116662"/>
            <a:ext cx="10515600" cy="444352"/>
          </a:xfrm>
          <a:prstGeom prst="rect">
            <a:avLst/>
          </a:prstGeom>
        </p:spPr>
        <p:txBody>
          <a:bodyPr vert="horz" wrap="square" lIns="0" tIns="13335" rIns="0" bIns="0" rtlCol="0" anchor="ctr">
            <a:spAutoFit/>
          </a:bodyPr>
          <a:lstStyle/>
          <a:p>
            <a:pPr marL="1191260">
              <a:lnSpc>
                <a:spcPct val="100000"/>
              </a:lnSpc>
              <a:spcBef>
                <a:spcPts val="105"/>
              </a:spcBef>
            </a:pPr>
            <a:r>
              <a:rPr sz="2800" b="1" dirty="0">
                <a:latin typeface="Times New Roman" panose="02020603050405020304" pitchFamily="18" charset="0"/>
                <a:cs typeface="Times New Roman" panose="02020603050405020304" pitchFamily="18" charset="0"/>
              </a:rPr>
              <a:t>Predictive</a:t>
            </a:r>
            <a:r>
              <a:rPr sz="2800" b="1" spc="-20" dirty="0">
                <a:latin typeface="Times New Roman" panose="02020603050405020304" pitchFamily="18" charset="0"/>
                <a:cs typeface="Times New Roman" panose="02020603050405020304" pitchFamily="18" charset="0"/>
              </a:rPr>
              <a:t> </a:t>
            </a:r>
            <a:r>
              <a:rPr sz="2800" b="1" spc="-10" dirty="0">
                <a:latin typeface="Times New Roman" panose="02020603050405020304" pitchFamily="18" charset="0"/>
                <a:cs typeface="Times New Roman" panose="02020603050405020304" pitchFamily="18" charset="0"/>
              </a:rPr>
              <a:t>parsers</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kern="0"/>
            </a:defPPr>
            <a:lvl1pPr>
              <a:defRPr sz="1400" b="0" i="0">
                <a:solidFill>
                  <a:schemeClr val="tx1"/>
                </a:solidFill>
                <a:latin typeface="Calibri"/>
                <a:cs typeface="Calibri"/>
              </a:defRPr>
            </a:lvl1pPr>
          </a:lstStyle>
          <a:p>
            <a:pPr marL="102235">
              <a:lnSpc>
                <a:spcPts val="1435"/>
              </a:lnSpc>
            </a:pPr>
            <a:fld id="{81D60167-4931-47E6-BA6A-407CBD079E47}" type="slidenum">
              <a:rPr lang="en-US" spc="-50" smtClean="0"/>
              <a:pPr marL="102235">
                <a:lnSpc>
                  <a:spcPts val="1435"/>
                </a:lnSpc>
              </a:pPr>
              <a:t>17</a:t>
            </a:fld>
            <a:endParaRPr spc="-25" dirty="0"/>
          </a:p>
        </p:txBody>
      </p:sp>
      <p:sp>
        <p:nvSpPr>
          <p:cNvPr id="3" name="object 3"/>
          <p:cNvSpPr txBox="1"/>
          <p:nvPr/>
        </p:nvSpPr>
        <p:spPr>
          <a:xfrm>
            <a:off x="946438" y="1166177"/>
            <a:ext cx="10515600" cy="4785926"/>
          </a:xfrm>
          <a:prstGeom prst="rect">
            <a:avLst/>
          </a:prstGeom>
        </p:spPr>
        <p:txBody>
          <a:bodyPr vert="horz" wrap="square" lIns="0" tIns="12700" rIns="0" bIns="0" rtlCol="0">
            <a:spAutoFit/>
          </a:bodyPr>
          <a:lstStyle/>
          <a:p>
            <a:pPr marL="355600" indent="-342900">
              <a:spcBef>
                <a:spcPts val="100"/>
              </a:spcBef>
              <a:buChar char="•"/>
              <a:tabLst>
                <a:tab pos="355600" algn="l"/>
              </a:tabLst>
            </a:pPr>
            <a:r>
              <a:rPr sz="2400" dirty="0">
                <a:latin typeface="Times New Roman" panose="02020603050405020304" pitchFamily="18" charset="0"/>
                <a:cs typeface="Times New Roman" panose="02020603050405020304" pitchFamily="18" charset="0"/>
              </a:rPr>
              <a:t>A</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non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recursive</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top</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down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parsing</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method</a:t>
            </a:r>
            <a:endParaRPr sz="2400" dirty="0">
              <a:latin typeface="Times New Roman" panose="02020603050405020304" pitchFamily="18" charset="0"/>
              <a:cs typeface="Times New Roman" panose="02020603050405020304" pitchFamily="18" charset="0"/>
            </a:endParaRPr>
          </a:p>
          <a:p>
            <a:pPr marL="355600" indent="-342900">
              <a:spcBef>
                <a:spcPts val="2880"/>
              </a:spcBef>
              <a:buChar char="•"/>
              <a:tabLst>
                <a:tab pos="355600" algn="l"/>
              </a:tabLst>
            </a:pPr>
            <a:r>
              <a:rPr sz="2400" dirty="0">
                <a:latin typeface="Times New Roman" panose="02020603050405020304" pitchFamily="18" charset="0"/>
                <a:cs typeface="Times New Roman" panose="02020603050405020304" pitchFamily="18" charset="0"/>
              </a:rPr>
              <a:t>Parser</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“predicts”</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which</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production</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5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use</a:t>
            </a:r>
            <a:endParaRPr sz="2400" dirty="0">
              <a:latin typeface="Times New Roman" panose="02020603050405020304" pitchFamily="18" charset="0"/>
              <a:cs typeface="Times New Roman" panose="02020603050405020304" pitchFamily="18" charset="0"/>
            </a:endParaRPr>
          </a:p>
          <a:p>
            <a:pPr>
              <a:spcBef>
                <a:spcPts val="505"/>
              </a:spcBef>
              <a:buFont typeface="Calibri"/>
              <a:buChar char="•"/>
            </a:pPr>
            <a:endParaRPr sz="2400" dirty="0">
              <a:latin typeface="Times New Roman" panose="02020603050405020304" pitchFamily="18" charset="0"/>
              <a:cs typeface="Times New Roman" panose="02020603050405020304" pitchFamily="18" charset="0"/>
            </a:endParaRPr>
          </a:p>
          <a:p>
            <a:pPr marL="355600" marR="5080" indent="-343535">
              <a:lnSpc>
                <a:spcPts val="2310"/>
              </a:lnSpc>
              <a:buChar char="•"/>
              <a:tabLst>
                <a:tab pos="355600" algn="l"/>
              </a:tabLst>
            </a:pPr>
            <a:r>
              <a:rPr sz="2400" dirty="0">
                <a:latin typeface="Times New Roman" panose="02020603050405020304" pitchFamily="18" charset="0"/>
                <a:cs typeface="Times New Roman" panose="02020603050405020304" pitchFamily="18" charset="0"/>
              </a:rPr>
              <a:t>It</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removes</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backtracking</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by</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fixing</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one</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production</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every </a:t>
            </a:r>
            <a:r>
              <a:rPr sz="2400" spc="-20" dirty="0">
                <a:latin typeface="Times New Roman" panose="02020603050405020304" pitchFamily="18" charset="0"/>
                <a:cs typeface="Times New Roman" panose="02020603050405020304" pitchFamily="18" charset="0"/>
              </a:rPr>
              <a:t>non-</a:t>
            </a:r>
            <a:r>
              <a:rPr sz="2400" dirty="0">
                <a:latin typeface="Times New Roman" panose="02020603050405020304" pitchFamily="18" charset="0"/>
                <a:cs typeface="Times New Roman" panose="02020603050405020304" pitchFamily="18" charset="0"/>
              </a:rPr>
              <a:t>terminal</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 input</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token(s)</a:t>
            </a:r>
            <a:endParaRPr sz="2400" dirty="0">
              <a:latin typeface="Times New Roman" panose="02020603050405020304" pitchFamily="18" charset="0"/>
              <a:cs typeface="Times New Roman" panose="02020603050405020304" pitchFamily="18" charset="0"/>
            </a:endParaRPr>
          </a:p>
          <a:p>
            <a:pPr marL="355600" indent="-342900">
              <a:spcBef>
                <a:spcPts val="2895"/>
              </a:spcBef>
              <a:buChar char="•"/>
              <a:tabLst>
                <a:tab pos="355600" algn="l"/>
              </a:tabLst>
            </a:pPr>
            <a:r>
              <a:rPr sz="2400" dirty="0">
                <a:latin typeface="Times New Roman" panose="02020603050405020304" pitchFamily="18" charset="0"/>
                <a:cs typeface="Times New Roman" panose="02020603050405020304" pitchFamily="18" charset="0"/>
              </a:rPr>
              <a:t>Predictive</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parsers</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accept</a:t>
            </a:r>
            <a:r>
              <a:rPr sz="2400" spc="-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LL(k)</a:t>
            </a:r>
            <a:r>
              <a:rPr sz="2400" spc="-6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languages</a:t>
            </a:r>
            <a:endParaRPr sz="2400" dirty="0">
              <a:latin typeface="Times New Roman" panose="02020603050405020304" pitchFamily="18" charset="0"/>
              <a:cs typeface="Times New Roman" panose="02020603050405020304" pitchFamily="18" charset="0"/>
            </a:endParaRPr>
          </a:p>
          <a:p>
            <a:pPr marL="756285" lvl="1" indent="-286385">
              <a:spcBef>
                <a:spcPts val="15"/>
              </a:spcBef>
              <a:buChar char="–"/>
              <a:tabLst>
                <a:tab pos="756285" algn="l"/>
              </a:tabLst>
            </a:pPr>
            <a:r>
              <a:rPr sz="2400" dirty="0">
                <a:latin typeface="Times New Roman" panose="02020603050405020304" pitchFamily="18" charset="0"/>
                <a:cs typeface="Times New Roman" panose="02020603050405020304" pitchFamily="18" charset="0"/>
              </a:rPr>
              <a:t>First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stands</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left</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to</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right</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scan</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input</a:t>
            </a:r>
            <a:endParaRPr sz="2400" dirty="0">
              <a:latin typeface="Times New Roman" panose="02020603050405020304" pitchFamily="18" charset="0"/>
              <a:cs typeface="Times New Roman" panose="02020603050405020304" pitchFamily="18" charset="0"/>
            </a:endParaRPr>
          </a:p>
          <a:p>
            <a:pPr marL="756285" lvl="1" indent="-286385">
              <a:buChar char="–"/>
              <a:tabLst>
                <a:tab pos="756285" algn="l"/>
              </a:tabLst>
            </a:pPr>
            <a:r>
              <a:rPr sz="2400" dirty="0">
                <a:latin typeface="Times New Roman" panose="02020603050405020304" pitchFamily="18" charset="0"/>
                <a:cs typeface="Times New Roman" panose="02020603050405020304" pitchFamily="18" charset="0"/>
              </a:rPr>
              <a:t>Second</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stands</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leftmost</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derivation</a:t>
            </a:r>
            <a:endParaRPr sz="2400" dirty="0">
              <a:latin typeface="Times New Roman" panose="02020603050405020304" pitchFamily="18" charset="0"/>
              <a:cs typeface="Times New Roman" panose="02020603050405020304" pitchFamily="18" charset="0"/>
            </a:endParaRPr>
          </a:p>
          <a:p>
            <a:pPr marL="756285" lvl="1" indent="-286385">
              <a:buChar char="–"/>
              <a:tabLst>
                <a:tab pos="756285" algn="l"/>
              </a:tabLst>
            </a:pPr>
            <a:r>
              <a:rPr sz="2400" dirty="0">
                <a:latin typeface="Times New Roman" panose="02020603050405020304" pitchFamily="18" charset="0"/>
                <a:cs typeface="Times New Roman" panose="02020603050405020304" pitchFamily="18" charset="0"/>
              </a:rPr>
              <a:t>k</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stands</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number</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of</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lookahead</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token</a:t>
            </a:r>
            <a:endParaRPr sz="2400" dirty="0">
              <a:latin typeface="Times New Roman" panose="02020603050405020304" pitchFamily="18" charset="0"/>
              <a:cs typeface="Times New Roman" panose="02020603050405020304" pitchFamily="18" charset="0"/>
            </a:endParaRPr>
          </a:p>
          <a:p>
            <a:pPr lvl="1">
              <a:spcBef>
                <a:spcPts val="425"/>
              </a:spcBef>
              <a:buFont typeface="Calibri"/>
              <a:buChar char="–"/>
            </a:pPr>
            <a:endParaRPr sz="2400" dirty="0">
              <a:latin typeface="Times New Roman" panose="02020603050405020304" pitchFamily="18" charset="0"/>
              <a:cs typeface="Times New Roman" panose="02020603050405020304" pitchFamily="18" charset="0"/>
            </a:endParaRPr>
          </a:p>
          <a:p>
            <a:pPr marL="355600" indent="-342900">
              <a:buChar char="•"/>
              <a:tabLst>
                <a:tab pos="355600" algn="l"/>
              </a:tabLst>
            </a:pPr>
            <a:r>
              <a:rPr sz="2400" dirty="0">
                <a:latin typeface="Times New Roman" panose="02020603050405020304" pitchFamily="18" charset="0"/>
                <a:cs typeface="Times New Roman" panose="02020603050405020304" pitchFamily="18" charset="0"/>
              </a:rPr>
              <a:t>In</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practice</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LL(1)</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used</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6ED49ADA-C803-9DFB-1D2D-F07DF40DA5C9}"/>
              </a:ext>
            </a:extLst>
          </p:cNvPr>
          <p:cNvSpPr>
            <a:spLocks noGrp="1"/>
          </p:cNvSpPr>
          <p:nvPr>
            <p:ph type="title"/>
          </p:nvPr>
        </p:nvSpPr>
        <p:spPr>
          <a:xfrm>
            <a:off x="189271" y="114300"/>
            <a:ext cx="10515600" cy="1325563"/>
          </a:xfrm>
        </p:spPr>
        <p:txBody>
          <a:bodyPr>
            <a:normAutofit/>
          </a:bodyPr>
          <a:lstStyle/>
          <a:p>
            <a:r>
              <a:rPr lang="en-US" altLang="en-US" sz="2800" b="1" dirty="0">
                <a:latin typeface="Times New Roman" panose="02020603050405020304" pitchFamily="18" charset="0"/>
                <a:cs typeface="Times New Roman" panose="02020603050405020304" pitchFamily="18" charset="0"/>
              </a:rPr>
              <a:t>LL(1) Grammars</a:t>
            </a:r>
          </a:p>
        </p:txBody>
      </p:sp>
      <p:sp>
        <p:nvSpPr>
          <p:cNvPr id="29699" name="Content Placeholder 2">
            <a:extLst>
              <a:ext uri="{FF2B5EF4-FFF2-40B4-BE49-F238E27FC236}">
                <a16:creationId xmlns:a16="http://schemas.microsoft.com/office/drawing/2014/main" id="{53F7C6B7-944A-D0A8-9D49-DCA2BA80D697}"/>
              </a:ext>
            </a:extLst>
          </p:cNvPr>
          <p:cNvSpPr>
            <a:spLocks noGrp="1"/>
          </p:cNvSpPr>
          <p:nvPr>
            <p:ph idx="1"/>
          </p:nvPr>
        </p:nvSpPr>
        <p:spPr>
          <a:xfrm>
            <a:off x="381000" y="1235818"/>
            <a:ext cx="11506200" cy="4351338"/>
          </a:xfrm>
        </p:spPr>
        <p:txBody>
          <a:bodyPr>
            <a:normAutofit/>
          </a:bodyPr>
          <a:lstStyle/>
          <a:p>
            <a:pPr>
              <a:defRPr/>
            </a:pPr>
            <a:r>
              <a:rPr lang="en-US" sz="2400" dirty="0">
                <a:latin typeface="Times New Roman" panose="02020603050405020304" pitchFamily="18" charset="0"/>
                <a:cs typeface="Times New Roman" panose="02020603050405020304" pitchFamily="18" charset="0"/>
              </a:rPr>
              <a:t>Predictive parsers are those recursive descent parsers that need no backtracking</a:t>
            </a:r>
          </a:p>
          <a:p>
            <a:pPr>
              <a:defRPr/>
            </a:pPr>
            <a:r>
              <a:rPr lang="en-US" sz="2400" dirty="0">
                <a:latin typeface="Times New Roman" panose="02020603050405020304" pitchFamily="18" charset="0"/>
                <a:cs typeface="Times New Roman" panose="02020603050405020304" pitchFamily="18" charset="0"/>
              </a:rPr>
              <a:t>Grammars for which we can create predictive parsers are called LL(1)</a:t>
            </a:r>
          </a:p>
          <a:p>
            <a:pPr lvl="1">
              <a:defRPr/>
            </a:pPr>
            <a:r>
              <a:rPr lang="en-US" dirty="0">
                <a:latin typeface="Times New Roman" panose="02020603050405020304" pitchFamily="18" charset="0"/>
                <a:cs typeface="Times New Roman" panose="02020603050405020304" pitchFamily="18" charset="0"/>
              </a:rPr>
              <a:t>The first L means scanning input from left to right</a:t>
            </a:r>
          </a:p>
          <a:p>
            <a:pPr lvl="1">
              <a:defRPr/>
            </a:pPr>
            <a:r>
              <a:rPr lang="en-US" dirty="0">
                <a:latin typeface="Times New Roman" panose="02020603050405020304" pitchFamily="18" charset="0"/>
                <a:cs typeface="Times New Roman" panose="02020603050405020304" pitchFamily="18" charset="0"/>
              </a:rPr>
              <a:t>The second L means leftmost derivation</a:t>
            </a:r>
          </a:p>
          <a:p>
            <a:pPr lvl="1">
              <a:defRPr/>
            </a:pPr>
            <a:r>
              <a:rPr lang="en-US" dirty="0">
                <a:latin typeface="Times New Roman" panose="02020603050405020304" pitchFamily="18" charset="0"/>
                <a:cs typeface="Times New Roman" panose="02020603050405020304" pitchFamily="18" charset="0"/>
              </a:rPr>
              <a:t>And 1 stands for using one input symbol for </a:t>
            </a:r>
            <a:r>
              <a:rPr lang="en-US" dirty="0" err="1">
                <a:latin typeface="Times New Roman" panose="02020603050405020304" pitchFamily="18" charset="0"/>
                <a:cs typeface="Times New Roman" panose="02020603050405020304" pitchFamily="18" charset="0"/>
              </a:rPr>
              <a:t>lookahead</a:t>
            </a:r>
            <a:endParaRPr lang="en-US" dirty="0">
              <a:latin typeface="Times New Roman" panose="02020603050405020304" pitchFamily="18" charset="0"/>
              <a:cs typeface="Times New Roman" panose="02020603050405020304" pitchFamily="18" charset="0"/>
            </a:endParaRPr>
          </a:p>
          <a:p>
            <a:pPr>
              <a:defRPr/>
            </a:pPr>
            <a:r>
              <a:rPr lang="en-US" sz="2400" dirty="0">
                <a:latin typeface="Times New Roman" panose="02020603050405020304" pitchFamily="18" charset="0"/>
                <a:cs typeface="Times New Roman" panose="02020603050405020304" pitchFamily="18" charset="0"/>
              </a:rPr>
              <a:t>A grammar G is LL(1) if and only if whenever A</a:t>
            </a:r>
            <a:r>
              <a:rPr lang="en-US" sz="2400" dirty="0">
                <a:latin typeface="Wingdings"/>
                <a:cs typeface="Wingdings"/>
              </a:rPr>
              <a:t></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ea typeface="MS Mincho" pitchFamily="49" charset="-128"/>
                <a:cs typeface="Times New Roman" panose="02020603050405020304" pitchFamily="18" charset="0"/>
              </a:rPr>
              <a:t>α</a:t>
            </a:r>
            <a:r>
              <a:rPr lang="en-GB" sz="2400" dirty="0">
                <a:latin typeface="Times New Roman" panose="02020603050405020304" pitchFamily="18" charset="0"/>
                <a:ea typeface="MS Mincho" pitchFamily="49" charset="-128"/>
                <a:cs typeface="Times New Roman" panose="02020603050405020304" pitchFamily="18" charset="0"/>
              </a:rPr>
              <a:t> | </a:t>
            </a:r>
            <a:r>
              <a:rPr lang="el-GR" sz="2400" dirty="0">
                <a:latin typeface="Times New Roman" panose="02020603050405020304" pitchFamily="18" charset="0"/>
                <a:ea typeface="MS Mincho" pitchFamily="49" charset="-128"/>
                <a:cs typeface="Times New Roman" panose="02020603050405020304" pitchFamily="18" charset="0"/>
              </a:rPr>
              <a:t>β</a:t>
            </a:r>
            <a:r>
              <a:rPr lang="en-GB" sz="2400" dirty="0">
                <a:latin typeface="Times New Roman" panose="02020603050405020304" pitchFamily="18" charset="0"/>
                <a:ea typeface="MS Mincho" pitchFamily="49" charset="-128"/>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two distinct productions of G, the following conditions hold:</a:t>
            </a:r>
          </a:p>
          <a:p>
            <a:pPr lvl="1">
              <a:defRPr/>
            </a:pPr>
            <a:r>
              <a:rPr lang="en-US" dirty="0">
                <a:latin typeface="Times New Roman" panose="02020603050405020304" pitchFamily="18" charset="0"/>
                <a:cs typeface="Times New Roman" panose="02020603050405020304" pitchFamily="18" charset="0"/>
              </a:rPr>
              <a:t>For no terminal, a do </a:t>
            </a:r>
            <a:r>
              <a:rPr lang="el-GR" dirty="0">
                <a:latin typeface="Times New Roman" panose="02020603050405020304" pitchFamily="18" charset="0"/>
                <a:ea typeface="MS Mincho" pitchFamily="49" charset="-128"/>
                <a:cs typeface="Times New Roman" panose="02020603050405020304" pitchFamily="18" charset="0"/>
              </a:rPr>
              <a:t>α</a:t>
            </a:r>
            <a:r>
              <a:rPr lang="en-GB" dirty="0">
                <a:latin typeface="Times New Roman" panose="02020603050405020304" pitchFamily="18" charset="0"/>
                <a:ea typeface="MS Mincho" pitchFamily="49" charset="-128"/>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t>
            </a:r>
            <a:r>
              <a:rPr lang="el-GR" dirty="0">
                <a:latin typeface="Times New Roman" panose="02020603050405020304" pitchFamily="18" charset="0"/>
                <a:ea typeface="MS Mincho" pitchFamily="49" charset="-128"/>
                <a:cs typeface="Times New Roman" panose="02020603050405020304" pitchFamily="18" charset="0"/>
              </a:rPr>
              <a:t>β </a:t>
            </a:r>
            <a:r>
              <a:rPr lang="en-US" dirty="0">
                <a:latin typeface="Times New Roman" panose="02020603050405020304" pitchFamily="18" charset="0"/>
                <a:cs typeface="Times New Roman" panose="02020603050405020304" pitchFamily="18" charset="0"/>
              </a:rPr>
              <a:t>both derive strings beginning with a</a:t>
            </a:r>
          </a:p>
          <a:p>
            <a:pPr lvl="1">
              <a:defRPr/>
            </a:pPr>
            <a:r>
              <a:rPr lang="en-US" dirty="0">
                <a:latin typeface="Times New Roman" panose="02020603050405020304" pitchFamily="18" charset="0"/>
                <a:cs typeface="Times New Roman" panose="02020603050405020304" pitchFamily="18" charset="0"/>
              </a:rPr>
              <a:t>At most one of </a:t>
            </a:r>
            <a:r>
              <a:rPr lang="el-GR" dirty="0">
                <a:latin typeface="Times New Roman" panose="02020603050405020304" pitchFamily="18" charset="0"/>
                <a:ea typeface="MS Mincho" pitchFamily="49" charset="-128"/>
                <a:cs typeface="Times New Roman" panose="02020603050405020304" pitchFamily="18" charset="0"/>
              </a:rPr>
              <a:t>α</a:t>
            </a:r>
            <a:r>
              <a:rPr lang="en-US" dirty="0">
                <a:latin typeface="Times New Roman" panose="02020603050405020304" pitchFamily="18" charset="0"/>
                <a:ea typeface="MS Mincho" pitchFamily="49" charset="-128"/>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or </a:t>
            </a:r>
            <a:r>
              <a:rPr lang="el-GR" dirty="0">
                <a:latin typeface="Times New Roman" panose="02020603050405020304" pitchFamily="18" charset="0"/>
                <a:ea typeface="MS Mincho" pitchFamily="49" charset="-128"/>
                <a:cs typeface="Times New Roman" panose="02020603050405020304" pitchFamily="18" charset="0"/>
              </a:rPr>
              <a:t>β</a:t>
            </a:r>
            <a:r>
              <a:rPr lang="en-GB" dirty="0">
                <a:latin typeface="Times New Roman" panose="02020603050405020304" pitchFamily="18" charset="0"/>
                <a:ea typeface="MS Mincho" pitchFamily="49" charset="-128"/>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can derive the empty string</a:t>
            </a:r>
          </a:p>
          <a:p>
            <a:pPr lvl="1">
              <a:defRPr/>
            </a:pPr>
            <a:r>
              <a:rPr lang="en-US" dirty="0">
                <a:latin typeface="Times New Roman" panose="02020603050405020304" pitchFamily="18" charset="0"/>
                <a:cs typeface="Times New Roman" panose="02020603050405020304" pitchFamily="18" charset="0"/>
              </a:rPr>
              <a:t>If </a:t>
            </a:r>
            <a:r>
              <a:rPr lang="el-GR" dirty="0">
                <a:latin typeface="Times New Roman" panose="02020603050405020304" pitchFamily="18" charset="0"/>
                <a:ea typeface="MS Mincho" pitchFamily="49" charset="-128"/>
                <a:cs typeface="Times New Roman" panose="02020603050405020304" pitchFamily="18" charset="0"/>
              </a:rPr>
              <a:t>α</a:t>
            </a:r>
            <a:r>
              <a:rPr lang="en-US" dirty="0">
                <a:latin typeface="Times New Roman" panose="02020603050405020304" pitchFamily="18" charset="0"/>
                <a:cs typeface="Times New Roman" panose="02020603050405020304" pitchFamily="18" charset="0"/>
              </a:rPr>
              <a:t>=&gt; </a:t>
            </a:r>
            <a:r>
              <a:rPr lang="en-US" dirty="0">
                <a:latin typeface="Times New Roman" panose="02020603050405020304" pitchFamily="18" charset="0"/>
                <a:ea typeface="MS Mincho" pitchFamily="49" charset="-128"/>
                <a:cs typeface="Times New Roman" panose="02020603050405020304" pitchFamily="18" charset="0"/>
              </a:rPr>
              <a:t>ɛ, </a:t>
            </a:r>
            <a:r>
              <a:rPr lang="en-US" dirty="0">
                <a:latin typeface="Times New Roman" panose="02020603050405020304" pitchFamily="18" charset="0"/>
                <a:cs typeface="Times New Roman" panose="02020603050405020304" pitchFamily="18" charset="0"/>
              </a:rPr>
              <a:t>then </a:t>
            </a:r>
            <a:r>
              <a:rPr lang="el-GR" dirty="0">
                <a:latin typeface="Times New Roman" panose="02020603050405020304" pitchFamily="18" charset="0"/>
                <a:ea typeface="MS Mincho" pitchFamily="49" charset="-128"/>
                <a:cs typeface="Times New Roman" panose="02020603050405020304" pitchFamily="18" charset="0"/>
              </a:rPr>
              <a:t>β</a:t>
            </a:r>
            <a:r>
              <a:rPr lang="en-GB" dirty="0">
                <a:latin typeface="Times New Roman" panose="02020603050405020304" pitchFamily="18" charset="0"/>
                <a:ea typeface="MS Mincho" pitchFamily="49" charset="-128"/>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does not derive any string beginning with a terminal in Follow(A).</a:t>
            </a:r>
          </a:p>
          <a:p>
            <a:pPr lvl="1">
              <a:defRPr/>
            </a:pPr>
            <a:endParaRPr lang="en-US" dirty="0">
              <a:latin typeface="Times New Roman" panose="02020603050405020304" pitchFamily="18" charset="0"/>
              <a:cs typeface="Times New Roman" panose="02020603050405020304" pitchFamily="18" charset="0"/>
            </a:endParaRPr>
          </a:p>
        </p:txBody>
      </p:sp>
      <p:sp>
        <p:nvSpPr>
          <p:cNvPr id="32772" name="TextBox 3">
            <a:extLst>
              <a:ext uri="{FF2B5EF4-FFF2-40B4-BE49-F238E27FC236}">
                <a16:creationId xmlns:a16="http://schemas.microsoft.com/office/drawing/2014/main" id="{5D156F0F-8AC7-8177-36D1-B0B7E22FF091}"/>
              </a:ext>
            </a:extLst>
          </p:cNvPr>
          <p:cNvSpPr txBox="1">
            <a:spLocks noChangeArrowheads="1"/>
          </p:cNvSpPr>
          <p:nvPr/>
        </p:nvSpPr>
        <p:spPr bwMode="auto">
          <a:xfrm>
            <a:off x="3141664" y="5453064"/>
            <a:ext cx="2873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1600">
                <a:latin typeface="Times New Roman"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6631" y="495228"/>
            <a:ext cx="1958975" cy="444352"/>
          </a:xfrm>
          <a:prstGeom prst="rect">
            <a:avLst/>
          </a:prstGeom>
        </p:spPr>
        <p:txBody>
          <a:bodyPr vert="horz" wrap="square" lIns="0" tIns="13335" rIns="0" bIns="0" rtlCol="0" anchor="ctr">
            <a:spAutoFit/>
          </a:bodyPr>
          <a:lstStyle/>
          <a:p>
            <a:pPr marL="12700">
              <a:lnSpc>
                <a:spcPct val="100000"/>
              </a:lnSpc>
              <a:spcBef>
                <a:spcPts val="105"/>
              </a:spcBef>
            </a:pPr>
            <a:r>
              <a:rPr sz="2800" b="1" spc="-10" dirty="0">
                <a:latin typeface="Times New Roman" panose="02020603050405020304" pitchFamily="18" charset="0"/>
                <a:cs typeface="Times New Roman" panose="02020603050405020304" pitchFamily="18" charset="0"/>
              </a:rPr>
              <a:t>Example</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kern="0"/>
            </a:defPPr>
            <a:lvl1pPr>
              <a:defRPr sz="1400" b="0" i="0">
                <a:solidFill>
                  <a:schemeClr val="tx1"/>
                </a:solidFill>
                <a:latin typeface="Calibri"/>
                <a:cs typeface="Calibri"/>
              </a:defRPr>
            </a:lvl1pPr>
          </a:lstStyle>
          <a:p>
            <a:pPr marL="102235">
              <a:lnSpc>
                <a:spcPts val="1435"/>
              </a:lnSpc>
            </a:pPr>
            <a:fld id="{81D60167-4931-47E6-BA6A-407CBD079E47}" type="slidenum">
              <a:rPr lang="en-US" spc="-50" smtClean="0"/>
              <a:pPr marL="102235">
                <a:lnSpc>
                  <a:spcPts val="1435"/>
                </a:lnSpc>
              </a:pPr>
              <a:t>19</a:t>
            </a:fld>
            <a:endParaRPr spc="-25" dirty="0"/>
          </a:p>
        </p:txBody>
      </p:sp>
      <p:sp>
        <p:nvSpPr>
          <p:cNvPr id="3" name="object 3"/>
          <p:cNvSpPr txBox="1"/>
          <p:nvPr/>
        </p:nvSpPr>
        <p:spPr>
          <a:xfrm>
            <a:off x="2288541" y="1302766"/>
            <a:ext cx="4081779" cy="4029075"/>
          </a:xfrm>
          <a:prstGeom prst="rect">
            <a:avLst/>
          </a:prstGeom>
        </p:spPr>
        <p:txBody>
          <a:bodyPr vert="horz" wrap="square" lIns="0" tIns="13335" rIns="0" bIns="0" rtlCol="0">
            <a:spAutoFit/>
          </a:bodyPr>
          <a:lstStyle/>
          <a:p>
            <a:pPr marL="355600" indent="-342900">
              <a:spcBef>
                <a:spcPts val="105"/>
              </a:spcBef>
              <a:buChar char="•"/>
              <a:tabLst>
                <a:tab pos="355600" algn="l"/>
              </a:tabLst>
            </a:pPr>
            <a:r>
              <a:rPr sz="3200" dirty="0">
                <a:latin typeface="Calibri"/>
                <a:cs typeface="Calibri"/>
              </a:rPr>
              <a:t>Consider</a:t>
            </a:r>
            <a:r>
              <a:rPr sz="3200" spc="10" dirty="0">
                <a:latin typeface="Calibri"/>
                <a:cs typeface="Calibri"/>
              </a:rPr>
              <a:t> </a:t>
            </a:r>
            <a:r>
              <a:rPr sz="3200" dirty="0">
                <a:latin typeface="Calibri"/>
                <a:cs typeface="Calibri"/>
              </a:rPr>
              <a:t>the </a:t>
            </a:r>
            <a:r>
              <a:rPr sz="3200" spc="-10" dirty="0">
                <a:latin typeface="Calibri"/>
                <a:cs typeface="Calibri"/>
              </a:rPr>
              <a:t>grammar</a:t>
            </a:r>
            <a:endParaRPr sz="3200" dirty="0">
              <a:latin typeface="Calibri"/>
              <a:cs typeface="Calibri"/>
            </a:endParaRPr>
          </a:p>
          <a:p>
            <a:pPr>
              <a:spcBef>
                <a:spcPts val="1495"/>
              </a:spcBef>
            </a:pPr>
            <a:endParaRPr sz="3200" dirty="0">
              <a:latin typeface="Calibri"/>
              <a:cs typeface="Calibri"/>
            </a:endParaRPr>
          </a:p>
          <a:p>
            <a:pPr marL="355600"/>
            <a:r>
              <a:rPr sz="3200" dirty="0">
                <a:latin typeface="Calibri"/>
                <a:cs typeface="Calibri"/>
              </a:rPr>
              <a:t>E</a:t>
            </a:r>
            <a:r>
              <a:rPr sz="3200" spc="-10" dirty="0">
                <a:latin typeface="Calibri"/>
                <a:cs typeface="Calibri"/>
              </a:rPr>
              <a:t> </a:t>
            </a:r>
            <a:r>
              <a:rPr sz="3200" dirty="0">
                <a:latin typeface="Wingdings"/>
                <a:cs typeface="Wingdings"/>
              </a:rPr>
              <a:t></a:t>
            </a:r>
            <a:r>
              <a:rPr sz="3200" spc="-95" dirty="0">
                <a:latin typeface="Times New Roman"/>
                <a:cs typeface="Times New Roman"/>
              </a:rPr>
              <a:t> </a:t>
            </a:r>
            <a:r>
              <a:rPr sz="3200" dirty="0">
                <a:latin typeface="Calibri"/>
                <a:cs typeface="Calibri"/>
              </a:rPr>
              <a:t>T </a:t>
            </a:r>
            <a:r>
              <a:rPr sz="3200" spc="-25" dirty="0">
                <a:latin typeface="Calibri"/>
                <a:cs typeface="Calibri"/>
              </a:rPr>
              <a:t>E’</a:t>
            </a:r>
            <a:endParaRPr sz="3200" dirty="0">
              <a:latin typeface="Calibri"/>
              <a:cs typeface="Calibri"/>
            </a:endParaRPr>
          </a:p>
          <a:p>
            <a:pPr marL="355600" marR="1468755">
              <a:lnSpc>
                <a:spcPct val="120000"/>
              </a:lnSpc>
            </a:pPr>
            <a:r>
              <a:rPr sz="3200" dirty="0">
                <a:latin typeface="Calibri"/>
                <a:cs typeface="Calibri"/>
              </a:rPr>
              <a:t>E'</a:t>
            </a:r>
            <a:r>
              <a:rPr sz="3200" spc="-15" dirty="0">
                <a:latin typeface="Calibri"/>
                <a:cs typeface="Calibri"/>
              </a:rPr>
              <a:t> </a:t>
            </a:r>
            <a:r>
              <a:rPr sz="3200" dirty="0">
                <a:latin typeface="Wingdings"/>
                <a:cs typeface="Wingdings"/>
              </a:rPr>
              <a:t></a:t>
            </a:r>
            <a:r>
              <a:rPr sz="3200" spc="-95" dirty="0">
                <a:latin typeface="Times New Roman"/>
                <a:cs typeface="Times New Roman"/>
              </a:rPr>
              <a:t> </a:t>
            </a:r>
            <a:r>
              <a:rPr sz="3200" dirty="0">
                <a:latin typeface="Calibri"/>
                <a:cs typeface="Calibri"/>
              </a:rPr>
              <a:t>+T</a:t>
            </a:r>
            <a:r>
              <a:rPr sz="3200" spc="-10" dirty="0">
                <a:latin typeface="Calibri"/>
                <a:cs typeface="Calibri"/>
              </a:rPr>
              <a:t> </a:t>
            </a:r>
            <a:r>
              <a:rPr sz="3200" dirty="0">
                <a:latin typeface="Calibri"/>
                <a:cs typeface="Calibri"/>
              </a:rPr>
              <a:t>E'</a:t>
            </a:r>
            <a:r>
              <a:rPr sz="3200" spc="-5" dirty="0">
                <a:latin typeface="Calibri"/>
                <a:cs typeface="Calibri"/>
              </a:rPr>
              <a:t> </a:t>
            </a:r>
            <a:r>
              <a:rPr sz="3200" dirty="0">
                <a:latin typeface="Calibri"/>
                <a:cs typeface="Calibri"/>
              </a:rPr>
              <a:t>|</a:t>
            </a:r>
            <a:r>
              <a:rPr sz="3200" spc="-20" dirty="0">
                <a:latin typeface="Calibri"/>
                <a:cs typeface="Calibri"/>
              </a:rPr>
              <a:t> </a:t>
            </a:r>
            <a:r>
              <a:rPr sz="3200" spc="-50" dirty="0">
                <a:latin typeface="Calibri"/>
                <a:cs typeface="Calibri"/>
              </a:rPr>
              <a:t>Є </a:t>
            </a:r>
            <a:r>
              <a:rPr sz="3200" dirty="0">
                <a:latin typeface="Calibri"/>
                <a:cs typeface="Calibri"/>
              </a:rPr>
              <a:t>T</a:t>
            </a:r>
            <a:r>
              <a:rPr sz="3200" spc="-10" dirty="0">
                <a:latin typeface="Calibri"/>
                <a:cs typeface="Calibri"/>
              </a:rPr>
              <a:t> </a:t>
            </a:r>
            <a:r>
              <a:rPr sz="3200" dirty="0">
                <a:latin typeface="Wingdings"/>
                <a:cs typeface="Wingdings"/>
              </a:rPr>
              <a:t></a:t>
            </a:r>
            <a:r>
              <a:rPr sz="3200" spc="-100" dirty="0">
                <a:latin typeface="Times New Roman"/>
                <a:cs typeface="Times New Roman"/>
              </a:rPr>
              <a:t> </a:t>
            </a:r>
            <a:r>
              <a:rPr sz="3200" dirty="0">
                <a:latin typeface="Calibri"/>
                <a:cs typeface="Calibri"/>
              </a:rPr>
              <a:t>F </a:t>
            </a:r>
            <a:r>
              <a:rPr sz="3200" spc="-25" dirty="0">
                <a:latin typeface="Calibri"/>
                <a:cs typeface="Calibri"/>
              </a:rPr>
              <a:t>T'</a:t>
            </a:r>
            <a:endParaRPr sz="3200" dirty="0">
              <a:latin typeface="Calibri"/>
              <a:cs typeface="Calibri"/>
            </a:endParaRPr>
          </a:p>
          <a:p>
            <a:pPr marL="355600" marR="1388110">
              <a:lnSpc>
                <a:spcPct val="120000"/>
              </a:lnSpc>
              <a:spcBef>
                <a:spcPts val="5"/>
              </a:spcBef>
            </a:pPr>
            <a:r>
              <a:rPr sz="3200" dirty="0">
                <a:latin typeface="Calibri"/>
                <a:cs typeface="Calibri"/>
              </a:rPr>
              <a:t>T'</a:t>
            </a:r>
            <a:r>
              <a:rPr sz="3200" spc="-10" dirty="0">
                <a:latin typeface="Calibri"/>
                <a:cs typeface="Calibri"/>
              </a:rPr>
              <a:t> </a:t>
            </a:r>
            <a:r>
              <a:rPr sz="3200" dirty="0">
                <a:latin typeface="Wingdings"/>
                <a:cs typeface="Wingdings"/>
              </a:rPr>
              <a:t></a:t>
            </a:r>
            <a:r>
              <a:rPr sz="3200" spc="-95" dirty="0">
                <a:latin typeface="Times New Roman"/>
                <a:cs typeface="Times New Roman"/>
              </a:rPr>
              <a:t> </a:t>
            </a:r>
            <a:r>
              <a:rPr sz="3200" dirty="0">
                <a:latin typeface="Calibri"/>
                <a:cs typeface="Calibri"/>
              </a:rPr>
              <a:t>*</a:t>
            </a:r>
            <a:r>
              <a:rPr sz="3200" spc="-10" dirty="0">
                <a:latin typeface="Calibri"/>
                <a:cs typeface="Calibri"/>
              </a:rPr>
              <a:t> </a:t>
            </a:r>
            <a:r>
              <a:rPr sz="3200" dirty="0">
                <a:latin typeface="Calibri"/>
                <a:cs typeface="Calibri"/>
              </a:rPr>
              <a:t>F</a:t>
            </a:r>
            <a:r>
              <a:rPr sz="3200" spc="-5" dirty="0">
                <a:latin typeface="Calibri"/>
                <a:cs typeface="Calibri"/>
              </a:rPr>
              <a:t> </a:t>
            </a:r>
            <a:r>
              <a:rPr sz="3200" dirty="0">
                <a:latin typeface="Calibri"/>
                <a:cs typeface="Calibri"/>
              </a:rPr>
              <a:t>T'</a:t>
            </a:r>
            <a:r>
              <a:rPr sz="3200" spc="-10" dirty="0">
                <a:latin typeface="Calibri"/>
                <a:cs typeface="Calibri"/>
              </a:rPr>
              <a:t> </a:t>
            </a:r>
            <a:r>
              <a:rPr sz="3200" dirty="0">
                <a:latin typeface="Calibri"/>
                <a:cs typeface="Calibri"/>
              </a:rPr>
              <a:t>|</a:t>
            </a:r>
            <a:r>
              <a:rPr sz="3200" spc="-20" dirty="0">
                <a:latin typeface="Calibri"/>
                <a:cs typeface="Calibri"/>
              </a:rPr>
              <a:t> </a:t>
            </a:r>
            <a:r>
              <a:rPr sz="3200" spc="-50" dirty="0">
                <a:latin typeface="Calibri"/>
                <a:cs typeface="Calibri"/>
              </a:rPr>
              <a:t>Є </a:t>
            </a:r>
            <a:r>
              <a:rPr sz="3200" dirty="0">
                <a:latin typeface="Calibri"/>
                <a:cs typeface="Calibri"/>
              </a:rPr>
              <a:t>F</a:t>
            </a:r>
            <a:r>
              <a:rPr sz="3200" spc="-10" dirty="0">
                <a:latin typeface="Calibri"/>
                <a:cs typeface="Calibri"/>
              </a:rPr>
              <a:t> </a:t>
            </a:r>
            <a:r>
              <a:rPr sz="3200" dirty="0">
                <a:latin typeface="Wingdings"/>
                <a:cs typeface="Wingdings"/>
              </a:rPr>
              <a:t></a:t>
            </a:r>
            <a:r>
              <a:rPr sz="3200" spc="-80" dirty="0">
                <a:latin typeface="Times New Roman"/>
                <a:cs typeface="Times New Roman"/>
              </a:rPr>
              <a:t> </a:t>
            </a:r>
            <a:r>
              <a:rPr sz="3200" dirty="0">
                <a:latin typeface="Calibri"/>
                <a:cs typeface="Calibri"/>
              </a:rPr>
              <a:t>(</a:t>
            </a:r>
            <a:r>
              <a:rPr sz="3200" spc="-5" dirty="0">
                <a:latin typeface="Calibri"/>
                <a:cs typeface="Calibri"/>
              </a:rPr>
              <a:t> </a:t>
            </a:r>
            <a:r>
              <a:rPr sz="3200" dirty="0">
                <a:latin typeface="Calibri"/>
                <a:cs typeface="Calibri"/>
              </a:rPr>
              <a:t>E</a:t>
            </a:r>
            <a:r>
              <a:rPr sz="3200" spc="-10" dirty="0">
                <a:latin typeface="Calibri"/>
                <a:cs typeface="Calibri"/>
              </a:rPr>
              <a:t> </a:t>
            </a:r>
            <a:r>
              <a:rPr sz="3200" dirty="0">
                <a:latin typeface="Calibri"/>
                <a:cs typeface="Calibri"/>
              </a:rPr>
              <a:t>) | </a:t>
            </a:r>
            <a:r>
              <a:rPr sz="3200" spc="-25" dirty="0">
                <a:latin typeface="Calibri"/>
                <a:cs typeface="Calibri"/>
              </a:rPr>
              <a:t>id</a:t>
            </a:r>
            <a:endParaRPr sz="32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B3FE8-62ED-E4E6-6976-ABAF8D59E157}"/>
              </a:ext>
            </a:extLst>
          </p:cNvPr>
          <p:cNvSpPr txBox="1"/>
          <p:nvPr/>
        </p:nvSpPr>
        <p:spPr>
          <a:xfrm>
            <a:off x="3230880" y="2905780"/>
            <a:ext cx="6096000" cy="523220"/>
          </a:xfrm>
          <a:prstGeom prst="rect">
            <a:avLst/>
          </a:prstGeom>
          <a:noFill/>
        </p:spPr>
        <p:txBody>
          <a:bodyPr wrap="square">
            <a:spAutoFit/>
          </a:bodyPr>
          <a:lstStyle/>
          <a:p>
            <a:r>
              <a:rPr lang="pt-BR" sz="2800" b="0" i="0" u="none" strike="noStrike" baseline="0" dirty="0">
                <a:latin typeface="Times New Roman" panose="02020603050405020304" pitchFamily="18" charset="0"/>
                <a:cs typeface="Times New Roman" panose="02020603050405020304" pitchFamily="18" charset="0"/>
              </a:rPr>
              <a:t>S’  → Sc; S</a:t>
            </a:r>
            <a:r>
              <a:rPr lang="pt-BR" sz="2800" dirty="0">
                <a:latin typeface="Times New Roman" panose="02020603050405020304" pitchFamily="18" charset="0"/>
                <a:cs typeface="Times New Roman" panose="02020603050405020304" pitchFamily="18" charset="0"/>
              </a:rPr>
              <a:t> → </a:t>
            </a:r>
            <a:r>
              <a:rPr lang="pt-BR" sz="2800" b="0" i="0" u="none" strike="noStrike" baseline="0" dirty="0">
                <a:latin typeface="Times New Roman" panose="02020603050405020304" pitchFamily="18" charset="0"/>
                <a:cs typeface="Times New Roman" panose="02020603050405020304" pitchFamily="18" charset="0"/>
              </a:rPr>
              <a:t>SA | A;   A → aSb |ab</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507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9799" y="338838"/>
            <a:ext cx="10515600" cy="444352"/>
          </a:xfrm>
          <a:prstGeom prst="rect">
            <a:avLst/>
          </a:prstGeom>
        </p:spPr>
        <p:txBody>
          <a:bodyPr vert="horz" wrap="square" lIns="0" tIns="13335" rIns="0" bIns="0" rtlCol="0" anchor="ctr">
            <a:spAutoFit/>
          </a:bodyPr>
          <a:lstStyle/>
          <a:p>
            <a:pPr marL="13970">
              <a:lnSpc>
                <a:spcPct val="100000"/>
              </a:lnSpc>
              <a:spcBef>
                <a:spcPts val="105"/>
              </a:spcBef>
            </a:pPr>
            <a:r>
              <a:rPr sz="2800" b="1" dirty="0">
                <a:latin typeface="Times New Roman" panose="02020603050405020304" pitchFamily="18" charset="0"/>
                <a:cs typeface="Times New Roman" panose="02020603050405020304" pitchFamily="18" charset="0"/>
              </a:rPr>
              <a:t>Parse table for the </a:t>
            </a:r>
            <a:r>
              <a:rPr sz="2800" b="1" spc="-10" dirty="0">
                <a:latin typeface="Times New Roman" panose="02020603050405020304" pitchFamily="18" charset="0"/>
                <a:cs typeface="Times New Roman" panose="02020603050405020304" pitchFamily="18" charset="0"/>
              </a:rPr>
              <a:t>grammar</a:t>
            </a: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kern="0"/>
            </a:defPPr>
            <a:lvl1pPr>
              <a:defRPr sz="1400" b="0" i="0">
                <a:solidFill>
                  <a:schemeClr val="tx1"/>
                </a:solidFill>
                <a:latin typeface="Calibri"/>
                <a:cs typeface="Calibri"/>
              </a:defRPr>
            </a:lvl1pPr>
          </a:lstStyle>
          <a:p>
            <a:pPr marL="102235">
              <a:lnSpc>
                <a:spcPts val="1435"/>
              </a:lnSpc>
            </a:pPr>
            <a:fld id="{81D60167-4931-47E6-BA6A-407CBD079E47}" type="slidenum">
              <a:rPr lang="en-US" spc="-50" smtClean="0"/>
              <a:pPr marL="102235">
                <a:lnSpc>
                  <a:spcPts val="1435"/>
                </a:lnSpc>
              </a:pPr>
              <a:t>20</a:t>
            </a:fld>
            <a:endParaRPr spc="-25" dirty="0"/>
          </a:p>
        </p:txBody>
      </p:sp>
      <p:graphicFrame>
        <p:nvGraphicFramePr>
          <p:cNvPr id="3" name="object 3"/>
          <p:cNvGraphicFramePr>
            <a:graphicFrameLocks noGrp="1"/>
          </p:cNvGraphicFramePr>
          <p:nvPr/>
        </p:nvGraphicFramePr>
        <p:xfrm>
          <a:off x="2576512" y="1509712"/>
          <a:ext cx="7242174" cy="3124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1113155">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43635">
                  <a:extLst>
                    <a:ext uri="{9D8B030D-6E8A-4147-A177-3AD203B41FA5}">
                      <a16:colId xmlns:a16="http://schemas.microsoft.com/office/drawing/2014/main" val="20003"/>
                    </a:ext>
                  </a:extLst>
                </a:gridCol>
                <a:gridCol w="915035">
                  <a:extLst>
                    <a:ext uri="{9D8B030D-6E8A-4147-A177-3AD203B41FA5}">
                      <a16:colId xmlns:a16="http://schemas.microsoft.com/office/drawing/2014/main" val="20004"/>
                    </a:ext>
                  </a:extLst>
                </a:gridCol>
                <a:gridCol w="915035">
                  <a:extLst>
                    <a:ext uri="{9D8B030D-6E8A-4147-A177-3AD203B41FA5}">
                      <a16:colId xmlns:a16="http://schemas.microsoft.com/office/drawing/2014/main" val="20005"/>
                    </a:ext>
                  </a:extLst>
                </a:gridCol>
                <a:gridCol w="1219834">
                  <a:extLst>
                    <a:ext uri="{9D8B030D-6E8A-4147-A177-3AD203B41FA5}">
                      <a16:colId xmlns:a16="http://schemas.microsoft.com/office/drawing/2014/main" val="20006"/>
                    </a:ext>
                  </a:extLst>
                </a:gridCol>
              </a:tblGrid>
              <a:tr h="520700">
                <a:tc>
                  <a:txBody>
                    <a:bodyPr/>
                    <a:lstStyle/>
                    <a:p>
                      <a:pPr>
                        <a:lnSpc>
                          <a:spcPct val="100000"/>
                        </a:lnSpc>
                      </a:pPr>
                      <a:endParaRPr sz="24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spc="-25" dirty="0">
                          <a:latin typeface="Calibri"/>
                          <a:cs typeface="Calibri"/>
                        </a:rPr>
                        <a:t>id</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20700">
                <a:tc>
                  <a:txBody>
                    <a:bodyPr/>
                    <a:lstStyle/>
                    <a:p>
                      <a:pPr algn="ctr">
                        <a:lnSpc>
                          <a:spcPct val="100000"/>
                        </a:lnSpc>
                        <a:spcBef>
                          <a:spcPts val="180"/>
                        </a:spcBef>
                      </a:pPr>
                      <a:r>
                        <a:rPr sz="2800" spc="-50" dirty="0">
                          <a:latin typeface="Calibri"/>
                          <a:cs typeface="Calibri"/>
                        </a:rPr>
                        <a:t>E</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800" spc="-10" dirty="0">
                          <a:latin typeface="Calibri"/>
                          <a:cs typeface="Calibri"/>
                        </a:rPr>
                        <a:t>E</a:t>
                      </a:r>
                      <a:r>
                        <a:rPr sz="1800" spc="-10" dirty="0">
                          <a:latin typeface="Wingdings"/>
                          <a:cs typeface="Wingdings"/>
                        </a:rPr>
                        <a:t></a:t>
                      </a:r>
                      <a:r>
                        <a:rPr sz="1800" spc="-10" dirty="0">
                          <a:latin typeface="Calibri"/>
                          <a:cs typeface="Calibri"/>
                        </a:rPr>
                        <a:t>TE’</a:t>
                      </a:r>
                      <a:endParaRPr sz="18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spc="-10" dirty="0">
                          <a:latin typeface="Calibri"/>
                          <a:cs typeface="Calibri"/>
                        </a:rPr>
                        <a:t>E</a:t>
                      </a:r>
                      <a:r>
                        <a:rPr sz="1800" spc="-10" dirty="0">
                          <a:latin typeface="Wingdings"/>
                          <a:cs typeface="Wingdings"/>
                        </a:rPr>
                        <a:t></a:t>
                      </a:r>
                      <a:r>
                        <a:rPr sz="1800" spc="-10" dirty="0">
                          <a:latin typeface="Calibri"/>
                          <a:cs typeface="Calibri"/>
                        </a:rPr>
                        <a:t>TE’</a:t>
                      </a:r>
                      <a:endParaRPr sz="18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20700">
                <a:tc>
                  <a:txBody>
                    <a:bodyPr/>
                    <a:lstStyle/>
                    <a:p>
                      <a:pPr algn="ctr">
                        <a:lnSpc>
                          <a:spcPct val="100000"/>
                        </a:lnSpc>
                        <a:spcBef>
                          <a:spcPts val="180"/>
                        </a:spcBef>
                      </a:pPr>
                      <a:r>
                        <a:rPr sz="2800" spc="-25" dirty="0">
                          <a:latin typeface="Calibri"/>
                          <a:cs typeface="Calibri"/>
                        </a:rPr>
                        <a:t>E’</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spc="-10" dirty="0">
                          <a:latin typeface="Calibri"/>
                          <a:cs typeface="Calibri"/>
                        </a:rPr>
                        <a:t>E’</a:t>
                      </a:r>
                      <a:r>
                        <a:rPr sz="1800" spc="-10" dirty="0">
                          <a:latin typeface="Wingdings"/>
                          <a:cs typeface="Wingdings"/>
                        </a:rPr>
                        <a:t></a:t>
                      </a:r>
                      <a:r>
                        <a:rPr sz="1800" spc="-10" dirty="0">
                          <a:latin typeface="Calibri"/>
                          <a:cs typeface="Calibri"/>
                        </a:rPr>
                        <a:t>+TE’</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spc="-20" dirty="0">
                          <a:solidFill>
                            <a:srgbClr val="FF3300"/>
                          </a:solidFill>
                          <a:latin typeface="Calibri"/>
                          <a:cs typeface="Calibri"/>
                        </a:rPr>
                        <a:t>E’</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spc="-20" dirty="0">
                          <a:solidFill>
                            <a:srgbClr val="FF3300"/>
                          </a:solidFill>
                          <a:latin typeface="Calibri"/>
                          <a:cs typeface="Calibri"/>
                        </a:rPr>
                        <a:t>E’</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0700">
                <a:tc>
                  <a:txBody>
                    <a:bodyPr/>
                    <a:lstStyle/>
                    <a:p>
                      <a:pPr algn="ctr">
                        <a:lnSpc>
                          <a:spcPct val="100000"/>
                        </a:lnSpc>
                        <a:spcBef>
                          <a:spcPts val="180"/>
                        </a:spcBef>
                      </a:pPr>
                      <a:r>
                        <a:rPr sz="2800" spc="-50" dirty="0">
                          <a:latin typeface="Calibri"/>
                          <a:cs typeface="Calibri"/>
                        </a:rPr>
                        <a:t>T</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800" spc="-10" dirty="0">
                          <a:latin typeface="Calibri"/>
                          <a:cs typeface="Calibri"/>
                        </a:rPr>
                        <a:t>T</a:t>
                      </a:r>
                      <a:r>
                        <a:rPr sz="1800" spc="-10" dirty="0">
                          <a:latin typeface="Wingdings"/>
                          <a:cs typeface="Wingdings"/>
                        </a:rPr>
                        <a:t></a:t>
                      </a:r>
                      <a:r>
                        <a:rPr sz="1800" spc="-10" dirty="0">
                          <a:latin typeface="Calibri"/>
                          <a:cs typeface="Calibri"/>
                        </a:rPr>
                        <a:t>FT’</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spc="-10" dirty="0">
                          <a:latin typeface="Calibri"/>
                          <a:cs typeface="Calibri"/>
                        </a:rPr>
                        <a:t>T</a:t>
                      </a:r>
                      <a:r>
                        <a:rPr sz="1800" spc="-10" dirty="0">
                          <a:latin typeface="Wingdings"/>
                          <a:cs typeface="Wingdings"/>
                        </a:rPr>
                        <a:t></a:t>
                      </a:r>
                      <a:r>
                        <a:rPr sz="1800" spc="-10" dirty="0">
                          <a:latin typeface="Calibri"/>
                          <a:cs typeface="Calibri"/>
                        </a:rPr>
                        <a:t>FT’</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20700">
                <a:tc>
                  <a:txBody>
                    <a:bodyPr/>
                    <a:lstStyle/>
                    <a:p>
                      <a:pPr marL="8890" algn="ctr">
                        <a:lnSpc>
                          <a:spcPct val="100000"/>
                        </a:lnSpc>
                        <a:spcBef>
                          <a:spcPts val="180"/>
                        </a:spcBef>
                      </a:pPr>
                      <a:r>
                        <a:rPr sz="2800" spc="25" dirty="0">
                          <a:latin typeface="Calibri"/>
                          <a:cs typeface="Calibri"/>
                        </a:rPr>
                        <a:t>T’</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spc="-20" dirty="0">
                          <a:solidFill>
                            <a:srgbClr val="FF3300"/>
                          </a:solidFill>
                          <a:latin typeface="Calibri"/>
                          <a:cs typeface="Calibri"/>
                        </a:rPr>
                        <a:t>T’</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800" spc="-10" dirty="0">
                          <a:latin typeface="Calibri"/>
                          <a:cs typeface="Calibri"/>
                        </a:rPr>
                        <a:t>T’</a:t>
                      </a:r>
                      <a:r>
                        <a:rPr sz="1800" spc="-10" dirty="0">
                          <a:latin typeface="Wingdings"/>
                          <a:cs typeface="Wingdings"/>
                        </a:rPr>
                        <a:t></a:t>
                      </a:r>
                      <a:r>
                        <a:rPr sz="1800" spc="-10" dirty="0">
                          <a:latin typeface="Calibri"/>
                          <a:cs typeface="Calibri"/>
                        </a:rPr>
                        <a:t>*FT’</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spc="-20" dirty="0">
                          <a:solidFill>
                            <a:srgbClr val="FF3300"/>
                          </a:solidFill>
                          <a:latin typeface="Calibri"/>
                          <a:cs typeface="Calibri"/>
                        </a:rPr>
                        <a:t>T’</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800" spc="-20" dirty="0">
                          <a:solidFill>
                            <a:srgbClr val="FF3300"/>
                          </a:solidFill>
                          <a:latin typeface="Calibri"/>
                          <a:cs typeface="Calibri"/>
                        </a:rPr>
                        <a:t>T’</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20700">
                <a:tc>
                  <a:txBody>
                    <a:bodyPr/>
                    <a:lstStyle/>
                    <a:p>
                      <a:pPr algn="ctr">
                        <a:lnSpc>
                          <a:spcPct val="100000"/>
                        </a:lnSpc>
                        <a:spcBef>
                          <a:spcPts val="180"/>
                        </a:spcBef>
                      </a:pPr>
                      <a:r>
                        <a:rPr sz="2800" spc="-50" dirty="0">
                          <a:latin typeface="Calibri"/>
                          <a:cs typeface="Calibri"/>
                        </a:rPr>
                        <a:t>F</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0"/>
                        </a:spcBef>
                      </a:pPr>
                      <a:r>
                        <a:rPr sz="1800" spc="-20" dirty="0">
                          <a:latin typeface="Calibri"/>
                          <a:cs typeface="Calibri"/>
                        </a:rPr>
                        <a:t>F</a:t>
                      </a:r>
                      <a:r>
                        <a:rPr sz="1800" spc="-20" dirty="0">
                          <a:latin typeface="Wingdings"/>
                          <a:cs typeface="Wingdings"/>
                        </a:rPr>
                        <a:t></a:t>
                      </a:r>
                      <a:r>
                        <a:rPr sz="1800" spc="-20" dirty="0">
                          <a:latin typeface="Calibri"/>
                          <a:cs typeface="Calibri"/>
                        </a:rPr>
                        <a:t>id</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270"/>
                        </a:spcBef>
                      </a:pPr>
                      <a:r>
                        <a:rPr sz="1800" spc="-10" dirty="0">
                          <a:latin typeface="Calibri"/>
                          <a:cs typeface="Calibri"/>
                        </a:rPr>
                        <a:t>F</a:t>
                      </a:r>
                      <a:r>
                        <a:rPr sz="1800" spc="-10" dirty="0">
                          <a:latin typeface="Wingdings"/>
                          <a:cs typeface="Wingdings"/>
                        </a:rPr>
                        <a:t></a:t>
                      </a:r>
                      <a:r>
                        <a:rPr sz="1800" spc="-10" dirty="0">
                          <a:latin typeface="Calibri"/>
                          <a:cs typeface="Calibri"/>
                        </a:rPr>
                        <a:t>(E)</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txBox="1"/>
          <p:nvPr/>
        </p:nvSpPr>
        <p:spPr>
          <a:xfrm>
            <a:off x="1061884" y="4966132"/>
            <a:ext cx="10515600" cy="382156"/>
          </a:xfrm>
          <a:prstGeom prst="rect">
            <a:avLst/>
          </a:prstGeom>
        </p:spPr>
        <p:txBody>
          <a:bodyPr vert="horz" wrap="square" lIns="0" tIns="12700" rIns="0" bIns="0" rtlCol="0">
            <a:spAutoFit/>
          </a:bodyPr>
          <a:lstStyle/>
          <a:p>
            <a:pPr marL="12700" marR="5080">
              <a:spcBef>
                <a:spcPts val="100"/>
              </a:spcBef>
            </a:pPr>
            <a:r>
              <a:rPr sz="2400" dirty="0">
                <a:latin typeface="Calibri"/>
                <a:cs typeface="Calibri"/>
              </a:rPr>
              <a:t>Blank</a:t>
            </a:r>
            <a:r>
              <a:rPr sz="2400" spc="-80" dirty="0">
                <a:latin typeface="Calibri"/>
                <a:cs typeface="Calibri"/>
              </a:rPr>
              <a:t> </a:t>
            </a:r>
            <a:r>
              <a:rPr sz="2400" dirty="0">
                <a:latin typeface="Calibri"/>
                <a:cs typeface="Calibri"/>
              </a:rPr>
              <a:t>entries</a:t>
            </a:r>
            <a:r>
              <a:rPr sz="2400" spc="-70" dirty="0">
                <a:latin typeface="Calibri"/>
                <a:cs typeface="Calibri"/>
              </a:rPr>
              <a:t> </a:t>
            </a:r>
            <a:r>
              <a:rPr sz="2400" dirty="0">
                <a:latin typeface="Calibri"/>
                <a:cs typeface="Calibri"/>
              </a:rPr>
              <a:t>are</a:t>
            </a:r>
            <a:r>
              <a:rPr sz="2400" spc="-55" dirty="0">
                <a:latin typeface="Calibri"/>
                <a:cs typeface="Calibri"/>
              </a:rPr>
              <a:t> </a:t>
            </a:r>
            <a:r>
              <a:rPr sz="2400" dirty="0">
                <a:latin typeface="Calibri"/>
                <a:cs typeface="Calibri"/>
              </a:rPr>
              <a:t>error</a:t>
            </a:r>
            <a:r>
              <a:rPr sz="2400" spc="-75" dirty="0">
                <a:latin typeface="Calibri"/>
                <a:cs typeface="Calibri"/>
              </a:rPr>
              <a:t> </a:t>
            </a:r>
            <a:r>
              <a:rPr sz="2400" spc="-10" dirty="0">
                <a:latin typeface="Calibri"/>
                <a:cs typeface="Calibri"/>
              </a:rPr>
              <a:t>states.</a:t>
            </a:r>
            <a:r>
              <a:rPr sz="2400" spc="-75" dirty="0">
                <a:latin typeface="Calibri"/>
                <a:cs typeface="Calibri"/>
              </a:rPr>
              <a:t> </a:t>
            </a:r>
            <a:r>
              <a:rPr sz="2400" dirty="0">
                <a:latin typeface="Calibri"/>
                <a:cs typeface="Calibri"/>
              </a:rPr>
              <a:t>For</a:t>
            </a:r>
            <a:r>
              <a:rPr sz="2400" spc="-75" dirty="0">
                <a:latin typeface="Calibri"/>
                <a:cs typeface="Calibri"/>
              </a:rPr>
              <a:t> </a:t>
            </a:r>
            <a:r>
              <a:rPr sz="2400" spc="-10" dirty="0">
                <a:latin typeface="Calibri"/>
                <a:cs typeface="Calibri"/>
              </a:rPr>
              <a:t>example</a:t>
            </a:r>
            <a:r>
              <a:rPr lang="en-GB" sz="2400" spc="-10" dirty="0">
                <a:latin typeface="Calibri"/>
                <a:cs typeface="Calibri"/>
              </a:rPr>
              <a:t>,</a:t>
            </a:r>
            <a:r>
              <a:rPr sz="2400" spc="-10" dirty="0">
                <a:latin typeface="Calibri"/>
                <a:cs typeface="Calibri"/>
              </a:rPr>
              <a:t> </a:t>
            </a:r>
            <a:r>
              <a:rPr sz="2400" dirty="0">
                <a:latin typeface="Calibri"/>
                <a:cs typeface="Calibri"/>
              </a:rPr>
              <a:t>E</a:t>
            </a:r>
            <a:r>
              <a:rPr sz="2400" spc="-40" dirty="0">
                <a:latin typeface="Calibri"/>
                <a:cs typeface="Calibri"/>
              </a:rPr>
              <a:t> </a:t>
            </a:r>
            <a:r>
              <a:rPr sz="2400" dirty="0">
                <a:latin typeface="Calibri"/>
                <a:cs typeface="Calibri"/>
              </a:rPr>
              <a:t>cannot</a:t>
            </a:r>
            <a:r>
              <a:rPr sz="2400" spc="-55" dirty="0">
                <a:latin typeface="Calibri"/>
                <a:cs typeface="Calibri"/>
              </a:rPr>
              <a:t> </a:t>
            </a:r>
            <a:r>
              <a:rPr sz="2400" dirty="0">
                <a:latin typeface="Calibri"/>
                <a:cs typeface="Calibri"/>
              </a:rPr>
              <a:t>derive</a:t>
            </a:r>
            <a:r>
              <a:rPr sz="2400" spc="-20" dirty="0">
                <a:latin typeface="Calibri"/>
                <a:cs typeface="Calibri"/>
              </a:rPr>
              <a:t> </a:t>
            </a:r>
            <a:r>
              <a:rPr sz="2400" dirty="0">
                <a:latin typeface="Calibri"/>
                <a:cs typeface="Calibri"/>
              </a:rPr>
              <a:t>a</a:t>
            </a:r>
            <a:r>
              <a:rPr sz="2400" spc="-50" dirty="0">
                <a:latin typeface="Calibri"/>
                <a:cs typeface="Calibri"/>
              </a:rPr>
              <a:t> </a:t>
            </a:r>
            <a:r>
              <a:rPr sz="2400" dirty="0">
                <a:latin typeface="Calibri"/>
                <a:cs typeface="Calibri"/>
              </a:rPr>
              <a:t>string</a:t>
            </a:r>
            <a:r>
              <a:rPr sz="2400" spc="-50" dirty="0">
                <a:latin typeface="Calibri"/>
                <a:cs typeface="Calibri"/>
              </a:rPr>
              <a:t> </a:t>
            </a:r>
            <a:r>
              <a:rPr sz="2400" dirty="0">
                <a:latin typeface="Calibri"/>
                <a:cs typeface="Calibri"/>
              </a:rPr>
              <a:t>starting</a:t>
            </a:r>
            <a:r>
              <a:rPr sz="2400" spc="-55" dirty="0">
                <a:latin typeface="Calibri"/>
                <a:cs typeface="Calibri"/>
              </a:rPr>
              <a:t> </a:t>
            </a:r>
            <a:r>
              <a:rPr sz="2400" dirty="0">
                <a:latin typeface="Calibri"/>
                <a:cs typeface="Calibri"/>
              </a:rPr>
              <a:t>with</a:t>
            </a:r>
            <a:r>
              <a:rPr sz="2400" spc="-50" dirty="0">
                <a:latin typeface="Calibri"/>
                <a:cs typeface="Calibri"/>
              </a:rPr>
              <a:t> </a:t>
            </a:r>
            <a:r>
              <a:rPr sz="2400" spc="-25" dirty="0">
                <a:latin typeface="Calibri"/>
                <a:cs typeface="Calibri"/>
              </a:rPr>
              <a:t>‘+’</a:t>
            </a:r>
            <a:endParaRPr sz="2400" dirty="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22A32630-4628-2D0C-B7A1-77439BC8E466}"/>
              </a:ext>
            </a:extLst>
          </p:cNvPr>
          <p:cNvSpPr>
            <a:spLocks noChangeArrowheads="1"/>
          </p:cNvSpPr>
          <p:nvPr/>
        </p:nvSpPr>
        <p:spPr bwMode="auto">
          <a:xfrm>
            <a:off x="661219" y="416847"/>
            <a:ext cx="10869561" cy="5620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lnSpc>
                <a:spcPct val="110000"/>
              </a:lnSpc>
              <a:spcBef>
                <a:spcPct val="50000"/>
              </a:spcBef>
            </a:pPr>
            <a:r>
              <a:rPr lang="en-US" altLang="en-US" sz="2800" b="1" dirty="0"/>
              <a:t>Tools:  </a:t>
            </a:r>
          </a:p>
          <a:p>
            <a:pPr eaLnBrk="1" hangingPunct="1">
              <a:lnSpc>
                <a:spcPct val="110000"/>
              </a:lnSpc>
              <a:spcBef>
                <a:spcPct val="50000"/>
              </a:spcBef>
            </a:pPr>
            <a:r>
              <a:rPr lang="en-US" altLang="en-US" b="1" dirty="0"/>
              <a:t>FIRST:</a:t>
            </a:r>
            <a:r>
              <a:rPr lang="en-US" altLang="en-US" sz="2800" b="1" dirty="0"/>
              <a:t>  </a:t>
            </a:r>
            <a:r>
              <a:rPr lang="en-US" altLang="en-US" b="1" dirty="0">
                <a:solidFill>
                  <a:schemeClr val="accent2"/>
                </a:solidFill>
              </a:rPr>
              <a:t>Let </a:t>
            </a:r>
            <a:r>
              <a:rPr lang="en-US" altLang="en-US" b="1" dirty="0">
                <a:solidFill>
                  <a:schemeClr val="accent2"/>
                </a:solidFill>
                <a:sym typeface="Symbol" panose="05050102010706020507" pitchFamily="18" charset="2"/>
              </a:rPr>
              <a:t>  be a string of grammar symbols.  FIRST() is the set that includes every terminal that appears leftmost in  or in any string originating from .  </a:t>
            </a:r>
            <a:br>
              <a:rPr lang="en-US" altLang="en-US" b="1" dirty="0">
                <a:solidFill>
                  <a:schemeClr val="accent2"/>
                </a:solidFill>
                <a:sym typeface="Symbol" panose="05050102010706020507" pitchFamily="18" charset="2"/>
              </a:rPr>
            </a:br>
            <a:endParaRPr lang="en-US" altLang="en-US" b="1" dirty="0">
              <a:solidFill>
                <a:schemeClr val="accent2"/>
              </a:solidFill>
              <a:sym typeface="Symbol" panose="05050102010706020507" pitchFamily="18" charset="2"/>
            </a:endParaRPr>
          </a:p>
          <a:p>
            <a:pPr eaLnBrk="1" hangingPunct="1">
              <a:lnSpc>
                <a:spcPct val="110000"/>
              </a:lnSpc>
              <a:spcBef>
                <a:spcPct val="50000"/>
              </a:spcBef>
            </a:pPr>
            <a:r>
              <a:rPr lang="en-US" altLang="en-US" b="1" dirty="0">
                <a:solidFill>
                  <a:schemeClr val="accent2"/>
                </a:solidFill>
                <a:sym typeface="Symbol" panose="05050102010706020507" pitchFamily="18" charset="2"/>
              </a:rPr>
              <a:t>	NOTE: If   , then  is FIRST( ).</a:t>
            </a:r>
          </a:p>
          <a:p>
            <a:pPr eaLnBrk="1" hangingPunct="1">
              <a:lnSpc>
                <a:spcPct val="110000"/>
              </a:lnSpc>
              <a:spcBef>
                <a:spcPct val="50000"/>
              </a:spcBef>
            </a:pPr>
            <a:endParaRPr lang="en-US" altLang="en-US" b="1" dirty="0">
              <a:solidFill>
                <a:schemeClr val="accent2"/>
              </a:solidFill>
              <a:sym typeface="Symbol" panose="05050102010706020507" pitchFamily="18" charset="2"/>
            </a:endParaRPr>
          </a:p>
          <a:p>
            <a:pPr eaLnBrk="1" hangingPunct="1">
              <a:lnSpc>
                <a:spcPct val="110000"/>
              </a:lnSpc>
              <a:spcBef>
                <a:spcPct val="50000"/>
              </a:spcBef>
            </a:pPr>
            <a:r>
              <a:rPr lang="en-US" altLang="en-US" b="1" dirty="0">
                <a:sym typeface="Symbol" panose="05050102010706020507" pitchFamily="18" charset="2"/>
              </a:rPr>
              <a:t>FOLLOW: </a:t>
            </a:r>
            <a:r>
              <a:rPr lang="en-US" altLang="en-US" b="1" dirty="0">
                <a:solidFill>
                  <a:schemeClr val="accent2"/>
                </a:solidFill>
                <a:sym typeface="Symbol" panose="05050102010706020507" pitchFamily="18" charset="2"/>
              </a:rPr>
              <a:t>Let A be a non-terminal.  FOLLOW(A) is the set of terminals </a:t>
            </a:r>
            <a:r>
              <a:rPr lang="en-US" altLang="en-US" b="1" i="1" dirty="0">
                <a:solidFill>
                  <a:schemeClr val="accent2"/>
                </a:solidFill>
                <a:sym typeface="Symbol" panose="05050102010706020507" pitchFamily="18" charset="2"/>
              </a:rPr>
              <a:t>a</a:t>
            </a:r>
            <a:r>
              <a:rPr lang="en-US" altLang="en-US" b="1" dirty="0">
                <a:solidFill>
                  <a:schemeClr val="accent2"/>
                </a:solidFill>
                <a:sym typeface="Symbol" panose="05050102010706020507" pitchFamily="18" charset="2"/>
              </a:rPr>
              <a:t> that can appear directly to the right of A in some sentential form.  (S  A</a:t>
            </a:r>
            <a:r>
              <a:rPr lang="en-US" altLang="en-US" b="1" i="1" dirty="0">
                <a:solidFill>
                  <a:schemeClr val="accent2"/>
                </a:solidFill>
                <a:sym typeface="Symbol" panose="05050102010706020507" pitchFamily="18" charset="2"/>
              </a:rPr>
              <a:t>a</a:t>
            </a:r>
            <a:r>
              <a:rPr lang="en-US" altLang="en-US" b="1" dirty="0">
                <a:solidFill>
                  <a:schemeClr val="accent2"/>
                </a:solidFill>
                <a:sym typeface="Symbol" panose="05050102010706020507" pitchFamily="18" charset="2"/>
              </a:rPr>
              <a:t>, for some   and ).  </a:t>
            </a:r>
            <a:br>
              <a:rPr lang="en-US" altLang="en-US" b="1" dirty="0">
                <a:solidFill>
                  <a:schemeClr val="accent2"/>
                </a:solidFill>
                <a:sym typeface="Symbol" panose="05050102010706020507" pitchFamily="18" charset="2"/>
              </a:rPr>
            </a:br>
            <a:endParaRPr lang="en-US" altLang="en-US" b="1" dirty="0">
              <a:solidFill>
                <a:schemeClr val="accent2"/>
              </a:solidFill>
              <a:sym typeface="Symbol" panose="05050102010706020507" pitchFamily="18" charset="2"/>
            </a:endParaRPr>
          </a:p>
          <a:p>
            <a:pPr eaLnBrk="1" hangingPunct="1">
              <a:lnSpc>
                <a:spcPct val="110000"/>
              </a:lnSpc>
              <a:spcBef>
                <a:spcPct val="50000"/>
              </a:spcBef>
            </a:pPr>
            <a:r>
              <a:rPr lang="en-US" altLang="en-US" b="1" dirty="0">
                <a:solidFill>
                  <a:schemeClr val="accent2"/>
                </a:solidFill>
                <a:sym typeface="Symbol" panose="05050102010706020507" pitchFamily="18" charset="2"/>
              </a:rPr>
              <a:t>NOTE: If S  A, then $ is FOLLOW(A).</a:t>
            </a:r>
            <a:endParaRPr lang="en-IN" altLang="en-US"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284DA2-855A-5165-E553-0FB94656AE0A}"/>
              </a:ext>
            </a:extLst>
          </p:cNvPr>
          <p:cNvSpPr txBox="1"/>
          <p:nvPr/>
        </p:nvSpPr>
        <p:spPr>
          <a:xfrm>
            <a:off x="191729" y="383815"/>
            <a:ext cx="11754465" cy="2914452"/>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Algorithm to Compute FIRST and FOLLOW Sets of a CFG (Context-Free 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predictive parsing</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computation of FIRST and FOLLOW sets is essential to build the parsing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FIRST Set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FIRST(x) of a grammar symbol x is the set of terminals that begin the strings derivable from x.</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23836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D974A-791A-5AD2-E55B-9528657A39C4}"/>
              </a:ext>
            </a:extLst>
          </p:cNvPr>
          <p:cNvSpPr txBox="1"/>
          <p:nvPr/>
        </p:nvSpPr>
        <p:spPr>
          <a:xfrm>
            <a:off x="403123" y="138676"/>
            <a:ext cx="11385754" cy="628358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Algorithm to Compute FIRST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For each terminal 'a', FIRST(a) =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For the empty string ε, FIRST(ε)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For each non-terminal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Initialize FIRST(A)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4. Repeat the following steps until no more changes occur: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each production A → α:</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For each symbol X in α from left to right: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Add FIRST(X) - {ε} to FIRST(A)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ii. If ε ∈ FIRST(X), continue to next symbol in α</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iii. Else, break</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If ε is in FIRST of all symbols of α, then add ε to FIRST(A)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6057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0286A2-D0CF-3603-385A-38BA7C887C22}"/>
              </a:ext>
            </a:extLst>
          </p:cNvPr>
          <p:cNvSpPr txBox="1"/>
          <p:nvPr/>
        </p:nvSpPr>
        <p:spPr>
          <a:xfrm>
            <a:off x="235974" y="263715"/>
            <a:ext cx="11356258" cy="618098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FOLLOW Set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FOLLOW(A) of a non-terminal A is the set of terminals that can appear immediately to the right of A in some "sentential" form.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Algorithm to Compute FOLLOW</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For the start symbol S: FOLLOW(S) = { $ } (end of input)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For each non-terminal A: Initialize FOLLOW(A)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Repeat until no more changes occur: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each production B → α A β:</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Add FIRST(β) - {ε} to FOLLOW(A)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If ε ∈ FIRST(β), then add FOLLOW(B) to FOLLOW(A)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production B → α A (i.e., A is at the end):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Add FOLLOW(B) to FOLLOW(A)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4484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58BE60-1D9D-2F81-E683-A310FA9BC0A9}"/>
              </a:ext>
            </a:extLst>
          </p:cNvPr>
          <p:cNvSpPr txBox="1"/>
          <p:nvPr/>
        </p:nvSpPr>
        <p:spPr>
          <a:xfrm>
            <a:off x="398206" y="-135469"/>
            <a:ext cx="11793794" cy="647561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Consider the 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E  → T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E' → + T E'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T  → F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4. T' → * F T'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5. F  → ( E )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Step 1: Compute FIRST: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FIRST(id) = { id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 ) )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FIRST(ε) = { ε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FIRST(F) = FIRST((E)) ∪ FIRST(id) = { ( , id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FIRST(T') = { *, ε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FIRST(T) = FIRST(F) = { (, id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FIRST(E') = { +, ε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6">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FIRST(E) = FIRST(T) = { (, id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8879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6F3AE6-4F12-33B4-B2AB-F9394F336166}"/>
              </a:ext>
            </a:extLst>
          </p:cNvPr>
          <p:cNvSpPr txBox="1"/>
          <p:nvPr/>
        </p:nvSpPr>
        <p:spPr>
          <a:xfrm>
            <a:off x="324465" y="148685"/>
            <a:ext cx="11120284" cy="618098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Step 2: Compute FOLLOW</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Start symbol: E → FOLLOW(E)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Apply rules: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From E → T E': FOLLOW(T) += FIRST(E') - {ε}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Since ε ∈ FIRST(E'), FOLLOW(T) += FOLLOW(E) =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From E' → + T E': FOLLOW(T) += FIRST(E') = { +, ε } → FOLLOW(T) += FOLLOW(E') (if ε ∈ FIRST(E'))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From T → F T': FOLLOW(F) += FIRST(T') - {ε}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Since ε ∈ FIRST(T'), FOLLOW(F) += FOLLOW(T) =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From F → ( E ): FOLLOW(E)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FOLLOW(E') = FOLLOW(E) = {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FOLLOW(T') = FOLLOW(T) = { +,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93173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2492D2-8E58-4F25-1980-1E1CA2EEF6C3}"/>
              </a:ext>
            </a:extLst>
          </p:cNvPr>
          <p:cNvSpPr txBox="1"/>
          <p:nvPr/>
        </p:nvSpPr>
        <p:spPr>
          <a:xfrm>
            <a:off x="527253" y="147840"/>
            <a:ext cx="10946991" cy="2489271"/>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Predictive Parsing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With the computed FIRST and FOLLOW sets, we can create the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LL(1) parsing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production A → α, put it in table[A, a] for all a ∈ FIRST(α)</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ε ∈ FIRST(α), then put A → α in table[A, b] for all b ∈ FOLLOW(A)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7569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18935-B80B-21AE-7769-9590E12E05FF}"/>
              </a:ext>
            </a:extLst>
          </p:cNvPr>
          <p:cNvSpPr txBox="1"/>
          <p:nvPr/>
        </p:nvSpPr>
        <p:spPr>
          <a:xfrm>
            <a:off x="320776" y="0"/>
            <a:ext cx="11871223" cy="914930"/>
          </a:xfrm>
          <a:prstGeom prst="rect">
            <a:avLst/>
          </a:prstGeom>
          <a:noFill/>
        </p:spPr>
        <p:txBody>
          <a:bodyPr wrap="square">
            <a:spAutoFit/>
          </a:bodyPr>
          <a:lstStyle/>
          <a:p>
            <a:pPr marL="0" marR="0">
              <a:lnSpc>
                <a:spcPct val="115000"/>
              </a:lnSpc>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Algorithm to construct the LL(1) parse table</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from the FIRST and FOLLOW sets of a context-free grammar (CFG). This table is crucial for building 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predictive parser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B0E6F7DA-1055-8C57-44AA-CB603A8FF43D}"/>
              </a:ext>
            </a:extLst>
          </p:cNvPr>
          <p:cNvSpPr txBox="1"/>
          <p:nvPr/>
        </p:nvSpPr>
        <p:spPr>
          <a:xfrm>
            <a:off x="320776" y="914930"/>
            <a:ext cx="6098458" cy="320498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grammar G = (N, T, P, S)</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N = set of non-terminals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set of terminals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P = set of productions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buSzPts val="1000"/>
              <a:buFont typeface="Courier New" panose="02070309020205020404" pitchFamily="49" charset="0"/>
              <a:buChar char="o"/>
              <a:tabLst>
                <a:tab pos="9144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 = start symbol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FIRST(X) for all symbols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FOLLOW(A) for all non-terminals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182EAD59-1AB4-CA97-E6A6-F19A2E635439}"/>
              </a:ext>
            </a:extLst>
          </p:cNvPr>
          <p:cNvSpPr txBox="1"/>
          <p:nvPr/>
        </p:nvSpPr>
        <p:spPr>
          <a:xfrm>
            <a:off x="453512" y="4119910"/>
            <a:ext cx="8233287" cy="1938992"/>
          </a:xfrm>
          <a:prstGeom prst="rect">
            <a:avLst/>
          </a:prstGeom>
          <a:noFill/>
        </p:spPr>
        <p:txBody>
          <a:bodyPr wrap="square">
            <a:spAutoFit/>
          </a:bodyPr>
          <a:lstStyle/>
          <a:p>
            <a:pPr marL="0" marR="0">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parse table M[A, a]</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where: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is a non-terminal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is a terminal or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cell contains a production A → α, or is empty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14133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3586B1-E3EF-91CD-29E9-6350EA52DB0E}"/>
              </a:ext>
            </a:extLst>
          </p:cNvPr>
          <p:cNvSpPr txBox="1"/>
          <p:nvPr/>
        </p:nvSpPr>
        <p:spPr>
          <a:xfrm>
            <a:off x="427703" y="168173"/>
            <a:ext cx="10825316" cy="4701608"/>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Initialize the parse table M[A, a] = ∅ for all A ∈ N and a ∈ T ∪ {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2. For each production A → α in P:</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For each terminal 'a' ∈ FIRST(α):</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If a ≠ ε, then add A → α to M[A, 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If ε ∈ FIRST(α):      // α can derive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kern="0" dirty="0" err="1">
                <a:effectLst/>
                <a:latin typeface="Times New Roman" panose="02020603050405020304" pitchFamily="18" charset="0"/>
                <a:ea typeface="Times New Roman" panose="02020603050405020304" pitchFamily="18" charset="0"/>
                <a:cs typeface="Times New Roman" panose="02020603050405020304" pitchFamily="18" charset="0"/>
              </a:rPr>
              <a:t>i</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For each terminal 'b' ∈ FOLLOW(A):</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Add A → α to M[A, b]</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3. All undefined entries in M remain empty (error entries)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571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72CF11-BB43-0769-63A0-DDB0AE7F99DF}"/>
              </a:ext>
            </a:extLst>
          </p:cNvPr>
          <p:cNvPicPr>
            <a:picLocks noChangeAspect="1"/>
          </p:cNvPicPr>
          <p:nvPr/>
        </p:nvPicPr>
        <p:blipFill>
          <a:blip r:embed="rId2"/>
          <a:stretch>
            <a:fillRect/>
          </a:stretch>
        </p:blipFill>
        <p:spPr>
          <a:xfrm>
            <a:off x="2389632" y="1414272"/>
            <a:ext cx="8229600" cy="5230368"/>
          </a:xfrm>
          <a:prstGeom prst="rect">
            <a:avLst/>
          </a:prstGeom>
        </p:spPr>
      </p:pic>
      <p:pic>
        <p:nvPicPr>
          <p:cNvPr id="5" name="Picture 4">
            <a:extLst>
              <a:ext uri="{FF2B5EF4-FFF2-40B4-BE49-F238E27FC236}">
                <a16:creationId xmlns:a16="http://schemas.microsoft.com/office/drawing/2014/main" id="{1A84D3AC-A0C3-BD81-9740-D42E86692C82}"/>
              </a:ext>
            </a:extLst>
          </p:cNvPr>
          <p:cNvPicPr>
            <a:picLocks noChangeAspect="1"/>
          </p:cNvPicPr>
          <p:nvPr/>
        </p:nvPicPr>
        <p:blipFill>
          <a:blip r:embed="rId3"/>
          <a:stretch>
            <a:fillRect/>
          </a:stretch>
        </p:blipFill>
        <p:spPr>
          <a:xfrm>
            <a:off x="2887693" y="819972"/>
            <a:ext cx="6597683" cy="972252"/>
          </a:xfrm>
          <a:prstGeom prst="rect">
            <a:avLst/>
          </a:prstGeom>
        </p:spPr>
      </p:pic>
    </p:spTree>
    <p:extLst>
      <p:ext uri="{BB962C8B-B14F-4D97-AF65-F5344CB8AC3E}">
        <p14:creationId xmlns:p14="http://schemas.microsoft.com/office/powerpoint/2010/main" val="460184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BF4B60-09C3-E5E2-A832-CE25248C6EA6}"/>
              </a:ext>
            </a:extLst>
          </p:cNvPr>
          <p:cNvSpPr txBox="1"/>
          <p:nvPr/>
        </p:nvSpPr>
        <p:spPr>
          <a:xfrm>
            <a:off x="497758" y="170932"/>
            <a:ext cx="6098458" cy="299364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Consider this 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E  → T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E' → + T E'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T  → F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4. T' → * F T'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5. F  → ( E )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22179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4BCC00-82BF-CD32-D8FA-7DA7589A34FE}"/>
              </a:ext>
            </a:extLst>
          </p:cNvPr>
          <p:cNvSpPr txBox="1"/>
          <p:nvPr/>
        </p:nvSpPr>
        <p:spPr>
          <a:xfrm>
            <a:off x="557981" y="384502"/>
            <a:ext cx="8040330" cy="5668027"/>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Building the Table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For 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T 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FIRST(T E') = FIRST(T) = { (, id }</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Put E → T E' in M[E, (] and M[E,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 T 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FIRST(+ T E') = { + }</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Put E' → + T E' in M[E',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ε</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ε ∈ FIRST(E')</a:t>
            </a:r>
            <a:b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Put E' → ε in M[E', $] and M[E', )] (from FOLLOW(E'))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And so on for each production..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8CE1F7E4-85E3-D9D0-7060-8861E6EA9AB1}"/>
              </a:ext>
            </a:extLst>
          </p:cNvPr>
          <p:cNvSpPr txBox="1"/>
          <p:nvPr/>
        </p:nvSpPr>
        <p:spPr>
          <a:xfrm>
            <a:off x="8225913" y="255172"/>
            <a:ext cx="3513803" cy="536025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Notes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cell should contain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at most one production</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this ensures the grammar is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LL(1)</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If any cell has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more than one entry</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grammar is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not LL(1)</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and cannot be parsed by a predictive parser without backtracking.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9067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61949"/>
            <a:ext cx="7335773" cy="444352"/>
          </a:xfrm>
          <a:prstGeom prst="rect">
            <a:avLst/>
          </a:prstGeom>
        </p:spPr>
        <p:txBody>
          <a:bodyPr vert="horz" wrap="square" lIns="0" tIns="13335" rIns="0" bIns="0" rtlCol="0" anchor="ctr">
            <a:spAutoFit/>
          </a:bodyPr>
          <a:lstStyle/>
          <a:p>
            <a:pPr marL="13970">
              <a:lnSpc>
                <a:spcPct val="100000"/>
              </a:lnSpc>
              <a:spcBef>
                <a:spcPts val="105"/>
              </a:spcBef>
            </a:pPr>
            <a:r>
              <a:rPr sz="2800" b="1" dirty="0">
                <a:latin typeface="Times New Roman" panose="02020603050405020304" pitchFamily="18" charset="0"/>
                <a:cs typeface="Times New Roman" panose="02020603050405020304" pitchFamily="18" charset="0"/>
              </a:rPr>
              <a:t>Parse table for the </a:t>
            </a:r>
            <a:r>
              <a:rPr lang="en-GB" sz="2800" b="1" dirty="0">
                <a:latin typeface="Times New Roman" panose="02020603050405020304" pitchFamily="18" charset="0"/>
                <a:cs typeface="Times New Roman" panose="02020603050405020304" pitchFamily="18" charset="0"/>
              </a:rPr>
              <a:t>G</a:t>
            </a:r>
            <a:r>
              <a:rPr sz="2800" b="1" spc="-10" dirty="0" err="1">
                <a:latin typeface="Times New Roman" panose="02020603050405020304" pitchFamily="18" charset="0"/>
                <a:cs typeface="Times New Roman" panose="02020603050405020304" pitchFamily="18" charset="0"/>
              </a:rPr>
              <a:t>rammar</a:t>
            </a:r>
            <a:r>
              <a:rPr lang="en-GB" sz="2800" b="1" spc="-10" dirty="0">
                <a:latin typeface="Times New Roman" panose="02020603050405020304" pitchFamily="18" charset="0"/>
                <a:cs typeface="Times New Roman" panose="02020603050405020304" pitchFamily="18" charset="0"/>
              </a:rPr>
              <a:t>:</a:t>
            </a:r>
            <a:endParaRPr sz="2800" b="1" spc="-10" dirty="0">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defPPr>
              <a:defRPr kern="0"/>
            </a:defPPr>
            <a:lvl1pPr>
              <a:defRPr sz="1400" b="0" i="0">
                <a:solidFill>
                  <a:schemeClr val="tx1"/>
                </a:solidFill>
                <a:latin typeface="Calibri"/>
                <a:cs typeface="Calibri"/>
              </a:defRPr>
            </a:lvl1pPr>
          </a:lstStyle>
          <a:p>
            <a:pPr marL="102235">
              <a:lnSpc>
                <a:spcPts val="1435"/>
              </a:lnSpc>
            </a:pPr>
            <a:fld id="{81D60167-4931-47E6-BA6A-407CBD079E47}" type="slidenum">
              <a:rPr lang="en-US" spc="-50" smtClean="0"/>
              <a:pPr marL="102235">
                <a:lnSpc>
                  <a:spcPts val="1435"/>
                </a:lnSpc>
              </a:pPr>
              <a:t>32</a:t>
            </a:fld>
            <a:endParaRPr spc="-25" dirty="0"/>
          </a:p>
        </p:txBody>
      </p:sp>
      <p:graphicFrame>
        <p:nvGraphicFramePr>
          <p:cNvPr id="3" name="object 3"/>
          <p:cNvGraphicFramePr>
            <a:graphicFrameLocks noGrp="1"/>
          </p:cNvGraphicFramePr>
          <p:nvPr>
            <p:extLst>
              <p:ext uri="{D42A27DB-BD31-4B8C-83A1-F6EECF244321}">
                <p14:modId xmlns:p14="http://schemas.microsoft.com/office/powerpoint/2010/main" val="2392756254"/>
              </p:ext>
            </p:extLst>
          </p:nvPr>
        </p:nvGraphicFramePr>
        <p:xfrm>
          <a:off x="4506086" y="1374789"/>
          <a:ext cx="7242174" cy="312420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1113155">
                  <a:extLst>
                    <a:ext uri="{9D8B030D-6E8A-4147-A177-3AD203B41FA5}">
                      <a16:colId xmlns:a16="http://schemas.microsoft.com/office/drawing/2014/main" val="20001"/>
                    </a:ext>
                  </a:extLst>
                </a:gridCol>
                <a:gridCol w="1173480">
                  <a:extLst>
                    <a:ext uri="{9D8B030D-6E8A-4147-A177-3AD203B41FA5}">
                      <a16:colId xmlns:a16="http://schemas.microsoft.com/office/drawing/2014/main" val="20002"/>
                    </a:ext>
                  </a:extLst>
                </a:gridCol>
                <a:gridCol w="1143635">
                  <a:extLst>
                    <a:ext uri="{9D8B030D-6E8A-4147-A177-3AD203B41FA5}">
                      <a16:colId xmlns:a16="http://schemas.microsoft.com/office/drawing/2014/main" val="20003"/>
                    </a:ext>
                  </a:extLst>
                </a:gridCol>
                <a:gridCol w="915035">
                  <a:extLst>
                    <a:ext uri="{9D8B030D-6E8A-4147-A177-3AD203B41FA5}">
                      <a16:colId xmlns:a16="http://schemas.microsoft.com/office/drawing/2014/main" val="20004"/>
                    </a:ext>
                  </a:extLst>
                </a:gridCol>
                <a:gridCol w="915035">
                  <a:extLst>
                    <a:ext uri="{9D8B030D-6E8A-4147-A177-3AD203B41FA5}">
                      <a16:colId xmlns:a16="http://schemas.microsoft.com/office/drawing/2014/main" val="20005"/>
                    </a:ext>
                  </a:extLst>
                </a:gridCol>
                <a:gridCol w="1219834">
                  <a:extLst>
                    <a:ext uri="{9D8B030D-6E8A-4147-A177-3AD203B41FA5}">
                      <a16:colId xmlns:a16="http://schemas.microsoft.com/office/drawing/2014/main" val="20006"/>
                    </a:ext>
                  </a:extLst>
                </a:gridCol>
              </a:tblGrid>
              <a:tr h="520700">
                <a:tc>
                  <a:txBody>
                    <a:bodyPr/>
                    <a:lstStyle/>
                    <a:p>
                      <a:pPr>
                        <a:lnSpc>
                          <a:spcPct val="100000"/>
                        </a:lnSpc>
                      </a:pPr>
                      <a:endParaRPr sz="2400">
                        <a:latin typeface="Times New Roman"/>
                        <a:cs typeface="Times New Roman"/>
                      </a:endParaRPr>
                    </a:p>
                  </a:txBody>
                  <a:tcPr marL="0" marR="0" marT="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spc="-25" dirty="0">
                          <a:latin typeface="Calibri"/>
                          <a:cs typeface="Calibri"/>
                        </a:rPr>
                        <a:t>id</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1270"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L="635" algn="ctr">
                        <a:lnSpc>
                          <a:spcPct val="100000"/>
                        </a:lnSpc>
                        <a:spcBef>
                          <a:spcPts val="175"/>
                        </a:spcBef>
                      </a:pPr>
                      <a:r>
                        <a:rPr sz="2800" spc="-50" dirty="0">
                          <a:latin typeface="Calibri"/>
                          <a:cs typeface="Calibri"/>
                        </a:rPr>
                        <a:t>$</a:t>
                      </a:r>
                      <a:endParaRPr sz="2800">
                        <a:latin typeface="Calibri"/>
                        <a:cs typeface="Calibri"/>
                      </a:endParaRPr>
                    </a:p>
                  </a:txBody>
                  <a:tcPr marL="0" marR="0" marT="22225" marB="0">
                    <a:lnL w="12700">
                      <a:solidFill>
                        <a:srgbClr val="000000"/>
                      </a:solidFill>
                      <a:prstDash val="solid"/>
                    </a:lnL>
                    <a:lnR w="28575">
                      <a:solidFill>
                        <a:srgbClr val="000000"/>
                      </a:solidFill>
                      <a:prstDash val="solid"/>
                    </a:lnR>
                    <a:lnT w="28575">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520700">
                <a:tc>
                  <a:txBody>
                    <a:bodyPr/>
                    <a:lstStyle/>
                    <a:p>
                      <a:pPr algn="ctr">
                        <a:lnSpc>
                          <a:spcPct val="100000"/>
                        </a:lnSpc>
                        <a:spcBef>
                          <a:spcPts val="180"/>
                        </a:spcBef>
                      </a:pPr>
                      <a:r>
                        <a:rPr sz="2800" spc="-50" dirty="0">
                          <a:latin typeface="Calibri"/>
                          <a:cs typeface="Calibri"/>
                        </a:rPr>
                        <a:t>E</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5"/>
                        </a:spcBef>
                      </a:pPr>
                      <a:r>
                        <a:rPr sz="1800" spc="-10" dirty="0">
                          <a:latin typeface="Calibri"/>
                          <a:cs typeface="Calibri"/>
                        </a:rPr>
                        <a:t>E</a:t>
                      </a:r>
                      <a:r>
                        <a:rPr sz="1800" spc="-10" dirty="0">
                          <a:latin typeface="Wingdings"/>
                          <a:cs typeface="Wingdings"/>
                        </a:rPr>
                        <a:t></a:t>
                      </a:r>
                      <a:r>
                        <a:rPr sz="1800" spc="-10" dirty="0">
                          <a:latin typeface="Calibri"/>
                          <a:cs typeface="Calibri"/>
                        </a:rPr>
                        <a:t>TE’</a:t>
                      </a:r>
                      <a:endParaRPr sz="18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spc="-10" dirty="0">
                          <a:latin typeface="Calibri"/>
                          <a:cs typeface="Calibri"/>
                        </a:rPr>
                        <a:t>E</a:t>
                      </a:r>
                      <a:r>
                        <a:rPr sz="1800" spc="-10" dirty="0">
                          <a:latin typeface="Wingdings"/>
                          <a:cs typeface="Wingdings"/>
                        </a:rPr>
                        <a:t></a:t>
                      </a:r>
                      <a:r>
                        <a:rPr sz="1800" spc="-10" dirty="0">
                          <a:latin typeface="Calibri"/>
                          <a:cs typeface="Calibri"/>
                        </a:rPr>
                        <a:t>TE’</a:t>
                      </a:r>
                      <a:endParaRPr sz="1800">
                        <a:latin typeface="Calibri"/>
                        <a:cs typeface="Calibri"/>
                      </a:endParaRPr>
                    </a:p>
                  </a:txBody>
                  <a:tcPr marL="0" marR="0" marT="3365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20700">
                <a:tc>
                  <a:txBody>
                    <a:bodyPr/>
                    <a:lstStyle/>
                    <a:p>
                      <a:pPr algn="ctr">
                        <a:lnSpc>
                          <a:spcPct val="100000"/>
                        </a:lnSpc>
                        <a:spcBef>
                          <a:spcPts val="180"/>
                        </a:spcBef>
                      </a:pPr>
                      <a:r>
                        <a:rPr sz="2800" spc="-25" dirty="0">
                          <a:latin typeface="Calibri"/>
                          <a:cs typeface="Calibri"/>
                        </a:rPr>
                        <a:t>E’</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spc="-10" dirty="0">
                          <a:latin typeface="Calibri"/>
                          <a:cs typeface="Calibri"/>
                        </a:rPr>
                        <a:t>E’</a:t>
                      </a:r>
                      <a:r>
                        <a:rPr sz="1800" spc="-10" dirty="0">
                          <a:latin typeface="Wingdings"/>
                          <a:cs typeface="Wingdings"/>
                        </a:rPr>
                        <a:t></a:t>
                      </a:r>
                      <a:r>
                        <a:rPr sz="1800" spc="-10" dirty="0">
                          <a:latin typeface="Calibri"/>
                          <a:cs typeface="Calibri"/>
                        </a:rPr>
                        <a:t>+TE’</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spc="-20" dirty="0">
                          <a:solidFill>
                            <a:srgbClr val="FF3300"/>
                          </a:solidFill>
                          <a:latin typeface="Calibri"/>
                          <a:cs typeface="Calibri"/>
                        </a:rPr>
                        <a:t>E’</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spc="-20" dirty="0">
                          <a:solidFill>
                            <a:srgbClr val="FF3300"/>
                          </a:solidFill>
                          <a:latin typeface="Calibri"/>
                          <a:cs typeface="Calibri"/>
                        </a:rPr>
                        <a:t>E’</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20700">
                <a:tc>
                  <a:txBody>
                    <a:bodyPr/>
                    <a:lstStyle/>
                    <a:p>
                      <a:pPr algn="ctr">
                        <a:lnSpc>
                          <a:spcPct val="100000"/>
                        </a:lnSpc>
                        <a:spcBef>
                          <a:spcPts val="180"/>
                        </a:spcBef>
                      </a:pPr>
                      <a:r>
                        <a:rPr sz="2800" spc="-50" dirty="0">
                          <a:latin typeface="Calibri"/>
                          <a:cs typeface="Calibri"/>
                        </a:rPr>
                        <a:t>T</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800" spc="-10" dirty="0">
                          <a:latin typeface="Calibri"/>
                          <a:cs typeface="Calibri"/>
                        </a:rPr>
                        <a:t>T</a:t>
                      </a:r>
                      <a:r>
                        <a:rPr sz="1800" spc="-10" dirty="0">
                          <a:latin typeface="Wingdings"/>
                          <a:cs typeface="Wingdings"/>
                        </a:rPr>
                        <a:t></a:t>
                      </a:r>
                      <a:r>
                        <a:rPr sz="1800" spc="-10" dirty="0">
                          <a:latin typeface="Calibri"/>
                          <a:cs typeface="Calibri"/>
                        </a:rPr>
                        <a:t>FT’</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spc="-10" dirty="0">
                          <a:latin typeface="Calibri"/>
                          <a:cs typeface="Calibri"/>
                        </a:rPr>
                        <a:t>T</a:t>
                      </a:r>
                      <a:r>
                        <a:rPr sz="1800" spc="-10" dirty="0">
                          <a:latin typeface="Wingdings"/>
                          <a:cs typeface="Wingdings"/>
                        </a:rPr>
                        <a:t></a:t>
                      </a:r>
                      <a:r>
                        <a:rPr sz="1800" spc="-10" dirty="0">
                          <a:latin typeface="Calibri"/>
                          <a:cs typeface="Calibri"/>
                        </a:rPr>
                        <a:t>FT’</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20700">
                <a:tc>
                  <a:txBody>
                    <a:bodyPr/>
                    <a:lstStyle/>
                    <a:p>
                      <a:pPr marL="8890" algn="ctr">
                        <a:lnSpc>
                          <a:spcPct val="100000"/>
                        </a:lnSpc>
                        <a:spcBef>
                          <a:spcPts val="180"/>
                        </a:spcBef>
                      </a:pPr>
                      <a:r>
                        <a:rPr sz="2800" spc="25" dirty="0">
                          <a:latin typeface="Calibri"/>
                          <a:cs typeface="Calibri"/>
                        </a:rPr>
                        <a:t>T’</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spc="-20" dirty="0">
                          <a:solidFill>
                            <a:srgbClr val="FF3300"/>
                          </a:solidFill>
                          <a:latin typeface="Calibri"/>
                          <a:cs typeface="Calibri"/>
                        </a:rPr>
                        <a:t>T’</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800" spc="-10" dirty="0">
                          <a:latin typeface="Calibri"/>
                          <a:cs typeface="Calibri"/>
                        </a:rPr>
                        <a:t>T’</a:t>
                      </a:r>
                      <a:r>
                        <a:rPr sz="1800" spc="-10" dirty="0">
                          <a:latin typeface="Wingdings"/>
                          <a:cs typeface="Wingdings"/>
                        </a:rPr>
                        <a:t></a:t>
                      </a:r>
                      <a:r>
                        <a:rPr sz="1800" spc="-10" dirty="0">
                          <a:latin typeface="Calibri"/>
                          <a:cs typeface="Calibri"/>
                        </a:rPr>
                        <a:t>*FT’</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800" spc="-20" dirty="0">
                          <a:solidFill>
                            <a:srgbClr val="FF3300"/>
                          </a:solidFill>
                          <a:latin typeface="Calibri"/>
                          <a:cs typeface="Calibri"/>
                        </a:rPr>
                        <a:t>T’</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800" spc="-20" dirty="0">
                          <a:solidFill>
                            <a:srgbClr val="FF3300"/>
                          </a:solidFill>
                          <a:latin typeface="Calibri"/>
                          <a:cs typeface="Calibri"/>
                        </a:rPr>
                        <a:t>T’</a:t>
                      </a:r>
                      <a:r>
                        <a:rPr sz="1800" spc="-20" dirty="0">
                          <a:solidFill>
                            <a:srgbClr val="FF3300"/>
                          </a:solidFill>
                          <a:latin typeface="Wingdings"/>
                          <a:cs typeface="Wingdings"/>
                        </a:rPr>
                        <a:t></a:t>
                      </a:r>
                      <a:r>
                        <a:rPr sz="1800" spc="-20" dirty="0">
                          <a:solidFill>
                            <a:srgbClr val="FF3300"/>
                          </a:solidFill>
                          <a:latin typeface="Calibri"/>
                          <a:cs typeface="Calibri"/>
                        </a:rPr>
                        <a:t>Є</a:t>
                      </a:r>
                      <a:endParaRPr sz="1800">
                        <a:latin typeface="Calibri"/>
                        <a:cs typeface="Calibri"/>
                      </a:endParaRPr>
                    </a:p>
                  </a:txBody>
                  <a:tcPr marL="0" marR="0" marT="34290" marB="0">
                    <a:lnL w="12700">
                      <a:solidFill>
                        <a:srgbClr val="000000"/>
                      </a:solidFill>
                      <a:prstDash val="solid"/>
                    </a:lnL>
                    <a:lnR w="28575">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520700">
                <a:tc>
                  <a:txBody>
                    <a:bodyPr/>
                    <a:lstStyle/>
                    <a:p>
                      <a:pPr algn="ctr">
                        <a:lnSpc>
                          <a:spcPct val="100000"/>
                        </a:lnSpc>
                        <a:spcBef>
                          <a:spcPts val="180"/>
                        </a:spcBef>
                      </a:pPr>
                      <a:r>
                        <a:rPr sz="2800" spc="-50" dirty="0">
                          <a:latin typeface="Calibri"/>
                          <a:cs typeface="Calibri"/>
                        </a:rPr>
                        <a:t>F</a:t>
                      </a:r>
                      <a:endParaRPr sz="2800">
                        <a:latin typeface="Calibri"/>
                        <a:cs typeface="Calibri"/>
                      </a:endParaRPr>
                    </a:p>
                  </a:txBody>
                  <a:tcPr marL="0" marR="0" marT="2286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gn="ctr">
                        <a:lnSpc>
                          <a:spcPct val="100000"/>
                        </a:lnSpc>
                        <a:spcBef>
                          <a:spcPts val="270"/>
                        </a:spcBef>
                      </a:pPr>
                      <a:r>
                        <a:rPr sz="1800" spc="-20" dirty="0">
                          <a:latin typeface="Calibri"/>
                          <a:cs typeface="Calibri"/>
                        </a:rPr>
                        <a:t>F</a:t>
                      </a:r>
                      <a:r>
                        <a:rPr sz="1800" spc="-20" dirty="0">
                          <a:latin typeface="Wingdings"/>
                          <a:cs typeface="Wingdings"/>
                        </a:rPr>
                        <a:t></a:t>
                      </a:r>
                      <a:r>
                        <a:rPr sz="1800" spc="-20" dirty="0">
                          <a:latin typeface="Calibri"/>
                          <a:cs typeface="Calibri"/>
                        </a:rPr>
                        <a:t>id</a:t>
                      </a:r>
                      <a:endParaRPr sz="1800" dirty="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L="1905" algn="ctr">
                        <a:lnSpc>
                          <a:spcPct val="100000"/>
                        </a:lnSpc>
                        <a:spcBef>
                          <a:spcPts val="270"/>
                        </a:spcBef>
                      </a:pPr>
                      <a:r>
                        <a:rPr sz="1800" spc="-10" dirty="0">
                          <a:latin typeface="Calibri"/>
                          <a:cs typeface="Calibri"/>
                        </a:rPr>
                        <a:t>F</a:t>
                      </a:r>
                      <a:r>
                        <a:rPr sz="1800" spc="-10" dirty="0">
                          <a:latin typeface="Wingdings"/>
                          <a:cs typeface="Wingdings"/>
                        </a:rPr>
                        <a:t></a:t>
                      </a:r>
                      <a:r>
                        <a:rPr sz="1800" spc="-10" dirty="0">
                          <a:latin typeface="Calibri"/>
                          <a:cs typeface="Calibri"/>
                        </a:rPr>
                        <a:t>(E)</a:t>
                      </a:r>
                      <a:endParaRPr sz="1800">
                        <a:latin typeface="Calibri"/>
                        <a:cs typeface="Calibri"/>
                      </a:endParaRPr>
                    </a:p>
                  </a:txBody>
                  <a:tcPr marL="0" marR="0" marT="3429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a:lnSpc>
                          <a:spcPct val="100000"/>
                        </a:lnSpc>
                      </a:pPr>
                      <a:endParaRPr sz="2400" dirty="0">
                        <a:latin typeface="Times New Roman"/>
                        <a:cs typeface="Times New Roman"/>
                      </a:endParaRPr>
                    </a:p>
                  </a:txBody>
                  <a:tcPr marL="0" marR="0" marT="0" marB="0">
                    <a:lnL w="12700">
                      <a:solidFill>
                        <a:srgbClr val="000000"/>
                      </a:solidFill>
                      <a:prstDash val="solid"/>
                    </a:lnL>
                    <a:lnR w="28575">
                      <a:solidFill>
                        <a:srgbClr val="000000"/>
                      </a:solidFill>
                      <a:prstDash val="solid"/>
                    </a:lnR>
                    <a:lnT w="12700">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bl>
          </a:graphicData>
        </a:graphic>
      </p:graphicFrame>
      <p:sp>
        <p:nvSpPr>
          <p:cNvPr id="4" name="object 4"/>
          <p:cNvSpPr txBox="1"/>
          <p:nvPr/>
        </p:nvSpPr>
        <p:spPr>
          <a:xfrm>
            <a:off x="838200" y="4967478"/>
            <a:ext cx="10223089" cy="382156"/>
          </a:xfrm>
          <a:prstGeom prst="rect">
            <a:avLst/>
          </a:prstGeom>
        </p:spPr>
        <p:txBody>
          <a:bodyPr vert="horz" wrap="square" lIns="0" tIns="12700" rIns="0" bIns="0" rtlCol="0">
            <a:spAutoFit/>
          </a:bodyPr>
          <a:lstStyle/>
          <a:p>
            <a:pPr marL="12700" marR="5080">
              <a:spcBef>
                <a:spcPts val="100"/>
              </a:spcBef>
            </a:pPr>
            <a:r>
              <a:rPr sz="2400" dirty="0">
                <a:latin typeface="Times New Roman" panose="02020603050405020304" pitchFamily="18" charset="0"/>
                <a:cs typeface="Times New Roman" panose="02020603050405020304" pitchFamily="18" charset="0"/>
              </a:rPr>
              <a:t>Blank</a:t>
            </a:r>
            <a:r>
              <a:rPr sz="2400" spc="-8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entries</a:t>
            </a:r>
            <a:r>
              <a:rPr sz="2400" spc="-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are</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error</a:t>
            </a:r>
            <a:r>
              <a:rPr sz="2400" spc="-7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states.</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For</a:t>
            </a:r>
            <a:r>
              <a:rPr sz="2400" spc="-7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example </a:t>
            </a:r>
            <a:r>
              <a:rPr sz="2400" dirty="0">
                <a:latin typeface="Times New Roman" panose="02020603050405020304" pitchFamily="18" charset="0"/>
                <a:cs typeface="Times New Roman" panose="02020603050405020304" pitchFamily="18" charset="0"/>
              </a:rPr>
              <a:t>E</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cannot</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derive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string</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starting</a:t>
            </a:r>
            <a:r>
              <a:rPr sz="2400" spc="-5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with</a:t>
            </a:r>
            <a:r>
              <a:rPr sz="2400" spc="-50"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3A5C88-4FD7-FAA9-0B19-C7DD479AA833}"/>
              </a:ext>
            </a:extLst>
          </p:cNvPr>
          <p:cNvSpPr txBox="1"/>
          <p:nvPr/>
        </p:nvSpPr>
        <p:spPr>
          <a:xfrm>
            <a:off x="443740" y="1362532"/>
            <a:ext cx="3877537" cy="299364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Consider this 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E  → T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2. E' → + T E'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T  → F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4. T' → * F T'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5. F  → ( E )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8A8B98-678A-CF75-B282-54335495F717}"/>
              </a:ext>
            </a:extLst>
          </p:cNvPr>
          <p:cNvSpPr txBox="1"/>
          <p:nvPr/>
        </p:nvSpPr>
        <p:spPr>
          <a:xfrm>
            <a:off x="1592826" y="1316408"/>
            <a:ext cx="9055509" cy="3034036"/>
          </a:xfrm>
          <a:prstGeom prst="rect">
            <a:avLst/>
          </a:prstGeom>
          <a:noFill/>
        </p:spPr>
        <p:txBody>
          <a:bodyPr wrap="square">
            <a:spAutoFit/>
          </a:bodyPr>
          <a:lstStyle/>
          <a:p>
            <a:pPr marL="0" marR="0" algn="just">
              <a:lnSpc>
                <a:spcPct val="115000"/>
              </a:lnSpc>
              <a:spcAft>
                <a:spcPts val="800"/>
              </a:spcAf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 recursive descent parser is a kind of top-down parser built from a set of recursive procedures, each corresponding to a non-terminal in a grammar. It is one of the simplest and most intuitive parsing techniques for context-free grammars (CFGs), widely used in compiler design for parsing programming languages.</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627948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23121-7FAF-713D-8DB5-ACC7C24FF25A}"/>
              </a:ext>
            </a:extLst>
          </p:cNvPr>
          <p:cNvSpPr txBox="1"/>
          <p:nvPr/>
        </p:nvSpPr>
        <p:spPr>
          <a:xfrm>
            <a:off x="1017639" y="759090"/>
            <a:ext cx="10146889" cy="3969100"/>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Key Characteristics</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Type: Top-down parser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Grammar Type: Works with LL(1) grammars (Left-to-right scan, Leftmost derivation with 1 lookahead symbol)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Approach: One function per non-terminal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Backtracking: Optional (basic recursive descent uses it; LL(1)-based avoids it)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Efficiency: Efficient if grammar is LL(1), else may suffer from infinite recursion or ambiguity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1786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3E773B-027A-7F37-66E3-67C663CA210A}"/>
              </a:ext>
            </a:extLst>
          </p:cNvPr>
          <p:cNvSpPr txBox="1"/>
          <p:nvPr/>
        </p:nvSpPr>
        <p:spPr>
          <a:xfrm>
            <a:off x="792724" y="509992"/>
            <a:ext cx="10239069" cy="2632772"/>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Working Principle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Each non-terminal in the grammar is implemented as a procedure or function, and each production is translated into a decision-making structure (like an if or switch) to choose which production rule to apply, based on the lookahead symbol.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0FC72FC-08B4-AA8B-2CF1-668EE408713D}"/>
              </a:ext>
            </a:extLst>
          </p:cNvPr>
          <p:cNvSpPr txBox="1"/>
          <p:nvPr/>
        </p:nvSpPr>
        <p:spPr>
          <a:xfrm>
            <a:off x="792724" y="3429000"/>
            <a:ext cx="10637276" cy="2064989"/>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Grammar Requirements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To build a recursive descent parser, the grammar must be: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Left-factored (no common prefixes in productions of a non-terminal)</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Free from left recursion (which causes infinite recursion)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7666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72103F-7950-660F-A9F8-DBB5165F6DD0}"/>
              </a:ext>
            </a:extLst>
          </p:cNvPr>
          <p:cNvSpPr txBox="1"/>
          <p:nvPr/>
        </p:nvSpPr>
        <p:spPr>
          <a:xfrm>
            <a:off x="497757" y="0"/>
            <a:ext cx="9811365" cy="2749471"/>
          </a:xfrm>
          <a:prstGeom prst="rect">
            <a:avLst/>
          </a:prstGeom>
          <a:noFill/>
        </p:spPr>
        <p:txBody>
          <a:bodyPr wrap="square">
            <a:spAutoFit/>
          </a:bodyPr>
          <a:lstStyle/>
          <a:p>
            <a:pPr marL="0" marR="0">
              <a:lnSpc>
                <a:spcPct val="115000"/>
              </a:lnSpc>
              <a:spcAft>
                <a:spcPts val="800"/>
              </a:spcAft>
              <a:buNone/>
            </a:pPr>
            <a:r>
              <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 Grammar (LL(1))</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T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 → + T E'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F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 → * F T' | ε</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3">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F  → ( E )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71554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9ABE73-AE76-BA7D-2357-DC346E2477F4}"/>
              </a:ext>
            </a:extLst>
          </p:cNvPr>
          <p:cNvSpPr txBox="1"/>
          <p:nvPr/>
        </p:nvSpPr>
        <p:spPr>
          <a:xfrm>
            <a:off x="335525" y="176865"/>
            <a:ext cx="11728655" cy="6874702"/>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Recursive Descent Parser Construction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Each non-terminal is translated into a function. Assume lookahead is a global variable holding the current token, and match(token) consumes the token if it matches lookahead.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Pseudocode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def 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E_dash</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E_dash</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if lookahead ==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match('+')</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E_dash</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else:</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pass  # epsilon</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def 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F()</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7">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kern="0" dirty="0" err="1">
                <a:effectLst/>
                <a:latin typeface="Times New Roman" panose="02020603050405020304" pitchFamily="18" charset="0"/>
                <a:ea typeface="Times New Roman" panose="02020603050405020304" pitchFamily="18" charset="0"/>
                <a:cs typeface="Times New Roman" panose="02020603050405020304" pitchFamily="18" charset="0"/>
              </a:rPr>
              <a:t>T_dash</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37273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C417DD-9228-785A-7CD1-BA46ACA58707}"/>
              </a:ext>
            </a:extLst>
          </p:cNvPr>
          <p:cNvSpPr txBox="1"/>
          <p:nvPr/>
        </p:nvSpPr>
        <p:spPr>
          <a:xfrm>
            <a:off x="3049229" y="1028343"/>
            <a:ext cx="6098458" cy="4801314"/>
          </a:xfrm>
          <a:prstGeom prst="rect">
            <a:avLst/>
          </a:prstGeom>
          <a:noFill/>
        </p:spPr>
        <p:txBody>
          <a:bodyPr wrap="square">
            <a:spAutoFit/>
          </a:bodyPr>
          <a:lstStyle/>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def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T_dash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if lookahead ==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match('*')</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F()</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T_dash</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else: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pass  # epsilon</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def F():</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if lookahead == '(':</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match('(')</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match(')')</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elif</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lookahead == 'id':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match('id')</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else:</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error()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36394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F0BDEF-CD60-7873-D2A9-FDF458F85366}"/>
              </a:ext>
            </a:extLst>
          </p:cNvPr>
          <p:cNvSpPr txBox="1"/>
          <p:nvPr/>
        </p:nvSpPr>
        <p:spPr>
          <a:xfrm>
            <a:off x="527255" y="401967"/>
            <a:ext cx="6098458" cy="556434"/>
          </a:xfrm>
          <a:prstGeom prst="rect">
            <a:avLst/>
          </a:prstGeom>
          <a:noFill/>
        </p:spPr>
        <p:txBody>
          <a:bodyPr wrap="square">
            <a:spAutoFit/>
          </a:bodyPr>
          <a:lstStyle/>
          <a:p>
            <a:pPr marL="0" marR="0">
              <a:lnSpc>
                <a:spcPct val="115000"/>
              </a:lnSpc>
              <a:spcAft>
                <a:spcPts val="800"/>
              </a:spcAf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5BA409B-67BF-A699-F927-ECB702B267BA}"/>
              </a:ext>
            </a:extLst>
          </p:cNvPr>
          <p:cNvGraphicFramePr>
            <a:graphicFrameLocks noGrp="1"/>
          </p:cNvGraphicFramePr>
          <p:nvPr>
            <p:extLst>
              <p:ext uri="{D42A27DB-BD31-4B8C-83A1-F6EECF244321}">
                <p14:modId xmlns:p14="http://schemas.microsoft.com/office/powerpoint/2010/main" val="2973959865"/>
              </p:ext>
            </p:extLst>
          </p:nvPr>
        </p:nvGraphicFramePr>
        <p:xfrm>
          <a:off x="838200" y="1371600"/>
          <a:ext cx="10515600" cy="3174680"/>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6848361"/>
                    </a:ext>
                  </a:extLst>
                </a:gridCol>
                <a:gridCol w="5257800">
                  <a:extLst>
                    <a:ext uri="{9D8B030D-6E8A-4147-A177-3AD203B41FA5}">
                      <a16:colId xmlns:a16="http://schemas.microsoft.com/office/drawing/2014/main" val="37393530"/>
                    </a:ext>
                  </a:extLst>
                </a:gridCol>
              </a:tblGrid>
              <a:tr h="634936">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Feature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Benefit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44693331"/>
                  </a:ext>
                </a:extLst>
              </a:tr>
              <a:tr h="634936">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Simplicity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Easy to implement and understand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89486934"/>
                  </a:ext>
                </a:extLst>
              </a:tr>
              <a:tr h="634936">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Modular Design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Each non-terminal is a function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54477658"/>
                  </a:ext>
                </a:extLst>
              </a:tr>
              <a:tr h="634936">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Debugging Friendly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Naturally traceable via call stack</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85345620"/>
                  </a:ext>
                </a:extLst>
              </a:tr>
              <a:tr h="634936">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Fast for LL(1) Grammars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Direct translation from grammar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70889270"/>
                  </a:ext>
                </a:extLst>
              </a:tr>
            </a:tbl>
          </a:graphicData>
        </a:graphic>
      </p:graphicFrame>
    </p:spTree>
    <p:extLst>
      <p:ext uri="{BB962C8B-B14F-4D97-AF65-F5344CB8AC3E}">
        <p14:creationId xmlns:p14="http://schemas.microsoft.com/office/powerpoint/2010/main" val="1113915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E0C4E7-8634-8083-C20C-92E709601D87}"/>
              </a:ext>
            </a:extLst>
          </p:cNvPr>
          <p:cNvPicPr>
            <a:picLocks noChangeAspect="1"/>
          </p:cNvPicPr>
          <p:nvPr/>
        </p:nvPicPr>
        <p:blipFill>
          <a:blip r:embed="rId2"/>
          <a:stretch>
            <a:fillRect/>
          </a:stretch>
        </p:blipFill>
        <p:spPr>
          <a:xfrm>
            <a:off x="463296" y="292608"/>
            <a:ext cx="11119104" cy="6278880"/>
          </a:xfrm>
          <a:prstGeom prst="rect">
            <a:avLst/>
          </a:prstGeom>
        </p:spPr>
      </p:pic>
    </p:spTree>
    <p:extLst>
      <p:ext uri="{BB962C8B-B14F-4D97-AF65-F5344CB8AC3E}">
        <p14:creationId xmlns:p14="http://schemas.microsoft.com/office/powerpoint/2010/main" val="312052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5FBC80-6610-9F77-5D5F-E4F1C1B9C6A0}"/>
              </a:ext>
            </a:extLst>
          </p:cNvPr>
          <p:cNvSpPr txBox="1"/>
          <p:nvPr/>
        </p:nvSpPr>
        <p:spPr>
          <a:xfrm>
            <a:off x="851719" y="519955"/>
            <a:ext cx="6098458" cy="556434"/>
          </a:xfrm>
          <a:prstGeom prst="rect">
            <a:avLst/>
          </a:prstGeom>
          <a:noFill/>
        </p:spPr>
        <p:txBody>
          <a:bodyPr wrap="square">
            <a:spAutoFit/>
          </a:bodyPr>
          <a:lstStyle/>
          <a:p>
            <a:pPr marL="0" marR="0">
              <a:lnSpc>
                <a:spcPct val="115000"/>
              </a:lnSpc>
              <a:spcAft>
                <a:spcPts val="800"/>
              </a:spcAf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67F2CBC-94EE-AFD5-C42F-B75CE11F5091}"/>
              </a:ext>
            </a:extLst>
          </p:cNvPr>
          <p:cNvGraphicFramePr>
            <a:graphicFrameLocks noGrp="1"/>
          </p:cNvGraphicFramePr>
          <p:nvPr>
            <p:extLst>
              <p:ext uri="{D42A27DB-BD31-4B8C-83A1-F6EECF244321}">
                <p14:modId xmlns:p14="http://schemas.microsoft.com/office/powerpoint/2010/main" val="2044758161"/>
              </p:ext>
            </p:extLst>
          </p:nvPr>
        </p:nvGraphicFramePr>
        <p:xfrm>
          <a:off x="838200" y="1681316"/>
          <a:ext cx="10515600" cy="3031144"/>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1372982704"/>
                    </a:ext>
                  </a:extLst>
                </a:gridCol>
                <a:gridCol w="5257800">
                  <a:extLst>
                    <a:ext uri="{9D8B030D-6E8A-4147-A177-3AD203B41FA5}">
                      <a16:colId xmlns:a16="http://schemas.microsoft.com/office/drawing/2014/main" val="965923811"/>
                    </a:ext>
                  </a:extLst>
                </a:gridCol>
              </a:tblGrid>
              <a:tr h="688992">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Issue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Explanation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20722609"/>
                  </a:ext>
                </a:extLst>
              </a:tr>
              <a:tr h="688992">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Not for All Grammars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Fails on left-recursive or ambiguous grammars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54522356"/>
                  </a:ext>
                </a:extLst>
              </a:tr>
              <a:tr h="688992">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Manual Construction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Tedious for large grammars</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26937451"/>
                  </a:ext>
                </a:extLst>
              </a:tr>
              <a:tr h="688992">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Lookahead Limitation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Basic version works only with 1 lookahead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56089460"/>
                  </a:ext>
                </a:extLst>
              </a:tr>
            </a:tbl>
          </a:graphicData>
        </a:graphic>
      </p:graphicFrame>
    </p:spTree>
    <p:extLst>
      <p:ext uri="{BB962C8B-B14F-4D97-AF65-F5344CB8AC3E}">
        <p14:creationId xmlns:p14="http://schemas.microsoft.com/office/powerpoint/2010/main" val="4165152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6E201C-A20E-2EF2-12B3-D9EC56B7B9DA}"/>
              </a:ext>
            </a:extLst>
          </p:cNvPr>
          <p:cNvSpPr txBox="1"/>
          <p:nvPr/>
        </p:nvSpPr>
        <p:spPr>
          <a:xfrm>
            <a:off x="556751" y="328226"/>
            <a:ext cx="6098458" cy="556434"/>
          </a:xfrm>
          <a:prstGeom prst="rect">
            <a:avLst/>
          </a:prstGeom>
          <a:noFill/>
        </p:spPr>
        <p:txBody>
          <a:bodyPr wrap="square">
            <a:spAutoFit/>
          </a:bodyPr>
          <a:lstStyle/>
          <a:p>
            <a:pPr marL="0" marR="0">
              <a:lnSpc>
                <a:spcPct val="115000"/>
              </a:lnSpc>
              <a:spcAft>
                <a:spcPts val="800"/>
              </a:spcAf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Comparison with Other Parsers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AD975D7-C120-A279-8005-EEA260096562}"/>
              </a:ext>
            </a:extLst>
          </p:cNvPr>
          <p:cNvGraphicFramePr>
            <a:graphicFrameLocks noGrp="1"/>
          </p:cNvGraphicFramePr>
          <p:nvPr>
            <p:extLst>
              <p:ext uri="{D42A27DB-BD31-4B8C-83A1-F6EECF244321}">
                <p14:modId xmlns:p14="http://schemas.microsoft.com/office/powerpoint/2010/main" val="3333979299"/>
              </p:ext>
            </p:extLst>
          </p:nvPr>
        </p:nvGraphicFramePr>
        <p:xfrm>
          <a:off x="838200" y="884661"/>
          <a:ext cx="10515600" cy="3666928"/>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1076141086"/>
                    </a:ext>
                  </a:extLst>
                </a:gridCol>
                <a:gridCol w="2628900">
                  <a:extLst>
                    <a:ext uri="{9D8B030D-6E8A-4147-A177-3AD203B41FA5}">
                      <a16:colId xmlns:a16="http://schemas.microsoft.com/office/drawing/2014/main" val="2739715715"/>
                    </a:ext>
                  </a:extLst>
                </a:gridCol>
                <a:gridCol w="2628900">
                  <a:extLst>
                    <a:ext uri="{9D8B030D-6E8A-4147-A177-3AD203B41FA5}">
                      <a16:colId xmlns:a16="http://schemas.microsoft.com/office/drawing/2014/main" val="72082259"/>
                    </a:ext>
                  </a:extLst>
                </a:gridCol>
                <a:gridCol w="2628900">
                  <a:extLst>
                    <a:ext uri="{9D8B030D-6E8A-4147-A177-3AD203B41FA5}">
                      <a16:colId xmlns:a16="http://schemas.microsoft.com/office/drawing/2014/main" val="4051287357"/>
                    </a:ext>
                  </a:extLst>
                </a:gridCol>
              </a:tblGrid>
              <a:tr h="683934">
                <a:tc>
                  <a:txBody>
                    <a:bodyPr/>
                    <a:lstStyle/>
                    <a:p>
                      <a:pPr marL="0" marR="0" algn="ctr">
                        <a:lnSpc>
                          <a:spcPct val="115000"/>
                        </a:lnSpc>
                        <a:spcAft>
                          <a:spcPts val="800"/>
                        </a:spcAft>
                        <a:buNone/>
                      </a:pPr>
                      <a:r>
                        <a:rPr lang="en-US" sz="2400" kern="0" dirty="0">
                          <a:effectLst/>
                        </a:rPr>
                        <a:t>Feature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Recursive Descent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LL(1) Table-Driven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LR Parser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9263246"/>
                  </a:ext>
                </a:extLst>
              </a:tr>
              <a:tr h="655900">
                <a:tc>
                  <a:txBody>
                    <a:bodyPr/>
                    <a:lstStyle/>
                    <a:p>
                      <a:pPr marL="0" marR="0">
                        <a:lnSpc>
                          <a:spcPct val="115000"/>
                        </a:lnSpc>
                        <a:spcAft>
                          <a:spcPts val="800"/>
                        </a:spcAft>
                        <a:buNone/>
                      </a:pPr>
                      <a:r>
                        <a:rPr lang="en-US" sz="2400" kern="0" dirty="0">
                          <a:effectLst/>
                        </a:rPr>
                        <a:t>Parse Strategy</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Top-down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Top-down</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Bottom-up</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62589275"/>
                  </a:ext>
                </a:extLst>
              </a:tr>
              <a:tr h="794183">
                <a:tc>
                  <a:txBody>
                    <a:bodyPr/>
                    <a:lstStyle/>
                    <a:p>
                      <a:pPr marL="0" marR="0">
                        <a:lnSpc>
                          <a:spcPct val="115000"/>
                        </a:lnSpc>
                        <a:spcAft>
                          <a:spcPts val="800"/>
                        </a:spcAft>
                        <a:buNone/>
                      </a:pPr>
                      <a:r>
                        <a:rPr lang="en-US" sz="2400" kern="0" dirty="0">
                          <a:effectLst/>
                        </a:rPr>
                        <a:t>Backtracking Needed?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Sometimes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No</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No</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45838112"/>
                  </a:ext>
                </a:extLst>
              </a:tr>
              <a:tr h="794183">
                <a:tc>
                  <a:txBody>
                    <a:bodyPr/>
                    <a:lstStyle/>
                    <a:p>
                      <a:pPr marL="0" marR="0">
                        <a:lnSpc>
                          <a:spcPct val="115000"/>
                        </a:lnSpc>
                        <a:spcAft>
                          <a:spcPts val="800"/>
                        </a:spcAft>
                        <a:buNone/>
                      </a:pPr>
                      <a:r>
                        <a:rPr lang="en-US" sz="2400" kern="0" dirty="0">
                          <a:effectLst/>
                        </a:rPr>
                        <a:t>Grammar Restriction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LL(1)</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LL(1)</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rPr>
                        <a:t>LR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0204063"/>
                  </a:ext>
                </a:extLst>
              </a:tr>
              <a:tr h="655900">
                <a:tc>
                  <a:txBody>
                    <a:bodyPr/>
                    <a:lstStyle/>
                    <a:p>
                      <a:pPr marL="0" marR="0">
                        <a:lnSpc>
                          <a:spcPct val="115000"/>
                        </a:lnSpc>
                        <a:spcAft>
                          <a:spcPts val="800"/>
                        </a:spcAft>
                        <a:buNone/>
                      </a:pPr>
                      <a:r>
                        <a:rPr lang="en-US" sz="2400" kern="0" dirty="0">
                          <a:effectLst/>
                        </a:rPr>
                        <a:t>Implementation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Manual / Simple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Table generation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rPr>
                        <a:t>Complex</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9992887"/>
                  </a:ext>
                </a:extLst>
              </a:tr>
            </a:tbl>
          </a:graphicData>
        </a:graphic>
      </p:graphicFrame>
      <p:sp>
        <p:nvSpPr>
          <p:cNvPr id="6" name="TextBox 5">
            <a:extLst>
              <a:ext uri="{FF2B5EF4-FFF2-40B4-BE49-F238E27FC236}">
                <a16:creationId xmlns:a16="http://schemas.microsoft.com/office/drawing/2014/main" id="{036A4135-83C8-AFA5-6207-8A4DE38CF39D}"/>
              </a:ext>
            </a:extLst>
          </p:cNvPr>
          <p:cNvSpPr txBox="1"/>
          <p:nvPr/>
        </p:nvSpPr>
        <p:spPr>
          <a:xfrm>
            <a:off x="306028" y="5150989"/>
            <a:ext cx="11522177" cy="1757212"/>
          </a:xfrm>
          <a:prstGeom prst="rect">
            <a:avLst/>
          </a:prstGeom>
          <a:noFill/>
        </p:spPr>
        <p:txBody>
          <a:bodyPr wrap="square">
            <a:spAutoFit/>
          </a:bodyPr>
          <a:lstStyle/>
          <a:p>
            <a:pPr marL="0" marR="0">
              <a:lnSpc>
                <a:spcPct val="115000"/>
              </a:lnSpc>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recursive descent parser</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is a powerful and simple parsing technique suitable for many programming languages that fit into the LL(1) category. While it requires the grammar to be transformed (left factoring, removing left recursion), its clarity, modularity, and ease of implementation make it an excellent tool for building parsers in both academia and practice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18142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B6EA-A1D9-78EC-8EA9-98FE5E1C1095}"/>
              </a:ext>
            </a:extLst>
          </p:cNvPr>
          <p:cNvSpPr>
            <a:spLocks noGrp="1"/>
          </p:cNvSpPr>
          <p:nvPr>
            <p:ph type="title"/>
          </p:nvPr>
        </p:nvSpPr>
        <p:spPr>
          <a:xfrm>
            <a:off x="752856" y="2535301"/>
            <a:ext cx="10515600" cy="1325563"/>
          </a:xfrm>
        </p:spPr>
        <p:txBody>
          <a:bodyPr/>
          <a:lstStyle/>
          <a:p>
            <a:pPr algn="ctr"/>
            <a:r>
              <a:rPr lang="en-US" b="1" kern="1800" dirty="0">
                <a:latin typeface="Times New Roman" panose="02020603050405020304" pitchFamily="18" charset="0"/>
                <a:ea typeface="Times New Roman" panose="02020603050405020304" pitchFamily="18" charset="0"/>
                <a:cs typeface="Times New Roman" panose="02020603050405020304" pitchFamily="18" charset="0"/>
              </a:rPr>
              <a:t>Shift-Reduce Parsing</a:t>
            </a:r>
            <a:br>
              <a:rPr lang="en-US" sz="2400" kern="1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Tree>
    <p:extLst>
      <p:ext uri="{BB962C8B-B14F-4D97-AF65-F5344CB8AC3E}">
        <p14:creationId xmlns:p14="http://schemas.microsoft.com/office/powerpoint/2010/main" val="3807553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3D1DA2-0050-93AE-BFC5-1A8153648DF4}"/>
              </a:ext>
            </a:extLst>
          </p:cNvPr>
          <p:cNvSpPr txBox="1"/>
          <p:nvPr/>
        </p:nvSpPr>
        <p:spPr>
          <a:xfrm>
            <a:off x="453513" y="294057"/>
            <a:ext cx="11168216" cy="241399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Definition of Handle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 handle is a substring of a right-sentential form (a string that can be derived from the start symbol) that matches the right-hand side (RHS) of a production rule and whose reduction to the non-terminal (LHS) represents one step in a reverse of a rightmost derivation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9160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9A05D85-E378-FEA7-31D7-21BE32635A59}"/>
              </a:ext>
            </a:extLst>
          </p:cNvPr>
          <p:cNvSpPr txBox="1"/>
          <p:nvPr/>
        </p:nvSpPr>
        <p:spPr>
          <a:xfrm>
            <a:off x="969705" y="449171"/>
            <a:ext cx="10814255" cy="1051955"/>
          </a:xfrm>
          <a:prstGeom prst="rect">
            <a:avLst/>
          </a:prstGeom>
          <a:noFill/>
        </p:spPr>
        <p:txBody>
          <a:bodyPr wrap="square">
            <a:spAutoFit/>
          </a:bodyPr>
          <a:lstStyle/>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 handle is what the parser identifies as ready to be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reduced</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during bottom-up parsing (e.g., shift-reduce parsing).</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F9550CB-A8BB-288E-A542-9CD1D387E159}"/>
              </a:ext>
            </a:extLst>
          </p:cNvPr>
          <p:cNvSpPr txBox="1"/>
          <p:nvPr/>
        </p:nvSpPr>
        <p:spPr>
          <a:xfrm>
            <a:off x="836971" y="1797061"/>
            <a:ext cx="9486900" cy="353866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Formal Explanation: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Let: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 ⇒* α A w ⇒ α β w be a rightmost derivation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 → β is a production in the grammar</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β</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is 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handle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of the string α β w</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7436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A195F2-532B-C05A-FADF-8C9D388A5D96}"/>
              </a:ext>
            </a:extLst>
          </p:cNvPr>
          <p:cNvSpPr txBox="1"/>
          <p:nvPr/>
        </p:nvSpPr>
        <p:spPr>
          <a:xfrm>
            <a:off x="516194" y="204592"/>
            <a:ext cx="11326761" cy="5922903"/>
          </a:xfrm>
          <a:prstGeom prst="rect">
            <a:avLst/>
          </a:prstGeom>
          <a:noFill/>
        </p:spPr>
        <p:txBody>
          <a:bodyPr wrap="square">
            <a:spAutoFit/>
          </a:bodyPr>
          <a:lstStyle/>
          <a:p>
            <a:pPr marL="0" marR="0">
              <a:lnSpc>
                <a:spcPct val="115000"/>
              </a:lnSpc>
              <a:spcAft>
                <a:spcPts val="800"/>
              </a:spcAft>
              <a:buNone/>
            </a:pPr>
            <a:r>
              <a:rPr lang="en-US" sz="3200" b="1" kern="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Given the grammar:</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0" dirty="0">
                <a:effectLst/>
                <a:latin typeface="Courier New" panose="02070309020205020404" pitchFamily="49" charset="0"/>
                <a:ea typeface="Times New Roman" panose="02020603050405020304" pitchFamily="18" charset="0"/>
                <a:cs typeface="Times New Roman" panose="02020603050405020304" pitchFamily="18" charset="0"/>
              </a:rPr>
              <a:t>E → E + T | T  </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0" dirty="0">
                <a:effectLst/>
                <a:latin typeface="Courier New" panose="02070309020205020404" pitchFamily="49" charset="0"/>
                <a:ea typeface="Times New Roman" panose="02020603050405020304" pitchFamily="18" charset="0"/>
                <a:cs typeface="Times New Roman" panose="02020603050405020304" pitchFamily="18" charset="0"/>
              </a:rPr>
              <a:t>T → T * F | F  </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0" dirty="0">
                <a:effectLst/>
                <a:latin typeface="Courier New" panose="02070309020205020404" pitchFamily="49" charset="0"/>
                <a:ea typeface="Times New Roman" panose="02020603050405020304" pitchFamily="18" charset="0"/>
                <a:cs typeface="Times New Roman" panose="02020603050405020304" pitchFamily="18" charset="0"/>
              </a:rPr>
              <a:t>F → ( E ) | id</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Let the input string be: </a:t>
            </a:r>
            <a:r>
              <a:rPr lang="en-US" sz="2800" b="1" kern="0" dirty="0">
                <a:effectLst/>
                <a:latin typeface="Courier New" panose="02070309020205020404" pitchFamily="49" charset="0"/>
                <a:ea typeface="Times New Roman" panose="02020603050405020304" pitchFamily="18" charset="0"/>
                <a:cs typeface="Times New Roman" panose="02020603050405020304" pitchFamily="18" charset="0"/>
              </a:rPr>
              <a:t>id + id * id</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rightmost derivation</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0" dirty="0">
                <a:effectLst/>
                <a:latin typeface="Courier New" panose="02070309020205020404" pitchFamily="49" charset="0"/>
                <a:ea typeface="Times New Roman" panose="02020603050405020304" pitchFamily="18" charset="0"/>
                <a:cs typeface="Times New Roman" panose="02020603050405020304" pitchFamily="18" charset="0"/>
              </a:rPr>
              <a:t>E → E + T → E + T * F → E + T * id → E + F * id → E + id * id → T + id * id → </a:t>
            </a: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b="1" kern="0" dirty="0">
                <a:effectLst/>
                <a:latin typeface="Courier New" panose="02070309020205020404" pitchFamily="49" charset="0"/>
                <a:ea typeface="Times New Roman" panose="02020603050405020304" pitchFamily="18" charset="0"/>
                <a:cs typeface="Times New Roman" panose="02020603050405020304" pitchFamily="18" charset="0"/>
              </a:rPr>
              <a:t>id + id * id</a:t>
            </a:r>
            <a:endParaRPr lang="en-US" sz="28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43603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F33D88-1A5F-2BB4-17B3-9CC672437E95}"/>
              </a:ext>
            </a:extLst>
          </p:cNvPr>
          <p:cNvSpPr txBox="1"/>
          <p:nvPr/>
        </p:nvSpPr>
        <p:spPr>
          <a:xfrm>
            <a:off x="512506" y="334691"/>
            <a:ext cx="10976488" cy="5230406"/>
          </a:xfrm>
          <a:prstGeom prst="rect">
            <a:avLst/>
          </a:prstGeom>
          <a:noFill/>
        </p:spPr>
        <p:txBody>
          <a:bodyPr wrap="square">
            <a:spAutoFit/>
          </a:bodyPr>
          <a:lstStyle/>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reverse of this is a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rightmost derivation in reverse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where each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handle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is reduced in sequence: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id → F</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F → 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 * F → 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 → 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 + T → 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Font typeface="+mj-lt"/>
              <a:buAutoNum type="arabicPeriod"/>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 → start symbol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So the handles are: id, F, T * F, T, E + 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80805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A827B-60E6-488E-84FC-34FD7207489E}"/>
              </a:ext>
            </a:extLst>
          </p:cNvPr>
          <p:cNvSpPr txBox="1"/>
          <p:nvPr/>
        </p:nvSpPr>
        <p:spPr>
          <a:xfrm>
            <a:off x="674738" y="270597"/>
            <a:ext cx="10814255" cy="3308598"/>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Why is a Handle Important?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Identifying the correct handle is crucial for shift-reduce parsers (like LR, SLR, LALR, etc.)</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Each reduction step in bottom-up parsing reduces a handle to a non-terminal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Handles help construct the parse tree bottom-up</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1AC7F38-950E-BF27-14A6-4B87182321FD}"/>
              </a:ext>
            </a:extLst>
          </p:cNvPr>
          <p:cNvSpPr txBox="1"/>
          <p:nvPr/>
        </p:nvSpPr>
        <p:spPr>
          <a:xfrm>
            <a:off x="674738" y="3827207"/>
            <a:ext cx="10991236" cy="174432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 Shift-Reduce Parsing:</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Shift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symbols from input to stack until a handle is on top</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Reduce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the handle to the left-hand non-terminal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2188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2A123D-7918-BA16-E0CC-0809FBCB1114}"/>
              </a:ext>
            </a:extLst>
          </p:cNvPr>
          <p:cNvSpPr txBox="1"/>
          <p:nvPr/>
        </p:nvSpPr>
        <p:spPr>
          <a:xfrm>
            <a:off x="1264674" y="253900"/>
            <a:ext cx="6098458" cy="4207562"/>
          </a:xfrm>
          <a:prstGeom prst="rect">
            <a:avLst/>
          </a:prstGeom>
          <a:noFill/>
        </p:spPr>
        <p:txBody>
          <a:bodyPr wrap="square">
            <a:spAutoFit/>
          </a:bodyPr>
          <a:lstStyle/>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Visual Representation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Input: id + id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Stack: id           → handle: id (F → id)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Stack: F            → handle: F (T → F)</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Stack: T            → handle: T (E → 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Stack: E + id       → handle: id (F → id)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Stack: E + F        → ...</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2804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851CAF-FCA5-D289-B3A8-43860574D657}"/>
              </a:ext>
            </a:extLst>
          </p:cNvPr>
          <p:cNvSpPr txBox="1"/>
          <p:nvPr/>
        </p:nvSpPr>
        <p:spPr>
          <a:xfrm>
            <a:off x="689487" y="442141"/>
            <a:ext cx="6098458" cy="523220"/>
          </a:xfrm>
          <a:prstGeom prst="rect">
            <a:avLst/>
          </a:prstGeom>
          <a:noFill/>
        </p:spPr>
        <p:txBody>
          <a:bodyPr wrap="square">
            <a:spAutoFit/>
          </a:bodyPr>
          <a:lstStyle/>
          <a:p>
            <a:r>
              <a:rPr lang="en-US" sz="2800" b="1" kern="0" dirty="0">
                <a:effectLst/>
                <a:latin typeface="Times New Roman" panose="02020603050405020304" pitchFamily="18" charset="0"/>
                <a:ea typeface="Times New Roman" panose="02020603050405020304" pitchFamily="18" charset="0"/>
              </a:rPr>
              <a:t>Summary Table</a:t>
            </a:r>
            <a:endParaRPr lang="en-US" sz="2800" dirty="0"/>
          </a:p>
        </p:txBody>
      </p:sp>
      <p:graphicFrame>
        <p:nvGraphicFramePr>
          <p:cNvPr id="4" name="Table 3">
            <a:extLst>
              <a:ext uri="{FF2B5EF4-FFF2-40B4-BE49-F238E27FC236}">
                <a16:creationId xmlns:a16="http://schemas.microsoft.com/office/drawing/2014/main" id="{21D8CF77-C3CC-11AF-892D-B19580E5D449}"/>
              </a:ext>
            </a:extLst>
          </p:cNvPr>
          <p:cNvGraphicFramePr>
            <a:graphicFrameLocks noGrp="1"/>
          </p:cNvGraphicFramePr>
          <p:nvPr>
            <p:extLst>
              <p:ext uri="{D42A27DB-BD31-4B8C-83A1-F6EECF244321}">
                <p14:modId xmlns:p14="http://schemas.microsoft.com/office/powerpoint/2010/main" val="504844040"/>
              </p:ext>
            </p:extLst>
          </p:nvPr>
        </p:nvGraphicFramePr>
        <p:xfrm>
          <a:off x="838200" y="1504336"/>
          <a:ext cx="10515600" cy="3394692"/>
        </p:xfrm>
        <a:graphic>
          <a:graphicData uri="http://schemas.openxmlformats.org/drawingml/2006/table">
            <a:tbl>
              <a:tblPr firstRow="1" firstCol="1" bandRow="1">
                <a:tableStyleId>{5C22544A-7EE6-4342-B048-85BDC9FD1C3A}</a:tableStyleId>
              </a:tblPr>
              <a:tblGrid>
                <a:gridCol w="3173361">
                  <a:extLst>
                    <a:ext uri="{9D8B030D-6E8A-4147-A177-3AD203B41FA5}">
                      <a16:colId xmlns:a16="http://schemas.microsoft.com/office/drawing/2014/main" val="1928473310"/>
                    </a:ext>
                  </a:extLst>
                </a:gridCol>
                <a:gridCol w="7342239">
                  <a:extLst>
                    <a:ext uri="{9D8B030D-6E8A-4147-A177-3AD203B41FA5}">
                      <a16:colId xmlns:a16="http://schemas.microsoft.com/office/drawing/2014/main" val="158727206"/>
                    </a:ext>
                  </a:extLst>
                </a:gridCol>
              </a:tblGrid>
              <a:tr h="608389">
                <a:tc>
                  <a:txBody>
                    <a:bodyPr/>
                    <a:lstStyle/>
                    <a:p>
                      <a:pPr marL="0" marR="0" algn="ctr">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Term</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Description</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8715318"/>
                  </a:ext>
                </a:extLst>
              </a:tr>
              <a:tr h="608389">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Handle</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Substring matching RHS of a production to be reduced</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70173575"/>
                  </a:ext>
                </a:extLst>
              </a:tr>
              <a:tr h="608389">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Role</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Guides reduction in bottom-up parsing</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18460810"/>
                  </a:ext>
                </a:extLst>
              </a:tr>
              <a:tr h="608389">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Found In</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Right-sentential forms during reverse derivation</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88156748"/>
                  </a:ext>
                </a:extLst>
              </a:tr>
              <a:tr h="608389">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Used By</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dirty="0">
                          <a:effectLst/>
                          <a:latin typeface="Times New Roman" panose="02020603050405020304" pitchFamily="18" charset="0"/>
                          <a:cs typeface="Times New Roman" panose="02020603050405020304" pitchFamily="18" charset="0"/>
                        </a:rPr>
                        <a:t>LR parsers, shift-reduce parsers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96962017"/>
                  </a:ext>
                </a:extLst>
              </a:tr>
            </a:tbl>
          </a:graphicData>
        </a:graphic>
      </p:graphicFrame>
    </p:spTree>
    <p:extLst>
      <p:ext uri="{BB962C8B-B14F-4D97-AF65-F5344CB8AC3E}">
        <p14:creationId xmlns:p14="http://schemas.microsoft.com/office/powerpoint/2010/main" val="2501009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7F10BD-407D-5BD6-92CD-4A3C09DB376E}"/>
              </a:ext>
            </a:extLst>
          </p:cNvPr>
          <p:cNvPicPr>
            <a:picLocks noChangeAspect="1"/>
          </p:cNvPicPr>
          <p:nvPr/>
        </p:nvPicPr>
        <p:blipFill>
          <a:blip r:embed="rId2"/>
          <a:stretch>
            <a:fillRect/>
          </a:stretch>
        </p:blipFill>
        <p:spPr>
          <a:xfrm>
            <a:off x="329184" y="0"/>
            <a:ext cx="11180063" cy="6571488"/>
          </a:xfrm>
          <a:prstGeom prst="rect">
            <a:avLst/>
          </a:prstGeom>
        </p:spPr>
      </p:pic>
    </p:spTree>
    <p:extLst>
      <p:ext uri="{BB962C8B-B14F-4D97-AF65-F5344CB8AC3E}">
        <p14:creationId xmlns:p14="http://schemas.microsoft.com/office/powerpoint/2010/main" val="27540416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79585BA-5D22-11B7-A65C-AB69A59CF304}"/>
              </a:ext>
            </a:extLst>
          </p:cNvPr>
          <p:cNvSpPr txBox="1"/>
          <p:nvPr/>
        </p:nvSpPr>
        <p:spPr>
          <a:xfrm>
            <a:off x="457200" y="439597"/>
            <a:ext cx="10928555"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In compiler design—especially in syntax analysis (parsing)—the concept of a prefix plays an important role in constructing predictive parsers (like LL parsers), bottom-up parsers (like LR parsers), and detecting ambiguities in grammars.</a:t>
            </a:r>
          </a:p>
        </p:txBody>
      </p:sp>
      <p:sp>
        <p:nvSpPr>
          <p:cNvPr id="7" name="Rectangle 4">
            <a:extLst>
              <a:ext uri="{FF2B5EF4-FFF2-40B4-BE49-F238E27FC236}">
                <a16:creationId xmlns:a16="http://schemas.microsoft.com/office/drawing/2014/main" id="{96EC4045-317B-28AB-8597-4E71401E098F}"/>
              </a:ext>
            </a:extLst>
          </p:cNvPr>
          <p:cNvSpPr>
            <a:spLocks noChangeArrowheads="1"/>
          </p:cNvSpPr>
          <p:nvPr/>
        </p:nvSpPr>
        <p:spPr bwMode="auto">
          <a:xfrm>
            <a:off x="457200" y="2211389"/>
            <a:ext cx="10928555"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Times New Roman" panose="02020603050405020304" pitchFamily="18" charset="0"/>
                <a:cs typeface="Times New Roman" panose="02020603050405020304" pitchFamily="18" charset="0"/>
              </a:rPr>
              <a:t>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prefix</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 string is any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 segment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(including the whole string and the empty string) of that string.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 string w =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xyz</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prefixes are:</a:t>
            </a:r>
          </a:p>
          <a:p>
            <a:pPr marL="1371600" lvl="2" indent="-457200" eaLnBrk="0" fontAlgn="base" hangingPunct="0">
              <a:spcBef>
                <a:spcPct val="0"/>
              </a:spcBef>
              <a:spcAft>
                <a:spcPct val="0"/>
              </a:spcAft>
              <a:buFont typeface="Wingdings" panose="05000000000000000000" pitchFamily="2" charset="2"/>
              <a:buChar char="ü"/>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ε (empty string)</a:t>
            </a:r>
          </a:p>
          <a:p>
            <a:pPr marL="1371600" lvl="2" indent="-457200" eaLnBrk="0" fontAlgn="base" hangingPunct="0">
              <a:spcBef>
                <a:spcPct val="0"/>
              </a:spcBef>
              <a:spcAft>
                <a:spcPct val="0"/>
              </a:spcAft>
              <a:buFont typeface="Wingdings" panose="05000000000000000000" pitchFamily="2" charset="2"/>
              <a:buChar char="ü"/>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x</a:t>
            </a:r>
          </a:p>
          <a:p>
            <a:pPr marL="1371600" lvl="2" indent="-457200" eaLnBrk="0" fontAlgn="base" hangingPunct="0">
              <a:spcBef>
                <a:spcPct val="0"/>
              </a:spcBef>
              <a:spcAft>
                <a:spcPct val="0"/>
              </a:spcAft>
              <a:buFont typeface="Wingdings" panose="05000000000000000000" pitchFamily="2" charset="2"/>
              <a:buChar char="ü"/>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xy</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371600" lvl="2" indent="-457200" eaLnBrk="0" fontAlgn="base" hangingPunct="0">
              <a:spcBef>
                <a:spcPct val="0"/>
              </a:spcBef>
              <a:spcAft>
                <a:spcPct val="0"/>
              </a:spcAft>
              <a:buFont typeface="Wingdings" panose="05000000000000000000" pitchFamily="2" charset="2"/>
              <a:buChar char="ü"/>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xyz</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full string)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262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C89B12B0-14C5-43DC-559B-07261961DA8B}"/>
              </a:ext>
            </a:extLst>
          </p:cNvPr>
          <p:cNvGraphicFramePr>
            <a:graphicFrameLocks noGrp="1"/>
          </p:cNvGraphicFramePr>
          <p:nvPr>
            <p:extLst>
              <p:ext uri="{D42A27DB-BD31-4B8C-83A1-F6EECF244321}">
                <p14:modId xmlns:p14="http://schemas.microsoft.com/office/powerpoint/2010/main" val="228176571"/>
              </p:ext>
            </p:extLst>
          </p:nvPr>
        </p:nvGraphicFramePr>
        <p:xfrm>
          <a:off x="2389238" y="1460090"/>
          <a:ext cx="7846141" cy="3480960"/>
        </p:xfrm>
        <a:graphic>
          <a:graphicData uri="http://schemas.openxmlformats.org/drawingml/2006/table">
            <a:tbl>
              <a:tblPr/>
              <a:tblGrid>
                <a:gridCol w="2334517">
                  <a:extLst>
                    <a:ext uri="{9D8B030D-6E8A-4147-A177-3AD203B41FA5}">
                      <a16:colId xmlns:a16="http://schemas.microsoft.com/office/drawing/2014/main" val="1064717760"/>
                    </a:ext>
                  </a:extLst>
                </a:gridCol>
                <a:gridCol w="2755812">
                  <a:extLst>
                    <a:ext uri="{9D8B030D-6E8A-4147-A177-3AD203B41FA5}">
                      <a16:colId xmlns:a16="http://schemas.microsoft.com/office/drawing/2014/main" val="35711184"/>
                    </a:ext>
                  </a:extLst>
                </a:gridCol>
                <a:gridCol w="2755812">
                  <a:extLst>
                    <a:ext uri="{9D8B030D-6E8A-4147-A177-3AD203B41FA5}">
                      <a16:colId xmlns:a16="http://schemas.microsoft.com/office/drawing/2014/main" val="1246451135"/>
                    </a:ext>
                  </a:extLst>
                </a:gridCol>
              </a:tblGrid>
              <a:tr h="737760">
                <a:tc>
                  <a:txBody>
                    <a:bodyPr/>
                    <a:lstStyle/>
                    <a:p>
                      <a:pPr>
                        <a:buNone/>
                      </a:pPr>
                      <a:r>
                        <a:rPr lang="en-US" sz="2800" b="1" dirty="0">
                          <a:latin typeface="Times New Roman" panose="02020603050405020304" pitchFamily="18" charset="0"/>
                          <a:cs typeface="Times New Roman" panose="02020603050405020304" pitchFamily="18" charset="0"/>
                        </a:rPr>
                        <a:t>Concept</a:t>
                      </a:r>
                    </a:p>
                  </a:txBody>
                  <a:tcPr anchor="ctr">
                    <a:lnL>
                      <a:noFill/>
                    </a:lnL>
                    <a:lnR>
                      <a:noFill/>
                    </a:lnR>
                    <a:lnT>
                      <a:noFill/>
                    </a:lnT>
                    <a:lnB>
                      <a:noFill/>
                    </a:lnB>
                    <a:noFill/>
                  </a:tcPr>
                </a:tc>
                <a:tc>
                  <a:txBody>
                    <a:bodyPr/>
                    <a:lstStyle/>
                    <a:p>
                      <a:pPr>
                        <a:buNone/>
                      </a:pPr>
                      <a:r>
                        <a:rPr lang="en-US" sz="2800" b="1" dirty="0">
                          <a:latin typeface="Times New Roman" panose="02020603050405020304" pitchFamily="18" charset="0"/>
                          <a:cs typeface="Times New Roman" panose="02020603050405020304" pitchFamily="18" charset="0"/>
                        </a:rPr>
                        <a:t>Context</a:t>
                      </a:r>
                    </a:p>
                  </a:txBody>
                  <a:tcPr anchor="ctr">
                    <a:lnL>
                      <a:noFill/>
                    </a:lnL>
                    <a:lnR>
                      <a:noFill/>
                    </a:lnR>
                    <a:lnT>
                      <a:noFill/>
                    </a:lnT>
                    <a:lnB>
                      <a:noFill/>
                    </a:lnB>
                    <a:noFill/>
                  </a:tcPr>
                </a:tc>
                <a:tc>
                  <a:txBody>
                    <a:bodyPr/>
                    <a:lstStyle/>
                    <a:p>
                      <a:pPr>
                        <a:buNone/>
                      </a:pPr>
                      <a:r>
                        <a:rPr lang="en-US" sz="2800" b="1" dirty="0">
                          <a:latin typeface="Times New Roman" panose="02020603050405020304" pitchFamily="18" charset="0"/>
                          <a:cs typeface="Times New Roman" panose="02020603050405020304" pitchFamily="18" charset="0"/>
                        </a:rPr>
                        <a:t>Purpose</a:t>
                      </a:r>
                    </a:p>
                  </a:txBody>
                  <a:tcPr anchor="ctr">
                    <a:lnL>
                      <a:noFill/>
                    </a:lnL>
                    <a:lnR>
                      <a:noFill/>
                    </a:lnR>
                    <a:lnT>
                      <a:noFill/>
                    </a:lnT>
                    <a:lnB>
                      <a:noFill/>
                    </a:lnB>
                    <a:noFill/>
                  </a:tcPr>
                </a:tc>
                <a:extLst>
                  <a:ext uri="{0D108BD9-81ED-4DB2-BD59-A6C34878D82A}">
                    <a16:rowId xmlns:a16="http://schemas.microsoft.com/office/drawing/2014/main" val="1047028873"/>
                  </a:ext>
                </a:extLst>
              </a:tr>
              <a:tr h="1291080">
                <a:tc>
                  <a:txBody>
                    <a:bodyPr/>
                    <a:lstStyle/>
                    <a:p>
                      <a:pPr>
                        <a:buNone/>
                      </a:pPr>
                      <a:r>
                        <a:rPr lang="en-US" sz="2800" dirty="0">
                          <a:latin typeface="Times New Roman" panose="02020603050405020304" pitchFamily="18" charset="0"/>
                          <a:cs typeface="Times New Roman" panose="02020603050405020304" pitchFamily="18" charset="0"/>
                        </a:rPr>
                        <a:t>Prefix</a:t>
                      </a:r>
                    </a:p>
                  </a:txBody>
                  <a:tcPr anchor="ctr">
                    <a:lnL>
                      <a:noFill/>
                    </a:lnL>
                    <a:lnR>
                      <a:noFill/>
                    </a:lnR>
                    <a:lnT>
                      <a:noFill/>
                    </a:lnT>
                    <a:lnB>
                      <a:noFill/>
                    </a:lnB>
                    <a:noFill/>
                  </a:tcPr>
                </a:tc>
                <a:tc>
                  <a:txBody>
                    <a:bodyPr/>
                    <a:lstStyle/>
                    <a:p>
                      <a:pPr>
                        <a:buNone/>
                      </a:pPr>
                      <a:r>
                        <a:rPr lang="en-US" sz="2800">
                          <a:latin typeface="Times New Roman" panose="02020603050405020304" pitchFamily="18" charset="0"/>
                          <a:cs typeface="Times New Roman" panose="02020603050405020304" pitchFamily="18" charset="0"/>
                        </a:rPr>
                        <a:t>Top-down parsing</a:t>
                      </a:r>
                    </a:p>
                  </a:txBody>
                  <a:tcPr anchor="ctr">
                    <a:lnL>
                      <a:noFill/>
                    </a:lnL>
                    <a:lnR>
                      <a:noFill/>
                    </a:lnR>
                    <a:lnT>
                      <a:noFill/>
                    </a:lnT>
                    <a:lnB>
                      <a:noFill/>
                    </a:lnB>
                    <a:noFill/>
                  </a:tcPr>
                </a:tc>
                <a:tc>
                  <a:txBody>
                    <a:bodyPr/>
                    <a:lstStyle/>
                    <a:p>
                      <a:pPr>
                        <a:buNone/>
                      </a:pPr>
                      <a:r>
                        <a:rPr lang="en-GB" sz="2800" dirty="0">
                          <a:latin typeface="Times New Roman" panose="02020603050405020304" pitchFamily="18" charset="0"/>
                          <a:cs typeface="Times New Roman" panose="02020603050405020304" pitchFamily="18" charset="0"/>
                        </a:rPr>
                        <a:t>Used to determine parsing decisions</a:t>
                      </a:r>
                    </a:p>
                  </a:txBody>
                  <a:tcPr anchor="ctr">
                    <a:lnL>
                      <a:noFill/>
                    </a:lnL>
                    <a:lnR>
                      <a:noFill/>
                    </a:lnR>
                    <a:lnT>
                      <a:noFill/>
                    </a:lnT>
                    <a:lnB>
                      <a:noFill/>
                    </a:lnB>
                    <a:noFill/>
                  </a:tcPr>
                </a:tc>
                <a:extLst>
                  <a:ext uri="{0D108BD9-81ED-4DB2-BD59-A6C34878D82A}">
                    <a16:rowId xmlns:a16="http://schemas.microsoft.com/office/drawing/2014/main" val="2258688029"/>
                  </a:ext>
                </a:extLst>
              </a:tr>
              <a:tr h="1291080">
                <a:tc>
                  <a:txBody>
                    <a:bodyPr/>
                    <a:lstStyle/>
                    <a:p>
                      <a:pPr>
                        <a:buNone/>
                      </a:pPr>
                      <a:r>
                        <a:rPr lang="en-US" sz="2800">
                          <a:latin typeface="Times New Roman" panose="02020603050405020304" pitchFamily="18" charset="0"/>
                          <a:cs typeface="Times New Roman" panose="02020603050405020304" pitchFamily="18" charset="0"/>
                        </a:rPr>
                        <a:t>Handle</a:t>
                      </a:r>
                    </a:p>
                  </a:txBody>
                  <a:tcPr anchor="ctr">
                    <a:lnL>
                      <a:noFill/>
                    </a:lnL>
                    <a:lnR>
                      <a:noFill/>
                    </a:lnR>
                    <a:lnT>
                      <a:noFill/>
                    </a:lnT>
                    <a:lnB>
                      <a:noFill/>
                    </a:lnB>
                    <a:noFill/>
                  </a:tcPr>
                </a:tc>
                <a:tc>
                  <a:txBody>
                    <a:bodyPr/>
                    <a:lstStyle/>
                    <a:p>
                      <a:pPr>
                        <a:buNone/>
                      </a:pPr>
                      <a:r>
                        <a:rPr lang="en-US" sz="2800">
                          <a:latin typeface="Times New Roman" panose="02020603050405020304" pitchFamily="18" charset="0"/>
                          <a:cs typeface="Times New Roman" panose="02020603050405020304" pitchFamily="18" charset="0"/>
                        </a:rPr>
                        <a:t>Bottom-up parsing</a:t>
                      </a:r>
                    </a:p>
                  </a:txBody>
                  <a:tcPr anchor="ctr">
                    <a:lnL>
                      <a:noFill/>
                    </a:lnL>
                    <a:lnR>
                      <a:noFill/>
                    </a:lnR>
                    <a:lnT>
                      <a:noFill/>
                    </a:lnT>
                    <a:lnB>
                      <a:noFill/>
                    </a:lnB>
                    <a:noFill/>
                  </a:tcPr>
                </a:tc>
                <a:tc>
                  <a:txBody>
                    <a:bodyPr/>
                    <a:lstStyle/>
                    <a:p>
                      <a:pPr>
                        <a:buNone/>
                      </a:pPr>
                      <a:r>
                        <a:rPr lang="en-GB" sz="2800" dirty="0">
                          <a:latin typeface="Times New Roman" panose="02020603050405020304" pitchFamily="18" charset="0"/>
                          <a:cs typeface="Times New Roman" panose="02020603050405020304" pitchFamily="18" charset="0"/>
                        </a:rPr>
                        <a:t>Used to identify reduction candidates</a:t>
                      </a:r>
                    </a:p>
                  </a:txBody>
                  <a:tcPr anchor="ctr">
                    <a:lnL>
                      <a:noFill/>
                    </a:lnL>
                    <a:lnR>
                      <a:noFill/>
                    </a:lnR>
                    <a:lnT>
                      <a:noFill/>
                    </a:lnT>
                    <a:lnB>
                      <a:noFill/>
                    </a:lnB>
                    <a:noFill/>
                  </a:tcPr>
                </a:tc>
                <a:extLst>
                  <a:ext uri="{0D108BD9-81ED-4DB2-BD59-A6C34878D82A}">
                    <a16:rowId xmlns:a16="http://schemas.microsoft.com/office/drawing/2014/main" val="2217369490"/>
                  </a:ext>
                </a:extLst>
              </a:tr>
            </a:tbl>
          </a:graphicData>
        </a:graphic>
      </p:graphicFrame>
      <p:sp>
        <p:nvSpPr>
          <p:cNvPr id="9" name="TextBox 8">
            <a:extLst>
              <a:ext uri="{FF2B5EF4-FFF2-40B4-BE49-F238E27FC236}">
                <a16:creationId xmlns:a16="http://schemas.microsoft.com/office/drawing/2014/main" id="{1048034E-B16E-82F6-0795-31459523E1E7}"/>
              </a:ext>
            </a:extLst>
          </p:cNvPr>
          <p:cNvSpPr txBox="1"/>
          <p:nvPr/>
        </p:nvSpPr>
        <p:spPr>
          <a:xfrm>
            <a:off x="2492475" y="397895"/>
            <a:ext cx="6098458"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Prefix vs Handle</a:t>
            </a:r>
          </a:p>
        </p:txBody>
      </p:sp>
    </p:spTree>
    <p:extLst>
      <p:ext uri="{BB962C8B-B14F-4D97-AF65-F5344CB8AC3E}">
        <p14:creationId xmlns:p14="http://schemas.microsoft.com/office/powerpoint/2010/main" val="1579427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4823EF8-6D00-44BC-296A-1525812F00D9}"/>
              </a:ext>
            </a:extLst>
          </p:cNvPr>
          <p:cNvSpPr>
            <a:spLocks noChangeArrowheads="1"/>
          </p:cNvSpPr>
          <p:nvPr/>
        </p:nvSpPr>
        <p:spPr bwMode="auto">
          <a:xfrm>
            <a:off x="137160" y="856357"/>
            <a:ext cx="1205484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 Factoring and Predictive Parsing (LL)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LL(1) parsers, no two productions for a non-terminal should begin with the same prefix, because the parser needs to make decisions based on the first symbol of the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Ambiguous Grammar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 if E then S | if E then S else 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Both productions start with the prefix if E then 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eliminate ambiguity, we use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left factoring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 if E then 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 else S | ε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Now the parser can make a decision based on the prefix else or end-of-input</a:t>
            </a:r>
            <a:r>
              <a:rPr kumimoji="0" lang="en-US" altLang="en-US" sz="11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9CAB4A45-411F-3814-DA95-7760F5A04502}"/>
              </a:ext>
            </a:extLst>
          </p:cNvPr>
          <p:cNvSpPr txBox="1"/>
          <p:nvPr/>
        </p:nvSpPr>
        <p:spPr>
          <a:xfrm>
            <a:off x="1826342" y="156157"/>
            <a:ext cx="8539316"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Importance of Prefix in different use cases</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4533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837D4A-6E2F-1377-6B75-359845184273}"/>
              </a:ext>
            </a:extLst>
          </p:cNvPr>
          <p:cNvSpPr txBox="1"/>
          <p:nvPr/>
        </p:nvSpPr>
        <p:spPr>
          <a:xfrm>
            <a:off x="659990" y="304319"/>
            <a:ext cx="10460294" cy="3970318"/>
          </a:xfrm>
          <a:prstGeom prst="rect">
            <a:avLst/>
          </a:prstGeom>
          <a:noFill/>
        </p:spPr>
        <p:txBody>
          <a:bodyPr wrap="square">
            <a:spAutoFit/>
          </a:bodyPr>
          <a:lstStyle/>
          <a:p>
            <a:pPr>
              <a:buNone/>
            </a:pPr>
            <a:r>
              <a:rPr lang="en-GB" sz="2800" b="1" dirty="0">
                <a:latin typeface="Times New Roman" panose="02020603050405020304" pitchFamily="18" charset="0"/>
                <a:cs typeface="Times New Roman" panose="02020603050405020304" pitchFamily="18" charset="0"/>
              </a:rPr>
              <a:t>Prefix Property in Top-Down Parsers</a:t>
            </a:r>
          </a:p>
          <a:p>
            <a:pPr>
              <a:buNone/>
            </a:pPr>
            <a:endParaRPr lang="en-GB" sz="2800" b="1" dirty="0">
              <a:latin typeface="Times New Roman" panose="02020603050405020304" pitchFamily="18" charset="0"/>
              <a:cs typeface="Times New Roman" panose="02020603050405020304" pitchFamily="18" charset="0"/>
            </a:endParaRPr>
          </a:p>
          <a:p>
            <a:pPr>
              <a:buNone/>
            </a:pPr>
            <a:r>
              <a:rPr lang="en-GB" sz="2800" dirty="0">
                <a:latin typeface="Times New Roman" panose="02020603050405020304" pitchFamily="18" charset="0"/>
                <a:cs typeface="Times New Roman" panose="02020603050405020304" pitchFamily="18" charset="0"/>
              </a:rPr>
              <a:t>In </a:t>
            </a:r>
            <a:r>
              <a:rPr lang="en-GB" sz="2800" b="1" dirty="0">
                <a:latin typeface="Times New Roman" panose="02020603050405020304" pitchFamily="18" charset="0"/>
                <a:cs typeface="Times New Roman" panose="02020603050405020304" pitchFamily="18" charset="0"/>
              </a:rPr>
              <a:t>predictive parsers (top-down)</a:t>
            </a:r>
            <a:r>
              <a:rPr lang="en-GB" sz="2800" dirty="0">
                <a:latin typeface="Times New Roman" panose="02020603050405020304" pitchFamily="18" charset="0"/>
                <a:cs typeface="Times New Roman" panose="02020603050405020304" pitchFamily="18" charset="0"/>
              </a:rPr>
              <a:t>:</a:t>
            </a:r>
          </a:p>
          <a:p>
            <a:pPr>
              <a:buNone/>
            </a:pPr>
            <a:endParaRPr lang="en-GB"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The parser reads the input from left to right.</a:t>
            </a:r>
          </a:p>
          <a:p>
            <a:pPr marL="457200" indent="-457200">
              <a:buFont typeface="Wingdings" panose="05000000000000000000" pitchFamily="2" charset="2"/>
              <a:buChar char="ü"/>
            </a:pPr>
            <a:r>
              <a:rPr lang="en-GB" sz="2800" dirty="0">
                <a:latin typeface="Times New Roman" panose="02020603050405020304" pitchFamily="18" charset="0"/>
                <a:cs typeface="Times New Roman" panose="02020603050405020304" pitchFamily="18" charset="0"/>
              </a:rPr>
              <a:t>It matches prefixes of the input with the FIRST sets of the grammar.</a:t>
            </a:r>
          </a:p>
          <a:p>
            <a:endParaRPr lang="en-GB" sz="2800" dirty="0">
              <a:latin typeface="Times New Roman" panose="02020603050405020304" pitchFamily="18" charset="0"/>
              <a:cs typeface="Times New Roman" panose="02020603050405020304" pitchFamily="18" charset="0"/>
            </a:endParaRPr>
          </a:p>
          <a:p>
            <a:pPr>
              <a:buNone/>
            </a:pPr>
            <a:r>
              <a:rPr lang="en-GB" sz="2800" dirty="0">
                <a:latin typeface="Times New Roman" panose="02020603050405020304" pitchFamily="18" charset="0"/>
                <a:cs typeface="Times New Roman" panose="02020603050405020304" pitchFamily="18" charset="0"/>
              </a:rPr>
              <a:t>If the prefixes of multiple rules overlap, the parser can't decide which rule to apply — this causes non-determinism.</a:t>
            </a:r>
          </a:p>
        </p:txBody>
      </p:sp>
    </p:spTree>
    <p:extLst>
      <p:ext uri="{BB962C8B-B14F-4D97-AF65-F5344CB8AC3E}">
        <p14:creationId xmlns:p14="http://schemas.microsoft.com/office/powerpoint/2010/main" val="32486417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45EB3A-DF4D-E1A1-4739-414BCDA87BEA}"/>
              </a:ext>
            </a:extLst>
          </p:cNvPr>
          <p:cNvSpPr>
            <a:spLocks noChangeArrowheads="1"/>
          </p:cNvSpPr>
          <p:nvPr/>
        </p:nvSpPr>
        <p:spPr bwMode="auto">
          <a:xfrm>
            <a:off x="663677" y="573688"/>
            <a:ext cx="1058934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 Prefix Property in Bottom-Up Parsing (LR Parsers)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bottom-up parsers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LR parsers), the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 prefix</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property is critical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parser stack must contain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 prefix</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right-sentential form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means that the content of the stack at any point must be part of a derivation that leads to the complete string from the grammar.</a:t>
            </a:r>
          </a:p>
        </p:txBody>
      </p:sp>
    </p:spTree>
    <p:extLst>
      <p:ext uri="{BB962C8B-B14F-4D97-AF65-F5344CB8AC3E}">
        <p14:creationId xmlns:p14="http://schemas.microsoft.com/office/powerpoint/2010/main" val="4144448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6AF51C-2408-4A27-B5FF-7F495BA7C390}"/>
              </a:ext>
            </a:extLst>
          </p:cNvPr>
          <p:cNvSpPr txBox="1"/>
          <p:nvPr/>
        </p:nvSpPr>
        <p:spPr>
          <a:xfrm>
            <a:off x="586247" y="230577"/>
            <a:ext cx="11182965" cy="3970318"/>
          </a:xfrm>
          <a:prstGeom prst="rect">
            <a:avLst/>
          </a:prstGeom>
          <a:noFill/>
        </p:spPr>
        <p:txBody>
          <a:bodyPr wrap="square">
            <a:spAutoFit/>
          </a:bodyPr>
          <a:lstStyle/>
          <a:p>
            <a:pPr>
              <a:buNone/>
            </a:pPr>
            <a:r>
              <a:rPr lang="en-GB" sz="2800" b="1" dirty="0">
                <a:latin typeface="Times New Roman" panose="02020603050405020304" pitchFamily="18" charset="0"/>
                <a:cs typeface="Times New Roman" panose="02020603050405020304" pitchFamily="18" charset="0"/>
              </a:rPr>
              <a:t>FIRST and FOLLOW Sets</a:t>
            </a:r>
          </a:p>
          <a:p>
            <a:pPr>
              <a:buNone/>
            </a:pPr>
            <a:endParaRPr lang="en-GB" sz="2800" b="1" dirty="0">
              <a:latin typeface="Times New Roman" panose="02020603050405020304" pitchFamily="18" charset="0"/>
              <a:cs typeface="Times New Roman" panose="02020603050405020304" pitchFamily="18" charset="0"/>
            </a:endParaRPr>
          </a:p>
          <a:p>
            <a:pPr>
              <a:buNone/>
            </a:pPr>
            <a:r>
              <a:rPr lang="en-GB" sz="2800" dirty="0">
                <a:latin typeface="Times New Roman" panose="02020603050405020304" pitchFamily="18" charset="0"/>
                <a:cs typeface="Times New Roman" panose="02020603050405020304" pitchFamily="18" charset="0"/>
              </a:rPr>
              <a:t>In constructing FIRST and FOLLOW sets:</a:t>
            </a:r>
          </a:p>
          <a:p>
            <a:pPr>
              <a:buNone/>
            </a:pPr>
            <a:endParaRPr lang="en-GB"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FIRST(X) contains all prefix symbols that can start strings derived from X</a:t>
            </a:r>
          </a:p>
          <a:p>
            <a:pPr>
              <a:buFont typeface="Arial" panose="020B0604020202020204" pitchFamily="34" charset="0"/>
              <a:buChar char="•"/>
            </a:pPr>
            <a:r>
              <a:rPr lang="en-GB" sz="2800" dirty="0">
                <a:latin typeface="Times New Roman" panose="02020603050405020304" pitchFamily="18" charset="0"/>
                <a:cs typeface="Times New Roman" panose="02020603050405020304" pitchFamily="18" charset="0"/>
              </a:rPr>
              <a:t>FOLLOW(X) tells what can appear immediately after X</a:t>
            </a:r>
          </a:p>
          <a:p>
            <a:pPr>
              <a:buFont typeface="Arial" panose="020B0604020202020204" pitchFamily="34" charset="0"/>
              <a:buChar char="•"/>
            </a:pPr>
            <a:endParaRPr lang="en-GB" sz="2800" dirty="0">
              <a:latin typeface="Times New Roman" panose="02020603050405020304" pitchFamily="18" charset="0"/>
              <a:cs typeface="Times New Roman" panose="02020603050405020304" pitchFamily="18" charset="0"/>
            </a:endParaRPr>
          </a:p>
          <a:p>
            <a:pPr>
              <a:buNone/>
            </a:pPr>
            <a:r>
              <a:rPr lang="en-GB" sz="2800" dirty="0">
                <a:latin typeface="Times New Roman" panose="02020603050405020304" pitchFamily="18" charset="0"/>
                <a:cs typeface="Times New Roman" panose="02020603050405020304" pitchFamily="18" charset="0"/>
              </a:rPr>
              <a:t>These are used to prevent overlapping prefixes (which cause parsing conflicts).</a:t>
            </a:r>
          </a:p>
        </p:txBody>
      </p:sp>
    </p:spTree>
    <p:extLst>
      <p:ext uri="{BB962C8B-B14F-4D97-AF65-F5344CB8AC3E}">
        <p14:creationId xmlns:p14="http://schemas.microsoft.com/office/powerpoint/2010/main" val="25590020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A3857D-2FDA-9FAC-2931-264CFF3695DD}"/>
              </a:ext>
            </a:extLst>
          </p:cNvPr>
          <p:cNvSpPr>
            <a:spLocks noChangeArrowheads="1"/>
          </p:cNvSpPr>
          <p:nvPr/>
        </p:nvSpPr>
        <p:spPr bwMode="auto">
          <a:xfrm>
            <a:off x="575188" y="193433"/>
            <a:ext cx="988597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Example: Prefix in FIRST 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Given: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 a B | a C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productions have the same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prefix</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so LL(1) parsing fails.</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Needs left factoring to resolve the prefix conflict.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42690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71EE0A-A122-B9CD-FABF-640376DAB65B}"/>
              </a:ext>
            </a:extLst>
          </p:cNvPr>
          <p:cNvSpPr txBox="1"/>
          <p:nvPr/>
        </p:nvSpPr>
        <p:spPr>
          <a:xfrm>
            <a:off x="938784" y="361962"/>
            <a:ext cx="10692384" cy="3549433"/>
          </a:xfrm>
          <a:prstGeom prst="rect">
            <a:avLst/>
          </a:prstGeom>
          <a:noFill/>
        </p:spPr>
        <p:txBody>
          <a:bodyPr wrap="square">
            <a:spAutoFit/>
          </a:bodyPr>
          <a:lstStyle/>
          <a:p>
            <a:pPr marL="0" marR="0">
              <a:lnSpc>
                <a:spcPct val="115000"/>
              </a:lnSpc>
              <a:spcAft>
                <a:spcPts val="8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Shift-reduce parsing</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is a bottom-up parsing technique used in compiler syntax analysis. It attempts to reduce a string to the grammar's start symbol by shifting input symbols onto a stack and reducing the top of the stack using the grammar productions.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It is the core technique behind LR parsers (SLR, LALR, Canonical LR) and is widely used in tools like YACC and Bison.</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69857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EFB25B-A6EC-E0F9-4679-FC74D3186966}"/>
              </a:ext>
            </a:extLst>
          </p:cNvPr>
          <p:cNvSpPr txBox="1"/>
          <p:nvPr/>
        </p:nvSpPr>
        <p:spPr>
          <a:xfrm>
            <a:off x="560832" y="350923"/>
            <a:ext cx="11423904" cy="5230406"/>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Key Concepts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Stack</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Holds symbols (terminals and non-terminals)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Input Buffer</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Holds the remaining input string</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Actions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Shift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Push next input symbol onto the stack</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Reduce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Replace symbols on the stack with a non-terminal using a production rule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Accept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Successfully parsed the input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Error</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Input cannot be parsed using the grammar</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496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05C503-C332-07ED-93BA-49B07B5DAD05}"/>
              </a:ext>
            </a:extLst>
          </p:cNvPr>
          <p:cNvSpPr txBox="1"/>
          <p:nvPr/>
        </p:nvSpPr>
        <p:spPr>
          <a:xfrm>
            <a:off x="877824" y="535974"/>
            <a:ext cx="9436608" cy="353866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Shift-Reduce Parsing Algorithm</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 string w to be parsed</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 grammar G = (N, T, P, S), where S is the start symbol</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Output: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Either accept the string or report an error</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845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3111"/>
            <a:ext cx="10515600" cy="444352"/>
          </a:xfrm>
          <a:prstGeom prst="rect">
            <a:avLst/>
          </a:prstGeom>
        </p:spPr>
        <p:txBody>
          <a:bodyPr vert="horz" wrap="square" lIns="0" tIns="13335" rIns="0" bIns="0" rtlCol="0" anchor="ctr">
            <a:spAutoFit/>
          </a:bodyPr>
          <a:lstStyle/>
          <a:p>
            <a:pPr marL="1656080">
              <a:lnSpc>
                <a:spcPct val="100000"/>
              </a:lnSpc>
              <a:spcBef>
                <a:spcPts val="105"/>
              </a:spcBef>
            </a:pPr>
            <a:r>
              <a:rPr sz="2800" b="1" dirty="0">
                <a:latin typeface="Times New Roman" panose="02020603050405020304" pitchFamily="18" charset="0"/>
                <a:cs typeface="Times New Roman" panose="02020603050405020304" pitchFamily="18" charset="0"/>
              </a:rPr>
              <a:t>Left </a:t>
            </a:r>
            <a:r>
              <a:rPr sz="2800" b="1" spc="-10" dirty="0">
                <a:latin typeface="Times New Roman" panose="02020603050405020304" pitchFamily="18" charset="0"/>
                <a:cs typeface="Times New Roman" panose="02020603050405020304" pitchFamily="18" charset="0"/>
              </a:rPr>
              <a:t>recursion</a:t>
            </a: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defPPr>
              <a:defRPr kern="0"/>
            </a:defPPr>
            <a:lvl1pPr>
              <a:defRPr sz="1400" b="0" i="0">
                <a:solidFill>
                  <a:schemeClr val="tx1"/>
                </a:solidFill>
                <a:latin typeface="Calibri"/>
                <a:cs typeface="Calibri"/>
              </a:defRPr>
            </a:lvl1pPr>
          </a:lstStyle>
          <a:p>
            <a:pPr marL="102235">
              <a:lnSpc>
                <a:spcPts val="1435"/>
              </a:lnSpc>
            </a:pPr>
            <a:fld id="{81D60167-4931-47E6-BA6A-407CBD079E47}" type="slidenum">
              <a:rPr lang="en-US" spc="-50" smtClean="0"/>
              <a:pPr marL="102235">
                <a:lnSpc>
                  <a:spcPts val="1435"/>
                </a:lnSpc>
              </a:pPr>
              <a:t>6</a:t>
            </a:fld>
            <a:endParaRPr spc="-25" dirty="0"/>
          </a:p>
        </p:txBody>
      </p:sp>
      <p:sp>
        <p:nvSpPr>
          <p:cNvPr id="3" name="object 3"/>
          <p:cNvSpPr txBox="1"/>
          <p:nvPr/>
        </p:nvSpPr>
        <p:spPr>
          <a:xfrm>
            <a:off x="843199" y="964321"/>
            <a:ext cx="10867020" cy="3162084"/>
          </a:xfrm>
          <a:prstGeom prst="rect">
            <a:avLst/>
          </a:prstGeom>
        </p:spPr>
        <p:txBody>
          <a:bodyPr vert="horz" wrap="square" lIns="0" tIns="12065" rIns="0" bIns="0" rtlCol="0">
            <a:spAutoFit/>
          </a:bodyPr>
          <a:lstStyle/>
          <a:p>
            <a:pPr marL="355600" marR="51435" indent="-343535">
              <a:lnSpc>
                <a:spcPct val="110700"/>
              </a:lnSpc>
              <a:spcBef>
                <a:spcPts val="95"/>
              </a:spcBef>
              <a:buChar char="•"/>
              <a:tabLst>
                <a:tab pos="355600" algn="l"/>
              </a:tabLst>
            </a:pPr>
            <a:r>
              <a:rPr sz="3200" dirty="0">
                <a:latin typeface="Calibri"/>
                <a:cs typeface="Calibri"/>
              </a:rPr>
              <a:t>A</a:t>
            </a:r>
            <a:r>
              <a:rPr sz="3200" spc="-35" dirty="0">
                <a:latin typeface="Calibri"/>
                <a:cs typeface="Calibri"/>
              </a:rPr>
              <a:t> </a:t>
            </a:r>
            <a:r>
              <a:rPr lang="en-GB" sz="3200" dirty="0">
                <a:latin typeface="Calibri"/>
                <a:cs typeface="Calibri"/>
              </a:rPr>
              <a:t>top-down</a:t>
            </a:r>
            <a:r>
              <a:rPr sz="3200" spc="-35" dirty="0">
                <a:latin typeface="Calibri"/>
                <a:cs typeface="Calibri"/>
              </a:rPr>
              <a:t> </a:t>
            </a:r>
            <a:r>
              <a:rPr sz="3200" dirty="0">
                <a:latin typeface="Calibri"/>
                <a:cs typeface="Calibri"/>
              </a:rPr>
              <a:t>parser</a:t>
            </a:r>
            <a:r>
              <a:rPr sz="3200" spc="-45" dirty="0">
                <a:latin typeface="Calibri"/>
                <a:cs typeface="Calibri"/>
              </a:rPr>
              <a:t> </a:t>
            </a:r>
            <a:r>
              <a:rPr sz="3200" dirty="0">
                <a:latin typeface="Calibri"/>
                <a:cs typeface="Calibri"/>
              </a:rPr>
              <a:t>with</a:t>
            </a:r>
            <a:r>
              <a:rPr sz="3200" spc="-30" dirty="0">
                <a:latin typeface="Calibri"/>
                <a:cs typeface="Calibri"/>
              </a:rPr>
              <a:t> </a:t>
            </a:r>
            <a:r>
              <a:rPr sz="3200" spc="-10" dirty="0">
                <a:latin typeface="Calibri"/>
                <a:cs typeface="Calibri"/>
              </a:rPr>
              <a:t>production </a:t>
            </a:r>
            <a:r>
              <a:rPr sz="3200" dirty="0">
                <a:latin typeface="Calibri"/>
                <a:cs typeface="Calibri"/>
              </a:rPr>
              <a:t>A</a:t>
            </a:r>
            <a:r>
              <a:rPr sz="3200" spc="-20" dirty="0">
                <a:latin typeface="Calibri"/>
                <a:cs typeface="Calibri"/>
              </a:rPr>
              <a:t> </a:t>
            </a:r>
            <a:r>
              <a:rPr sz="3200" dirty="0">
                <a:latin typeface="Symbol"/>
                <a:cs typeface="Symbol"/>
              </a:rPr>
              <a:t></a:t>
            </a:r>
            <a:r>
              <a:rPr sz="3200" spc="-95" dirty="0">
                <a:latin typeface="Times New Roman"/>
                <a:cs typeface="Times New Roman"/>
              </a:rPr>
              <a:t> </a:t>
            </a:r>
            <a:r>
              <a:rPr sz="3200" dirty="0">
                <a:latin typeface="Calibri"/>
                <a:cs typeface="Calibri"/>
              </a:rPr>
              <a:t>A</a:t>
            </a:r>
            <a:r>
              <a:rPr sz="3200" spc="-30" dirty="0">
                <a:latin typeface="Calibri"/>
                <a:cs typeface="Calibri"/>
              </a:rPr>
              <a:t> </a:t>
            </a:r>
            <a:r>
              <a:rPr sz="3200" dirty="0">
                <a:latin typeface="Symbol"/>
                <a:cs typeface="Symbol"/>
              </a:rPr>
              <a:t></a:t>
            </a:r>
            <a:r>
              <a:rPr sz="3200" spc="-90" dirty="0">
                <a:latin typeface="Times New Roman"/>
                <a:cs typeface="Times New Roman"/>
              </a:rPr>
              <a:t> </a:t>
            </a:r>
            <a:r>
              <a:rPr sz="3200" dirty="0">
                <a:latin typeface="Calibri"/>
                <a:cs typeface="Calibri"/>
              </a:rPr>
              <a:t>may</a:t>
            </a:r>
            <a:r>
              <a:rPr sz="3200" spc="-20" dirty="0">
                <a:latin typeface="Calibri"/>
                <a:cs typeface="Calibri"/>
              </a:rPr>
              <a:t> </a:t>
            </a:r>
            <a:r>
              <a:rPr sz="3200" dirty="0">
                <a:latin typeface="Calibri"/>
                <a:cs typeface="Calibri"/>
              </a:rPr>
              <a:t>loop</a:t>
            </a:r>
            <a:r>
              <a:rPr sz="3200" spc="-15" dirty="0">
                <a:latin typeface="Calibri"/>
                <a:cs typeface="Calibri"/>
              </a:rPr>
              <a:t> </a:t>
            </a:r>
            <a:r>
              <a:rPr sz="3200" spc="-10" dirty="0">
                <a:latin typeface="Calibri"/>
                <a:cs typeface="Calibri"/>
              </a:rPr>
              <a:t>forever</a:t>
            </a:r>
            <a:endParaRPr sz="3200" dirty="0">
              <a:latin typeface="Calibri"/>
              <a:cs typeface="Calibri"/>
            </a:endParaRPr>
          </a:p>
          <a:p>
            <a:pPr marL="355600" marR="5080" indent="-343535">
              <a:lnSpc>
                <a:spcPct val="99700"/>
              </a:lnSpc>
              <a:spcBef>
                <a:spcPts val="5"/>
              </a:spcBef>
              <a:buChar char="•"/>
              <a:tabLst>
                <a:tab pos="355600" algn="l"/>
              </a:tabLst>
            </a:pPr>
            <a:r>
              <a:rPr sz="3200" dirty="0">
                <a:latin typeface="Calibri"/>
                <a:cs typeface="Calibri"/>
              </a:rPr>
              <a:t>From</a:t>
            </a:r>
            <a:r>
              <a:rPr sz="3200" spc="-30" dirty="0">
                <a:latin typeface="Calibri"/>
                <a:cs typeface="Calibri"/>
              </a:rPr>
              <a:t> </a:t>
            </a:r>
            <a:r>
              <a:rPr sz="3200" dirty="0">
                <a:latin typeface="Calibri"/>
                <a:cs typeface="Calibri"/>
              </a:rPr>
              <a:t>the</a:t>
            </a:r>
            <a:r>
              <a:rPr sz="3200" spc="-25" dirty="0">
                <a:latin typeface="Calibri"/>
                <a:cs typeface="Calibri"/>
              </a:rPr>
              <a:t> </a:t>
            </a:r>
            <a:r>
              <a:rPr sz="3200" dirty="0">
                <a:latin typeface="Calibri"/>
                <a:cs typeface="Calibri"/>
              </a:rPr>
              <a:t>grammar</a:t>
            </a:r>
            <a:r>
              <a:rPr sz="3200" spc="-15" dirty="0">
                <a:latin typeface="Calibri"/>
                <a:cs typeface="Calibri"/>
              </a:rPr>
              <a:t> </a:t>
            </a:r>
            <a:r>
              <a:rPr sz="3200" dirty="0">
                <a:latin typeface="Calibri"/>
                <a:cs typeface="Calibri"/>
              </a:rPr>
              <a:t>A</a:t>
            </a:r>
            <a:r>
              <a:rPr sz="3200" spc="-45" dirty="0">
                <a:latin typeface="Calibri"/>
                <a:cs typeface="Calibri"/>
              </a:rPr>
              <a:t> </a:t>
            </a:r>
            <a:r>
              <a:rPr sz="3200" dirty="0">
                <a:latin typeface="Symbol"/>
                <a:cs typeface="Symbol"/>
              </a:rPr>
              <a:t></a:t>
            </a:r>
            <a:r>
              <a:rPr sz="3200" spc="-100" dirty="0">
                <a:latin typeface="Times New Roman"/>
                <a:cs typeface="Times New Roman"/>
              </a:rPr>
              <a:t> </a:t>
            </a:r>
            <a:r>
              <a:rPr sz="3200" dirty="0">
                <a:latin typeface="Calibri"/>
                <a:cs typeface="Calibri"/>
              </a:rPr>
              <a:t>A</a:t>
            </a:r>
            <a:r>
              <a:rPr sz="3200" spc="-40" dirty="0">
                <a:latin typeface="Calibri"/>
                <a:cs typeface="Calibri"/>
              </a:rPr>
              <a:t> </a:t>
            </a:r>
            <a:r>
              <a:rPr sz="3200" dirty="0">
                <a:latin typeface="Symbol"/>
                <a:cs typeface="Symbol"/>
              </a:rPr>
              <a:t></a:t>
            </a:r>
            <a:r>
              <a:rPr sz="3200" spc="-90" dirty="0">
                <a:latin typeface="Times New Roman"/>
                <a:cs typeface="Times New Roman"/>
              </a:rPr>
              <a:t> </a:t>
            </a:r>
            <a:r>
              <a:rPr sz="3200" dirty="0">
                <a:latin typeface="Calibri"/>
                <a:cs typeface="Calibri"/>
              </a:rPr>
              <a:t>|</a:t>
            </a:r>
            <a:r>
              <a:rPr sz="3200" spc="-35" dirty="0">
                <a:latin typeface="Calibri"/>
                <a:cs typeface="Calibri"/>
              </a:rPr>
              <a:t> </a:t>
            </a:r>
            <a:r>
              <a:rPr sz="3200" spc="-50" dirty="0">
                <a:latin typeface="Symbol"/>
                <a:cs typeface="Symbol"/>
              </a:rPr>
              <a:t></a:t>
            </a:r>
            <a:r>
              <a:rPr sz="3200" spc="800" dirty="0">
                <a:latin typeface="Times New Roman"/>
                <a:cs typeface="Times New Roman"/>
              </a:rPr>
              <a:t> </a:t>
            </a:r>
            <a:r>
              <a:rPr sz="3200" dirty="0">
                <a:latin typeface="Calibri"/>
                <a:cs typeface="Calibri"/>
              </a:rPr>
              <a:t>left</a:t>
            </a:r>
            <a:r>
              <a:rPr sz="3200" spc="-70" dirty="0">
                <a:latin typeface="Calibri"/>
                <a:cs typeface="Calibri"/>
              </a:rPr>
              <a:t> </a:t>
            </a:r>
            <a:r>
              <a:rPr sz="3200" dirty="0">
                <a:latin typeface="Calibri"/>
                <a:cs typeface="Calibri"/>
              </a:rPr>
              <a:t>recursion</a:t>
            </a:r>
            <a:r>
              <a:rPr sz="3200" spc="-60" dirty="0">
                <a:latin typeface="Calibri"/>
                <a:cs typeface="Calibri"/>
              </a:rPr>
              <a:t> </a:t>
            </a:r>
            <a:r>
              <a:rPr sz="3200" dirty="0">
                <a:latin typeface="Calibri"/>
                <a:cs typeface="Calibri"/>
              </a:rPr>
              <a:t>may</a:t>
            </a:r>
            <a:r>
              <a:rPr sz="3200" spc="-45" dirty="0">
                <a:latin typeface="Calibri"/>
                <a:cs typeface="Calibri"/>
              </a:rPr>
              <a:t> </a:t>
            </a:r>
            <a:r>
              <a:rPr sz="3200" dirty="0">
                <a:latin typeface="Calibri"/>
                <a:cs typeface="Calibri"/>
              </a:rPr>
              <a:t>be</a:t>
            </a:r>
            <a:r>
              <a:rPr sz="3200" spc="-50" dirty="0">
                <a:latin typeface="Calibri"/>
                <a:cs typeface="Calibri"/>
              </a:rPr>
              <a:t> </a:t>
            </a:r>
            <a:r>
              <a:rPr sz="3200" dirty="0">
                <a:latin typeface="Calibri"/>
                <a:cs typeface="Calibri"/>
              </a:rPr>
              <a:t>eliminated</a:t>
            </a:r>
            <a:r>
              <a:rPr sz="3200" spc="-30" dirty="0">
                <a:latin typeface="Calibri"/>
                <a:cs typeface="Calibri"/>
              </a:rPr>
              <a:t> </a:t>
            </a:r>
            <a:r>
              <a:rPr sz="3200" spc="-25" dirty="0">
                <a:latin typeface="Calibri"/>
                <a:cs typeface="Calibri"/>
              </a:rPr>
              <a:t>by </a:t>
            </a:r>
            <a:r>
              <a:rPr sz="3200" dirty="0">
                <a:latin typeface="Calibri"/>
                <a:cs typeface="Calibri"/>
              </a:rPr>
              <a:t>transforming</a:t>
            </a:r>
            <a:r>
              <a:rPr sz="3200" spc="-55" dirty="0">
                <a:latin typeface="Calibri"/>
                <a:cs typeface="Calibri"/>
              </a:rPr>
              <a:t> </a:t>
            </a:r>
            <a:r>
              <a:rPr sz="3200" dirty="0">
                <a:latin typeface="Calibri"/>
                <a:cs typeface="Calibri"/>
              </a:rPr>
              <a:t>the</a:t>
            </a:r>
            <a:r>
              <a:rPr sz="3200" spc="-85" dirty="0">
                <a:latin typeface="Calibri"/>
                <a:cs typeface="Calibri"/>
              </a:rPr>
              <a:t> </a:t>
            </a:r>
            <a:r>
              <a:rPr sz="3200" dirty="0">
                <a:latin typeface="Calibri"/>
                <a:cs typeface="Calibri"/>
              </a:rPr>
              <a:t>grammar</a:t>
            </a:r>
            <a:r>
              <a:rPr sz="3200" spc="-80" dirty="0">
                <a:latin typeface="Calibri"/>
                <a:cs typeface="Calibri"/>
              </a:rPr>
              <a:t> </a:t>
            </a:r>
            <a:r>
              <a:rPr sz="3200" spc="-25" dirty="0">
                <a:latin typeface="Calibri"/>
                <a:cs typeface="Calibri"/>
              </a:rPr>
              <a:t>to</a:t>
            </a:r>
            <a:endParaRPr sz="3200" dirty="0">
              <a:latin typeface="Calibri"/>
              <a:cs typeface="Calibri"/>
            </a:endParaRPr>
          </a:p>
          <a:p>
            <a:pPr>
              <a:spcBef>
                <a:spcPts val="725"/>
              </a:spcBef>
            </a:pPr>
            <a:endParaRPr sz="3200" dirty="0">
              <a:latin typeface="Calibri"/>
              <a:cs typeface="Calibri"/>
            </a:endParaRPr>
          </a:p>
          <a:p>
            <a:pPr marL="355600">
              <a:tabLst>
                <a:tab pos="1583690" algn="l"/>
              </a:tabLst>
            </a:pPr>
            <a:r>
              <a:rPr lang="en-GB" sz="3200" dirty="0">
                <a:latin typeface="Calibri"/>
                <a:cs typeface="Calibri"/>
              </a:rPr>
              <a:t>	</a:t>
            </a:r>
            <a:r>
              <a:rPr sz="3200" dirty="0">
                <a:latin typeface="Calibri"/>
                <a:cs typeface="Calibri"/>
              </a:rPr>
              <a:t>A</a:t>
            </a:r>
            <a:r>
              <a:rPr sz="3200" spc="-20" dirty="0">
                <a:latin typeface="Calibri"/>
                <a:cs typeface="Calibri"/>
              </a:rPr>
              <a:t> </a:t>
            </a:r>
            <a:r>
              <a:rPr sz="3200" dirty="0">
                <a:latin typeface="Symbol"/>
                <a:cs typeface="Symbol"/>
              </a:rPr>
              <a:t></a:t>
            </a:r>
            <a:r>
              <a:rPr sz="3200" spc="-90" dirty="0">
                <a:latin typeface="Times New Roman"/>
                <a:cs typeface="Times New Roman"/>
              </a:rPr>
              <a:t> </a:t>
            </a:r>
            <a:r>
              <a:rPr sz="3200" spc="-50" dirty="0">
                <a:latin typeface="Symbol"/>
                <a:cs typeface="Symbol"/>
              </a:rPr>
              <a:t></a:t>
            </a:r>
            <a:r>
              <a:rPr sz="3200" dirty="0">
                <a:latin typeface="Times New Roman"/>
                <a:cs typeface="Times New Roman"/>
              </a:rPr>
              <a:t>	</a:t>
            </a:r>
            <a:r>
              <a:rPr sz="3200" spc="-50" dirty="0">
                <a:latin typeface="Calibri"/>
                <a:cs typeface="Calibri"/>
              </a:rPr>
              <a:t>R</a:t>
            </a:r>
            <a:endParaRPr sz="3200" dirty="0">
              <a:latin typeface="Calibri"/>
              <a:cs typeface="Calibri"/>
            </a:endParaRPr>
          </a:p>
          <a:p>
            <a:pPr marL="355600">
              <a:spcBef>
                <a:spcPts val="385"/>
              </a:spcBef>
            </a:pPr>
            <a:r>
              <a:rPr lang="en-GB" sz="3200" dirty="0">
                <a:latin typeface="Calibri"/>
                <a:cs typeface="Calibri"/>
              </a:rPr>
              <a:t>	            </a:t>
            </a:r>
            <a:r>
              <a:rPr sz="3200" dirty="0">
                <a:latin typeface="Calibri"/>
                <a:cs typeface="Calibri"/>
              </a:rPr>
              <a:t>R</a:t>
            </a:r>
            <a:r>
              <a:rPr sz="3200" spc="-20" dirty="0">
                <a:latin typeface="Calibri"/>
                <a:cs typeface="Calibri"/>
              </a:rPr>
              <a:t> </a:t>
            </a:r>
            <a:r>
              <a:rPr sz="3200" dirty="0">
                <a:latin typeface="Symbol"/>
                <a:cs typeface="Symbol"/>
              </a:rPr>
              <a:t></a:t>
            </a:r>
            <a:r>
              <a:rPr sz="3200" spc="-85" dirty="0">
                <a:latin typeface="Times New Roman"/>
                <a:cs typeface="Times New Roman"/>
              </a:rPr>
              <a:t> </a:t>
            </a:r>
            <a:r>
              <a:rPr sz="3200" dirty="0">
                <a:latin typeface="Symbol"/>
                <a:cs typeface="Symbol"/>
              </a:rPr>
              <a:t></a:t>
            </a:r>
            <a:r>
              <a:rPr sz="3200" spc="-85" dirty="0">
                <a:latin typeface="Times New Roman"/>
                <a:cs typeface="Times New Roman"/>
              </a:rPr>
              <a:t> </a:t>
            </a:r>
            <a:r>
              <a:rPr sz="3200" dirty="0">
                <a:latin typeface="Calibri"/>
                <a:cs typeface="Calibri"/>
              </a:rPr>
              <a:t>R</a:t>
            </a:r>
            <a:r>
              <a:rPr sz="3200" spc="-5" dirty="0">
                <a:latin typeface="Calibri"/>
                <a:cs typeface="Calibri"/>
              </a:rPr>
              <a:t> </a:t>
            </a:r>
            <a:r>
              <a:rPr sz="3200" dirty="0">
                <a:latin typeface="Calibri"/>
                <a:cs typeface="Calibri"/>
              </a:rPr>
              <a:t>|</a:t>
            </a:r>
            <a:r>
              <a:rPr sz="3200" spc="-15" dirty="0">
                <a:latin typeface="Calibri"/>
                <a:cs typeface="Calibri"/>
              </a:rPr>
              <a:t> </a:t>
            </a:r>
            <a:r>
              <a:rPr sz="3200" spc="-50" dirty="0">
                <a:latin typeface="Symbol"/>
                <a:cs typeface="Symbol"/>
              </a:rPr>
              <a:t></a:t>
            </a:r>
            <a:endParaRPr sz="3200" dirty="0">
              <a:latin typeface="Symbol"/>
              <a:cs typeface="Symbo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FB998-6088-10C1-2044-EF8C10C8A877}"/>
              </a:ext>
            </a:extLst>
          </p:cNvPr>
          <p:cNvSpPr txBox="1"/>
          <p:nvPr/>
        </p:nvSpPr>
        <p:spPr>
          <a:xfrm>
            <a:off x="109728" y="0"/>
            <a:ext cx="11801856" cy="6159635"/>
          </a:xfrm>
          <a:prstGeom prst="rect">
            <a:avLst/>
          </a:prstGeom>
          <a:noFill/>
        </p:spPr>
        <p:txBody>
          <a:bodyPr wrap="square">
            <a:sp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Algorithm:</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1. Initialize: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Stack = [ $ ] (initial stack with bottom marker)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 Input = w $ (input string with end marker)</a:t>
            </a: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2. Repeat: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 If a reduction is possible (top of stack matches RHS of some production A → β):</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Replace β with A on the stack (Reduce action)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b. Else if the next input symbol can be shifted: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Push the input symbol onto the stack (Shift action)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c. Else if the stack has only [ $ S ] and input =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Accept the string</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d. Else: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Report a syntax error and halt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3. End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46454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1B39B8-FEDD-F44C-E004-F21C0CD58B22}"/>
              </a:ext>
            </a:extLst>
          </p:cNvPr>
          <p:cNvSpPr txBox="1"/>
          <p:nvPr/>
        </p:nvSpPr>
        <p:spPr>
          <a:xfrm>
            <a:off x="682752" y="432894"/>
            <a:ext cx="10826496" cy="5156027"/>
          </a:xfrm>
          <a:prstGeom prst="rect">
            <a:avLst/>
          </a:prstGeom>
          <a:noFill/>
        </p:spPr>
        <p:txBody>
          <a:bodyPr wrap="square">
            <a:spAutoFit/>
          </a:bodyPr>
          <a:lstStyle/>
          <a:p>
            <a:pPr marL="0" marR="0">
              <a:lnSpc>
                <a:spcPct val="115000"/>
              </a:lnSpc>
              <a:spcAft>
                <a:spcPts val="800"/>
              </a:spcAft>
              <a:buNone/>
            </a:pPr>
            <a:r>
              <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Consider the grammar:</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1. E → E + 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2. E → 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Aft>
                <a:spcPts val="8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3. T → id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sz="1800" b="1" kern="0" dirty="0">
                <a:effectLst/>
                <a:latin typeface="Courier New" panose="02070309020205020404" pitchFamily="49" charset="0"/>
                <a:ea typeface="Times New Roman" panose="02020603050405020304" pitchFamily="18" charset="0"/>
                <a:cs typeface="Times New Roman" panose="02020603050405020304" pitchFamily="18" charset="0"/>
              </a:rPr>
              <a:t>id + id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3200" b="1" kern="0" dirty="0">
                <a:effectLst/>
                <a:latin typeface="Times New Roman" panose="02020603050405020304" pitchFamily="18" charset="0"/>
                <a:ea typeface="Times New Roman" panose="02020603050405020304" pitchFamily="18" charset="0"/>
                <a:cs typeface="Times New Roman" panose="02020603050405020304" pitchFamily="18" charset="0"/>
              </a:rPr>
              <a:t>Initialize: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Stack: </a:t>
            </a: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spcAft>
                <a:spcPts val="800"/>
              </a:spcAft>
              <a:buSzPts val="1000"/>
              <a:buFont typeface="Symbol" panose="05050102010706020507" pitchFamily="18" charset="2"/>
              <a:buChar char=""/>
              <a:tabLst>
                <a:tab pos="457200" algn="l"/>
              </a:tabLs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Input: </a:t>
            </a:r>
            <a:r>
              <a:rPr lang="en-US" kern="0" dirty="0">
                <a:effectLst/>
                <a:latin typeface="Courier New" panose="02070309020205020404" pitchFamily="49" charset="0"/>
                <a:ea typeface="Times New Roman" panose="02020603050405020304" pitchFamily="18" charset="0"/>
                <a:cs typeface="Times New Roman" panose="02020603050405020304" pitchFamily="18" charset="0"/>
              </a:rPr>
              <a:t>id + id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4450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927DA1-EBFE-90A8-E2ED-9F4DE4E700AE}"/>
              </a:ext>
            </a:extLst>
          </p:cNvPr>
          <p:cNvSpPr txBox="1"/>
          <p:nvPr/>
        </p:nvSpPr>
        <p:spPr>
          <a:xfrm>
            <a:off x="743712" y="469122"/>
            <a:ext cx="6096000" cy="55643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Step-by-step Parsing Table: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B00A332-EE22-7694-8181-9FBF9856E594}"/>
              </a:ext>
            </a:extLst>
          </p:cNvPr>
          <p:cNvGraphicFramePr>
            <a:graphicFrameLocks noGrp="1"/>
          </p:cNvGraphicFramePr>
          <p:nvPr>
            <p:extLst>
              <p:ext uri="{D42A27DB-BD31-4B8C-83A1-F6EECF244321}">
                <p14:modId xmlns:p14="http://schemas.microsoft.com/office/powerpoint/2010/main" val="3042525587"/>
              </p:ext>
            </p:extLst>
          </p:nvPr>
        </p:nvGraphicFramePr>
        <p:xfrm>
          <a:off x="1146048" y="1377697"/>
          <a:ext cx="9217152" cy="3843758"/>
        </p:xfrm>
        <a:graphic>
          <a:graphicData uri="http://schemas.openxmlformats.org/drawingml/2006/table">
            <a:tbl>
              <a:tblPr firstRow="1" firstCol="1" bandRow="1">
                <a:tableStyleId>{5C22544A-7EE6-4342-B048-85BDC9FD1C3A}</a:tableStyleId>
              </a:tblPr>
              <a:tblGrid>
                <a:gridCol w="1515906">
                  <a:extLst>
                    <a:ext uri="{9D8B030D-6E8A-4147-A177-3AD203B41FA5}">
                      <a16:colId xmlns:a16="http://schemas.microsoft.com/office/drawing/2014/main" val="2894258801"/>
                    </a:ext>
                  </a:extLst>
                </a:gridCol>
                <a:gridCol w="1814661">
                  <a:extLst>
                    <a:ext uri="{9D8B030D-6E8A-4147-A177-3AD203B41FA5}">
                      <a16:colId xmlns:a16="http://schemas.microsoft.com/office/drawing/2014/main" val="2187240354"/>
                    </a:ext>
                  </a:extLst>
                </a:gridCol>
                <a:gridCol w="1980637">
                  <a:extLst>
                    <a:ext uri="{9D8B030D-6E8A-4147-A177-3AD203B41FA5}">
                      <a16:colId xmlns:a16="http://schemas.microsoft.com/office/drawing/2014/main" val="1970893291"/>
                    </a:ext>
                  </a:extLst>
                </a:gridCol>
                <a:gridCol w="3905948">
                  <a:extLst>
                    <a:ext uri="{9D8B030D-6E8A-4147-A177-3AD203B41FA5}">
                      <a16:colId xmlns:a16="http://schemas.microsoft.com/office/drawing/2014/main" val="3306325625"/>
                    </a:ext>
                  </a:extLst>
                </a:gridCol>
              </a:tblGrid>
              <a:tr h="419685">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Step</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Stack</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Input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Action</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15567058"/>
                  </a:ext>
                </a:extLst>
              </a:tr>
              <a:tr h="419685">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1</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id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Shift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97493895"/>
                  </a:ext>
                </a:extLst>
              </a:tr>
              <a:tr h="419685">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2</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 id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Reduce T → id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09823573"/>
                  </a:ext>
                </a:extLst>
              </a:tr>
              <a:tr h="419685">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3</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 id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Reduce E → 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64517758"/>
                  </a:ext>
                </a:extLst>
              </a:tr>
              <a:tr h="419685">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4</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Shift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85919503"/>
                  </a:ext>
                </a:extLst>
              </a:tr>
              <a:tr h="486278">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E +</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Shift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85981787"/>
                  </a:ext>
                </a:extLst>
              </a:tr>
              <a:tr h="419685">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6</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E + id</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Reduce T → id</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26509174"/>
                  </a:ext>
                </a:extLst>
              </a:tr>
              <a:tr h="419685">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7</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 E + 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Reduce E → E+T</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824768"/>
                  </a:ext>
                </a:extLst>
              </a:tr>
              <a:tr h="419685">
                <a:tc>
                  <a:txBody>
                    <a:bodyPr/>
                    <a:lstStyle/>
                    <a:p>
                      <a:pPr marL="0" marR="0" algn="ctr">
                        <a:lnSpc>
                          <a:spcPct val="115000"/>
                        </a:lnSpc>
                        <a:spcAft>
                          <a:spcPts val="800"/>
                        </a:spcAft>
                        <a:buNone/>
                      </a:pPr>
                      <a:r>
                        <a:rPr lang="en-US" sz="2400" kern="0">
                          <a:effectLst/>
                          <a:latin typeface="Times New Roman" panose="02020603050405020304" pitchFamily="18" charset="0"/>
                          <a:cs typeface="Times New Roman" panose="02020603050405020304" pitchFamily="18" charset="0"/>
                        </a:rPr>
                        <a:t>8</a:t>
                      </a:r>
                      <a:endParaRPr lang="en-US" sz="2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l">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 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400" kern="0" dirty="0">
                          <a:effectLst/>
                          <a:latin typeface="Times New Roman" panose="02020603050405020304" pitchFamily="18" charset="0"/>
                          <a:cs typeface="Times New Roman" panose="02020603050405020304" pitchFamily="18" charset="0"/>
                        </a:rPr>
                        <a:t>Accept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17939517"/>
                  </a:ext>
                </a:extLst>
              </a:tr>
            </a:tbl>
          </a:graphicData>
        </a:graphic>
      </p:graphicFrame>
      <p:sp>
        <p:nvSpPr>
          <p:cNvPr id="6" name="TextBox 5">
            <a:extLst>
              <a:ext uri="{FF2B5EF4-FFF2-40B4-BE49-F238E27FC236}">
                <a16:creationId xmlns:a16="http://schemas.microsoft.com/office/drawing/2014/main" id="{9AA51BB1-ABED-D497-89F4-E7890166CFB0}"/>
              </a:ext>
            </a:extLst>
          </p:cNvPr>
          <p:cNvSpPr txBox="1"/>
          <p:nvPr/>
        </p:nvSpPr>
        <p:spPr>
          <a:xfrm>
            <a:off x="975360" y="5722358"/>
            <a:ext cx="6096000" cy="523220"/>
          </a:xfrm>
          <a:prstGeom prst="rect">
            <a:avLst/>
          </a:prstGeom>
          <a:noFill/>
        </p:spPr>
        <p:txBody>
          <a:bodyPr wrap="square">
            <a:spAutoFit/>
          </a:bodyPr>
          <a:lstStyle/>
          <a:p>
            <a:r>
              <a:rPr lang="en-US" sz="2800" kern="0" dirty="0">
                <a:effectLst/>
                <a:latin typeface="Times New Roman" panose="02020603050405020304" pitchFamily="18" charset="0"/>
                <a:ea typeface="Times New Roman" panose="02020603050405020304" pitchFamily="18" charset="0"/>
              </a:rPr>
              <a:t>Final result: Input string is accepted</a:t>
            </a:r>
            <a:endParaRPr lang="en-US" sz="2800" dirty="0"/>
          </a:p>
        </p:txBody>
      </p:sp>
    </p:spTree>
    <p:extLst>
      <p:ext uri="{BB962C8B-B14F-4D97-AF65-F5344CB8AC3E}">
        <p14:creationId xmlns:p14="http://schemas.microsoft.com/office/powerpoint/2010/main" val="29104043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438E3-167C-54DD-2D7A-46066AC0BA25}"/>
              </a:ext>
            </a:extLst>
          </p:cNvPr>
          <p:cNvSpPr txBox="1"/>
          <p:nvPr/>
        </p:nvSpPr>
        <p:spPr>
          <a:xfrm>
            <a:off x="743712" y="352907"/>
            <a:ext cx="8546592" cy="3706656"/>
          </a:xfrm>
          <a:prstGeom prst="rect">
            <a:avLst/>
          </a:prstGeom>
          <a:noFill/>
        </p:spPr>
        <p:txBody>
          <a:bodyPr wrap="square">
            <a:spAutoFit/>
          </a:bodyPr>
          <a:lstStyle/>
          <a:p>
            <a:pPr marL="0" marR="0">
              <a:lnSpc>
                <a:spcPct val="115000"/>
              </a:lnSpc>
              <a:spcAft>
                <a:spcPts val="800"/>
              </a:spcAft>
              <a:buNone/>
            </a:pPr>
            <a:r>
              <a:rPr lang="en-US" sz="4000" b="1" kern="0" dirty="0">
                <a:effectLst/>
                <a:latin typeface="Times New Roman" panose="02020603050405020304" pitchFamily="18" charset="0"/>
                <a:ea typeface="Times New Roman" panose="02020603050405020304" pitchFamily="18" charset="0"/>
                <a:cs typeface="Times New Roman" panose="02020603050405020304" pitchFamily="18" charset="0"/>
              </a:rPr>
              <a:t>Parse Tree (Bottom-Up)</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E</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E + T</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T    id</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kern="0"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US" sz="1800" kern="0" dirty="0">
                <a:effectLst/>
                <a:latin typeface="Courier New" panose="02070309020205020404" pitchFamily="49" charset="0"/>
                <a:ea typeface="Times New Roman" panose="02020603050405020304" pitchFamily="18" charset="0"/>
              </a:rPr>
              <a:t>    id</a:t>
            </a:r>
            <a:endParaRPr lang="en-US" dirty="0"/>
          </a:p>
        </p:txBody>
      </p:sp>
    </p:spTree>
    <p:extLst>
      <p:ext uri="{BB962C8B-B14F-4D97-AF65-F5344CB8AC3E}">
        <p14:creationId xmlns:p14="http://schemas.microsoft.com/office/powerpoint/2010/main" val="3360896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531F5-7C8D-E3AD-CDD4-2BADEBE220DA}"/>
              </a:ext>
            </a:extLst>
          </p:cNvPr>
          <p:cNvSpPr txBox="1"/>
          <p:nvPr/>
        </p:nvSpPr>
        <p:spPr>
          <a:xfrm>
            <a:off x="633984" y="254779"/>
            <a:ext cx="11119104" cy="4034181"/>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Conflicts in Shift-Reduce Parsing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Shift-Reduce Conflict: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Occurs when the parser can't decide whether to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shift</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reduce</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Reduce-Reduce Conflict: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Occurs when the parser can apply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two or more reductions</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These conflicts mean the grammar is </a:t>
            </a: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not LR(0)</a:t>
            </a: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 and may require lookahead (SLR, LALR, or LR(1)) to resolve</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8526430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3F25C6-2098-B9E7-2969-66F1774F6B6D}"/>
              </a:ext>
            </a:extLst>
          </p:cNvPr>
          <p:cNvSpPr txBox="1"/>
          <p:nvPr/>
        </p:nvSpPr>
        <p:spPr>
          <a:xfrm>
            <a:off x="512064" y="286242"/>
            <a:ext cx="6096000" cy="55643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Advantages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7534B517-82E1-C686-DCF2-6DD0698C99D8}"/>
              </a:ext>
            </a:extLst>
          </p:cNvPr>
          <p:cNvGraphicFramePr>
            <a:graphicFrameLocks noGrp="1"/>
          </p:cNvGraphicFramePr>
          <p:nvPr>
            <p:extLst>
              <p:ext uri="{D42A27DB-BD31-4B8C-83A1-F6EECF244321}">
                <p14:modId xmlns:p14="http://schemas.microsoft.com/office/powerpoint/2010/main" val="1028693277"/>
              </p:ext>
            </p:extLst>
          </p:nvPr>
        </p:nvGraphicFramePr>
        <p:xfrm>
          <a:off x="838200" y="1209368"/>
          <a:ext cx="10515600" cy="2863088"/>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628957206"/>
                    </a:ext>
                  </a:extLst>
                </a:gridCol>
                <a:gridCol w="5257800">
                  <a:extLst>
                    <a:ext uri="{9D8B030D-6E8A-4147-A177-3AD203B41FA5}">
                      <a16:colId xmlns:a16="http://schemas.microsoft.com/office/drawing/2014/main" val="1094350078"/>
                    </a:ext>
                  </a:extLst>
                </a:gridCol>
              </a:tblGrid>
              <a:tr h="424016">
                <a:tc>
                  <a:txBody>
                    <a:bodyPr/>
                    <a:lstStyle/>
                    <a:p>
                      <a:pPr marL="0" marR="0" algn="ctr">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Feature</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Benefit</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39973847"/>
                  </a:ext>
                </a:extLst>
              </a:tr>
              <a:tr h="424016">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Efficient Parsing</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Used in real-world compilers (YACC)</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60973455"/>
                  </a:ext>
                </a:extLst>
              </a:tr>
              <a:tr h="424016">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Handles More Grammars</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Supports all deterministic CFGs</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61755559"/>
                  </a:ext>
                </a:extLst>
              </a:tr>
              <a:tr h="424016">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Parses Bottom-Up</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dirty="0">
                          <a:effectLst/>
                          <a:latin typeface="Times New Roman" panose="02020603050405020304" pitchFamily="18" charset="0"/>
                          <a:cs typeface="Times New Roman" panose="02020603050405020304" pitchFamily="18" charset="0"/>
                        </a:rPr>
                        <a:t>Builds parse trees from leaves to root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68529678"/>
                  </a:ext>
                </a:extLst>
              </a:tr>
            </a:tbl>
          </a:graphicData>
        </a:graphic>
      </p:graphicFrame>
    </p:spTree>
    <p:extLst>
      <p:ext uri="{BB962C8B-B14F-4D97-AF65-F5344CB8AC3E}">
        <p14:creationId xmlns:p14="http://schemas.microsoft.com/office/powerpoint/2010/main" val="2244374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F97DC-692E-1B10-E75F-8727604B5E95}"/>
              </a:ext>
            </a:extLst>
          </p:cNvPr>
          <p:cNvSpPr txBox="1"/>
          <p:nvPr/>
        </p:nvSpPr>
        <p:spPr>
          <a:xfrm>
            <a:off x="777977" y="490458"/>
            <a:ext cx="6098458" cy="556434"/>
          </a:xfrm>
          <a:prstGeom prst="rect">
            <a:avLst/>
          </a:prstGeom>
          <a:noFill/>
        </p:spPr>
        <p:txBody>
          <a:bodyPr wrap="square">
            <a:spAutoFit/>
          </a:bodyPr>
          <a:lstStyle/>
          <a:p>
            <a:pPr marL="0" marR="0">
              <a:lnSpc>
                <a:spcPct val="115000"/>
              </a:lnSpc>
              <a:spcAft>
                <a:spcPts val="800"/>
              </a:spcAft>
              <a:buNone/>
            </a:pPr>
            <a:r>
              <a:rPr lang="en-US" sz="2800" b="1" kern="0" dirty="0">
                <a:effectLst/>
                <a:latin typeface="Times New Roman" panose="02020603050405020304" pitchFamily="18" charset="0"/>
                <a:ea typeface="Times New Roman" panose="02020603050405020304" pitchFamily="18" charset="0"/>
                <a:cs typeface="Times New Roman" panose="02020603050405020304" pitchFamily="18" charset="0"/>
              </a:rPr>
              <a:t>Disadvantages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A260C7F-3777-6127-83BB-1455F3399F3C}"/>
              </a:ext>
            </a:extLst>
          </p:cNvPr>
          <p:cNvGraphicFramePr>
            <a:graphicFrameLocks noGrp="1"/>
          </p:cNvGraphicFramePr>
          <p:nvPr>
            <p:extLst>
              <p:ext uri="{D42A27DB-BD31-4B8C-83A1-F6EECF244321}">
                <p14:modId xmlns:p14="http://schemas.microsoft.com/office/powerpoint/2010/main" val="2068187924"/>
              </p:ext>
            </p:extLst>
          </p:nvPr>
        </p:nvGraphicFramePr>
        <p:xfrm>
          <a:off x="838200" y="1651819"/>
          <a:ext cx="10515600" cy="3285508"/>
        </p:xfrm>
        <a:graphic>
          <a:graphicData uri="http://schemas.openxmlformats.org/drawingml/2006/table">
            <a:tbl>
              <a:tblPr firstRow="1" firstCol="1" bandRow="1">
                <a:tableStyleId>{5C22544A-7EE6-4342-B048-85BDC9FD1C3A}</a:tableStyleId>
              </a:tblPr>
              <a:tblGrid>
                <a:gridCol w="5257800">
                  <a:extLst>
                    <a:ext uri="{9D8B030D-6E8A-4147-A177-3AD203B41FA5}">
                      <a16:colId xmlns:a16="http://schemas.microsoft.com/office/drawing/2014/main" val="2634046343"/>
                    </a:ext>
                  </a:extLst>
                </a:gridCol>
                <a:gridCol w="5257800">
                  <a:extLst>
                    <a:ext uri="{9D8B030D-6E8A-4147-A177-3AD203B41FA5}">
                      <a16:colId xmlns:a16="http://schemas.microsoft.com/office/drawing/2014/main" val="592694352"/>
                    </a:ext>
                  </a:extLst>
                </a:gridCol>
              </a:tblGrid>
              <a:tr h="681618">
                <a:tc>
                  <a:txBody>
                    <a:bodyPr/>
                    <a:lstStyle/>
                    <a:p>
                      <a:pPr marL="0" marR="0" algn="ctr">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Issue</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Explanation</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2308034"/>
                  </a:ext>
                </a:extLst>
              </a:tr>
              <a:tr h="681618">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Conflict Handling</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Requires grammar to be LR(0)/SLR/LR(1)</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9526641"/>
                  </a:ext>
                </a:extLst>
              </a:tr>
              <a:tr h="681618">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Complex Table</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Parsing table construction is non-trivial</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38517845"/>
                  </a:ext>
                </a:extLst>
              </a:tr>
              <a:tr h="681618">
                <a:tc>
                  <a:txBody>
                    <a:bodyPr/>
                    <a:lstStyle/>
                    <a:p>
                      <a:pPr marL="0" marR="0">
                        <a:lnSpc>
                          <a:spcPct val="115000"/>
                        </a:lnSpc>
                        <a:spcAft>
                          <a:spcPts val="800"/>
                        </a:spcAft>
                        <a:buNone/>
                      </a:pPr>
                      <a:r>
                        <a:rPr lang="en-US" sz="2800" kern="0">
                          <a:effectLst/>
                          <a:latin typeface="Times New Roman" panose="02020603050405020304" pitchFamily="18" charset="0"/>
                          <a:cs typeface="Times New Roman" panose="02020603050405020304" pitchFamily="18" charset="0"/>
                        </a:rPr>
                        <a:t>Difficult Debugging</a:t>
                      </a:r>
                      <a:endParaRPr lang="en-US" sz="2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2800" kern="0" dirty="0">
                          <a:effectLst/>
                          <a:latin typeface="Times New Roman" panose="02020603050405020304" pitchFamily="18" charset="0"/>
                          <a:cs typeface="Times New Roman" panose="02020603050405020304" pitchFamily="18" charset="0"/>
                        </a:rPr>
                        <a:t>Less intuitive than recursive descent</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39971927"/>
                  </a:ext>
                </a:extLst>
              </a:tr>
            </a:tbl>
          </a:graphicData>
        </a:graphic>
      </p:graphicFrame>
    </p:spTree>
    <p:extLst>
      <p:ext uri="{BB962C8B-B14F-4D97-AF65-F5344CB8AC3E}">
        <p14:creationId xmlns:p14="http://schemas.microsoft.com/office/powerpoint/2010/main" val="364309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80508" y="1202563"/>
            <a:ext cx="201930"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A</a:t>
            </a:r>
            <a:endParaRPr sz="2400">
              <a:latin typeface="Calibri"/>
              <a:cs typeface="Calibri"/>
            </a:endParaRPr>
          </a:p>
        </p:txBody>
      </p:sp>
      <p:sp>
        <p:nvSpPr>
          <p:cNvPr id="3" name="object 3"/>
          <p:cNvSpPr txBox="1"/>
          <p:nvPr/>
        </p:nvSpPr>
        <p:spPr>
          <a:xfrm>
            <a:off x="4140454" y="2071242"/>
            <a:ext cx="201930"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A</a:t>
            </a:r>
            <a:endParaRPr sz="2400">
              <a:latin typeface="Calibri"/>
              <a:cs typeface="Calibri"/>
            </a:endParaRPr>
          </a:p>
        </p:txBody>
      </p:sp>
      <p:sp>
        <p:nvSpPr>
          <p:cNvPr id="4" name="object 4"/>
          <p:cNvSpPr txBox="1"/>
          <p:nvPr/>
        </p:nvSpPr>
        <p:spPr>
          <a:xfrm>
            <a:off x="2311704" y="3900296"/>
            <a:ext cx="201930"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A</a:t>
            </a:r>
            <a:endParaRPr sz="2400">
              <a:latin typeface="Calibri"/>
              <a:cs typeface="Calibri"/>
            </a:endParaRPr>
          </a:p>
        </p:txBody>
      </p:sp>
      <p:sp>
        <p:nvSpPr>
          <p:cNvPr id="5" name="object 5"/>
          <p:cNvSpPr txBox="1"/>
          <p:nvPr/>
        </p:nvSpPr>
        <p:spPr>
          <a:xfrm>
            <a:off x="2319325" y="4815078"/>
            <a:ext cx="187325"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β</a:t>
            </a:r>
            <a:endParaRPr sz="2400">
              <a:latin typeface="Calibri"/>
              <a:cs typeface="Calibri"/>
            </a:endParaRPr>
          </a:p>
        </p:txBody>
      </p:sp>
      <p:sp>
        <p:nvSpPr>
          <p:cNvPr id="6" name="object 6"/>
          <p:cNvSpPr/>
          <p:nvPr/>
        </p:nvSpPr>
        <p:spPr>
          <a:xfrm>
            <a:off x="5181600" y="1600200"/>
            <a:ext cx="0" cy="3200400"/>
          </a:xfrm>
          <a:custGeom>
            <a:avLst/>
            <a:gdLst/>
            <a:ahLst/>
            <a:cxnLst/>
            <a:rect l="l" t="t" r="r" b="b"/>
            <a:pathLst>
              <a:path h="3200400">
                <a:moveTo>
                  <a:pt x="0" y="0"/>
                </a:moveTo>
                <a:lnTo>
                  <a:pt x="0" y="3200400"/>
                </a:lnTo>
              </a:path>
            </a:pathLst>
          </a:custGeom>
          <a:ln w="9525">
            <a:solidFill>
              <a:srgbClr val="000000"/>
            </a:solidFill>
          </a:ln>
        </p:spPr>
        <p:txBody>
          <a:bodyPr wrap="square" lIns="0" tIns="0" rIns="0" bIns="0" rtlCol="0"/>
          <a:lstStyle/>
          <a:p>
            <a:endParaRPr/>
          </a:p>
        </p:txBody>
      </p:sp>
      <p:sp>
        <p:nvSpPr>
          <p:cNvPr id="7" name="object 7"/>
          <p:cNvSpPr/>
          <p:nvPr/>
        </p:nvSpPr>
        <p:spPr>
          <a:xfrm>
            <a:off x="4267200" y="2514600"/>
            <a:ext cx="0" cy="2286000"/>
          </a:xfrm>
          <a:custGeom>
            <a:avLst/>
            <a:gdLst/>
            <a:ahLst/>
            <a:cxnLst/>
            <a:rect l="l" t="t" r="r" b="b"/>
            <a:pathLst>
              <a:path h="2286000">
                <a:moveTo>
                  <a:pt x="0" y="0"/>
                </a:moveTo>
                <a:lnTo>
                  <a:pt x="0" y="2286000"/>
                </a:lnTo>
              </a:path>
            </a:pathLst>
          </a:custGeom>
          <a:ln w="9525">
            <a:solidFill>
              <a:srgbClr val="000000"/>
            </a:solidFill>
          </a:ln>
        </p:spPr>
        <p:txBody>
          <a:bodyPr wrap="square" lIns="0" tIns="0" rIns="0" bIns="0" rtlCol="0"/>
          <a:lstStyle/>
          <a:p>
            <a:endParaRPr/>
          </a:p>
        </p:txBody>
      </p:sp>
      <p:sp>
        <p:nvSpPr>
          <p:cNvPr id="8" name="object 8"/>
          <p:cNvSpPr/>
          <p:nvPr/>
        </p:nvSpPr>
        <p:spPr>
          <a:xfrm>
            <a:off x="2438400" y="4343400"/>
            <a:ext cx="0" cy="457200"/>
          </a:xfrm>
          <a:custGeom>
            <a:avLst/>
            <a:gdLst/>
            <a:ahLst/>
            <a:cxnLst/>
            <a:rect l="l" t="t" r="r" b="b"/>
            <a:pathLst>
              <a:path h="457200">
                <a:moveTo>
                  <a:pt x="0" y="0"/>
                </a:moveTo>
                <a:lnTo>
                  <a:pt x="0" y="457200"/>
                </a:lnTo>
              </a:path>
            </a:pathLst>
          </a:custGeom>
          <a:ln w="9525">
            <a:solidFill>
              <a:srgbClr val="000000"/>
            </a:solidFill>
          </a:ln>
        </p:spPr>
        <p:txBody>
          <a:bodyPr wrap="square" lIns="0" tIns="0" rIns="0" bIns="0" rtlCol="0"/>
          <a:lstStyle/>
          <a:p>
            <a:endParaRPr/>
          </a:p>
        </p:txBody>
      </p:sp>
      <p:sp>
        <p:nvSpPr>
          <p:cNvPr id="9" name="object 9"/>
          <p:cNvSpPr/>
          <p:nvPr/>
        </p:nvSpPr>
        <p:spPr>
          <a:xfrm>
            <a:off x="4343400" y="1600200"/>
            <a:ext cx="685800" cy="609600"/>
          </a:xfrm>
          <a:custGeom>
            <a:avLst/>
            <a:gdLst/>
            <a:ahLst/>
            <a:cxnLst/>
            <a:rect l="l" t="t" r="r" b="b"/>
            <a:pathLst>
              <a:path w="685800" h="609600">
                <a:moveTo>
                  <a:pt x="685800" y="0"/>
                </a:moveTo>
                <a:lnTo>
                  <a:pt x="0" y="609600"/>
                </a:lnTo>
              </a:path>
            </a:pathLst>
          </a:custGeom>
          <a:ln w="9525">
            <a:solidFill>
              <a:srgbClr val="000000"/>
            </a:solidFill>
          </a:ln>
        </p:spPr>
        <p:txBody>
          <a:bodyPr wrap="square" lIns="0" tIns="0" rIns="0" bIns="0" rtlCol="0"/>
          <a:lstStyle/>
          <a:p>
            <a:endParaRPr/>
          </a:p>
        </p:txBody>
      </p:sp>
      <p:sp>
        <p:nvSpPr>
          <p:cNvPr id="10" name="object 10"/>
          <p:cNvSpPr/>
          <p:nvPr/>
        </p:nvSpPr>
        <p:spPr>
          <a:xfrm>
            <a:off x="2590800" y="2514600"/>
            <a:ext cx="1524000" cy="1371600"/>
          </a:xfrm>
          <a:custGeom>
            <a:avLst/>
            <a:gdLst/>
            <a:ahLst/>
            <a:cxnLst/>
            <a:rect l="l" t="t" r="r" b="b"/>
            <a:pathLst>
              <a:path w="1524000" h="1371600">
                <a:moveTo>
                  <a:pt x="1524000" y="0"/>
                </a:moveTo>
                <a:lnTo>
                  <a:pt x="0" y="1371600"/>
                </a:lnTo>
              </a:path>
            </a:pathLst>
          </a:custGeom>
          <a:ln w="9525">
            <a:solidFill>
              <a:srgbClr val="000000"/>
            </a:solidFill>
          </a:ln>
        </p:spPr>
        <p:txBody>
          <a:bodyPr wrap="square" lIns="0" tIns="0" rIns="0" bIns="0" rtlCol="0"/>
          <a:lstStyle/>
          <a:p>
            <a:endParaRPr/>
          </a:p>
        </p:txBody>
      </p:sp>
      <p:sp>
        <p:nvSpPr>
          <p:cNvPr id="11" name="object 11"/>
          <p:cNvSpPr txBox="1"/>
          <p:nvPr/>
        </p:nvSpPr>
        <p:spPr>
          <a:xfrm>
            <a:off x="7803261" y="1995042"/>
            <a:ext cx="191135"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R</a:t>
            </a:r>
            <a:endParaRPr sz="2400">
              <a:latin typeface="Calibri"/>
              <a:cs typeface="Calibri"/>
            </a:endParaRPr>
          </a:p>
        </p:txBody>
      </p:sp>
      <p:sp>
        <p:nvSpPr>
          <p:cNvPr id="12" name="object 12"/>
          <p:cNvSpPr txBox="1"/>
          <p:nvPr/>
        </p:nvSpPr>
        <p:spPr>
          <a:xfrm>
            <a:off x="9632443" y="3900296"/>
            <a:ext cx="191135"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R</a:t>
            </a:r>
            <a:endParaRPr sz="2400">
              <a:latin typeface="Calibri"/>
              <a:cs typeface="Calibri"/>
            </a:endParaRPr>
          </a:p>
        </p:txBody>
      </p:sp>
      <p:sp>
        <p:nvSpPr>
          <p:cNvPr id="13" name="object 13"/>
          <p:cNvSpPr txBox="1"/>
          <p:nvPr/>
        </p:nvSpPr>
        <p:spPr>
          <a:xfrm>
            <a:off x="9632696" y="4815078"/>
            <a:ext cx="192405" cy="391160"/>
          </a:xfrm>
          <a:prstGeom prst="rect">
            <a:avLst/>
          </a:prstGeom>
        </p:spPr>
        <p:txBody>
          <a:bodyPr vert="horz" wrap="square" lIns="0" tIns="12700" rIns="0" bIns="0" rtlCol="0">
            <a:spAutoFit/>
          </a:bodyPr>
          <a:lstStyle/>
          <a:p>
            <a:pPr marL="12700">
              <a:spcBef>
                <a:spcPts val="100"/>
              </a:spcBef>
            </a:pPr>
            <a:r>
              <a:rPr sz="2400" spc="-50" dirty="0">
                <a:latin typeface="Calibri"/>
                <a:cs typeface="Calibri"/>
              </a:rPr>
              <a:t>Є</a:t>
            </a:r>
            <a:endParaRPr sz="2400">
              <a:latin typeface="Calibri"/>
              <a:cs typeface="Calibri"/>
            </a:endParaRPr>
          </a:p>
        </p:txBody>
      </p:sp>
      <p:sp>
        <p:nvSpPr>
          <p:cNvPr id="14" name="object 14"/>
          <p:cNvSpPr/>
          <p:nvPr/>
        </p:nvSpPr>
        <p:spPr>
          <a:xfrm>
            <a:off x="7010400" y="1600200"/>
            <a:ext cx="0" cy="3200400"/>
          </a:xfrm>
          <a:custGeom>
            <a:avLst/>
            <a:gdLst/>
            <a:ahLst/>
            <a:cxnLst/>
            <a:rect l="l" t="t" r="r" b="b"/>
            <a:pathLst>
              <a:path h="3200400">
                <a:moveTo>
                  <a:pt x="0" y="0"/>
                </a:moveTo>
                <a:lnTo>
                  <a:pt x="0" y="3200400"/>
                </a:lnTo>
              </a:path>
            </a:pathLst>
          </a:custGeom>
          <a:ln w="9525">
            <a:solidFill>
              <a:srgbClr val="000000"/>
            </a:solidFill>
          </a:ln>
        </p:spPr>
        <p:txBody>
          <a:bodyPr wrap="square" lIns="0" tIns="0" rIns="0" bIns="0" rtlCol="0"/>
          <a:lstStyle/>
          <a:p>
            <a:endParaRPr/>
          </a:p>
        </p:txBody>
      </p:sp>
      <p:sp>
        <p:nvSpPr>
          <p:cNvPr id="15" name="object 15"/>
          <p:cNvSpPr/>
          <p:nvPr/>
        </p:nvSpPr>
        <p:spPr>
          <a:xfrm>
            <a:off x="7924800" y="2438400"/>
            <a:ext cx="0" cy="2362200"/>
          </a:xfrm>
          <a:custGeom>
            <a:avLst/>
            <a:gdLst/>
            <a:ahLst/>
            <a:cxnLst/>
            <a:rect l="l" t="t" r="r" b="b"/>
            <a:pathLst>
              <a:path h="2362200">
                <a:moveTo>
                  <a:pt x="0" y="0"/>
                </a:moveTo>
                <a:lnTo>
                  <a:pt x="0" y="2362200"/>
                </a:lnTo>
              </a:path>
            </a:pathLst>
          </a:custGeom>
          <a:ln w="9525">
            <a:solidFill>
              <a:srgbClr val="000000"/>
            </a:solidFill>
          </a:ln>
        </p:spPr>
        <p:txBody>
          <a:bodyPr wrap="square" lIns="0" tIns="0" rIns="0" bIns="0" rtlCol="0"/>
          <a:lstStyle/>
          <a:p>
            <a:endParaRPr/>
          </a:p>
        </p:txBody>
      </p:sp>
      <p:sp>
        <p:nvSpPr>
          <p:cNvPr id="16" name="object 16"/>
          <p:cNvSpPr/>
          <p:nvPr/>
        </p:nvSpPr>
        <p:spPr>
          <a:xfrm>
            <a:off x="9753600" y="4267200"/>
            <a:ext cx="0" cy="533400"/>
          </a:xfrm>
          <a:custGeom>
            <a:avLst/>
            <a:gdLst/>
            <a:ahLst/>
            <a:cxnLst/>
            <a:rect l="l" t="t" r="r" b="b"/>
            <a:pathLst>
              <a:path h="533400">
                <a:moveTo>
                  <a:pt x="0" y="0"/>
                </a:moveTo>
                <a:lnTo>
                  <a:pt x="0" y="533400"/>
                </a:lnTo>
              </a:path>
            </a:pathLst>
          </a:custGeom>
          <a:ln w="9525">
            <a:solidFill>
              <a:srgbClr val="000000"/>
            </a:solidFill>
          </a:ln>
        </p:spPr>
        <p:txBody>
          <a:bodyPr wrap="square" lIns="0" tIns="0" rIns="0" bIns="0" rtlCol="0"/>
          <a:lstStyle/>
          <a:p>
            <a:endParaRPr/>
          </a:p>
        </p:txBody>
      </p:sp>
      <p:sp>
        <p:nvSpPr>
          <p:cNvPr id="17" name="object 17"/>
          <p:cNvSpPr/>
          <p:nvPr/>
        </p:nvSpPr>
        <p:spPr>
          <a:xfrm>
            <a:off x="7162800" y="1600200"/>
            <a:ext cx="609600" cy="457200"/>
          </a:xfrm>
          <a:custGeom>
            <a:avLst/>
            <a:gdLst/>
            <a:ahLst/>
            <a:cxnLst/>
            <a:rect l="l" t="t" r="r" b="b"/>
            <a:pathLst>
              <a:path w="609600" h="457200">
                <a:moveTo>
                  <a:pt x="0" y="0"/>
                </a:moveTo>
                <a:lnTo>
                  <a:pt x="609600" y="457200"/>
                </a:lnTo>
              </a:path>
            </a:pathLst>
          </a:custGeom>
          <a:ln w="9525">
            <a:solidFill>
              <a:srgbClr val="000000"/>
            </a:solidFill>
          </a:ln>
        </p:spPr>
        <p:txBody>
          <a:bodyPr wrap="square" lIns="0" tIns="0" rIns="0" bIns="0" rtlCol="0"/>
          <a:lstStyle/>
          <a:p>
            <a:endParaRPr/>
          </a:p>
        </p:txBody>
      </p:sp>
      <p:sp>
        <p:nvSpPr>
          <p:cNvPr id="18" name="object 18"/>
          <p:cNvSpPr/>
          <p:nvPr/>
        </p:nvSpPr>
        <p:spPr>
          <a:xfrm>
            <a:off x="8077200" y="2362200"/>
            <a:ext cx="1524000" cy="1524000"/>
          </a:xfrm>
          <a:custGeom>
            <a:avLst/>
            <a:gdLst/>
            <a:ahLst/>
            <a:cxnLst/>
            <a:rect l="l" t="t" r="r" b="b"/>
            <a:pathLst>
              <a:path w="1524000" h="1524000">
                <a:moveTo>
                  <a:pt x="0" y="0"/>
                </a:moveTo>
                <a:lnTo>
                  <a:pt x="1524000" y="1524000"/>
                </a:lnTo>
              </a:path>
            </a:pathLst>
          </a:custGeom>
          <a:ln w="9525">
            <a:solidFill>
              <a:srgbClr val="000000"/>
            </a:solidFill>
          </a:ln>
        </p:spPr>
        <p:txBody>
          <a:bodyPr wrap="square" lIns="0" tIns="0" rIns="0" bIns="0" rtlCol="0"/>
          <a:lstStyle/>
          <a:p>
            <a:endParaRPr/>
          </a:p>
        </p:txBody>
      </p:sp>
      <p:sp>
        <p:nvSpPr>
          <p:cNvPr id="19" name="object 19"/>
          <p:cNvSpPr txBox="1"/>
          <p:nvPr/>
        </p:nvSpPr>
        <p:spPr>
          <a:xfrm>
            <a:off x="1519086" y="397205"/>
            <a:ext cx="3728350" cy="752129"/>
          </a:xfrm>
          <a:prstGeom prst="rect">
            <a:avLst/>
          </a:prstGeom>
        </p:spPr>
        <p:txBody>
          <a:bodyPr vert="horz" wrap="square" lIns="0" tIns="13335" rIns="0" bIns="0" rtlCol="0">
            <a:spAutoFit/>
          </a:bodyPr>
          <a:lstStyle/>
          <a:p>
            <a:pPr marL="86995">
              <a:spcBef>
                <a:spcPts val="105"/>
              </a:spcBef>
            </a:pPr>
            <a:r>
              <a:rPr sz="2400" spc="-10" dirty="0">
                <a:latin typeface="Times New Roman" panose="02020603050405020304" pitchFamily="18" charset="0"/>
                <a:cs typeface="Times New Roman" panose="02020603050405020304" pitchFamily="18" charset="0"/>
              </a:rPr>
              <a:t>Parse</a:t>
            </a:r>
            <a:r>
              <a:rPr sz="2400" spc="-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tree</a:t>
            </a:r>
            <a:r>
              <a:rPr sz="2400" spc="-7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corresponding</a:t>
            </a:r>
            <a:endParaRPr sz="2400" dirty="0">
              <a:latin typeface="Times New Roman" panose="02020603050405020304" pitchFamily="18" charset="0"/>
              <a:cs typeface="Times New Roman" panose="02020603050405020304" pitchFamily="18" charset="0"/>
            </a:endParaRPr>
          </a:p>
          <a:p>
            <a:pPr marL="12700"/>
            <a:r>
              <a:rPr sz="2400" dirty="0">
                <a:latin typeface="Times New Roman" panose="02020603050405020304" pitchFamily="18" charset="0"/>
                <a:cs typeface="Times New Roman" panose="02020603050405020304" pitchFamily="18" charset="0"/>
              </a:rPr>
              <a:t>to</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left</a:t>
            </a:r>
            <a:r>
              <a:rPr sz="2400" spc="-4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recursive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grammar</a:t>
            </a:r>
            <a:endParaRPr sz="2400" dirty="0">
              <a:latin typeface="Times New Roman" panose="02020603050405020304" pitchFamily="18" charset="0"/>
              <a:cs typeface="Times New Roman" panose="02020603050405020304" pitchFamily="18" charset="0"/>
            </a:endParaRPr>
          </a:p>
        </p:txBody>
      </p:sp>
      <p:sp>
        <p:nvSpPr>
          <p:cNvPr id="20" name="object 20"/>
          <p:cNvSpPr txBox="1"/>
          <p:nvPr/>
        </p:nvSpPr>
        <p:spPr>
          <a:xfrm>
            <a:off x="6884290" y="397205"/>
            <a:ext cx="4634198" cy="1275349"/>
          </a:xfrm>
          <a:prstGeom prst="rect">
            <a:avLst/>
          </a:prstGeom>
        </p:spPr>
        <p:txBody>
          <a:bodyPr vert="horz" wrap="square" lIns="0" tIns="13335" rIns="0" bIns="0" rtlCol="0">
            <a:spAutoFit/>
          </a:bodyPr>
          <a:lstStyle/>
          <a:p>
            <a:pPr marL="53975">
              <a:spcBef>
                <a:spcPts val="105"/>
              </a:spcBef>
            </a:pPr>
            <a:r>
              <a:rPr sz="2400" spc="-10" dirty="0">
                <a:latin typeface="Times New Roman" panose="02020603050405020304" pitchFamily="18" charset="0"/>
                <a:cs typeface="Times New Roman" panose="02020603050405020304" pitchFamily="18" charset="0"/>
              </a:rPr>
              <a:t>Parse</a:t>
            </a:r>
            <a:r>
              <a:rPr sz="2400" spc="-7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tree</a:t>
            </a:r>
            <a:r>
              <a:rPr sz="2400" spc="-7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corresponding</a:t>
            </a:r>
            <a:endParaRPr sz="2400" dirty="0">
              <a:latin typeface="Times New Roman" panose="02020603050405020304" pitchFamily="18" charset="0"/>
              <a:cs typeface="Times New Roman" panose="02020603050405020304" pitchFamily="18" charset="0"/>
            </a:endParaRPr>
          </a:p>
          <a:p>
            <a:pPr marL="74930"/>
            <a:r>
              <a:rPr sz="2400" dirty="0">
                <a:latin typeface="Times New Roman" panose="02020603050405020304" pitchFamily="18" charset="0"/>
                <a:cs typeface="Times New Roman" panose="02020603050405020304" pitchFamily="18" charset="0"/>
              </a:rPr>
              <a:t>to</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4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modified</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grammar</a:t>
            </a:r>
            <a:endParaRPr sz="2400" dirty="0">
              <a:latin typeface="Times New Roman" panose="02020603050405020304" pitchFamily="18" charset="0"/>
              <a:cs typeface="Times New Roman" panose="02020603050405020304" pitchFamily="18" charset="0"/>
            </a:endParaRPr>
          </a:p>
          <a:p>
            <a:pPr marL="12700">
              <a:spcBef>
                <a:spcPts val="1170"/>
              </a:spcBef>
            </a:pPr>
            <a:r>
              <a:rPr sz="2400" spc="-50" dirty="0">
                <a:latin typeface="Calibri"/>
                <a:cs typeface="Calibri"/>
              </a:rPr>
              <a:t>A</a:t>
            </a:r>
            <a:endParaRPr sz="2400" dirty="0">
              <a:latin typeface="Calibri"/>
              <a:cs typeface="Calibri"/>
            </a:endParaRPr>
          </a:p>
        </p:txBody>
      </p:sp>
      <p:sp>
        <p:nvSpPr>
          <p:cNvPr id="21" name="object 21"/>
          <p:cNvSpPr txBox="1"/>
          <p:nvPr/>
        </p:nvSpPr>
        <p:spPr>
          <a:xfrm>
            <a:off x="3959099" y="4815079"/>
            <a:ext cx="4279265" cy="1229995"/>
          </a:xfrm>
          <a:prstGeom prst="rect">
            <a:avLst/>
          </a:prstGeom>
        </p:spPr>
        <p:txBody>
          <a:bodyPr vert="horz" wrap="square" lIns="0" tIns="12700" rIns="0" bIns="0" rtlCol="0">
            <a:spAutoFit/>
          </a:bodyPr>
          <a:lstStyle/>
          <a:p>
            <a:pPr marR="48895" algn="ctr">
              <a:spcBef>
                <a:spcPts val="100"/>
              </a:spcBef>
              <a:tabLst>
                <a:tab pos="913765" algn="l"/>
                <a:tab pos="2749550" algn="l"/>
                <a:tab pos="3657600" algn="l"/>
              </a:tabLst>
            </a:pPr>
            <a:r>
              <a:rPr sz="2400" spc="-50" dirty="0">
                <a:latin typeface="Calibri"/>
                <a:cs typeface="Calibri"/>
              </a:rPr>
              <a:t>α</a:t>
            </a:r>
            <a:r>
              <a:rPr sz="2400" dirty="0">
                <a:latin typeface="Calibri"/>
                <a:cs typeface="Calibri"/>
              </a:rPr>
              <a:t>	</a:t>
            </a:r>
            <a:r>
              <a:rPr sz="2400" spc="-50" dirty="0">
                <a:latin typeface="Calibri"/>
                <a:cs typeface="Calibri"/>
              </a:rPr>
              <a:t>α</a:t>
            </a:r>
            <a:r>
              <a:rPr sz="2400" dirty="0">
                <a:latin typeface="Calibri"/>
                <a:cs typeface="Calibri"/>
              </a:rPr>
              <a:t>	</a:t>
            </a:r>
            <a:r>
              <a:rPr sz="2400" spc="-50" dirty="0">
                <a:latin typeface="Calibri"/>
                <a:cs typeface="Calibri"/>
              </a:rPr>
              <a:t>β</a:t>
            </a:r>
            <a:r>
              <a:rPr sz="2400" dirty="0">
                <a:latin typeface="Calibri"/>
                <a:cs typeface="Calibri"/>
              </a:rPr>
              <a:t>	</a:t>
            </a:r>
            <a:r>
              <a:rPr sz="2400" spc="-50" dirty="0">
                <a:latin typeface="Calibri"/>
                <a:cs typeface="Calibri"/>
              </a:rPr>
              <a:t>α</a:t>
            </a:r>
            <a:endParaRPr sz="2400" dirty="0">
              <a:latin typeface="Calibri"/>
              <a:cs typeface="Calibri"/>
            </a:endParaRPr>
          </a:p>
          <a:p>
            <a:pPr>
              <a:spcBef>
                <a:spcPts val="790"/>
              </a:spcBef>
            </a:pPr>
            <a:endParaRPr sz="2400" dirty="0">
              <a:latin typeface="Calibri"/>
              <a:cs typeface="Calibri"/>
            </a:endParaRPr>
          </a:p>
          <a:p>
            <a:pPr algn="ctr">
              <a:lnSpc>
                <a:spcPct val="100000"/>
              </a:lnSpc>
            </a:pPr>
            <a:r>
              <a:rPr sz="2400" dirty="0">
                <a:latin typeface="Calibri"/>
                <a:cs typeface="Calibri"/>
              </a:rPr>
              <a:t>Both</a:t>
            </a:r>
            <a:r>
              <a:rPr sz="2400" spc="-7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trees</a:t>
            </a:r>
            <a:r>
              <a:rPr sz="2400" spc="-40" dirty="0">
                <a:latin typeface="Calibri"/>
                <a:cs typeface="Calibri"/>
              </a:rPr>
              <a:t> </a:t>
            </a:r>
            <a:r>
              <a:rPr sz="2400" spc="-10" dirty="0">
                <a:latin typeface="Calibri"/>
                <a:cs typeface="Calibri"/>
              </a:rPr>
              <a:t>generate</a:t>
            </a:r>
            <a:r>
              <a:rPr sz="2400" spc="-60" dirty="0">
                <a:latin typeface="Calibri"/>
                <a:cs typeface="Calibri"/>
              </a:rPr>
              <a:t> </a:t>
            </a:r>
            <a:r>
              <a:rPr sz="2400" dirty="0">
                <a:latin typeface="Calibri"/>
                <a:cs typeface="Calibri"/>
              </a:rPr>
              <a:t>string</a:t>
            </a:r>
            <a:r>
              <a:rPr sz="2400" spc="-60" dirty="0">
                <a:latin typeface="Calibri"/>
                <a:cs typeface="Calibri"/>
              </a:rPr>
              <a:t> </a:t>
            </a:r>
            <a:r>
              <a:rPr sz="2400" spc="-25" dirty="0">
                <a:solidFill>
                  <a:srgbClr val="6600CC"/>
                </a:solidFill>
                <a:latin typeface="Calibri"/>
                <a:cs typeface="Calibri"/>
              </a:rPr>
              <a:t>βα*</a:t>
            </a:r>
            <a:endParaRPr sz="24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2140" y="162436"/>
            <a:ext cx="10515600" cy="1798569"/>
          </a:xfrm>
          <a:prstGeom prst="rect">
            <a:avLst/>
          </a:prstGeom>
        </p:spPr>
        <p:txBody>
          <a:bodyPr vert="horz" wrap="square" lIns="0" tIns="13335" rIns="0" bIns="0" rtlCol="0" anchor="ctr">
            <a:spAutoFit/>
          </a:bodyPr>
          <a:lstStyle/>
          <a:p>
            <a:pPr marL="2258060">
              <a:lnSpc>
                <a:spcPct val="100000"/>
              </a:lnSpc>
              <a:spcBef>
                <a:spcPts val="105"/>
              </a:spcBef>
            </a:pPr>
            <a:r>
              <a:rPr sz="2800" b="1" spc="-10" dirty="0">
                <a:latin typeface="Times New Roman" panose="02020603050405020304" pitchFamily="18" charset="0"/>
                <a:cs typeface="Times New Roman" panose="02020603050405020304" pitchFamily="18" charset="0"/>
              </a:rPr>
              <a:t>Example</a:t>
            </a:r>
            <a:br>
              <a:rPr lang="en-GB" spc="-10" dirty="0">
                <a:solidFill>
                  <a:srgbClr val="3333CC"/>
                </a:solidFill>
              </a:rPr>
            </a:br>
            <a:br>
              <a:rPr lang="en-US" spc="-10" dirty="0">
                <a:solidFill>
                  <a:srgbClr val="3333CC"/>
                </a:solidFill>
              </a:rPr>
            </a:br>
            <a:endParaRPr spc="-10" dirty="0">
              <a:solidFill>
                <a:srgbClr val="3333CC"/>
              </a:solidFill>
            </a:endParaRPr>
          </a:p>
        </p:txBody>
      </p:sp>
      <p:sp>
        <p:nvSpPr>
          <p:cNvPr id="3" name="object 3"/>
          <p:cNvSpPr txBox="1"/>
          <p:nvPr/>
        </p:nvSpPr>
        <p:spPr>
          <a:xfrm>
            <a:off x="1430593" y="1014729"/>
            <a:ext cx="9866671" cy="4452501"/>
          </a:xfrm>
          <a:prstGeom prst="rect">
            <a:avLst/>
          </a:prstGeom>
        </p:spPr>
        <p:txBody>
          <a:bodyPr vert="horz" wrap="square" lIns="0" tIns="12700" rIns="0" bIns="0" rtlCol="0">
            <a:spAutoFit/>
          </a:bodyPr>
          <a:lstStyle/>
          <a:p>
            <a:pPr marL="355600" indent="-342900">
              <a:spcBef>
                <a:spcPts val="100"/>
              </a:spcBef>
              <a:buChar char="•"/>
              <a:tabLst>
                <a:tab pos="355600" algn="l"/>
              </a:tabLst>
            </a:pPr>
            <a:r>
              <a:rPr sz="2400" dirty="0">
                <a:latin typeface="Calibri"/>
                <a:cs typeface="Calibri"/>
              </a:rPr>
              <a:t>Consider</a:t>
            </a:r>
            <a:r>
              <a:rPr sz="2400" spc="-20" dirty="0">
                <a:latin typeface="Calibri"/>
                <a:cs typeface="Calibri"/>
              </a:rPr>
              <a:t> </a:t>
            </a:r>
            <a:r>
              <a:rPr sz="2400" dirty="0">
                <a:latin typeface="Calibri"/>
                <a:cs typeface="Calibri"/>
              </a:rPr>
              <a:t>grammar</a:t>
            </a:r>
            <a:r>
              <a:rPr sz="2400" spc="-35" dirty="0">
                <a:latin typeface="Calibri"/>
                <a:cs typeface="Calibri"/>
              </a:rPr>
              <a:t> </a:t>
            </a:r>
            <a:r>
              <a:rPr sz="2400" dirty="0">
                <a:latin typeface="Calibri"/>
                <a:cs typeface="Calibri"/>
              </a:rPr>
              <a:t>for</a:t>
            </a:r>
            <a:r>
              <a:rPr sz="2400" spc="-10" dirty="0">
                <a:latin typeface="Calibri"/>
                <a:cs typeface="Calibri"/>
              </a:rPr>
              <a:t> </a:t>
            </a:r>
            <a:r>
              <a:rPr sz="2400" dirty="0">
                <a:latin typeface="Calibri"/>
                <a:cs typeface="Calibri"/>
              </a:rPr>
              <a:t>arithmetic</a:t>
            </a:r>
            <a:r>
              <a:rPr sz="2400" spc="-30" dirty="0">
                <a:latin typeface="Calibri"/>
                <a:cs typeface="Calibri"/>
              </a:rPr>
              <a:t> </a:t>
            </a:r>
            <a:r>
              <a:rPr sz="2400" spc="-10" dirty="0">
                <a:latin typeface="Calibri"/>
                <a:cs typeface="Calibri"/>
              </a:rPr>
              <a:t>expressions</a:t>
            </a:r>
            <a:endParaRPr sz="2400" dirty="0">
              <a:latin typeface="Calibri"/>
              <a:cs typeface="Calibri"/>
            </a:endParaRPr>
          </a:p>
          <a:p>
            <a:pPr marL="355600">
              <a:spcBef>
                <a:spcPts val="2880"/>
              </a:spcBef>
            </a:pPr>
            <a:r>
              <a:rPr sz="2400" dirty="0">
                <a:latin typeface="Calibri"/>
                <a:cs typeface="Calibri"/>
              </a:rPr>
              <a:t>E</a:t>
            </a:r>
            <a:r>
              <a:rPr sz="2400" spc="-10" dirty="0">
                <a:latin typeface="Calibri"/>
                <a:cs typeface="Calibri"/>
              </a:rPr>
              <a:t> </a:t>
            </a:r>
            <a:r>
              <a:rPr sz="2400" dirty="0">
                <a:latin typeface="Wingdings"/>
                <a:cs typeface="Wingdings"/>
              </a:rPr>
              <a:t></a:t>
            </a:r>
            <a:r>
              <a:rPr sz="2400" spc="-85" dirty="0">
                <a:latin typeface="Times New Roman"/>
                <a:cs typeface="Times New Roman"/>
              </a:rPr>
              <a:t> </a:t>
            </a:r>
            <a:r>
              <a:rPr sz="2400" dirty="0">
                <a:latin typeface="Calibri"/>
                <a:cs typeface="Calibri"/>
              </a:rPr>
              <a:t>E</a:t>
            </a:r>
            <a:r>
              <a:rPr sz="2400" spc="-10" dirty="0">
                <a:latin typeface="Calibri"/>
                <a:cs typeface="Calibri"/>
              </a:rPr>
              <a:t> </a:t>
            </a:r>
            <a:r>
              <a:rPr sz="2400" dirty="0">
                <a:latin typeface="Calibri"/>
                <a:cs typeface="Calibri"/>
              </a:rPr>
              <a:t>+</a:t>
            </a:r>
            <a:r>
              <a:rPr sz="2400" spc="-10" dirty="0">
                <a:latin typeface="Calibri"/>
                <a:cs typeface="Calibri"/>
              </a:rPr>
              <a:t> </a:t>
            </a:r>
            <a:r>
              <a:rPr sz="2400" dirty="0">
                <a:latin typeface="Calibri"/>
                <a:cs typeface="Calibri"/>
              </a:rPr>
              <a:t>T</a:t>
            </a:r>
            <a:r>
              <a:rPr sz="2400" spc="-10" dirty="0">
                <a:latin typeface="Calibri"/>
                <a:cs typeface="Calibri"/>
              </a:rPr>
              <a:t> </a:t>
            </a:r>
            <a:r>
              <a:rPr sz="2400" dirty="0">
                <a:latin typeface="Calibri"/>
                <a:cs typeface="Calibri"/>
              </a:rPr>
              <a:t>|</a:t>
            </a:r>
            <a:r>
              <a:rPr sz="2400" spc="-25" dirty="0">
                <a:latin typeface="Calibri"/>
                <a:cs typeface="Calibri"/>
              </a:rPr>
              <a:t> </a:t>
            </a:r>
            <a:r>
              <a:rPr sz="2400" spc="-50" dirty="0">
                <a:latin typeface="Calibri"/>
                <a:cs typeface="Calibri"/>
              </a:rPr>
              <a:t>T</a:t>
            </a:r>
            <a:endParaRPr sz="2400" dirty="0">
              <a:latin typeface="Calibri"/>
              <a:cs typeface="Calibri"/>
            </a:endParaRPr>
          </a:p>
          <a:p>
            <a:pPr marL="355600" marR="5050790"/>
            <a:r>
              <a:rPr sz="2400" dirty="0">
                <a:latin typeface="Calibri"/>
                <a:cs typeface="Calibri"/>
              </a:rPr>
              <a:t>T</a:t>
            </a:r>
            <a:r>
              <a:rPr sz="2400" spc="-10" dirty="0">
                <a:latin typeface="Calibri"/>
                <a:cs typeface="Calibri"/>
              </a:rPr>
              <a:t> </a:t>
            </a:r>
            <a:r>
              <a:rPr sz="2400" dirty="0">
                <a:latin typeface="Wingdings"/>
                <a:cs typeface="Wingdings"/>
              </a:rPr>
              <a:t></a:t>
            </a:r>
            <a:r>
              <a:rPr sz="2400" spc="-80" dirty="0">
                <a:latin typeface="Times New Roman"/>
                <a:cs typeface="Times New Roman"/>
              </a:rPr>
              <a:t> </a:t>
            </a:r>
            <a:r>
              <a:rPr sz="2400" dirty="0">
                <a:latin typeface="Calibri"/>
                <a:cs typeface="Calibri"/>
              </a:rPr>
              <a:t>T</a:t>
            </a:r>
            <a:r>
              <a:rPr sz="2400" spc="-10" dirty="0">
                <a:latin typeface="Calibri"/>
                <a:cs typeface="Calibri"/>
              </a:rPr>
              <a:t> </a:t>
            </a:r>
            <a:r>
              <a:rPr sz="2400" dirty="0">
                <a:latin typeface="Calibri"/>
                <a:cs typeface="Calibri"/>
              </a:rPr>
              <a:t>* F</a:t>
            </a:r>
            <a:r>
              <a:rPr sz="2400" spc="-25" dirty="0">
                <a:latin typeface="Calibri"/>
                <a:cs typeface="Calibri"/>
              </a:rPr>
              <a:t> </a:t>
            </a:r>
            <a:r>
              <a:rPr sz="2400" dirty="0">
                <a:latin typeface="Calibri"/>
                <a:cs typeface="Calibri"/>
              </a:rPr>
              <a:t>|</a:t>
            </a:r>
            <a:r>
              <a:rPr sz="2400" spc="-15" dirty="0">
                <a:latin typeface="Calibri"/>
                <a:cs typeface="Calibri"/>
              </a:rPr>
              <a:t> </a:t>
            </a:r>
            <a:r>
              <a:rPr sz="2400" spc="-50" dirty="0">
                <a:latin typeface="Calibri"/>
                <a:cs typeface="Calibri"/>
              </a:rPr>
              <a:t>F </a:t>
            </a:r>
            <a:endParaRPr lang="en-GB" sz="2400" spc="-50" dirty="0">
              <a:latin typeface="Calibri"/>
              <a:cs typeface="Calibri"/>
            </a:endParaRPr>
          </a:p>
          <a:p>
            <a:pPr marL="355600" marR="5050790"/>
            <a:r>
              <a:rPr sz="2400" dirty="0">
                <a:latin typeface="Calibri"/>
                <a:cs typeface="Calibri"/>
              </a:rPr>
              <a:t>F</a:t>
            </a:r>
            <a:r>
              <a:rPr sz="2400" spc="-20"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a:t>
            </a:r>
            <a:r>
              <a:rPr sz="2400" spc="-20" dirty="0">
                <a:latin typeface="Calibri"/>
                <a:cs typeface="Calibri"/>
              </a:rPr>
              <a:t> </a:t>
            </a:r>
            <a:r>
              <a:rPr sz="2400" dirty="0">
                <a:latin typeface="Calibri"/>
                <a:cs typeface="Calibri"/>
              </a:rPr>
              <a:t>E</a:t>
            </a:r>
            <a:r>
              <a:rPr sz="2400" spc="-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t>
            </a:r>
            <a:r>
              <a:rPr sz="2400" spc="-10" dirty="0">
                <a:latin typeface="Calibri"/>
                <a:cs typeface="Calibri"/>
              </a:rPr>
              <a:t> </a:t>
            </a:r>
            <a:r>
              <a:rPr sz="2400" spc="-25" dirty="0">
                <a:latin typeface="Calibri"/>
                <a:cs typeface="Calibri"/>
              </a:rPr>
              <a:t>id</a:t>
            </a:r>
            <a:endParaRPr sz="2400" dirty="0">
              <a:latin typeface="Calibri"/>
              <a:cs typeface="Calibri"/>
            </a:endParaRPr>
          </a:p>
          <a:p>
            <a:pPr marL="355600" indent="-342900">
              <a:spcBef>
                <a:spcPts val="2885"/>
              </a:spcBef>
              <a:buChar char="•"/>
              <a:tabLst>
                <a:tab pos="355600" algn="l"/>
              </a:tabLst>
            </a:pPr>
            <a:r>
              <a:rPr sz="2400" dirty="0">
                <a:latin typeface="Calibri"/>
                <a:cs typeface="Calibri"/>
              </a:rPr>
              <a:t>After</a:t>
            </a:r>
            <a:r>
              <a:rPr sz="2400" spc="-35" dirty="0">
                <a:latin typeface="Calibri"/>
                <a:cs typeface="Calibri"/>
              </a:rPr>
              <a:t> </a:t>
            </a:r>
            <a:r>
              <a:rPr lang="en-GB" sz="2400" spc="-35" dirty="0">
                <a:latin typeface="Calibri"/>
                <a:cs typeface="Calibri"/>
              </a:rPr>
              <a:t>the </a:t>
            </a:r>
            <a:r>
              <a:rPr sz="2400" dirty="0">
                <a:latin typeface="Calibri"/>
                <a:cs typeface="Calibri"/>
              </a:rPr>
              <a:t>removal</a:t>
            </a:r>
            <a:r>
              <a:rPr sz="2400" spc="-20" dirty="0">
                <a:latin typeface="Calibri"/>
                <a:cs typeface="Calibri"/>
              </a:rPr>
              <a:t> </a:t>
            </a:r>
            <a:r>
              <a:rPr sz="2400" dirty="0">
                <a:latin typeface="Calibri"/>
                <a:cs typeface="Calibri"/>
              </a:rPr>
              <a:t>of</a:t>
            </a:r>
            <a:r>
              <a:rPr sz="2400" spc="-25" dirty="0">
                <a:latin typeface="Calibri"/>
                <a:cs typeface="Calibri"/>
              </a:rPr>
              <a:t> </a:t>
            </a:r>
            <a:r>
              <a:rPr sz="2400" dirty="0">
                <a:latin typeface="Calibri"/>
                <a:cs typeface="Calibri"/>
              </a:rPr>
              <a:t>left</a:t>
            </a:r>
            <a:r>
              <a:rPr sz="2400" spc="-25" dirty="0">
                <a:latin typeface="Calibri"/>
                <a:cs typeface="Calibri"/>
              </a:rPr>
              <a:t> </a:t>
            </a:r>
            <a:r>
              <a:rPr sz="2400" dirty="0">
                <a:latin typeface="Calibri"/>
                <a:cs typeface="Calibri"/>
              </a:rPr>
              <a:t>recursion</a:t>
            </a:r>
            <a:r>
              <a:rPr lang="en-GB" sz="2400" dirty="0">
                <a:latin typeface="Calibri"/>
                <a:cs typeface="Calibri"/>
              </a:rPr>
              <a:t>,</a:t>
            </a:r>
            <a:r>
              <a:rPr sz="2400" spc="-45"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grammar</a:t>
            </a:r>
            <a:r>
              <a:rPr sz="2400" spc="-45" dirty="0">
                <a:latin typeface="Calibri"/>
                <a:cs typeface="Calibri"/>
              </a:rPr>
              <a:t> </a:t>
            </a:r>
            <a:r>
              <a:rPr sz="2400" spc="-10" dirty="0">
                <a:latin typeface="Calibri"/>
                <a:cs typeface="Calibri"/>
              </a:rPr>
              <a:t>becomes</a:t>
            </a:r>
            <a:endParaRPr sz="2400" dirty="0">
              <a:latin typeface="Calibri"/>
              <a:cs typeface="Calibri"/>
            </a:endParaRPr>
          </a:p>
          <a:p>
            <a:pPr marL="355600">
              <a:spcBef>
                <a:spcPts val="2880"/>
              </a:spcBef>
            </a:pPr>
            <a:r>
              <a:rPr sz="2400" dirty="0">
                <a:latin typeface="Calibri"/>
                <a:cs typeface="Calibri"/>
              </a:rPr>
              <a:t>E</a:t>
            </a:r>
            <a:r>
              <a:rPr sz="2400" spc="-10" dirty="0">
                <a:latin typeface="Calibri"/>
                <a:cs typeface="Calibri"/>
              </a:rPr>
              <a:t> </a:t>
            </a:r>
            <a:r>
              <a:rPr sz="2400" dirty="0">
                <a:latin typeface="Wingdings"/>
                <a:cs typeface="Wingdings"/>
              </a:rPr>
              <a:t></a:t>
            </a:r>
            <a:r>
              <a:rPr sz="2400" spc="-85" dirty="0">
                <a:latin typeface="Times New Roman"/>
                <a:cs typeface="Times New Roman"/>
              </a:rPr>
              <a:t> </a:t>
            </a:r>
            <a:r>
              <a:rPr sz="2400" dirty="0">
                <a:latin typeface="Calibri"/>
                <a:cs typeface="Calibri"/>
              </a:rPr>
              <a:t>T</a:t>
            </a:r>
            <a:r>
              <a:rPr sz="2400" spc="-10" dirty="0">
                <a:latin typeface="Calibri"/>
                <a:cs typeface="Calibri"/>
              </a:rPr>
              <a:t> </a:t>
            </a:r>
            <a:r>
              <a:rPr sz="2400" spc="-25" dirty="0">
                <a:latin typeface="Calibri"/>
                <a:cs typeface="Calibri"/>
              </a:rPr>
              <a:t>E’</a:t>
            </a:r>
            <a:endParaRPr sz="2400" dirty="0">
              <a:latin typeface="Calibri"/>
              <a:cs typeface="Calibri"/>
            </a:endParaRPr>
          </a:p>
          <a:p>
            <a:pPr marL="355600"/>
            <a:r>
              <a:rPr sz="2400" dirty="0">
                <a:latin typeface="Calibri"/>
                <a:cs typeface="Calibri"/>
              </a:rPr>
              <a:t>E’</a:t>
            </a:r>
            <a:r>
              <a:rPr sz="2400" spc="-15" dirty="0">
                <a:latin typeface="Calibri"/>
                <a:cs typeface="Calibri"/>
              </a:rPr>
              <a:t> </a:t>
            </a:r>
            <a:r>
              <a:rPr sz="2400" dirty="0">
                <a:latin typeface="Wingdings"/>
                <a:cs typeface="Wingdings"/>
              </a:rPr>
              <a:t></a:t>
            </a:r>
            <a:r>
              <a:rPr sz="2400" spc="-85" dirty="0">
                <a:latin typeface="Times New Roman"/>
                <a:cs typeface="Times New Roman"/>
              </a:rPr>
              <a:t> </a:t>
            </a:r>
            <a:r>
              <a:rPr sz="2400" dirty="0">
                <a:latin typeface="Calibri"/>
                <a:cs typeface="Calibri"/>
              </a:rPr>
              <a:t>+</a:t>
            </a:r>
            <a:r>
              <a:rPr sz="2400" spc="-10" dirty="0">
                <a:latin typeface="Calibri"/>
                <a:cs typeface="Calibri"/>
              </a:rPr>
              <a:t> </a:t>
            </a:r>
            <a:r>
              <a:rPr sz="2400" dirty="0">
                <a:latin typeface="Calibri"/>
                <a:cs typeface="Calibri"/>
              </a:rPr>
              <a:t>T</a:t>
            </a:r>
            <a:r>
              <a:rPr sz="2400" spc="-15" dirty="0">
                <a:latin typeface="Calibri"/>
                <a:cs typeface="Calibri"/>
              </a:rPr>
              <a:t> </a:t>
            </a:r>
            <a:r>
              <a:rPr sz="2400" dirty="0">
                <a:latin typeface="Calibri"/>
                <a:cs typeface="Calibri"/>
              </a:rPr>
              <a:t>E’</a:t>
            </a:r>
            <a:r>
              <a:rPr sz="2400" spc="-10" dirty="0">
                <a:latin typeface="Calibri"/>
                <a:cs typeface="Calibri"/>
              </a:rPr>
              <a:t> </a:t>
            </a:r>
            <a:r>
              <a:rPr sz="2400" dirty="0">
                <a:latin typeface="Calibri"/>
                <a:cs typeface="Calibri"/>
              </a:rPr>
              <a:t>|</a:t>
            </a:r>
            <a:r>
              <a:rPr sz="2400" spc="-30" dirty="0">
                <a:latin typeface="Calibri"/>
                <a:cs typeface="Calibri"/>
              </a:rPr>
              <a:t> </a:t>
            </a:r>
            <a:r>
              <a:rPr sz="2400" spc="-50" dirty="0">
                <a:latin typeface="Calibri"/>
                <a:cs typeface="Calibri"/>
              </a:rPr>
              <a:t>Є</a:t>
            </a:r>
            <a:endParaRPr sz="2400" dirty="0">
              <a:latin typeface="Calibri"/>
              <a:cs typeface="Calibri"/>
            </a:endParaRPr>
          </a:p>
          <a:p>
            <a:pPr marL="355600"/>
            <a:r>
              <a:rPr sz="2400" dirty="0">
                <a:latin typeface="Calibri"/>
                <a:cs typeface="Calibri"/>
              </a:rPr>
              <a:t>T</a:t>
            </a:r>
            <a:r>
              <a:rPr sz="2400" spc="-5" dirty="0">
                <a:latin typeface="Calibri"/>
                <a:cs typeface="Calibri"/>
              </a:rPr>
              <a:t> </a:t>
            </a:r>
            <a:r>
              <a:rPr sz="2400" dirty="0">
                <a:latin typeface="Wingdings"/>
                <a:cs typeface="Wingdings"/>
              </a:rPr>
              <a:t></a:t>
            </a:r>
            <a:r>
              <a:rPr sz="2400" spc="-80" dirty="0">
                <a:latin typeface="Times New Roman"/>
                <a:cs typeface="Times New Roman"/>
              </a:rPr>
              <a:t> </a:t>
            </a:r>
            <a:r>
              <a:rPr sz="2400" dirty="0">
                <a:latin typeface="Calibri"/>
                <a:cs typeface="Calibri"/>
              </a:rPr>
              <a:t>F</a:t>
            </a:r>
            <a:r>
              <a:rPr sz="2400" spc="-10" dirty="0">
                <a:latin typeface="Calibri"/>
                <a:cs typeface="Calibri"/>
              </a:rPr>
              <a:t> </a:t>
            </a:r>
            <a:r>
              <a:rPr sz="2400" spc="-25" dirty="0">
                <a:latin typeface="Calibri"/>
                <a:cs typeface="Calibri"/>
              </a:rPr>
              <a:t>T’</a:t>
            </a:r>
            <a:endParaRPr sz="2400" dirty="0">
              <a:latin typeface="Calibri"/>
              <a:cs typeface="Calibri"/>
            </a:endParaRPr>
          </a:p>
          <a:p>
            <a:pPr marL="355600" marR="4940300"/>
            <a:r>
              <a:rPr sz="2400" dirty="0">
                <a:latin typeface="Calibri"/>
                <a:cs typeface="Calibri"/>
              </a:rPr>
              <a:t>T’</a:t>
            </a:r>
            <a:r>
              <a:rPr sz="2400" spc="-10" dirty="0">
                <a:latin typeface="Calibri"/>
                <a:cs typeface="Calibri"/>
              </a:rPr>
              <a:t> </a:t>
            </a:r>
            <a:r>
              <a:rPr sz="2400" dirty="0">
                <a:latin typeface="Wingdings"/>
                <a:cs typeface="Wingdings"/>
              </a:rPr>
              <a:t></a:t>
            </a:r>
            <a:r>
              <a:rPr sz="2400" dirty="0">
                <a:latin typeface="Calibri"/>
                <a:cs typeface="Calibri"/>
              </a:rPr>
              <a:t>*</a:t>
            </a:r>
            <a:r>
              <a:rPr sz="2400" spc="-20" dirty="0">
                <a:latin typeface="Calibri"/>
                <a:cs typeface="Calibri"/>
              </a:rPr>
              <a:t> </a:t>
            </a:r>
            <a:r>
              <a:rPr sz="2400" dirty="0">
                <a:latin typeface="Calibri"/>
                <a:cs typeface="Calibri"/>
              </a:rPr>
              <a:t>F</a:t>
            </a:r>
            <a:r>
              <a:rPr sz="2400" spc="-15" dirty="0">
                <a:latin typeface="Calibri"/>
                <a:cs typeface="Calibri"/>
              </a:rPr>
              <a:t> </a:t>
            </a:r>
            <a:r>
              <a:rPr sz="2400" dirty="0">
                <a:latin typeface="Calibri"/>
                <a:cs typeface="Calibri"/>
              </a:rPr>
              <a:t>T’</a:t>
            </a:r>
            <a:r>
              <a:rPr sz="2400" spc="-10" dirty="0">
                <a:latin typeface="Calibri"/>
                <a:cs typeface="Calibri"/>
              </a:rPr>
              <a:t> </a:t>
            </a:r>
            <a:r>
              <a:rPr sz="2400" dirty="0">
                <a:latin typeface="Calibri"/>
                <a:cs typeface="Calibri"/>
              </a:rPr>
              <a:t>|</a:t>
            </a:r>
            <a:r>
              <a:rPr sz="2400" spc="-25" dirty="0">
                <a:latin typeface="Calibri"/>
                <a:cs typeface="Calibri"/>
              </a:rPr>
              <a:t> </a:t>
            </a:r>
            <a:r>
              <a:rPr sz="2400" spc="-50" dirty="0">
                <a:latin typeface="Calibri"/>
                <a:cs typeface="Calibri"/>
              </a:rPr>
              <a:t>Є </a:t>
            </a:r>
            <a:r>
              <a:rPr sz="2400" dirty="0">
                <a:latin typeface="Calibri"/>
                <a:cs typeface="Calibri"/>
              </a:rPr>
              <a:t>F</a:t>
            </a:r>
            <a:r>
              <a:rPr sz="2400" spc="-20"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a:t>
            </a:r>
            <a:r>
              <a:rPr sz="2400" spc="-20" dirty="0">
                <a:latin typeface="Calibri"/>
                <a:cs typeface="Calibri"/>
              </a:rPr>
              <a:t> </a:t>
            </a:r>
            <a:r>
              <a:rPr sz="2400" dirty="0">
                <a:latin typeface="Calibri"/>
                <a:cs typeface="Calibri"/>
              </a:rPr>
              <a:t>E</a:t>
            </a:r>
            <a:r>
              <a:rPr sz="2400" spc="-5" dirty="0">
                <a:latin typeface="Calibri"/>
                <a:cs typeface="Calibri"/>
              </a:rPr>
              <a:t> </a:t>
            </a:r>
            <a:r>
              <a:rPr sz="2400" dirty="0">
                <a:latin typeface="Calibri"/>
                <a:cs typeface="Calibri"/>
              </a:rPr>
              <a:t>)</a:t>
            </a:r>
            <a:r>
              <a:rPr sz="2400" spc="-15" dirty="0">
                <a:latin typeface="Calibri"/>
                <a:cs typeface="Calibri"/>
              </a:rPr>
              <a:t> </a:t>
            </a:r>
            <a:r>
              <a:rPr sz="2400" dirty="0">
                <a:latin typeface="Calibri"/>
                <a:cs typeface="Calibri"/>
              </a:rPr>
              <a:t>|</a:t>
            </a:r>
            <a:r>
              <a:rPr sz="2400" spc="-10" dirty="0">
                <a:latin typeface="Calibri"/>
                <a:cs typeface="Calibri"/>
              </a:rPr>
              <a:t> </a:t>
            </a:r>
            <a:r>
              <a:rPr sz="2400" spc="-25" dirty="0">
                <a:latin typeface="Calibri"/>
                <a:cs typeface="Calibri"/>
              </a:rPr>
              <a:t>id</a:t>
            </a:r>
            <a:endParaRPr sz="24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176" y="278513"/>
            <a:ext cx="10515600" cy="1798569"/>
          </a:xfrm>
          <a:prstGeom prst="rect">
            <a:avLst/>
          </a:prstGeom>
        </p:spPr>
        <p:txBody>
          <a:bodyPr vert="horz" wrap="square" lIns="0" tIns="13335" rIns="0" bIns="0" rtlCol="0" anchor="ctr">
            <a:spAutoFit/>
          </a:bodyPr>
          <a:lstStyle/>
          <a:p>
            <a:pPr marL="287020">
              <a:lnSpc>
                <a:spcPct val="100000"/>
              </a:lnSpc>
              <a:spcBef>
                <a:spcPts val="105"/>
              </a:spcBef>
            </a:pPr>
            <a:r>
              <a:rPr sz="2800" b="1" dirty="0">
                <a:latin typeface="Times New Roman" panose="02020603050405020304" pitchFamily="18" charset="0"/>
                <a:cs typeface="Times New Roman" panose="02020603050405020304" pitchFamily="18" charset="0"/>
              </a:rPr>
              <a:t>Removal</a:t>
            </a:r>
            <a:r>
              <a:rPr sz="2800" b="1" spc="-30" dirty="0">
                <a:latin typeface="Times New Roman" panose="02020603050405020304" pitchFamily="18" charset="0"/>
                <a:cs typeface="Times New Roman" panose="02020603050405020304" pitchFamily="18" charset="0"/>
              </a:rPr>
              <a:t> </a:t>
            </a:r>
            <a:r>
              <a:rPr sz="2800" b="1" dirty="0">
                <a:latin typeface="Times New Roman" panose="02020603050405020304" pitchFamily="18" charset="0"/>
                <a:cs typeface="Times New Roman" panose="02020603050405020304" pitchFamily="18" charset="0"/>
              </a:rPr>
              <a:t>of left </a:t>
            </a:r>
            <a:r>
              <a:rPr sz="2800" b="1" spc="-10" dirty="0">
                <a:latin typeface="Times New Roman" panose="02020603050405020304" pitchFamily="18" charset="0"/>
                <a:cs typeface="Times New Roman" panose="02020603050405020304" pitchFamily="18" charset="0"/>
              </a:rPr>
              <a:t>recursion</a:t>
            </a:r>
            <a:br>
              <a:rPr lang="en-GB" spc="-10" dirty="0">
                <a:solidFill>
                  <a:srgbClr val="3333CC"/>
                </a:solidFill>
              </a:rPr>
            </a:br>
            <a:br>
              <a:rPr lang="en-US" spc="-10" dirty="0">
                <a:solidFill>
                  <a:srgbClr val="3333CC"/>
                </a:solidFill>
              </a:rPr>
            </a:br>
            <a:endParaRPr spc="-10" dirty="0">
              <a:solidFill>
                <a:srgbClr val="3333CC"/>
              </a:solidFill>
            </a:endParaRPr>
          </a:p>
        </p:txBody>
      </p:sp>
      <p:sp>
        <p:nvSpPr>
          <p:cNvPr id="3" name="object 3"/>
          <p:cNvSpPr txBox="1"/>
          <p:nvPr/>
        </p:nvSpPr>
        <p:spPr>
          <a:xfrm>
            <a:off x="707923" y="1177798"/>
            <a:ext cx="12034683" cy="3691395"/>
          </a:xfrm>
          <a:prstGeom prst="rect">
            <a:avLst/>
          </a:prstGeom>
        </p:spPr>
        <p:txBody>
          <a:bodyPr vert="horz" wrap="square" lIns="0" tIns="13335" rIns="0" bIns="0" rtlCol="0">
            <a:spAutoFit/>
          </a:bodyPr>
          <a:lstStyle/>
          <a:p>
            <a:pPr marL="50800">
              <a:spcBef>
                <a:spcPts val="105"/>
              </a:spcBef>
            </a:pPr>
            <a:r>
              <a:rPr sz="3200" dirty="0">
                <a:latin typeface="Calibri"/>
                <a:cs typeface="Calibri"/>
              </a:rPr>
              <a:t>In</a:t>
            </a:r>
            <a:r>
              <a:rPr sz="3200" spc="-20" dirty="0">
                <a:latin typeface="Calibri"/>
                <a:cs typeface="Calibri"/>
              </a:rPr>
              <a:t> </a:t>
            </a:r>
            <a:r>
              <a:rPr sz="3200" spc="-10" dirty="0">
                <a:latin typeface="Calibri"/>
                <a:cs typeface="Calibri"/>
              </a:rPr>
              <a:t>general</a:t>
            </a:r>
            <a:endParaRPr sz="3200" dirty="0">
              <a:latin typeface="Calibri"/>
              <a:cs typeface="Calibri"/>
            </a:endParaRPr>
          </a:p>
          <a:p>
            <a:pPr>
              <a:spcBef>
                <a:spcPts val="725"/>
              </a:spcBef>
            </a:pPr>
            <a:endParaRPr sz="3200" dirty="0">
              <a:latin typeface="Calibri"/>
              <a:cs typeface="Calibri"/>
            </a:endParaRPr>
          </a:p>
          <a:p>
            <a:pPr marL="393700"/>
            <a:r>
              <a:rPr sz="3200" dirty="0">
                <a:latin typeface="Calibri"/>
                <a:cs typeface="Calibri"/>
              </a:rPr>
              <a:t>A</a:t>
            </a:r>
            <a:r>
              <a:rPr sz="3200" spc="-15" dirty="0">
                <a:latin typeface="Calibri"/>
                <a:cs typeface="Calibri"/>
              </a:rPr>
              <a:t> </a:t>
            </a:r>
            <a:r>
              <a:rPr sz="3200" dirty="0">
                <a:latin typeface="Wingdings"/>
                <a:cs typeface="Wingdings"/>
              </a:rPr>
              <a:t></a:t>
            </a:r>
            <a:r>
              <a:rPr sz="3200" spc="-105" dirty="0">
                <a:latin typeface="Times New Roman"/>
                <a:cs typeface="Times New Roman"/>
              </a:rPr>
              <a:t> </a:t>
            </a:r>
            <a:r>
              <a:rPr sz="3200" dirty="0">
                <a:latin typeface="Calibri"/>
                <a:cs typeface="Calibri"/>
              </a:rPr>
              <a:t>A</a:t>
            </a:r>
            <a:r>
              <a:rPr sz="3200" dirty="0">
                <a:latin typeface="Symbol"/>
                <a:cs typeface="Symbol"/>
              </a:rPr>
              <a:t></a:t>
            </a:r>
            <a:r>
              <a:rPr sz="3150" baseline="-21164" dirty="0">
                <a:latin typeface="Calibri"/>
                <a:cs typeface="Calibri"/>
              </a:rPr>
              <a:t>1</a:t>
            </a:r>
            <a:r>
              <a:rPr sz="3150" spc="375" baseline="-21164" dirty="0">
                <a:latin typeface="Calibri"/>
                <a:cs typeface="Calibri"/>
              </a:rPr>
              <a:t> </a:t>
            </a:r>
            <a:r>
              <a:rPr sz="3200" dirty="0">
                <a:latin typeface="Calibri"/>
                <a:cs typeface="Calibri"/>
              </a:rPr>
              <a:t>|</a:t>
            </a:r>
            <a:r>
              <a:rPr sz="3200" spc="-10" dirty="0">
                <a:latin typeface="Calibri"/>
                <a:cs typeface="Calibri"/>
              </a:rPr>
              <a:t> </a:t>
            </a:r>
            <a:r>
              <a:rPr sz="3200" dirty="0">
                <a:latin typeface="Calibri"/>
                <a:cs typeface="Calibri"/>
              </a:rPr>
              <a:t>A</a:t>
            </a:r>
            <a:r>
              <a:rPr sz="3200" dirty="0">
                <a:latin typeface="Symbol"/>
                <a:cs typeface="Symbol"/>
              </a:rPr>
              <a:t></a:t>
            </a:r>
            <a:r>
              <a:rPr sz="3150" baseline="-21164" dirty="0">
                <a:latin typeface="Calibri"/>
                <a:cs typeface="Calibri"/>
              </a:rPr>
              <a:t>2</a:t>
            </a:r>
            <a:r>
              <a:rPr sz="3150" spc="375" baseline="-21164" dirty="0">
                <a:latin typeface="Calibri"/>
                <a:cs typeface="Calibri"/>
              </a:rPr>
              <a:t> </a:t>
            </a:r>
            <a:r>
              <a:rPr sz="3200" dirty="0">
                <a:latin typeface="Calibri"/>
                <a:cs typeface="Calibri"/>
              </a:rPr>
              <a:t>|</a:t>
            </a:r>
            <a:r>
              <a:rPr sz="3200" spc="-20" dirty="0">
                <a:latin typeface="Calibri"/>
                <a:cs typeface="Calibri"/>
              </a:rPr>
              <a:t> </a:t>
            </a:r>
            <a:r>
              <a:rPr sz="3200" dirty="0">
                <a:latin typeface="Calibri"/>
                <a:cs typeface="Calibri"/>
              </a:rPr>
              <a:t>…..</a:t>
            </a:r>
            <a:r>
              <a:rPr sz="3200" spc="-10" dirty="0">
                <a:latin typeface="Calibri"/>
                <a:cs typeface="Calibri"/>
              </a:rPr>
              <a:t> </a:t>
            </a:r>
            <a:r>
              <a:rPr sz="3200" spc="-20" dirty="0">
                <a:latin typeface="Calibri"/>
                <a:cs typeface="Calibri"/>
              </a:rPr>
              <a:t>|</a:t>
            </a:r>
            <a:r>
              <a:rPr sz="3200" spc="-20" dirty="0" err="1">
                <a:latin typeface="Calibri"/>
                <a:cs typeface="Calibri"/>
              </a:rPr>
              <a:t>A</a:t>
            </a:r>
            <a:r>
              <a:rPr sz="3200" spc="-20" dirty="0" err="1">
                <a:latin typeface="Symbol"/>
                <a:cs typeface="Symbol"/>
              </a:rPr>
              <a:t></a:t>
            </a:r>
            <a:r>
              <a:rPr sz="3150" spc="-30" baseline="-21164" dirty="0" err="1">
                <a:latin typeface="Calibri"/>
                <a:cs typeface="Calibri"/>
              </a:rPr>
              <a:t>m</a:t>
            </a:r>
            <a:r>
              <a:rPr lang="en-GB" sz="3150" spc="-30" baseline="-21164" dirty="0">
                <a:latin typeface="Calibri"/>
                <a:cs typeface="Calibri"/>
              </a:rPr>
              <a:t>  </a:t>
            </a:r>
            <a:r>
              <a:rPr sz="3200" dirty="0">
                <a:latin typeface="Calibri"/>
                <a:cs typeface="Calibri"/>
              </a:rPr>
              <a:t>|</a:t>
            </a:r>
            <a:r>
              <a:rPr sz="3200" dirty="0">
                <a:latin typeface="Symbol"/>
                <a:cs typeface="Symbol"/>
              </a:rPr>
              <a:t></a:t>
            </a:r>
            <a:r>
              <a:rPr sz="3150" baseline="-21164" dirty="0">
                <a:latin typeface="Calibri"/>
                <a:cs typeface="Calibri"/>
              </a:rPr>
              <a:t>1</a:t>
            </a:r>
            <a:r>
              <a:rPr sz="3150" spc="359" baseline="-21164" dirty="0">
                <a:latin typeface="Calibri"/>
                <a:cs typeface="Calibri"/>
              </a:rPr>
              <a:t> </a:t>
            </a:r>
            <a:r>
              <a:rPr sz="3200" dirty="0">
                <a:latin typeface="Calibri"/>
                <a:cs typeface="Calibri"/>
              </a:rPr>
              <a:t>|</a:t>
            </a:r>
            <a:r>
              <a:rPr sz="3200" spc="-15" dirty="0">
                <a:latin typeface="Calibri"/>
                <a:cs typeface="Calibri"/>
              </a:rPr>
              <a:t> </a:t>
            </a:r>
            <a:r>
              <a:rPr sz="3200" dirty="0">
                <a:latin typeface="Symbol"/>
                <a:cs typeface="Symbol"/>
              </a:rPr>
              <a:t></a:t>
            </a:r>
            <a:r>
              <a:rPr sz="3150" baseline="-21164" dirty="0">
                <a:latin typeface="Calibri"/>
                <a:cs typeface="Calibri"/>
              </a:rPr>
              <a:t>2</a:t>
            </a:r>
            <a:r>
              <a:rPr sz="3150" spc="367" baseline="-21164" dirty="0">
                <a:latin typeface="Calibri"/>
                <a:cs typeface="Calibri"/>
              </a:rPr>
              <a:t> </a:t>
            </a:r>
            <a:r>
              <a:rPr sz="3200" dirty="0">
                <a:latin typeface="Calibri"/>
                <a:cs typeface="Calibri"/>
              </a:rPr>
              <a:t>|</a:t>
            </a:r>
            <a:r>
              <a:rPr sz="3200" spc="-15" dirty="0">
                <a:latin typeface="Calibri"/>
                <a:cs typeface="Calibri"/>
              </a:rPr>
              <a:t> </a:t>
            </a:r>
            <a:r>
              <a:rPr sz="3200" dirty="0">
                <a:latin typeface="Calibri"/>
                <a:cs typeface="Calibri"/>
              </a:rPr>
              <a:t>……</a:t>
            </a:r>
            <a:r>
              <a:rPr sz="3200" spc="10" dirty="0">
                <a:latin typeface="Calibri"/>
                <a:cs typeface="Calibri"/>
              </a:rPr>
              <a:t> </a:t>
            </a:r>
            <a:r>
              <a:rPr sz="3200" dirty="0">
                <a:latin typeface="Calibri"/>
                <a:cs typeface="Calibri"/>
              </a:rPr>
              <a:t>|</a:t>
            </a:r>
            <a:r>
              <a:rPr sz="3200" spc="-20" dirty="0">
                <a:latin typeface="Calibri"/>
                <a:cs typeface="Calibri"/>
              </a:rPr>
              <a:t> </a:t>
            </a:r>
            <a:r>
              <a:rPr sz="3200" spc="-25" dirty="0">
                <a:latin typeface="Symbol"/>
                <a:cs typeface="Symbol"/>
              </a:rPr>
              <a:t></a:t>
            </a:r>
            <a:r>
              <a:rPr sz="3150" spc="-37" baseline="-21164" dirty="0">
                <a:latin typeface="Calibri"/>
                <a:cs typeface="Calibri"/>
              </a:rPr>
              <a:t>n</a:t>
            </a:r>
            <a:endParaRPr sz="3150" baseline="-21164" dirty="0">
              <a:latin typeface="Calibri"/>
              <a:cs typeface="Calibri"/>
            </a:endParaRPr>
          </a:p>
          <a:p>
            <a:pPr>
              <a:spcBef>
                <a:spcPts val="680"/>
              </a:spcBef>
            </a:pPr>
            <a:endParaRPr sz="3200" dirty="0">
              <a:latin typeface="Calibri"/>
              <a:cs typeface="Calibri"/>
            </a:endParaRPr>
          </a:p>
          <a:p>
            <a:pPr marL="50800"/>
            <a:r>
              <a:rPr sz="3200" dirty="0">
                <a:latin typeface="Calibri"/>
                <a:cs typeface="Calibri"/>
              </a:rPr>
              <a:t>transforms</a:t>
            </a:r>
            <a:r>
              <a:rPr sz="3200" spc="-55" dirty="0">
                <a:latin typeface="Calibri"/>
                <a:cs typeface="Calibri"/>
              </a:rPr>
              <a:t> </a:t>
            </a:r>
            <a:r>
              <a:rPr sz="3200" spc="-25" dirty="0">
                <a:latin typeface="Calibri"/>
                <a:cs typeface="Calibri"/>
              </a:rPr>
              <a:t>to</a:t>
            </a:r>
            <a:endParaRPr sz="3200" dirty="0">
              <a:latin typeface="Calibri"/>
              <a:cs typeface="Calibri"/>
            </a:endParaRPr>
          </a:p>
          <a:p>
            <a:pPr marL="393700"/>
            <a:r>
              <a:rPr lang="en-GB" sz="3200" dirty="0">
                <a:latin typeface="Calibri"/>
                <a:cs typeface="Calibri"/>
              </a:rPr>
              <a:t>	</a:t>
            </a:r>
            <a:r>
              <a:rPr sz="3200" dirty="0">
                <a:latin typeface="Calibri"/>
                <a:cs typeface="Calibri"/>
              </a:rPr>
              <a:t>A</a:t>
            </a:r>
            <a:r>
              <a:rPr sz="3200" spc="-20" dirty="0">
                <a:latin typeface="Calibri"/>
                <a:cs typeface="Calibri"/>
              </a:rPr>
              <a:t> </a:t>
            </a:r>
            <a:r>
              <a:rPr sz="3200" dirty="0">
                <a:latin typeface="Wingdings"/>
                <a:cs typeface="Wingdings"/>
              </a:rPr>
              <a:t></a:t>
            </a:r>
            <a:r>
              <a:rPr sz="3200" spc="-110" dirty="0">
                <a:latin typeface="Times New Roman"/>
                <a:cs typeface="Times New Roman"/>
              </a:rPr>
              <a:t> </a:t>
            </a:r>
            <a:r>
              <a:rPr sz="3200" dirty="0">
                <a:solidFill>
                  <a:srgbClr val="FF0000"/>
                </a:solidFill>
                <a:latin typeface="Symbol"/>
                <a:cs typeface="Symbol"/>
              </a:rPr>
              <a:t></a:t>
            </a:r>
            <a:r>
              <a:rPr sz="3150" baseline="-21164" dirty="0">
                <a:solidFill>
                  <a:srgbClr val="FF0000"/>
                </a:solidFill>
                <a:latin typeface="Calibri"/>
                <a:cs typeface="Calibri"/>
              </a:rPr>
              <a:t>1</a:t>
            </a:r>
            <a:r>
              <a:rPr sz="3200" dirty="0">
                <a:solidFill>
                  <a:srgbClr val="FF0000"/>
                </a:solidFill>
                <a:latin typeface="Calibri"/>
                <a:cs typeface="Calibri"/>
              </a:rPr>
              <a:t>A'</a:t>
            </a:r>
            <a:r>
              <a:rPr sz="3200" spc="-10" dirty="0">
                <a:solidFill>
                  <a:srgbClr val="FF0000"/>
                </a:solidFill>
                <a:latin typeface="Calibri"/>
                <a:cs typeface="Calibri"/>
              </a:rPr>
              <a:t> </a:t>
            </a:r>
            <a:r>
              <a:rPr sz="3200" dirty="0">
                <a:solidFill>
                  <a:srgbClr val="FF0000"/>
                </a:solidFill>
                <a:latin typeface="Calibri"/>
                <a:cs typeface="Calibri"/>
              </a:rPr>
              <a:t>|</a:t>
            </a:r>
            <a:r>
              <a:rPr sz="3200" spc="-20" dirty="0">
                <a:solidFill>
                  <a:srgbClr val="FF0000"/>
                </a:solidFill>
                <a:latin typeface="Calibri"/>
                <a:cs typeface="Calibri"/>
              </a:rPr>
              <a:t> </a:t>
            </a:r>
            <a:r>
              <a:rPr sz="3200" dirty="0">
                <a:solidFill>
                  <a:srgbClr val="FF0000"/>
                </a:solidFill>
                <a:latin typeface="Symbol"/>
                <a:cs typeface="Symbol"/>
              </a:rPr>
              <a:t></a:t>
            </a:r>
            <a:r>
              <a:rPr sz="3150" baseline="-21164" dirty="0">
                <a:solidFill>
                  <a:srgbClr val="FF0000"/>
                </a:solidFill>
                <a:latin typeface="Calibri"/>
                <a:cs typeface="Calibri"/>
              </a:rPr>
              <a:t>2</a:t>
            </a:r>
            <a:r>
              <a:rPr sz="3200" dirty="0">
                <a:solidFill>
                  <a:srgbClr val="FF0000"/>
                </a:solidFill>
                <a:latin typeface="Calibri"/>
                <a:cs typeface="Calibri"/>
              </a:rPr>
              <a:t>A'</a:t>
            </a:r>
            <a:r>
              <a:rPr sz="3200" spc="-10" dirty="0">
                <a:solidFill>
                  <a:srgbClr val="FF0000"/>
                </a:solidFill>
                <a:latin typeface="Calibri"/>
                <a:cs typeface="Calibri"/>
              </a:rPr>
              <a:t> </a:t>
            </a:r>
            <a:r>
              <a:rPr sz="3200" dirty="0">
                <a:solidFill>
                  <a:srgbClr val="FF0000"/>
                </a:solidFill>
                <a:latin typeface="Calibri"/>
                <a:cs typeface="Calibri"/>
              </a:rPr>
              <a:t>|</a:t>
            </a:r>
            <a:r>
              <a:rPr sz="3200" spc="-20" dirty="0">
                <a:solidFill>
                  <a:srgbClr val="FF0000"/>
                </a:solidFill>
                <a:latin typeface="Calibri"/>
                <a:cs typeface="Calibri"/>
              </a:rPr>
              <a:t> </a:t>
            </a:r>
            <a:r>
              <a:rPr sz="3200" dirty="0">
                <a:solidFill>
                  <a:srgbClr val="FF0000"/>
                </a:solidFill>
                <a:latin typeface="Calibri"/>
                <a:cs typeface="Calibri"/>
              </a:rPr>
              <a:t>…..|</a:t>
            </a:r>
            <a:r>
              <a:rPr sz="3200" spc="-10" dirty="0">
                <a:solidFill>
                  <a:srgbClr val="FF0000"/>
                </a:solidFill>
                <a:latin typeface="Calibri"/>
                <a:cs typeface="Calibri"/>
              </a:rPr>
              <a:t> </a:t>
            </a:r>
            <a:r>
              <a:rPr sz="3200" spc="-20" dirty="0">
                <a:solidFill>
                  <a:srgbClr val="FF0000"/>
                </a:solidFill>
                <a:latin typeface="Symbol"/>
                <a:cs typeface="Symbol"/>
              </a:rPr>
              <a:t></a:t>
            </a:r>
            <a:r>
              <a:rPr sz="3150" spc="-30" baseline="-21164" dirty="0">
                <a:solidFill>
                  <a:srgbClr val="FF0000"/>
                </a:solidFill>
                <a:latin typeface="Calibri"/>
                <a:cs typeface="Calibri"/>
              </a:rPr>
              <a:t>n</a:t>
            </a:r>
            <a:r>
              <a:rPr sz="3200" spc="-20" dirty="0">
                <a:solidFill>
                  <a:srgbClr val="FF0000"/>
                </a:solidFill>
                <a:latin typeface="Calibri"/>
                <a:cs typeface="Calibri"/>
              </a:rPr>
              <a:t>A'</a:t>
            </a:r>
            <a:endParaRPr sz="3200" dirty="0">
              <a:latin typeface="Calibri"/>
              <a:cs typeface="Calibri"/>
            </a:endParaRPr>
          </a:p>
          <a:p>
            <a:pPr marL="393700">
              <a:spcBef>
                <a:spcPts val="385"/>
              </a:spcBef>
            </a:pPr>
            <a:r>
              <a:rPr lang="en-GB" sz="3200" dirty="0">
                <a:latin typeface="Calibri"/>
                <a:cs typeface="Calibri"/>
              </a:rPr>
              <a:t>	</a:t>
            </a:r>
            <a:r>
              <a:rPr sz="3200" dirty="0">
                <a:latin typeface="Calibri"/>
                <a:cs typeface="Calibri"/>
              </a:rPr>
              <a:t>A'</a:t>
            </a:r>
            <a:r>
              <a:rPr sz="3200" spc="-25" dirty="0">
                <a:latin typeface="Calibri"/>
                <a:cs typeface="Calibri"/>
              </a:rPr>
              <a:t> </a:t>
            </a:r>
            <a:r>
              <a:rPr sz="3200" dirty="0">
                <a:latin typeface="Wingdings"/>
                <a:cs typeface="Wingdings"/>
              </a:rPr>
              <a:t></a:t>
            </a:r>
            <a:r>
              <a:rPr sz="3200" spc="-100" dirty="0">
                <a:latin typeface="Times New Roman"/>
                <a:cs typeface="Times New Roman"/>
              </a:rPr>
              <a:t> </a:t>
            </a:r>
            <a:r>
              <a:rPr sz="3200" dirty="0">
                <a:solidFill>
                  <a:srgbClr val="3333CC"/>
                </a:solidFill>
                <a:latin typeface="Symbol"/>
                <a:cs typeface="Symbol"/>
              </a:rPr>
              <a:t></a:t>
            </a:r>
            <a:r>
              <a:rPr sz="3150" baseline="-21164" dirty="0">
                <a:solidFill>
                  <a:srgbClr val="3333CC"/>
                </a:solidFill>
                <a:latin typeface="Calibri"/>
                <a:cs typeface="Calibri"/>
              </a:rPr>
              <a:t>1</a:t>
            </a:r>
            <a:r>
              <a:rPr sz="3200" dirty="0">
                <a:solidFill>
                  <a:srgbClr val="3333CC"/>
                </a:solidFill>
                <a:latin typeface="Calibri"/>
                <a:cs typeface="Calibri"/>
              </a:rPr>
              <a:t>A'</a:t>
            </a:r>
            <a:r>
              <a:rPr sz="3200" spc="-10" dirty="0">
                <a:solidFill>
                  <a:srgbClr val="3333CC"/>
                </a:solidFill>
                <a:latin typeface="Calibri"/>
                <a:cs typeface="Calibri"/>
              </a:rPr>
              <a:t> </a:t>
            </a:r>
            <a:r>
              <a:rPr sz="3200" dirty="0">
                <a:solidFill>
                  <a:srgbClr val="3333CC"/>
                </a:solidFill>
                <a:latin typeface="Calibri"/>
                <a:cs typeface="Calibri"/>
              </a:rPr>
              <a:t>|</a:t>
            </a:r>
            <a:r>
              <a:rPr sz="3200" spc="-10" dirty="0">
                <a:solidFill>
                  <a:srgbClr val="3333CC"/>
                </a:solidFill>
                <a:latin typeface="Calibri"/>
                <a:cs typeface="Calibri"/>
              </a:rPr>
              <a:t> </a:t>
            </a:r>
            <a:r>
              <a:rPr sz="3200" dirty="0">
                <a:solidFill>
                  <a:srgbClr val="3333CC"/>
                </a:solidFill>
                <a:latin typeface="Symbol"/>
                <a:cs typeface="Symbol"/>
              </a:rPr>
              <a:t></a:t>
            </a:r>
            <a:r>
              <a:rPr sz="3150" baseline="-21164" dirty="0">
                <a:solidFill>
                  <a:srgbClr val="3333CC"/>
                </a:solidFill>
                <a:latin typeface="Calibri"/>
                <a:cs typeface="Calibri"/>
              </a:rPr>
              <a:t>2</a:t>
            </a:r>
            <a:r>
              <a:rPr sz="3200" dirty="0">
                <a:solidFill>
                  <a:srgbClr val="3333CC"/>
                </a:solidFill>
                <a:latin typeface="Calibri"/>
                <a:cs typeface="Calibri"/>
              </a:rPr>
              <a:t>A'</a:t>
            </a:r>
            <a:r>
              <a:rPr sz="3200" spc="-10" dirty="0">
                <a:solidFill>
                  <a:srgbClr val="3333CC"/>
                </a:solidFill>
                <a:latin typeface="Calibri"/>
                <a:cs typeface="Calibri"/>
              </a:rPr>
              <a:t> </a:t>
            </a:r>
            <a:r>
              <a:rPr sz="3200" dirty="0">
                <a:solidFill>
                  <a:srgbClr val="3333CC"/>
                </a:solidFill>
                <a:latin typeface="Calibri"/>
                <a:cs typeface="Calibri"/>
              </a:rPr>
              <a:t>|…..|</a:t>
            </a:r>
            <a:r>
              <a:rPr sz="3200" spc="-10" dirty="0">
                <a:solidFill>
                  <a:srgbClr val="3333CC"/>
                </a:solidFill>
                <a:latin typeface="Calibri"/>
                <a:cs typeface="Calibri"/>
              </a:rPr>
              <a:t> </a:t>
            </a:r>
            <a:r>
              <a:rPr sz="3200" dirty="0">
                <a:solidFill>
                  <a:srgbClr val="3333CC"/>
                </a:solidFill>
                <a:latin typeface="Symbol"/>
                <a:cs typeface="Symbol"/>
              </a:rPr>
              <a:t></a:t>
            </a:r>
            <a:r>
              <a:rPr sz="3150" baseline="-21164" dirty="0">
                <a:solidFill>
                  <a:srgbClr val="3333CC"/>
                </a:solidFill>
                <a:latin typeface="Calibri"/>
                <a:cs typeface="Calibri"/>
              </a:rPr>
              <a:t>m</a:t>
            </a:r>
            <a:r>
              <a:rPr sz="3200" dirty="0">
                <a:solidFill>
                  <a:srgbClr val="3333CC"/>
                </a:solidFill>
                <a:latin typeface="Calibri"/>
                <a:cs typeface="Calibri"/>
              </a:rPr>
              <a:t>A'</a:t>
            </a:r>
            <a:r>
              <a:rPr sz="3200" spc="-15" dirty="0">
                <a:solidFill>
                  <a:srgbClr val="3333CC"/>
                </a:solidFill>
                <a:latin typeface="Calibri"/>
                <a:cs typeface="Calibri"/>
              </a:rPr>
              <a:t> </a:t>
            </a:r>
            <a:r>
              <a:rPr sz="3200" dirty="0">
                <a:latin typeface="Calibri"/>
                <a:cs typeface="Calibri"/>
              </a:rPr>
              <a:t>|</a:t>
            </a:r>
            <a:r>
              <a:rPr sz="3200" spc="-20" dirty="0">
                <a:latin typeface="Calibri"/>
                <a:cs typeface="Calibri"/>
              </a:rPr>
              <a:t> </a:t>
            </a:r>
            <a:r>
              <a:rPr sz="3200" spc="-50" dirty="0">
                <a:latin typeface="Calibri"/>
                <a:cs typeface="Calibri"/>
              </a:rPr>
              <a:t>Є</a:t>
            </a:r>
            <a:endParaRPr sz="32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2457</TotalTime>
  <Words>4795</Words>
  <Application>Microsoft Office PowerPoint</Application>
  <PresentationFormat>Widescreen</PresentationFormat>
  <Paragraphs>633</Paragraphs>
  <Slides>66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66</vt:i4>
      </vt:variant>
    </vt:vector>
  </HeadingPairs>
  <TitlesOfParts>
    <vt:vector size="74" baseType="lpstr">
      <vt:lpstr>Arial</vt:lpstr>
      <vt:lpstr>Calibri</vt:lpstr>
      <vt:lpstr>Calibri Light</vt:lpstr>
      <vt:lpstr>Courier New</vt:lpstr>
      <vt:lpstr>Symbol</vt:lpstr>
      <vt:lpstr>Times New Roman</vt:lpstr>
      <vt:lpstr>Wingdings</vt:lpstr>
      <vt:lpstr>Office Theme</vt:lpstr>
      <vt:lpstr>LR(0) Items</vt:lpstr>
      <vt:lpstr>PowerPoint Presentation</vt:lpstr>
      <vt:lpstr>PowerPoint Presentation</vt:lpstr>
      <vt:lpstr>PowerPoint Presentation</vt:lpstr>
      <vt:lpstr>PowerPoint Presentation</vt:lpstr>
      <vt:lpstr>Left recursion</vt:lpstr>
      <vt:lpstr>PowerPoint Presentation</vt:lpstr>
      <vt:lpstr>Example  </vt:lpstr>
      <vt:lpstr>Removal of left recursion  </vt:lpstr>
      <vt:lpstr>Left recursion hidden due to many productions</vt:lpstr>
      <vt:lpstr>Removal of left recursion due to many productions …</vt:lpstr>
      <vt:lpstr>Left Factoring</vt:lpstr>
      <vt:lpstr>PowerPoint Presentation</vt:lpstr>
      <vt:lpstr>PowerPoint Presentation</vt:lpstr>
      <vt:lpstr>PowerPoint Presentation</vt:lpstr>
      <vt:lpstr>Dangling else problem again</vt:lpstr>
      <vt:lpstr>Predictive parsers</vt:lpstr>
      <vt:lpstr>LL(1) Grammars</vt:lpstr>
      <vt:lpstr>Example</vt:lpstr>
      <vt:lpstr>Parse table for the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Parse table for the Grammar: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Shift-Reduce Parsing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Sanjit Setua</dc:creator>
  <cp:lastModifiedBy>Sanjit Setua</cp:lastModifiedBy>
  <cp:revision>53</cp:revision>
  <cp:lastPrinted>2025-07-10T05:33:02Z</cp:lastPrinted>
  <dcterms:created xsi:type="dcterms:W3CDTF">2025-06-16T05:41:26Z</dcterms:created>
  <dcterms:modified xsi:type="dcterms:W3CDTF">2025-07-10T11:46:43Z</dcterms:modified>
</cp:coreProperties>
</file>