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  <p:sldId id="326" r:id="rId72"/>
    <p:sldId id="327" r:id="rId7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5" d="100"/>
          <a:sy n="65" d="100"/>
        </p:scale>
        <p:origin x="912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72F9D0-DEB7-4A56-9CEC-EB93FE2EB707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52293A-A455-4A62-B25C-8248AA1CFF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74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16939" y="160146"/>
            <a:ext cx="9435465" cy="144889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400" b="0" i="0">
                <a:solidFill>
                  <a:schemeClr val="tx1"/>
                </a:solidFill>
                <a:latin typeface="Calibri Light"/>
                <a:cs typeface="Calibri Ligh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16939" y="1756830"/>
            <a:ext cx="10050780" cy="38919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630804" y="2271058"/>
            <a:ext cx="6933565" cy="1156085"/>
          </a:xfrm>
          <a:prstGeom prst="rect">
            <a:avLst/>
          </a:prstGeom>
        </p:spPr>
        <p:txBody>
          <a:bodyPr vert="horz" wrap="square" lIns="0" tIns="2305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814"/>
              </a:spcBef>
            </a:pPr>
            <a:r>
              <a:rPr sz="6000" dirty="0"/>
              <a:t>Lexical</a:t>
            </a:r>
            <a:r>
              <a:rPr sz="6000" spc="-100" dirty="0"/>
              <a:t> </a:t>
            </a:r>
            <a:r>
              <a:rPr sz="6000" spc="-10" dirty="0"/>
              <a:t>Analysis</a:t>
            </a:r>
            <a:endParaRPr sz="6000" dirty="0"/>
          </a:p>
        </p:txBody>
      </p:sp>
      <p:sp>
        <p:nvSpPr>
          <p:cNvPr id="4" name="object 4"/>
          <p:cNvSpPr/>
          <p:nvPr/>
        </p:nvSpPr>
        <p:spPr>
          <a:xfrm>
            <a:off x="649986" y="5766053"/>
            <a:ext cx="10829925" cy="0"/>
          </a:xfrm>
          <a:custGeom>
            <a:avLst/>
            <a:gdLst/>
            <a:ahLst/>
            <a:cxnLst/>
            <a:rect l="l" t="t" r="r" b="b"/>
            <a:pathLst>
              <a:path w="10829925">
                <a:moveTo>
                  <a:pt x="0" y="0"/>
                </a:moveTo>
                <a:lnTo>
                  <a:pt x="10829925" y="0"/>
                </a:lnTo>
              </a:path>
            </a:pathLst>
          </a:custGeom>
          <a:ln w="28956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63574" y="5878474"/>
            <a:ext cx="681609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spc="-10" dirty="0"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577723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FSA</a:t>
            </a:r>
            <a:r>
              <a:rPr spc="-85" dirty="0"/>
              <a:t> </a:t>
            </a:r>
            <a:r>
              <a:rPr dirty="0"/>
              <a:t>for</a:t>
            </a:r>
            <a:r>
              <a:rPr spc="-80" dirty="0"/>
              <a:t> </a:t>
            </a:r>
            <a:r>
              <a:rPr dirty="0"/>
              <a:t>Unsigned</a:t>
            </a:r>
            <a:r>
              <a:rPr spc="-75" dirty="0"/>
              <a:t> </a:t>
            </a:r>
            <a:r>
              <a:rPr spc="-10" dirty="0"/>
              <a:t>Integers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66139" y="1715276"/>
            <a:ext cx="4267835" cy="2032635"/>
          </a:xfrm>
          <a:prstGeom prst="rect">
            <a:avLst/>
          </a:prstGeom>
        </p:spPr>
        <p:txBody>
          <a:bodyPr vert="horz" wrap="square" lIns="0" tIns="109220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860"/>
              </a:spcBef>
            </a:pPr>
            <a:r>
              <a:rPr sz="2000" dirty="0">
                <a:latin typeface="Courier New"/>
                <a:cs typeface="Courier New"/>
              </a:rPr>
              <a:t>char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getNextChar(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60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635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latin typeface="Courier New"/>
                <a:cs typeface="Courier New"/>
              </a:rPr>
              <a:t>state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𝑠</a:t>
            </a:r>
            <a:r>
              <a:rPr sz="2175" spc="-37" baseline="-15325" dirty="0">
                <a:latin typeface="Cambria Math"/>
                <a:cs typeface="Cambria Math"/>
              </a:rPr>
              <a:t>0</a:t>
            </a:r>
            <a:endParaRPr sz="2175" baseline="-15325">
              <a:latin typeface="Cambria Math"/>
              <a:cs typeface="Cambria Math"/>
            </a:endParaRPr>
          </a:p>
          <a:p>
            <a:pPr marL="368300" marR="43180" indent="-305435">
              <a:lnSpc>
                <a:spcPct val="131500"/>
              </a:lnSpc>
              <a:spcBef>
                <a:spcPts val="5"/>
              </a:spcBef>
              <a:tabLst>
                <a:tab pos="2235200" algn="l"/>
              </a:tabLst>
            </a:pPr>
            <a:r>
              <a:rPr sz="2000" dirty="0">
                <a:latin typeface="Courier New"/>
                <a:cs typeface="Courier New"/>
              </a:rPr>
              <a:t>while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(char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≠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dirty="0">
                <a:latin typeface="Courier New"/>
                <a:cs typeface="Courier New"/>
              </a:rPr>
              <a:t>EOF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and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state </a:t>
            </a:r>
            <a:r>
              <a:rPr sz="2000" dirty="0">
                <a:latin typeface="Courier New"/>
                <a:cs typeface="Courier New"/>
              </a:rPr>
              <a:t>state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𝛿</a:t>
            </a:r>
            <a:r>
              <a:rPr sz="2000" spc="-10" dirty="0">
                <a:latin typeface="Courier New"/>
                <a:cs typeface="Courier New"/>
              </a:rPr>
              <a:t>(state,char) </a:t>
            </a:r>
            <a:r>
              <a:rPr sz="2000" dirty="0">
                <a:latin typeface="Courier New"/>
                <a:cs typeface="Courier New"/>
              </a:rPr>
              <a:t>char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getNextChar()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197475" y="2615311"/>
            <a:ext cx="71247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mbria Math"/>
                <a:cs typeface="Cambria Math"/>
              </a:rPr>
              <a:t>≠</a:t>
            </a:r>
            <a:r>
              <a:rPr sz="2000" spc="95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𝑠</a:t>
            </a:r>
            <a:r>
              <a:rPr sz="2175" spc="-37" baseline="-15325" dirty="0">
                <a:latin typeface="Cambria Math"/>
                <a:cs typeface="Cambria Math"/>
              </a:rPr>
              <a:t>𝑒</a:t>
            </a:r>
            <a:r>
              <a:rPr sz="2000" spc="-25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93238" y="4340732"/>
            <a:ext cx="142240" cy="248920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1450" spc="-50" dirty="0">
                <a:latin typeface="Cambria Math"/>
                <a:cs typeface="Cambria Math"/>
              </a:rPr>
              <a:t>𝐹</a:t>
            </a:r>
            <a:endParaRPr sz="145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16939" y="4220336"/>
            <a:ext cx="218884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if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(state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𝑆</a:t>
            </a:r>
            <a:r>
              <a:rPr sz="2000" spc="35" dirty="0">
                <a:latin typeface="Cambria Math"/>
                <a:cs typeface="Cambria Math"/>
              </a:rPr>
              <a:t>  </a:t>
            </a:r>
            <a:r>
              <a:rPr sz="2000" spc="-50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16939" y="4523841"/>
            <a:ext cx="2464435" cy="12319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04800">
              <a:lnSpc>
                <a:spcPct val="132100"/>
              </a:lnSpc>
              <a:spcBef>
                <a:spcPts val="100"/>
              </a:spcBef>
            </a:pPr>
            <a:r>
              <a:rPr sz="2000" dirty="0">
                <a:latin typeface="Courier New"/>
                <a:cs typeface="Courier New"/>
              </a:rPr>
              <a:t>report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success </a:t>
            </a:r>
            <a:r>
              <a:rPr sz="2000" spc="-20" dirty="0">
                <a:latin typeface="Courier New"/>
                <a:cs typeface="Courier New"/>
              </a:rPr>
              <a:t>else</a:t>
            </a:r>
            <a:endParaRPr sz="2000">
              <a:latin typeface="Courier New"/>
              <a:cs typeface="Courier New"/>
            </a:endParaRPr>
          </a:p>
          <a:p>
            <a:pPr marL="3175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ourier New"/>
                <a:cs typeface="Courier New"/>
              </a:rPr>
              <a:t>report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failure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908038" y="1795017"/>
            <a:ext cx="3268979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65430" algn="l"/>
              </a:tabLst>
            </a:pPr>
            <a:r>
              <a:rPr sz="2800" dirty="0">
                <a:latin typeface="Calibri"/>
                <a:cs typeface="Calibri"/>
              </a:rPr>
              <a:t>FSA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(𝑆,</a:t>
            </a:r>
            <a:r>
              <a:rPr sz="2800" spc="-140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Σ,</a:t>
            </a:r>
            <a:r>
              <a:rPr sz="2800" spc="-13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𝛿,</a:t>
            </a:r>
            <a:r>
              <a:rPr sz="2800" spc="-13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𝑠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35" dirty="0">
                <a:latin typeface="Cambria Math"/>
                <a:cs typeface="Cambria Math"/>
              </a:rPr>
              <a:t> </a:t>
            </a:r>
            <a:r>
              <a:rPr sz="2800" spc="-65" dirty="0">
                <a:latin typeface="Cambria Math"/>
                <a:cs typeface="Cambria Math"/>
              </a:rPr>
              <a:t>𝑆</a:t>
            </a:r>
            <a:r>
              <a:rPr sz="3075" spc="-97" baseline="-16260" dirty="0">
                <a:latin typeface="Cambria Math"/>
                <a:cs typeface="Cambria Math"/>
              </a:rPr>
              <a:t>𝐹</a:t>
            </a:r>
            <a:r>
              <a:rPr sz="3075" spc="-390" baseline="-1626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933438" y="2305938"/>
            <a:ext cx="287083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  <a:tab pos="1367155" algn="l"/>
                <a:tab pos="1812289" algn="l"/>
                <a:tab pos="2265045" algn="l"/>
                <a:tab pos="2710180" algn="l"/>
              </a:tabLst>
            </a:pPr>
            <a:r>
              <a:rPr sz="2800" dirty="0">
                <a:latin typeface="Cambria Math"/>
                <a:cs typeface="Cambria Math"/>
              </a:rPr>
              <a:t>𝑆</a:t>
            </a:r>
            <a:r>
              <a:rPr sz="2800" spc="204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(𝑠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10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𝑠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10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𝑠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10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𝑠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933438" y="2451752"/>
            <a:ext cx="3813175" cy="81788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202690">
              <a:lnSpc>
                <a:spcPct val="100000"/>
              </a:lnSpc>
              <a:spcBef>
                <a:spcPts val="270"/>
              </a:spcBef>
              <a:tabLst>
                <a:tab pos="1647825" algn="l"/>
                <a:tab pos="2099945" algn="l"/>
                <a:tab pos="2546985" algn="l"/>
              </a:tabLst>
            </a:pPr>
            <a:r>
              <a:rPr sz="2050" spc="-50" dirty="0">
                <a:latin typeface="Cambria Math"/>
                <a:cs typeface="Cambria Math"/>
              </a:rPr>
              <a:t>0</a:t>
            </a:r>
            <a:r>
              <a:rPr sz="2050" dirty="0">
                <a:latin typeface="Cambria Math"/>
                <a:cs typeface="Cambria Math"/>
              </a:rPr>
              <a:t>	</a:t>
            </a:r>
            <a:r>
              <a:rPr sz="2050" spc="-50" dirty="0">
                <a:latin typeface="Cambria Math"/>
                <a:cs typeface="Cambria Math"/>
              </a:rPr>
              <a:t>1</a:t>
            </a:r>
            <a:r>
              <a:rPr sz="2050" dirty="0">
                <a:latin typeface="Cambria Math"/>
                <a:cs typeface="Cambria Math"/>
              </a:rPr>
              <a:t>	</a:t>
            </a:r>
            <a:r>
              <a:rPr sz="2050" spc="-50" dirty="0">
                <a:latin typeface="Cambria Math"/>
                <a:cs typeface="Cambria Math"/>
              </a:rPr>
              <a:t>2</a:t>
            </a:r>
            <a:r>
              <a:rPr sz="2050" dirty="0">
                <a:latin typeface="Cambria Math"/>
                <a:cs typeface="Cambria Math"/>
              </a:rPr>
              <a:t>	</a:t>
            </a:r>
            <a:r>
              <a:rPr sz="2050" spc="40" dirty="0">
                <a:latin typeface="Cambria Math"/>
                <a:cs typeface="Cambria Math"/>
              </a:rPr>
              <a:t>𝑒</a:t>
            </a:r>
            <a:endParaRPr sz="2050">
              <a:latin typeface="Cambria Math"/>
              <a:cs typeface="Cambria Math"/>
            </a:endParaRPr>
          </a:p>
          <a:p>
            <a:pPr marL="240029" indent="-227329">
              <a:lnSpc>
                <a:spcPct val="100000"/>
              </a:lnSpc>
              <a:spcBef>
                <a:spcPts val="25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mbria Math"/>
                <a:cs typeface="Cambria Math"/>
              </a:rPr>
              <a:t>Σ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{0,1,2,3,4,5,6,7,8,9}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9561576" y="3667252"/>
            <a:ext cx="440690" cy="143510"/>
          </a:xfrm>
          <a:custGeom>
            <a:avLst/>
            <a:gdLst/>
            <a:ahLst/>
            <a:cxnLst/>
            <a:rect l="l" t="t" r="r" b="b"/>
            <a:pathLst>
              <a:path w="440690" h="143510">
                <a:moveTo>
                  <a:pt x="372618" y="0"/>
                </a:moveTo>
                <a:lnTo>
                  <a:pt x="362330" y="9652"/>
                </a:lnTo>
                <a:lnTo>
                  <a:pt x="402081" y="60071"/>
                </a:lnTo>
                <a:lnTo>
                  <a:pt x="0" y="60071"/>
                </a:lnTo>
                <a:lnTo>
                  <a:pt x="0" y="83058"/>
                </a:lnTo>
                <a:lnTo>
                  <a:pt x="402081" y="83058"/>
                </a:lnTo>
                <a:lnTo>
                  <a:pt x="362330" y="133731"/>
                </a:lnTo>
                <a:lnTo>
                  <a:pt x="372618" y="143256"/>
                </a:lnTo>
                <a:lnTo>
                  <a:pt x="440690" y="77216"/>
                </a:lnTo>
                <a:lnTo>
                  <a:pt x="440690" y="66167"/>
                </a:lnTo>
                <a:lnTo>
                  <a:pt x="372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419338" y="3291966"/>
            <a:ext cx="1617980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  <a:tabLst>
                <a:tab pos="1122045" algn="l"/>
              </a:tabLst>
            </a:pPr>
            <a:r>
              <a:rPr sz="2050" spc="-50" dirty="0">
                <a:latin typeface="Cambria Math"/>
                <a:cs typeface="Cambria Math"/>
              </a:rPr>
              <a:t>0</a:t>
            </a:r>
            <a:r>
              <a:rPr sz="2050" dirty="0">
                <a:latin typeface="Cambria Math"/>
                <a:cs typeface="Cambria Math"/>
              </a:rPr>
              <a:t>	</a:t>
            </a:r>
            <a:r>
              <a:rPr sz="2050" spc="-25" dirty="0">
                <a:latin typeface="Cambria Math"/>
                <a:cs typeface="Cambria Math"/>
              </a:rPr>
              <a:t>1−9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895338" y="3473018"/>
            <a:ext cx="3631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78130" algn="l"/>
                <a:tab pos="3187065" algn="l"/>
              </a:tabLst>
            </a:pPr>
            <a:r>
              <a:rPr sz="2800" dirty="0">
                <a:latin typeface="Cambria Math"/>
                <a:cs typeface="Cambria Math"/>
              </a:rPr>
              <a:t>𝛿</a:t>
            </a:r>
            <a:r>
              <a:rPr sz="2800" spc="24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{𝑠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3075" spc="179" baseline="-16260" dirty="0">
                <a:latin typeface="Cambria Math"/>
                <a:cs typeface="Cambria Math"/>
              </a:rPr>
              <a:t> </a:t>
            </a:r>
            <a:r>
              <a:rPr sz="2800" spc="1775" dirty="0">
                <a:latin typeface="Cambria Math"/>
                <a:cs typeface="Cambria Math"/>
              </a:rPr>
              <a:t>՜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𝑠</a:t>
            </a:r>
            <a:r>
              <a:rPr sz="3075" baseline="-16260" dirty="0">
                <a:latin typeface="Cambria Math"/>
                <a:cs typeface="Cambria Math"/>
              </a:rPr>
              <a:t>1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𝑠</a:t>
            </a:r>
            <a:r>
              <a:rPr sz="3075" spc="-37" baseline="-16260" dirty="0">
                <a:latin typeface="Cambria Math"/>
                <a:cs typeface="Cambria Math"/>
              </a:rPr>
              <a:t>0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𝑠</a:t>
            </a:r>
            <a:r>
              <a:rPr sz="3075" spc="-37" baseline="-16260" dirty="0">
                <a:latin typeface="Cambria Math"/>
                <a:cs typeface="Cambria Math"/>
              </a:rPr>
              <a:t>2</a:t>
            </a:r>
            <a:r>
              <a:rPr sz="2800" spc="-25" dirty="0">
                <a:latin typeface="Cambria Math"/>
                <a:cs typeface="Cambria Math"/>
              </a:rPr>
              <a:t>,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8135111" y="4171696"/>
            <a:ext cx="440690" cy="143510"/>
          </a:xfrm>
          <a:custGeom>
            <a:avLst/>
            <a:gdLst/>
            <a:ahLst/>
            <a:cxnLst/>
            <a:rect l="l" t="t" r="r" b="b"/>
            <a:pathLst>
              <a:path w="440690" h="143510">
                <a:moveTo>
                  <a:pt x="372618" y="0"/>
                </a:moveTo>
                <a:lnTo>
                  <a:pt x="362331" y="9651"/>
                </a:lnTo>
                <a:lnTo>
                  <a:pt x="402082" y="60070"/>
                </a:lnTo>
                <a:lnTo>
                  <a:pt x="0" y="60070"/>
                </a:lnTo>
                <a:lnTo>
                  <a:pt x="0" y="83057"/>
                </a:lnTo>
                <a:lnTo>
                  <a:pt x="402082" y="83057"/>
                </a:lnTo>
                <a:lnTo>
                  <a:pt x="362331" y="133730"/>
                </a:lnTo>
                <a:lnTo>
                  <a:pt x="372618" y="143255"/>
                </a:lnTo>
                <a:lnTo>
                  <a:pt x="440690" y="77215"/>
                </a:lnTo>
                <a:lnTo>
                  <a:pt x="440690" y="66166"/>
                </a:lnTo>
                <a:lnTo>
                  <a:pt x="37261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8102345" y="3796665"/>
            <a:ext cx="508634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25" dirty="0">
                <a:latin typeface="Cambria Math"/>
                <a:cs typeface="Cambria Math"/>
              </a:rPr>
              <a:t>0−9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9500616" y="4171696"/>
            <a:ext cx="440690" cy="143510"/>
          </a:xfrm>
          <a:custGeom>
            <a:avLst/>
            <a:gdLst/>
            <a:ahLst/>
            <a:cxnLst/>
            <a:rect l="l" t="t" r="r" b="b"/>
            <a:pathLst>
              <a:path w="440690" h="143510">
                <a:moveTo>
                  <a:pt x="372617" y="0"/>
                </a:moveTo>
                <a:lnTo>
                  <a:pt x="362330" y="9651"/>
                </a:lnTo>
                <a:lnTo>
                  <a:pt x="402081" y="60070"/>
                </a:lnTo>
                <a:lnTo>
                  <a:pt x="0" y="60070"/>
                </a:lnTo>
                <a:lnTo>
                  <a:pt x="0" y="83057"/>
                </a:lnTo>
                <a:lnTo>
                  <a:pt x="402081" y="83057"/>
                </a:lnTo>
                <a:lnTo>
                  <a:pt x="362330" y="133730"/>
                </a:lnTo>
                <a:lnTo>
                  <a:pt x="372617" y="143255"/>
                </a:lnTo>
                <a:lnTo>
                  <a:pt x="440689" y="77215"/>
                </a:lnTo>
                <a:lnTo>
                  <a:pt x="440689" y="66166"/>
                </a:lnTo>
                <a:lnTo>
                  <a:pt x="37261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468104" y="3796665"/>
            <a:ext cx="508634" cy="33655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2050" spc="-25" dirty="0">
                <a:latin typeface="Cambria Math"/>
                <a:cs typeface="Cambria Math"/>
              </a:rPr>
              <a:t>0−9</a:t>
            </a:r>
            <a:endParaRPr sz="205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672069" y="3978021"/>
            <a:ext cx="28524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63500">
              <a:lnSpc>
                <a:spcPct val="100000"/>
              </a:lnSpc>
              <a:spcBef>
                <a:spcPts val="95"/>
              </a:spcBef>
              <a:tabLst>
                <a:tab pos="984885" algn="l"/>
                <a:tab pos="2350770" algn="l"/>
              </a:tabLst>
            </a:pPr>
            <a:r>
              <a:rPr sz="2800" spc="-25" dirty="0">
                <a:latin typeface="Cambria Math"/>
                <a:cs typeface="Cambria Math"/>
              </a:rPr>
              <a:t>𝑠</a:t>
            </a:r>
            <a:r>
              <a:rPr sz="3075" spc="-37" baseline="-16260" dirty="0">
                <a:latin typeface="Cambria Math"/>
                <a:cs typeface="Cambria Math"/>
              </a:rPr>
              <a:t>2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dirty="0">
                <a:latin typeface="Cambria Math"/>
                <a:cs typeface="Cambria Math"/>
              </a:rPr>
              <a:t>𝑠</a:t>
            </a:r>
            <a:r>
              <a:rPr sz="3075" baseline="-16260" dirty="0">
                <a:latin typeface="Cambria Math"/>
                <a:cs typeface="Cambria Math"/>
              </a:rPr>
              <a:t>2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8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𝑠</a:t>
            </a:r>
            <a:r>
              <a:rPr sz="3075" spc="-37" baseline="-16260" dirty="0">
                <a:latin typeface="Cambria Math"/>
                <a:cs typeface="Cambria Math"/>
              </a:rPr>
              <a:t>1</a:t>
            </a:r>
            <a:r>
              <a:rPr sz="3075" baseline="-16260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𝑠</a:t>
            </a:r>
            <a:r>
              <a:rPr sz="3075" spc="-37" baseline="-16260" dirty="0">
                <a:latin typeface="Cambria Math"/>
                <a:cs typeface="Cambria Math"/>
              </a:rPr>
              <a:t>𝑒</a:t>
            </a:r>
            <a:r>
              <a:rPr sz="2800" spc="-25" dirty="0">
                <a:latin typeface="Cambria Math"/>
                <a:cs typeface="Cambria Math"/>
              </a:rPr>
              <a:t>}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08038" y="4403750"/>
            <a:ext cx="216789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65430" indent="-227329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65430" algn="l"/>
              </a:tabLst>
            </a:pPr>
            <a:r>
              <a:rPr sz="2800" dirty="0">
                <a:latin typeface="Cambria Math"/>
                <a:cs typeface="Cambria Math"/>
              </a:rPr>
              <a:t>𝑠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3075" spc="630" baseline="-162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40" dirty="0">
                <a:latin typeface="Cambria Math"/>
                <a:cs typeface="Cambria Math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𝑠</a:t>
            </a:r>
            <a:r>
              <a:rPr sz="3075" spc="-52" baseline="-16260" dirty="0">
                <a:latin typeface="Cambria Math"/>
                <a:cs typeface="Cambria Math"/>
              </a:rPr>
              <a:t>0</a:t>
            </a:r>
            <a:endParaRPr sz="3075" baseline="-16260">
              <a:latin typeface="Cambria Math"/>
              <a:cs typeface="Cambria Math"/>
            </a:endParaRPr>
          </a:p>
          <a:p>
            <a:pPr marL="265430" indent="-227329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65430" algn="l"/>
              </a:tabLst>
            </a:pPr>
            <a:r>
              <a:rPr sz="2800" dirty="0">
                <a:latin typeface="Cambria Math"/>
                <a:cs typeface="Cambria Math"/>
              </a:rPr>
              <a:t>𝑆</a:t>
            </a:r>
            <a:r>
              <a:rPr sz="3075" baseline="-16260" dirty="0">
                <a:latin typeface="Cambria Math"/>
                <a:cs typeface="Cambria Math"/>
              </a:rPr>
              <a:t>𝐹</a:t>
            </a:r>
            <a:r>
              <a:rPr sz="3075" spc="660" baseline="-162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{𝑠</a:t>
            </a:r>
            <a:r>
              <a:rPr sz="3075" baseline="-16260" dirty="0">
                <a:latin typeface="Cambria Math"/>
                <a:cs typeface="Cambria Math"/>
              </a:rPr>
              <a:t>1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𝑠</a:t>
            </a:r>
            <a:r>
              <a:rPr sz="3075" spc="-37" baseline="-16260" dirty="0">
                <a:latin typeface="Cambria Math"/>
                <a:cs typeface="Cambria Math"/>
              </a:rPr>
              <a:t>2</a:t>
            </a:r>
            <a:r>
              <a:rPr sz="2800" spc="-25" dirty="0">
                <a:latin typeface="Cambria Math"/>
                <a:cs typeface="Cambria Math"/>
              </a:rPr>
              <a:t>}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Dealing</a:t>
            </a:r>
            <a:r>
              <a:rPr spc="-30" dirty="0"/>
              <a:t> </a:t>
            </a:r>
            <a:r>
              <a:rPr dirty="0"/>
              <a:t>with</a:t>
            </a:r>
            <a:r>
              <a:rPr spc="-15" dirty="0"/>
              <a:t> </a:t>
            </a:r>
            <a:r>
              <a:rPr dirty="0"/>
              <a:t>Erroneous</a:t>
            </a:r>
            <a:r>
              <a:rPr spc="-25" dirty="0"/>
              <a:t> </a:t>
            </a:r>
            <a:r>
              <a:rPr spc="-10" dirty="0"/>
              <a:t>Situations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017"/>
            <a:ext cx="9847580" cy="2125980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685" marR="238125" indent="-515620">
              <a:lnSpc>
                <a:spcPts val="3020"/>
              </a:lnSpc>
              <a:spcBef>
                <a:spcPts val="480"/>
              </a:spcBef>
              <a:buAutoNum type="arabicPeriod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FSA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𝑠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next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character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𝑐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𝛿(𝑠,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𝑐)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not </a:t>
            </a:r>
            <a:r>
              <a:rPr sz="2800" spc="-10" dirty="0">
                <a:latin typeface="Calibri"/>
                <a:cs typeface="Calibri"/>
              </a:rPr>
              <a:t>defined</a:t>
            </a:r>
            <a:endParaRPr sz="2800">
              <a:latin typeface="Calibri"/>
              <a:cs typeface="Calibri"/>
            </a:endParaRPr>
          </a:p>
          <a:p>
            <a:pPr marL="527685" marR="5080" indent="-515620">
              <a:lnSpc>
                <a:spcPts val="3020"/>
              </a:lnSpc>
              <a:spcBef>
                <a:spcPts val="1005"/>
              </a:spcBef>
              <a:buAutoNum type="arabicPeriod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FSA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might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process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complete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still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final state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proper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prefix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accepted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FSA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Nondeterministic</a:t>
            </a:r>
            <a:r>
              <a:rPr spc="-170" dirty="0"/>
              <a:t> </a:t>
            </a:r>
            <a:r>
              <a:rPr dirty="0"/>
              <a:t>Finite</a:t>
            </a:r>
            <a:r>
              <a:rPr spc="-165" dirty="0"/>
              <a:t> </a:t>
            </a:r>
            <a:r>
              <a:rPr spc="-10" dirty="0"/>
              <a:t>Automaton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5055"/>
            <a:ext cx="10332720" cy="368300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9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Nondeterministic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finite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automaton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(NFA)</a:t>
            </a:r>
            <a:endParaRPr sz="2800">
              <a:latin typeface="Calibri"/>
              <a:cs typeface="Calibri"/>
            </a:endParaRPr>
          </a:p>
          <a:p>
            <a:pPr marL="697230" marR="855344" lvl="1" indent="-227329">
              <a:lnSpc>
                <a:spcPts val="2580"/>
              </a:lnSpc>
              <a:spcBef>
                <a:spcPts val="59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FSA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allows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transitions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empty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𝜖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have 	</a:t>
            </a:r>
            <a:r>
              <a:rPr sz="2400" dirty="0">
                <a:latin typeface="Calibri"/>
                <a:cs typeface="Calibri"/>
              </a:rPr>
              <a:t>multiple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transitions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700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Simulating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NFA</a:t>
            </a:r>
            <a:endParaRPr sz="2800">
              <a:latin typeface="Calibri"/>
              <a:cs typeface="Calibri"/>
            </a:endParaRPr>
          </a:p>
          <a:p>
            <a:pPr marL="927100" marR="219710" indent="-457200">
              <a:lnSpc>
                <a:spcPts val="2590"/>
              </a:lnSpc>
              <a:spcBef>
                <a:spcPts val="560"/>
              </a:spcBef>
              <a:buAutoNum type="arabicPeriod"/>
              <a:tabLst>
                <a:tab pos="927100" algn="l"/>
                <a:tab pos="7494270" algn="l"/>
              </a:tabLst>
            </a:pPr>
            <a:r>
              <a:rPr sz="2400" spc="-10" dirty="0">
                <a:latin typeface="Calibri"/>
                <a:cs typeface="Calibri"/>
              </a:rPr>
              <a:t>Always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make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correct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nondeterministic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choice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follow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transitions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lead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accepting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state(s)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such</a:t>
            </a:r>
            <a:r>
              <a:rPr sz="2400" dirty="0">
                <a:latin typeface="Calibri"/>
                <a:cs typeface="Calibri"/>
              </a:rPr>
              <a:t>	transitions</a:t>
            </a:r>
            <a:r>
              <a:rPr sz="2400" spc="-1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exist</a:t>
            </a:r>
            <a:endParaRPr sz="2400">
              <a:latin typeface="Calibri"/>
              <a:cs typeface="Calibri"/>
            </a:endParaRPr>
          </a:p>
          <a:p>
            <a:pPr marL="927100" indent="-457200">
              <a:lnSpc>
                <a:spcPts val="2740"/>
              </a:lnSpc>
              <a:spcBef>
                <a:spcPts val="180"/>
              </a:spcBef>
              <a:buAutoNum type="arabicPeriod"/>
              <a:tabLst>
                <a:tab pos="927100" algn="l"/>
              </a:tabLst>
            </a:pPr>
            <a:r>
              <a:rPr sz="2400" spc="-20" dirty="0">
                <a:latin typeface="Calibri"/>
                <a:cs typeface="Calibri"/>
              </a:rPr>
              <a:t>Try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nondeterministic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choices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parallel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search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possible</a:t>
            </a:r>
            <a:endParaRPr sz="2400">
              <a:latin typeface="Calibri"/>
              <a:cs typeface="Calibri"/>
            </a:endParaRPr>
          </a:p>
          <a:p>
            <a:pPr marL="927100">
              <a:lnSpc>
                <a:spcPts val="2740"/>
              </a:lnSpc>
            </a:pPr>
            <a:r>
              <a:rPr sz="2400" spc="-10" dirty="0">
                <a:latin typeface="Calibri"/>
                <a:cs typeface="Calibri"/>
              </a:rPr>
              <a:t>configurations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Regular</a:t>
            </a:r>
            <a:r>
              <a:rPr spc="-95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017"/>
            <a:ext cx="96583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words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accepted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FSA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𝐹</a:t>
            </a:r>
            <a:r>
              <a:rPr sz="2800" spc="8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𝐿(𝐹)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328238"/>
            <a:ext cx="9766300" cy="1731010"/>
          </a:xfrm>
          <a:prstGeom prst="rect">
            <a:avLst/>
          </a:prstGeom>
        </p:spPr>
        <p:txBody>
          <a:bodyPr vert="horz" wrap="square" lIns="0" tIns="62230" rIns="0" bIns="0" rtlCol="0">
            <a:spAutoFit/>
          </a:bodyPr>
          <a:lstStyle/>
          <a:p>
            <a:pPr marL="240029" marR="5080" indent="-227329">
              <a:lnSpc>
                <a:spcPts val="3010"/>
              </a:lnSpc>
              <a:spcBef>
                <a:spcPts val="49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For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FSA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𝐹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also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describe </a:t>
            </a:r>
            <a:r>
              <a:rPr sz="2800" dirty="0">
                <a:latin typeface="Cambria Math"/>
                <a:cs typeface="Cambria Math"/>
              </a:rPr>
              <a:t>𝐿(𝐹)</a:t>
            </a:r>
            <a:r>
              <a:rPr sz="2800" spc="-1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using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notation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50" dirty="0">
                <a:latin typeface="Calibri"/>
                <a:cs typeface="Calibri"/>
              </a:rPr>
              <a:t>a 	</a:t>
            </a:r>
            <a:r>
              <a:rPr sz="2800" dirty="0">
                <a:latin typeface="Calibri"/>
                <a:cs typeface="Calibri"/>
              </a:rPr>
              <a:t>regular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expressions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(RE)</a:t>
            </a:r>
            <a:endParaRPr sz="2800">
              <a:latin typeface="Calibri"/>
              <a:cs typeface="Calibri"/>
            </a:endParaRPr>
          </a:p>
          <a:p>
            <a:pPr marL="240029" marR="755015" indent="-227329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described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𝑟</a:t>
            </a:r>
            <a:r>
              <a:rPr sz="2800" spc="4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regular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language 	</a:t>
            </a:r>
            <a:r>
              <a:rPr sz="2800" dirty="0">
                <a:latin typeface="Calibri"/>
                <a:cs typeface="Calibri"/>
              </a:rPr>
              <a:t>(denoted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𝐿(𝑟)</a:t>
            </a:r>
            <a:r>
              <a:rPr sz="2800" spc="-20" dirty="0">
                <a:latin typeface="Calibri"/>
                <a:cs typeface="Calibri"/>
              </a:rPr>
              <a:t>)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Regular</a:t>
            </a:r>
            <a:r>
              <a:rPr spc="-95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3" name="object 3"/>
          <p:cNvSpPr/>
          <p:nvPr/>
        </p:nvSpPr>
        <p:spPr>
          <a:xfrm>
            <a:off x="2733294" y="1896617"/>
            <a:ext cx="408305" cy="328930"/>
          </a:xfrm>
          <a:custGeom>
            <a:avLst/>
            <a:gdLst/>
            <a:ahLst/>
            <a:cxnLst/>
            <a:rect l="l" t="t" r="r" b="b"/>
            <a:pathLst>
              <a:path w="408305" h="328930">
                <a:moveTo>
                  <a:pt x="303149" y="0"/>
                </a:moveTo>
                <a:lnTo>
                  <a:pt x="298450" y="13335"/>
                </a:lnTo>
                <a:lnTo>
                  <a:pt x="317500" y="21597"/>
                </a:lnTo>
                <a:lnTo>
                  <a:pt x="333882" y="33051"/>
                </a:lnTo>
                <a:lnTo>
                  <a:pt x="358648" y="65532"/>
                </a:lnTo>
                <a:lnTo>
                  <a:pt x="373221" y="109220"/>
                </a:lnTo>
                <a:lnTo>
                  <a:pt x="378079" y="162814"/>
                </a:lnTo>
                <a:lnTo>
                  <a:pt x="376844" y="191845"/>
                </a:lnTo>
                <a:lnTo>
                  <a:pt x="367041" y="241859"/>
                </a:lnTo>
                <a:lnTo>
                  <a:pt x="347499" y="280965"/>
                </a:lnTo>
                <a:lnTo>
                  <a:pt x="317694" y="307306"/>
                </a:lnTo>
                <a:lnTo>
                  <a:pt x="298957" y="315595"/>
                </a:lnTo>
                <a:lnTo>
                  <a:pt x="303149" y="328930"/>
                </a:lnTo>
                <a:lnTo>
                  <a:pt x="347980" y="307895"/>
                </a:lnTo>
                <a:lnTo>
                  <a:pt x="381000" y="271526"/>
                </a:lnTo>
                <a:lnTo>
                  <a:pt x="401288" y="222678"/>
                </a:lnTo>
                <a:lnTo>
                  <a:pt x="408050" y="164592"/>
                </a:lnTo>
                <a:lnTo>
                  <a:pt x="406361" y="134790"/>
                </a:lnTo>
                <a:lnTo>
                  <a:pt x="406340" y="134417"/>
                </a:lnTo>
                <a:lnTo>
                  <a:pt x="392727" y="80974"/>
                </a:lnTo>
                <a:lnTo>
                  <a:pt x="365871" y="37468"/>
                </a:lnTo>
                <a:lnTo>
                  <a:pt x="327009" y="8616"/>
                </a:lnTo>
                <a:lnTo>
                  <a:pt x="303149" y="0"/>
                </a:lnTo>
                <a:close/>
              </a:path>
              <a:path w="408305" h="328930">
                <a:moveTo>
                  <a:pt x="104901" y="0"/>
                </a:moveTo>
                <a:lnTo>
                  <a:pt x="60118" y="21113"/>
                </a:lnTo>
                <a:lnTo>
                  <a:pt x="27050" y="57658"/>
                </a:lnTo>
                <a:lnTo>
                  <a:pt x="6762" y="106552"/>
                </a:lnTo>
                <a:lnTo>
                  <a:pt x="99" y="162814"/>
                </a:lnTo>
                <a:lnTo>
                  <a:pt x="0" y="164592"/>
                </a:lnTo>
                <a:lnTo>
                  <a:pt x="6762" y="222678"/>
                </a:lnTo>
                <a:lnTo>
                  <a:pt x="27050" y="271526"/>
                </a:lnTo>
                <a:lnTo>
                  <a:pt x="60023" y="307895"/>
                </a:lnTo>
                <a:lnTo>
                  <a:pt x="104901" y="328930"/>
                </a:lnTo>
                <a:lnTo>
                  <a:pt x="108966" y="315595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90"/>
                </a:lnTo>
                <a:lnTo>
                  <a:pt x="34845" y="218186"/>
                </a:lnTo>
                <a:lnTo>
                  <a:pt x="30046" y="164592"/>
                </a:lnTo>
                <a:lnTo>
                  <a:pt x="29972" y="162814"/>
                </a:lnTo>
                <a:lnTo>
                  <a:pt x="34845" y="109220"/>
                </a:lnTo>
                <a:lnTo>
                  <a:pt x="49530" y="65532"/>
                </a:lnTo>
                <a:lnTo>
                  <a:pt x="74279" y="33051"/>
                </a:lnTo>
                <a:lnTo>
                  <a:pt x="109600" y="13335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922257" y="2407157"/>
            <a:ext cx="440055" cy="328930"/>
          </a:xfrm>
          <a:custGeom>
            <a:avLst/>
            <a:gdLst/>
            <a:ahLst/>
            <a:cxnLst/>
            <a:rect l="l" t="t" r="r" b="b"/>
            <a:pathLst>
              <a:path w="440054" h="328930">
                <a:moveTo>
                  <a:pt x="335152" y="0"/>
                </a:moveTo>
                <a:lnTo>
                  <a:pt x="330453" y="13334"/>
                </a:lnTo>
                <a:lnTo>
                  <a:pt x="349504" y="21597"/>
                </a:lnTo>
                <a:lnTo>
                  <a:pt x="365887" y="33051"/>
                </a:lnTo>
                <a:lnTo>
                  <a:pt x="390651" y="65531"/>
                </a:lnTo>
                <a:lnTo>
                  <a:pt x="405225" y="109219"/>
                </a:lnTo>
                <a:lnTo>
                  <a:pt x="408815" y="134417"/>
                </a:lnTo>
                <a:lnTo>
                  <a:pt x="408868" y="134790"/>
                </a:lnTo>
                <a:lnTo>
                  <a:pt x="408848" y="191845"/>
                </a:lnTo>
                <a:lnTo>
                  <a:pt x="399045" y="241859"/>
                </a:lnTo>
                <a:lnTo>
                  <a:pt x="379503" y="280965"/>
                </a:lnTo>
                <a:lnTo>
                  <a:pt x="349698" y="307306"/>
                </a:lnTo>
                <a:lnTo>
                  <a:pt x="330962" y="315594"/>
                </a:lnTo>
                <a:lnTo>
                  <a:pt x="335152" y="328929"/>
                </a:lnTo>
                <a:lnTo>
                  <a:pt x="379984" y="307895"/>
                </a:lnTo>
                <a:lnTo>
                  <a:pt x="413003" y="271525"/>
                </a:lnTo>
                <a:lnTo>
                  <a:pt x="433292" y="222678"/>
                </a:lnTo>
                <a:lnTo>
                  <a:pt x="440055" y="164591"/>
                </a:lnTo>
                <a:lnTo>
                  <a:pt x="438365" y="134790"/>
                </a:lnTo>
                <a:lnTo>
                  <a:pt x="438344" y="134417"/>
                </a:lnTo>
                <a:lnTo>
                  <a:pt x="424731" y="80974"/>
                </a:lnTo>
                <a:lnTo>
                  <a:pt x="397875" y="37468"/>
                </a:lnTo>
                <a:lnTo>
                  <a:pt x="359013" y="8616"/>
                </a:lnTo>
                <a:lnTo>
                  <a:pt x="335152" y="0"/>
                </a:lnTo>
                <a:close/>
              </a:path>
              <a:path w="440054" h="328930">
                <a:moveTo>
                  <a:pt x="104901" y="0"/>
                </a:moveTo>
                <a:lnTo>
                  <a:pt x="60118" y="21113"/>
                </a:lnTo>
                <a:lnTo>
                  <a:pt x="27050" y="57657"/>
                </a:lnTo>
                <a:lnTo>
                  <a:pt x="6762" y="106552"/>
                </a:lnTo>
                <a:lnTo>
                  <a:pt x="99" y="162813"/>
                </a:lnTo>
                <a:lnTo>
                  <a:pt x="0" y="164591"/>
                </a:lnTo>
                <a:lnTo>
                  <a:pt x="6762" y="222678"/>
                </a:lnTo>
                <a:lnTo>
                  <a:pt x="27050" y="271525"/>
                </a:lnTo>
                <a:lnTo>
                  <a:pt x="60023" y="307895"/>
                </a:lnTo>
                <a:lnTo>
                  <a:pt x="104901" y="328929"/>
                </a:lnTo>
                <a:lnTo>
                  <a:pt x="108966" y="315594"/>
                </a:lnTo>
                <a:lnTo>
                  <a:pt x="90249" y="307306"/>
                </a:lnTo>
                <a:lnTo>
                  <a:pt x="74104" y="295767"/>
                </a:lnTo>
                <a:lnTo>
                  <a:pt x="49530" y="262889"/>
                </a:lnTo>
                <a:lnTo>
                  <a:pt x="34845" y="218186"/>
                </a:lnTo>
                <a:lnTo>
                  <a:pt x="30046" y="164591"/>
                </a:lnTo>
                <a:lnTo>
                  <a:pt x="29972" y="162813"/>
                </a:lnTo>
                <a:lnTo>
                  <a:pt x="34845" y="109220"/>
                </a:lnTo>
                <a:lnTo>
                  <a:pt x="49530" y="65531"/>
                </a:lnTo>
                <a:lnTo>
                  <a:pt x="74279" y="33051"/>
                </a:lnTo>
                <a:lnTo>
                  <a:pt x="109600" y="13334"/>
                </a:lnTo>
                <a:lnTo>
                  <a:pt x="10490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16939" y="1710207"/>
            <a:ext cx="8333740" cy="104775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40029" algn="l"/>
                <a:tab pos="1932939" algn="l"/>
                <a:tab pos="2355215" algn="l"/>
              </a:tabLst>
            </a:pPr>
            <a:r>
              <a:rPr sz="2800" dirty="0">
                <a:latin typeface="Cambria Math"/>
                <a:cs typeface="Cambria Math"/>
              </a:rPr>
              <a:t>𝜖</a:t>
            </a:r>
            <a:r>
              <a:rPr sz="2800" spc="10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 RE, </a:t>
            </a:r>
            <a:r>
              <a:rPr sz="2800" spc="-50" dirty="0">
                <a:latin typeface="Cambria Math"/>
                <a:cs typeface="Cambria Math"/>
              </a:rPr>
              <a:t>𝐿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𝜖</a:t>
            </a:r>
            <a:r>
              <a:rPr sz="2800" dirty="0">
                <a:latin typeface="Cambria Math"/>
                <a:cs typeface="Cambria Math"/>
              </a:rPr>
              <a:t>	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{𝜖}</a:t>
            </a:r>
            <a:endParaRPr sz="2800">
              <a:latin typeface="Cambria Math"/>
              <a:cs typeface="Cambria Math"/>
            </a:endParaRPr>
          </a:p>
          <a:p>
            <a:pPr marL="240029" indent="-227329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40029" algn="l"/>
                <a:tab pos="5011420" algn="l"/>
                <a:tab pos="5411470" algn="l"/>
                <a:tab pos="8122920" algn="l"/>
              </a:tabLst>
            </a:pPr>
            <a:r>
              <a:rPr sz="2800" dirty="0">
                <a:latin typeface="Calibri"/>
                <a:cs typeface="Calibri"/>
              </a:rPr>
              <a:t>Let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Σ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alphabet,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𝑎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∈</a:t>
            </a:r>
            <a:r>
              <a:rPr sz="2800" dirty="0">
                <a:latin typeface="Cambria Math"/>
                <a:cs typeface="Cambria Math"/>
              </a:rPr>
              <a:t>	Σ</a:t>
            </a:r>
            <a:r>
              <a:rPr sz="2800" dirty="0">
                <a:latin typeface="Calibri"/>
                <a:cs typeface="Calibri"/>
              </a:rPr>
              <a:t>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𝑎</a:t>
            </a:r>
            <a:r>
              <a:rPr sz="2800" spc="7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RE,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𝐿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480042" y="2305938"/>
            <a:ext cx="87312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6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{𝑎}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365113" y="3875278"/>
            <a:ext cx="594360" cy="282575"/>
          </a:xfrm>
          <a:custGeom>
            <a:avLst/>
            <a:gdLst/>
            <a:ahLst/>
            <a:cxnLst/>
            <a:rect l="l" t="t" r="r" b="b"/>
            <a:pathLst>
              <a:path w="594359" h="282575">
                <a:moveTo>
                  <a:pt x="310261" y="2032"/>
                </a:moveTo>
                <a:lnTo>
                  <a:pt x="287273" y="2032"/>
                </a:lnTo>
                <a:lnTo>
                  <a:pt x="287273" y="279019"/>
                </a:lnTo>
                <a:lnTo>
                  <a:pt x="310261" y="279019"/>
                </a:lnTo>
                <a:lnTo>
                  <a:pt x="310261" y="2032"/>
                </a:lnTo>
                <a:close/>
              </a:path>
              <a:path w="594359" h="282575">
                <a:moveTo>
                  <a:pt x="90042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85" y="139700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764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845" y="141224"/>
                </a:lnTo>
                <a:lnTo>
                  <a:pt x="25781" y="139700"/>
                </a:lnTo>
                <a:lnTo>
                  <a:pt x="29972" y="93678"/>
                </a:lnTo>
                <a:lnTo>
                  <a:pt x="42545" y="56134"/>
                </a:lnTo>
                <a:lnTo>
                  <a:pt x="77799" y="18504"/>
                </a:lnTo>
                <a:lnTo>
                  <a:pt x="94107" y="11430"/>
                </a:lnTo>
                <a:lnTo>
                  <a:pt x="90042" y="0"/>
                </a:lnTo>
                <a:close/>
              </a:path>
              <a:path w="594359" h="282575">
                <a:moveTo>
                  <a:pt x="504063" y="0"/>
                </a:moveTo>
                <a:lnTo>
                  <a:pt x="500126" y="11430"/>
                </a:lnTo>
                <a:lnTo>
                  <a:pt x="516433" y="18504"/>
                </a:lnTo>
                <a:lnTo>
                  <a:pt x="530478" y="28305"/>
                </a:lnTo>
                <a:lnTo>
                  <a:pt x="559002" y="73852"/>
                </a:lnTo>
                <a:lnTo>
                  <a:pt x="567257" y="115339"/>
                </a:lnTo>
                <a:lnTo>
                  <a:pt x="567297" y="115623"/>
                </a:lnTo>
                <a:lnTo>
                  <a:pt x="567279" y="164580"/>
                </a:lnTo>
                <a:lnTo>
                  <a:pt x="558948" y="207529"/>
                </a:lnTo>
                <a:lnTo>
                  <a:pt x="530526" y="253777"/>
                </a:lnTo>
                <a:lnTo>
                  <a:pt x="500507" y="270764"/>
                </a:lnTo>
                <a:lnTo>
                  <a:pt x="504063" y="282321"/>
                </a:lnTo>
                <a:lnTo>
                  <a:pt x="542559" y="264239"/>
                </a:lnTo>
                <a:lnTo>
                  <a:pt x="570864" y="232918"/>
                </a:lnTo>
                <a:lnTo>
                  <a:pt x="588295" y="191071"/>
                </a:lnTo>
                <a:lnTo>
                  <a:pt x="594106" y="141224"/>
                </a:lnTo>
                <a:lnTo>
                  <a:pt x="592669" y="115623"/>
                </a:lnTo>
                <a:lnTo>
                  <a:pt x="592653" y="115339"/>
                </a:lnTo>
                <a:lnTo>
                  <a:pt x="581032" y="69429"/>
                </a:lnTo>
                <a:lnTo>
                  <a:pt x="557909" y="32093"/>
                </a:lnTo>
                <a:lnTo>
                  <a:pt x="524519" y="7379"/>
                </a:lnTo>
                <a:lnTo>
                  <a:pt x="5040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260460" y="3874642"/>
            <a:ext cx="2328545" cy="283845"/>
          </a:xfrm>
          <a:custGeom>
            <a:avLst/>
            <a:gdLst/>
            <a:ahLst/>
            <a:cxnLst/>
            <a:rect l="l" t="t" r="r" b="b"/>
            <a:pathLst>
              <a:path w="2328545" h="283845">
                <a:moveTo>
                  <a:pt x="335153" y="2666"/>
                </a:moveTo>
                <a:lnTo>
                  <a:pt x="312166" y="2666"/>
                </a:lnTo>
                <a:lnTo>
                  <a:pt x="312166" y="279653"/>
                </a:lnTo>
                <a:lnTo>
                  <a:pt x="335153" y="279653"/>
                </a:lnTo>
                <a:lnTo>
                  <a:pt x="335153" y="2666"/>
                </a:lnTo>
                <a:close/>
              </a:path>
              <a:path w="2328545" h="283845">
                <a:moveTo>
                  <a:pt x="94996" y="0"/>
                </a:moveTo>
                <a:lnTo>
                  <a:pt x="91186" y="0"/>
                </a:lnTo>
                <a:lnTo>
                  <a:pt x="74777" y="1214"/>
                </a:lnTo>
                <a:lnTo>
                  <a:pt x="38862" y="16001"/>
                </a:lnTo>
                <a:lnTo>
                  <a:pt x="22604" y="47589"/>
                </a:lnTo>
                <a:lnTo>
                  <a:pt x="22556" y="47773"/>
                </a:lnTo>
                <a:lnTo>
                  <a:pt x="21664" y="59562"/>
                </a:lnTo>
                <a:lnTo>
                  <a:pt x="21679" y="68615"/>
                </a:lnTo>
                <a:lnTo>
                  <a:pt x="22336" y="75406"/>
                </a:lnTo>
                <a:lnTo>
                  <a:pt x="23445" y="82625"/>
                </a:lnTo>
                <a:lnTo>
                  <a:pt x="25019" y="90296"/>
                </a:lnTo>
                <a:lnTo>
                  <a:pt x="27305" y="100837"/>
                </a:lnTo>
                <a:lnTo>
                  <a:pt x="28448" y="107949"/>
                </a:lnTo>
                <a:lnTo>
                  <a:pt x="28448" y="118363"/>
                </a:lnTo>
                <a:lnTo>
                  <a:pt x="26162" y="123951"/>
                </a:lnTo>
                <a:lnTo>
                  <a:pt x="21336" y="128269"/>
                </a:lnTo>
                <a:lnTo>
                  <a:pt x="16637" y="132587"/>
                </a:lnTo>
                <a:lnTo>
                  <a:pt x="9525" y="134873"/>
                </a:lnTo>
                <a:lnTo>
                  <a:pt x="0" y="135127"/>
                </a:lnTo>
                <a:lnTo>
                  <a:pt x="0" y="147319"/>
                </a:lnTo>
                <a:lnTo>
                  <a:pt x="9525" y="147573"/>
                </a:lnTo>
                <a:lnTo>
                  <a:pt x="16637" y="149986"/>
                </a:lnTo>
                <a:lnTo>
                  <a:pt x="21336" y="154304"/>
                </a:lnTo>
                <a:lnTo>
                  <a:pt x="26162" y="158622"/>
                </a:lnTo>
                <a:lnTo>
                  <a:pt x="28448" y="164210"/>
                </a:lnTo>
                <a:lnTo>
                  <a:pt x="28448" y="174624"/>
                </a:lnTo>
                <a:lnTo>
                  <a:pt x="27305" y="181609"/>
                </a:lnTo>
                <a:lnTo>
                  <a:pt x="25019" y="192150"/>
                </a:lnTo>
                <a:lnTo>
                  <a:pt x="23445" y="199822"/>
                </a:lnTo>
                <a:lnTo>
                  <a:pt x="22336" y="207041"/>
                </a:lnTo>
                <a:lnTo>
                  <a:pt x="21679" y="213832"/>
                </a:lnTo>
                <a:lnTo>
                  <a:pt x="21558" y="217412"/>
                </a:lnTo>
                <a:lnTo>
                  <a:pt x="21463" y="220217"/>
                </a:lnTo>
                <a:lnTo>
                  <a:pt x="22556" y="235267"/>
                </a:lnTo>
                <a:lnTo>
                  <a:pt x="48627" y="274629"/>
                </a:lnTo>
                <a:lnTo>
                  <a:pt x="91186" y="283844"/>
                </a:lnTo>
                <a:lnTo>
                  <a:pt x="94996" y="283844"/>
                </a:lnTo>
                <a:lnTo>
                  <a:pt x="94996" y="272541"/>
                </a:lnTo>
                <a:lnTo>
                  <a:pt x="92710" y="272541"/>
                </a:lnTo>
                <a:lnTo>
                  <a:pt x="82520" y="271829"/>
                </a:lnTo>
                <a:lnTo>
                  <a:pt x="49783" y="246062"/>
                </a:lnTo>
                <a:lnTo>
                  <a:pt x="46736" y="222884"/>
                </a:lnTo>
                <a:lnTo>
                  <a:pt x="46828" y="220217"/>
                </a:lnTo>
                <a:lnTo>
                  <a:pt x="46926" y="217412"/>
                </a:lnTo>
                <a:lnTo>
                  <a:pt x="47498" y="211296"/>
                </a:lnTo>
                <a:lnTo>
                  <a:pt x="48450" y="204561"/>
                </a:lnTo>
                <a:lnTo>
                  <a:pt x="49784" y="197230"/>
                </a:lnTo>
                <a:lnTo>
                  <a:pt x="51689" y="186943"/>
                </a:lnTo>
                <a:lnTo>
                  <a:pt x="52705" y="179704"/>
                </a:lnTo>
                <a:lnTo>
                  <a:pt x="52705" y="166877"/>
                </a:lnTo>
                <a:lnTo>
                  <a:pt x="50292" y="160019"/>
                </a:lnTo>
                <a:lnTo>
                  <a:pt x="40386" y="149097"/>
                </a:lnTo>
                <a:lnTo>
                  <a:pt x="34417" y="145160"/>
                </a:lnTo>
                <a:lnTo>
                  <a:pt x="27559" y="142620"/>
                </a:lnTo>
                <a:lnTo>
                  <a:pt x="27559" y="139953"/>
                </a:lnTo>
                <a:lnTo>
                  <a:pt x="34417" y="137286"/>
                </a:lnTo>
                <a:lnTo>
                  <a:pt x="40386" y="133349"/>
                </a:lnTo>
                <a:lnTo>
                  <a:pt x="45339" y="127888"/>
                </a:lnTo>
                <a:lnTo>
                  <a:pt x="50292" y="122554"/>
                </a:lnTo>
                <a:lnTo>
                  <a:pt x="52705" y="115569"/>
                </a:lnTo>
                <a:lnTo>
                  <a:pt x="52705" y="102742"/>
                </a:lnTo>
                <a:lnTo>
                  <a:pt x="51689" y="95503"/>
                </a:lnTo>
                <a:lnTo>
                  <a:pt x="49784" y="85216"/>
                </a:lnTo>
                <a:lnTo>
                  <a:pt x="48450" y="77886"/>
                </a:lnTo>
                <a:lnTo>
                  <a:pt x="47498" y="71151"/>
                </a:lnTo>
                <a:lnTo>
                  <a:pt x="46926" y="65035"/>
                </a:lnTo>
                <a:lnTo>
                  <a:pt x="46828" y="62229"/>
                </a:lnTo>
                <a:lnTo>
                  <a:pt x="46736" y="59562"/>
                </a:lnTo>
                <a:lnTo>
                  <a:pt x="58928" y="22478"/>
                </a:lnTo>
                <a:lnTo>
                  <a:pt x="92710" y="11302"/>
                </a:lnTo>
                <a:lnTo>
                  <a:pt x="94996" y="11302"/>
                </a:lnTo>
                <a:lnTo>
                  <a:pt x="94996" y="0"/>
                </a:lnTo>
                <a:close/>
              </a:path>
              <a:path w="2328545" h="283845">
                <a:moveTo>
                  <a:pt x="2237486" y="0"/>
                </a:moveTo>
                <a:lnTo>
                  <a:pt x="2233549" y="0"/>
                </a:lnTo>
                <a:lnTo>
                  <a:pt x="2233549" y="11302"/>
                </a:lnTo>
                <a:lnTo>
                  <a:pt x="2235835" y="11302"/>
                </a:lnTo>
                <a:lnTo>
                  <a:pt x="2246024" y="12013"/>
                </a:lnTo>
                <a:lnTo>
                  <a:pt x="2278760" y="37417"/>
                </a:lnTo>
                <a:lnTo>
                  <a:pt x="2281809" y="59689"/>
                </a:lnTo>
                <a:lnTo>
                  <a:pt x="2281718" y="62356"/>
                </a:lnTo>
                <a:lnTo>
                  <a:pt x="2281620" y="65218"/>
                </a:lnTo>
                <a:lnTo>
                  <a:pt x="2281062" y="71342"/>
                </a:lnTo>
                <a:lnTo>
                  <a:pt x="2280148" y="78085"/>
                </a:lnTo>
                <a:lnTo>
                  <a:pt x="2278888" y="85470"/>
                </a:lnTo>
                <a:lnTo>
                  <a:pt x="2276856" y="95630"/>
                </a:lnTo>
                <a:lnTo>
                  <a:pt x="2275840" y="102996"/>
                </a:lnTo>
                <a:lnTo>
                  <a:pt x="2275840" y="115696"/>
                </a:lnTo>
                <a:lnTo>
                  <a:pt x="2278380" y="122681"/>
                </a:lnTo>
                <a:lnTo>
                  <a:pt x="2283333" y="128015"/>
                </a:lnTo>
                <a:lnTo>
                  <a:pt x="2288286" y="133476"/>
                </a:lnTo>
                <a:lnTo>
                  <a:pt x="2294128" y="137413"/>
                </a:lnTo>
                <a:lnTo>
                  <a:pt x="2300986" y="140080"/>
                </a:lnTo>
                <a:lnTo>
                  <a:pt x="2300986" y="142747"/>
                </a:lnTo>
                <a:lnTo>
                  <a:pt x="2275840" y="167004"/>
                </a:lnTo>
                <a:lnTo>
                  <a:pt x="2275840" y="179831"/>
                </a:lnTo>
                <a:lnTo>
                  <a:pt x="2276856" y="187070"/>
                </a:lnTo>
                <a:lnTo>
                  <a:pt x="2278888" y="197357"/>
                </a:lnTo>
                <a:lnTo>
                  <a:pt x="2280148" y="204690"/>
                </a:lnTo>
                <a:lnTo>
                  <a:pt x="2281062" y="211439"/>
                </a:lnTo>
                <a:lnTo>
                  <a:pt x="2281620" y="217592"/>
                </a:lnTo>
                <a:lnTo>
                  <a:pt x="2281718" y="220471"/>
                </a:lnTo>
                <a:lnTo>
                  <a:pt x="2281809" y="223138"/>
                </a:lnTo>
                <a:lnTo>
                  <a:pt x="2281060" y="235374"/>
                </a:lnTo>
                <a:lnTo>
                  <a:pt x="2255059" y="269700"/>
                </a:lnTo>
                <a:lnTo>
                  <a:pt x="2235835" y="272541"/>
                </a:lnTo>
                <a:lnTo>
                  <a:pt x="2233549" y="272541"/>
                </a:lnTo>
                <a:lnTo>
                  <a:pt x="2233549" y="283844"/>
                </a:lnTo>
                <a:lnTo>
                  <a:pt x="2237486" y="283844"/>
                </a:lnTo>
                <a:lnTo>
                  <a:pt x="2253841" y="282630"/>
                </a:lnTo>
                <a:lnTo>
                  <a:pt x="2289810" y="267842"/>
                </a:lnTo>
                <a:lnTo>
                  <a:pt x="2307082" y="220471"/>
                </a:lnTo>
                <a:lnTo>
                  <a:pt x="2306985" y="217592"/>
                </a:lnTo>
                <a:lnTo>
                  <a:pt x="2306867" y="214066"/>
                </a:lnTo>
                <a:lnTo>
                  <a:pt x="2306224" y="207232"/>
                </a:lnTo>
                <a:lnTo>
                  <a:pt x="2305153" y="199969"/>
                </a:lnTo>
                <a:lnTo>
                  <a:pt x="2303653" y="192277"/>
                </a:lnTo>
                <a:lnTo>
                  <a:pt x="2301240" y="181736"/>
                </a:lnTo>
                <a:lnTo>
                  <a:pt x="2300097" y="174751"/>
                </a:lnTo>
                <a:lnTo>
                  <a:pt x="2300097" y="164337"/>
                </a:lnTo>
                <a:lnTo>
                  <a:pt x="2302510" y="158749"/>
                </a:lnTo>
                <a:lnTo>
                  <a:pt x="2311908" y="150113"/>
                </a:lnTo>
                <a:lnTo>
                  <a:pt x="2319020" y="147827"/>
                </a:lnTo>
                <a:lnTo>
                  <a:pt x="2328545" y="147446"/>
                </a:lnTo>
                <a:lnTo>
                  <a:pt x="2328545" y="135254"/>
                </a:lnTo>
                <a:lnTo>
                  <a:pt x="2319020" y="135000"/>
                </a:lnTo>
                <a:lnTo>
                  <a:pt x="2311908" y="132714"/>
                </a:lnTo>
                <a:lnTo>
                  <a:pt x="2302510" y="124078"/>
                </a:lnTo>
                <a:lnTo>
                  <a:pt x="2300097" y="118490"/>
                </a:lnTo>
                <a:lnTo>
                  <a:pt x="2300097" y="108076"/>
                </a:lnTo>
                <a:lnTo>
                  <a:pt x="2301240" y="100964"/>
                </a:lnTo>
                <a:lnTo>
                  <a:pt x="2303653" y="90423"/>
                </a:lnTo>
                <a:lnTo>
                  <a:pt x="2305153" y="82805"/>
                </a:lnTo>
                <a:lnTo>
                  <a:pt x="2306224" y="75580"/>
                </a:lnTo>
                <a:lnTo>
                  <a:pt x="2306867" y="68760"/>
                </a:lnTo>
                <a:lnTo>
                  <a:pt x="2306986" y="65218"/>
                </a:lnTo>
                <a:lnTo>
                  <a:pt x="2307082" y="62356"/>
                </a:lnTo>
                <a:lnTo>
                  <a:pt x="2297384" y="24673"/>
                </a:lnTo>
                <a:lnTo>
                  <a:pt x="2253841" y="1214"/>
                </a:lnTo>
                <a:lnTo>
                  <a:pt x="2237486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40984" y="4596129"/>
            <a:ext cx="490855" cy="282575"/>
          </a:xfrm>
          <a:custGeom>
            <a:avLst/>
            <a:gdLst/>
            <a:ahLst/>
            <a:cxnLst/>
            <a:rect l="l" t="t" r="r" b="b"/>
            <a:pathLst>
              <a:path w="490854" h="282575">
                <a:moveTo>
                  <a:pt x="400430" y="0"/>
                </a:moveTo>
                <a:lnTo>
                  <a:pt x="396493" y="11430"/>
                </a:lnTo>
                <a:lnTo>
                  <a:pt x="412801" y="18504"/>
                </a:lnTo>
                <a:lnTo>
                  <a:pt x="426847" y="28305"/>
                </a:lnTo>
                <a:lnTo>
                  <a:pt x="455370" y="73852"/>
                </a:lnTo>
                <a:lnTo>
                  <a:pt x="463625" y="115339"/>
                </a:lnTo>
                <a:lnTo>
                  <a:pt x="463665" y="115623"/>
                </a:lnTo>
                <a:lnTo>
                  <a:pt x="463647" y="164580"/>
                </a:lnTo>
                <a:lnTo>
                  <a:pt x="455316" y="207529"/>
                </a:lnTo>
                <a:lnTo>
                  <a:pt x="426894" y="253777"/>
                </a:lnTo>
                <a:lnTo>
                  <a:pt x="396875" y="270764"/>
                </a:lnTo>
                <a:lnTo>
                  <a:pt x="400430" y="282321"/>
                </a:lnTo>
                <a:lnTo>
                  <a:pt x="438927" y="264239"/>
                </a:lnTo>
                <a:lnTo>
                  <a:pt x="467232" y="232918"/>
                </a:lnTo>
                <a:lnTo>
                  <a:pt x="484663" y="191071"/>
                </a:lnTo>
                <a:lnTo>
                  <a:pt x="490474" y="141224"/>
                </a:lnTo>
                <a:lnTo>
                  <a:pt x="489037" y="115623"/>
                </a:lnTo>
                <a:lnTo>
                  <a:pt x="477400" y="69429"/>
                </a:lnTo>
                <a:lnTo>
                  <a:pt x="454277" y="32093"/>
                </a:lnTo>
                <a:lnTo>
                  <a:pt x="420887" y="7379"/>
                </a:lnTo>
                <a:lnTo>
                  <a:pt x="400430" y="0"/>
                </a:lnTo>
                <a:close/>
              </a:path>
              <a:path w="490854" h="282575">
                <a:moveTo>
                  <a:pt x="90042" y="0"/>
                </a:moveTo>
                <a:lnTo>
                  <a:pt x="51641" y="18081"/>
                </a:lnTo>
                <a:lnTo>
                  <a:pt x="23240" y="49403"/>
                </a:lnTo>
                <a:lnTo>
                  <a:pt x="5810" y="91408"/>
                </a:lnTo>
                <a:lnTo>
                  <a:pt x="85" y="139700"/>
                </a:lnTo>
                <a:lnTo>
                  <a:pt x="0" y="141224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1"/>
                </a:lnTo>
                <a:lnTo>
                  <a:pt x="93599" y="270764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845" y="141224"/>
                </a:lnTo>
                <a:lnTo>
                  <a:pt x="25780" y="139700"/>
                </a:lnTo>
                <a:lnTo>
                  <a:pt x="29971" y="93678"/>
                </a:lnTo>
                <a:lnTo>
                  <a:pt x="42544" y="56134"/>
                </a:lnTo>
                <a:lnTo>
                  <a:pt x="77799" y="18504"/>
                </a:lnTo>
                <a:lnTo>
                  <a:pt x="94106" y="11430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149465" y="4595495"/>
            <a:ext cx="567055" cy="283845"/>
          </a:xfrm>
          <a:custGeom>
            <a:avLst/>
            <a:gdLst/>
            <a:ahLst/>
            <a:cxnLst/>
            <a:rect l="l" t="t" r="r" b="b"/>
            <a:pathLst>
              <a:path w="567054" h="283845">
                <a:moveTo>
                  <a:pt x="566801" y="2666"/>
                </a:moveTo>
                <a:lnTo>
                  <a:pt x="543813" y="2666"/>
                </a:lnTo>
                <a:lnTo>
                  <a:pt x="543813" y="279653"/>
                </a:lnTo>
                <a:lnTo>
                  <a:pt x="566801" y="279653"/>
                </a:lnTo>
                <a:lnTo>
                  <a:pt x="566801" y="2666"/>
                </a:lnTo>
                <a:close/>
              </a:path>
              <a:path w="567054" h="283845">
                <a:moveTo>
                  <a:pt x="94995" y="0"/>
                </a:moveTo>
                <a:lnTo>
                  <a:pt x="91185" y="0"/>
                </a:lnTo>
                <a:lnTo>
                  <a:pt x="74777" y="1214"/>
                </a:lnTo>
                <a:lnTo>
                  <a:pt x="38861" y="16001"/>
                </a:lnTo>
                <a:lnTo>
                  <a:pt x="22604" y="47589"/>
                </a:lnTo>
                <a:lnTo>
                  <a:pt x="22556" y="47773"/>
                </a:lnTo>
                <a:lnTo>
                  <a:pt x="21664" y="59562"/>
                </a:lnTo>
                <a:lnTo>
                  <a:pt x="21679" y="68615"/>
                </a:lnTo>
                <a:lnTo>
                  <a:pt x="22336" y="75406"/>
                </a:lnTo>
                <a:lnTo>
                  <a:pt x="23445" y="82625"/>
                </a:lnTo>
                <a:lnTo>
                  <a:pt x="25018" y="90296"/>
                </a:lnTo>
                <a:lnTo>
                  <a:pt x="27304" y="100837"/>
                </a:lnTo>
                <a:lnTo>
                  <a:pt x="28448" y="107949"/>
                </a:lnTo>
                <a:lnTo>
                  <a:pt x="28448" y="118363"/>
                </a:lnTo>
                <a:lnTo>
                  <a:pt x="26161" y="123951"/>
                </a:lnTo>
                <a:lnTo>
                  <a:pt x="21335" y="128269"/>
                </a:lnTo>
                <a:lnTo>
                  <a:pt x="16636" y="132587"/>
                </a:lnTo>
                <a:lnTo>
                  <a:pt x="9525" y="134873"/>
                </a:lnTo>
                <a:lnTo>
                  <a:pt x="0" y="135127"/>
                </a:lnTo>
                <a:lnTo>
                  <a:pt x="0" y="147319"/>
                </a:lnTo>
                <a:lnTo>
                  <a:pt x="9525" y="147573"/>
                </a:lnTo>
                <a:lnTo>
                  <a:pt x="16636" y="149986"/>
                </a:lnTo>
                <a:lnTo>
                  <a:pt x="21335" y="154304"/>
                </a:lnTo>
                <a:lnTo>
                  <a:pt x="26161" y="158622"/>
                </a:lnTo>
                <a:lnTo>
                  <a:pt x="28448" y="164210"/>
                </a:lnTo>
                <a:lnTo>
                  <a:pt x="28448" y="174624"/>
                </a:lnTo>
                <a:lnTo>
                  <a:pt x="27304" y="181609"/>
                </a:lnTo>
                <a:lnTo>
                  <a:pt x="25018" y="192150"/>
                </a:lnTo>
                <a:lnTo>
                  <a:pt x="23445" y="199822"/>
                </a:lnTo>
                <a:lnTo>
                  <a:pt x="22336" y="207041"/>
                </a:lnTo>
                <a:lnTo>
                  <a:pt x="21679" y="213832"/>
                </a:lnTo>
                <a:lnTo>
                  <a:pt x="21558" y="217412"/>
                </a:lnTo>
                <a:lnTo>
                  <a:pt x="21462" y="220217"/>
                </a:lnTo>
                <a:lnTo>
                  <a:pt x="22556" y="235267"/>
                </a:lnTo>
                <a:lnTo>
                  <a:pt x="48627" y="274629"/>
                </a:lnTo>
                <a:lnTo>
                  <a:pt x="91185" y="283844"/>
                </a:lnTo>
                <a:lnTo>
                  <a:pt x="94995" y="283844"/>
                </a:lnTo>
                <a:lnTo>
                  <a:pt x="94995" y="272541"/>
                </a:lnTo>
                <a:lnTo>
                  <a:pt x="92709" y="272541"/>
                </a:lnTo>
                <a:lnTo>
                  <a:pt x="82520" y="271829"/>
                </a:lnTo>
                <a:lnTo>
                  <a:pt x="49784" y="246062"/>
                </a:lnTo>
                <a:lnTo>
                  <a:pt x="46735" y="222884"/>
                </a:lnTo>
                <a:lnTo>
                  <a:pt x="46828" y="220217"/>
                </a:lnTo>
                <a:lnTo>
                  <a:pt x="46926" y="217412"/>
                </a:lnTo>
                <a:lnTo>
                  <a:pt x="47497" y="211296"/>
                </a:lnTo>
                <a:lnTo>
                  <a:pt x="48450" y="204561"/>
                </a:lnTo>
                <a:lnTo>
                  <a:pt x="49783" y="197230"/>
                </a:lnTo>
                <a:lnTo>
                  <a:pt x="51688" y="186943"/>
                </a:lnTo>
                <a:lnTo>
                  <a:pt x="52704" y="179704"/>
                </a:lnTo>
                <a:lnTo>
                  <a:pt x="52704" y="166877"/>
                </a:lnTo>
                <a:lnTo>
                  <a:pt x="50291" y="160019"/>
                </a:lnTo>
                <a:lnTo>
                  <a:pt x="40385" y="149097"/>
                </a:lnTo>
                <a:lnTo>
                  <a:pt x="34416" y="145160"/>
                </a:lnTo>
                <a:lnTo>
                  <a:pt x="27558" y="142620"/>
                </a:lnTo>
                <a:lnTo>
                  <a:pt x="27558" y="139953"/>
                </a:lnTo>
                <a:lnTo>
                  <a:pt x="34416" y="137286"/>
                </a:lnTo>
                <a:lnTo>
                  <a:pt x="40385" y="133349"/>
                </a:lnTo>
                <a:lnTo>
                  <a:pt x="45338" y="127888"/>
                </a:lnTo>
                <a:lnTo>
                  <a:pt x="50291" y="122554"/>
                </a:lnTo>
                <a:lnTo>
                  <a:pt x="52704" y="115569"/>
                </a:lnTo>
                <a:lnTo>
                  <a:pt x="52704" y="102742"/>
                </a:lnTo>
                <a:lnTo>
                  <a:pt x="51688" y="95503"/>
                </a:lnTo>
                <a:lnTo>
                  <a:pt x="49783" y="85216"/>
                </a:lnTo>
                <a:lnTo>
                  <a:pt x="48450" y="77886"/>
                </a:lnTo>
                <a:lnTo>
                  <a:pt x="47497" y="71151"/>
                </a:lnTo>
                <a:lnTo>
                  <a:pt x="46926" y="65035"/>
                </a:lnTo>
                <a:lnTo>
                  <a:pt x="46828" y="62229"/>
                </a:lnTo>
                <a:lnTo>
                  <a:pt x="46735" y="59562"/>
                </a:lnTo>
                <a:lnTo>
                  <a:pt x="58927" y="22478"/>
                </a:lnTo>
                <a:lnTo>
                  <a:pt x="92709" y="11302"/>
                </a:lnTo>
                <a:lnTo>
                  <a:pt x="94995" y="11302"/>
                </a:lnTo>
                <a:lnTo>
                  <a:pt x="9499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916939" y="3291762"/>
            <a:ext cx="10012680" cy="1606550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mbria Math"/>
                <a:cs typeface="Cambria Math"/>
              </a:rPr>
              <a:t>𝑟</a:t>
            </a:r>
            <a:r>
              <a:rPr sz="2800" spc="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𝑠</a:t>
            </a:r>
            <a:r>
              <a:rPr sz="2800" spc="4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denoting the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𝑅</a:t>
            </a:r>
            <a:r>
              <a:rPr sz="2800" spc="9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𝑆</a:t>
            </a:r>
            <a:r>
              <a:rPr sz="2800" spc="5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libri"/>
                <a:cs typeface="Calibri"/>
              </a:rPr>
              <a:t>respectively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ts val="2735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  <a:tab pos="5548630" algn="l"/>
                <a:tab pos="6155055" algn="l"/>
                <a:tab pos="7447280" algn="l"/>
                <a:tab pos="9772015" algn="l"/>
              </a:tabLst>
            </a:pPr>
            <a:r>
              <a:rPr sz="2400" b="1" spc="-10" dirty="0">
                <a:latin typeface="Calibri"/>
                <a:cs typeface="Calibri"/>
              </a:rPr>
              <a:t>Alternation </a:t>
            </a:r>
            <a:r>
              <a:rPr sz="2400" dirty="0">
                <a:latin typeface="Calibri"/>
                <a:cs typeface="Calibri"/>
              </a:rPr>
              <a:t>(or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union</a:t>
            </a:r>
            <a:r>
              <a:rPr sz="2400" dirty="0">
                <a:latin typeface="Calibri"/>
                <a:cs typeface="Calibri"/>
              </a:rPr>
              <a:t>):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(𝑟|𝑠)</a:t>
            </a:r>
            <a:r>
              <a:rPr sz="2400" spc="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 a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𝐿</a:t>
            </a:r>
            <a:r>
              <a:rPr sz="2400" dirty="0">
                <a:latin typeface="Cambria Math"/>
                <a:cs typeface="Cambria Math"/>
              </a:rPr>
              <a:t>	𝑟</a:t>
            </a:r>
            <a:r>
              <a:rPr sz="2400" spc="26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𝑠</a:t>
            </a:r>
            <a:r>
              <a:rPr sz="2400" dirty="0">
                <a:latin typeface="Cambria Math"/>
                <a:cs typeface="Cambria Math"/>
              </a:rPr>
              <a:t>	=</a:t>
            </a:r>
            <a:r>
              <a:rPr sz="2400" spc="14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𝑅|𝑆</a:t>
            </a:r>
            <a:r>
              <a:rPr sz="2400" spc="204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𝑥</a:t>
            </a:r>
            <a:r>
              <a:rPr sz="2400" spc="2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𝑥</a:t>
            </a:r>
            <a:r>
              <a:rPr sz="2400" spc="20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𝑅</a:t>
            </a:r>
            <a:r>
              <a:rPr sz="2400" spc="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or 𝑥</a:t>
            </a:r>
            <a:r>
              <a:rPr sz="2400" spc="1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𝑆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=</a:t>
            </a:r>
            <a:endParaRPr sz="2400">
              <a:latin typeface="Cambria Math"/>
              <a:cs typeface="Cambria Math"/>
            </a:endParaRPr>
          </a:p>
          <a:p>
            <a:pPr marL="698500">
              <a:lnSpc>
                <a:spcPts val="2735"/>
              </a:lnSpc>
            </a:pPr>
            <a:r>
              <a:rPr sz="2400" dirty="0">
                <a:latin typeface="Cambria Math"/>
                <a:cs typeface="Cambria Math"/>
              </a:rPr>
              <a:t>𝐿(𝑟)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∪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𝐿(𝑠)</a:t>
            </a:r>
            <a:endParaRPr sz="2400">
              <a:latin typeface="Cambria Math"/>
              <a:cs typeface="Cambria Math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7230" algn="l"/>
                <a:tab pos="4523740" algn="l"/>
                <a:tab pos="5026660" algn="l"/>
                <a:tab pos="6336030" algn="l"/>
                <a:tab pos="6903084" algn="l"/>
              </a:tabLst>
            </a:pPr>
            <a:r>
              <a:rPr sz="2400" b="1" spc="-10" dirty="0">
                <a:latin typeface="Calibri"/>
                <a:cs typeface="Calibri"/>
              </a:rPr>
              <a:t>Concatenation</a:t>
            </a:r>
            <a:r>
              <a:rPr sz="2400" spc="-10" dirty="0">
                <a:latin typeface="Calibri"/>
                <a:cs typeface="Calibri"/>
              </a:rPr>
              <a:t>: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(𝑟𝑠)</a:t>
            </a:r>
            <a:r>
              <a:rPr sz="2400" spc="-5" dirty="0">
                <a:latin typeface="Cambria Math"/>
                <a:cs typeface="Cambria Math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𝐿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25" dirty="0">
                <a:latin typeface="Cambria Math"/>
                <a:cs typeface="Cambria Math"/>
              </a:rPr>
              <a:t>𝑟𝑠</a:t>
            </a:r>
            <a:r>
              <a:rPr sz="2400" dirty="0">
                <a:latin typeface="Cambria Math"/>
                <a:cs typeface="Cambria Math"/>
              </a:rPr>
              <a:t>	=</a:t>
            </a:r>
            <a:r>
              <a:rPr sz="2400" spc="15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𝑅.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𝑆</a:t>
            </a:r>
            <a:r>
              <a:rPr sz="2400" spc="204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25" dirty="0">
                <a:latin typeface="Cambria Math"/>
                <a:cs typeface="Cambria Math"/>
              </a:rPr>
              <a:t>𝑥𝑦</a:t>
            </a:r>
            <a:r>
              <a:rPr sz="2400" dirty="0">
                <a:latin typeface="Cambria Math"/>
                <a:cs typeface="Cambria Math"/>
              </a:rPr>
              <a:t>	𝑥</a:t>
            </a:r>
            <a:r>
              <a:rPr sz="2400" spc="20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𝑅</a:t>
            </a:r>
            <a:r>
              <a:rPr sz="2400" spc="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∧ 𝑦</a:t>
            </a:r>
            <a:r>
              <a:rPr sz="2400" spc="16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𝑆}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597272" y="5007609"/>
            <a:ext cx="478790" cy="282575"/>
          </a:xfrm>
          <a:custGeom>
            <a:avLst/>
            <a:gdLst/>
            <a:ahLst/>
            <a:cxnLst/>
            <a:rect l="l" t="t" r="r" b="b"/>
            <a:pathLst>
              <a:path w="478789" h="282575">
                <a:moveTo>
                  <a:pt x="388238" y="0"/>
                </a:moveTo>
                <a:lnTo>
                  <a:pt x="384301" y="11429"/>
                </a:lnTo>
                <a:lnTo>
                  <a:pt x="400609" y="18504"/>
                </a:lnTo>
                <a:lnTo>
                  <a:pt x="414654" y="28305"/>
                </a:lnTo>
                <a:lnTo>
                  <a:pt x="443178" y="73852"/>
                </a:lnTo>
                <a:lnTo>
                  <a:pt x="451433" y="115339"/>
                </a:lnTo>
                <a:lnTo>
                  <a:pt x="451473" y="115623"/>
                </a:lnTo>
                <a:lnTo>
                  <a:pt x="451455" y="164580"/>
                </a:lnTo>
                <a:lnTo>
                  <a:pt x="443124" y="207529"/>
                </a:lnTo>
                <a:lnTo>
                  <a:pt x="414702" y="253777"/>
                </a:lnTo>
                <a:lnTo>
                  <a:pt x="384682" y="270763"/>
                </a:lnTo>
                <a:lnTo>
                  <a:pt x="388238" y="282320"/>
                </a:lnTo>
                <a:lnTo>
                  <a:pt x="426735" y="264239"/>
                </a:lnTo>
                <a:lnTo>
                  <a:pt x="455040" y="232917"/>
                </a:lnTo>
                <a:lnTo>
                  <a:pt x="472471" y="191071"/>
                </a:lnTo>
                <a:lnTo>
                  <a:pt x="478281" y="141223"/>
                </a:lnTo>
                <a:lnTo>
                  <a:pt x="476845" y="115623"/>
                </a:lnTo>
                <a:lnTo>
                  <a:pt x="465208" y="69429"/>
                </a:lnTo>
                <a:lnTo>
                  <a:pt x="442085" y="32093"/>
                </a:lnTo>
                <a:lnTo>
                  <a:pt x="408695" y="7379"/>
                </a:lnTo>
                <a:lnTo>
                  <a:pt x="388238" y="0"/>
                </a:lnTo>
                <a:close/>
              </a:path>
              <a:path w="478789" h="282575">
                <a:moveTo>
                  <a:pt x="90042" y="0"/>
                </a:moveTo>
                <a:lnTo>
                  <a:pt x="51641" y="18081"/>
                </a:lnTo>
                <a:lnTo>
                  <a:pt x="23240" y="49402"/>
                </a:lnTo>
                <a:lnTo>
                  <a:pt x="5810" y="91408"/>
                </a:lnTo>
                <a:lnTo>
                  <a:pt x="85" y="139700"/>
                </a:lnTo>
                <a:lnTo>
                  <a:pt x="0" y="141223"/>
                </a:lnTo>
                <a:lnTo>
                  <a:pt x="1452" y="167159"/>
                </a:lnTo>
                <a:lnTo>
                  <a:pt x="13073" y="212982"/>
                </a:lnTo>
                <a:lnTo>
                  <a:pt x="36125" y="250227"/>
                </a:lnTo>
                <a:lnTo>
                  <a:pt x="69514" y="274941"/>
                </a:lnTo>
                <a:lnTo>
                  <a:pt x="90042" y="282320"/>
                </a:lnTo>
                <a:lnTo>
                  <a:pt x="93599" y="270763"/>
                </a:lnTo>
                <a:lnTo>
                  <a:pt x="77531" y="263663"/>
                </a:lnTo>
                <a:lnTo>
                  <a:pt x="63642" y="253777"/>
                </a:lnTo>
                <a:lnTo>
                  <a:pt x="35210" y="207529"/>
                </a:lnTo>
                <a:lnTo>
                  <a:pt x="26828" y="164580"/>
                </a:lnTo>
                <a:lnTo>
                  <a:pt x="25845" y="141223"/>
                </a:lnTo>
                <a:lnTo>
                  <a:pt x="25780" y="139700"/>
                </a:lnTo>
                <a:lnTo>
                  <a:pt x="29971" y="93678"/>
                </a:lnTo>
                <a:lnTo>
                  <a:pt x="42544" y="56133"/>
                </a:lnTo>
                <a:lnTo>
                  <a:pt x="77799" y="18504"/>
                </a:lnTo>
                <a:lnTo>
                  <a:pt x="94106" y="11429"/>
                </a:lnTo>
                <a:lnTo>
                  <a:pt x="90042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6440804" y="5075682"/>
            <a:ext cx="402590" cy="2927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750" spc="-25" dirty="0">
                <a:latin typeface="Cambria Math"/>
                <a:cs typeface="Cambria Math"/>
              </a:rPr>
              <a:t>𝑖=0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336294" y="4929378"/>
            <a:ext cx="53740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78130" indent="-227329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78130" algn="l"/>
                <a:tab pos="3361054" algn="l"/>
                <a:tab pos="3851910" algn="l"/>
              </a:tabLst>
            </a:pPr>
            <a:r>
              <a:rPr sz="3600" b="1" baseline="2314" dirty="0">
                <a:latin typeface="Calibri"/>
                <a:cs typeface="Calibri"/>
              </a:rPr>
              <a:t>Closure</a:t>
            </a:r>
            <a:r>
              <a:rPr sz="3600" baseline="2314" dirty="0">
                <a:latin typeface="Calibri"/>
                <a:cs typeface="Calibri"/>
              </a:rPr>
              <a:t>: </a:t>
            </a:r>
            <a:r>
              <a:rPr sz="3600" baseline="2314" dirty="0">
                <a:latin typeface="Cambria Math"/>
                <a:cs typeface="Cambria Math"/>
              </a:rPr>
              <a:t>(𝑟</a:t>
            </a:r>
            <a:r>
              <a:rPr sz="2625" baseline="30158" dirty="0">
                <a:latin typeface="Cambria Math"/>
                <a:cs typeface="Cambria Math"/>
              </a:rPr>
              <a:t>∗</a:t>
            </a:r>
            <a:r>
              <a:rPr sz="3600" baseline="2314" dirty="0">
                <a:latin typeface="Cambria Math"/>
                <a:cs typeface="Cambria Math"/>
              </a:rPr>
              <a:t>)</a:t>
            </a:r>
            <a:r>
              <a:rPr sz="3600" spc="37" baseline="2314" dirty="0">
                <a:latin typeface="Cambria Math"/>
                <a:cs typeface="Cambria Math"/>
              </a:rPr>
              <a:t> </a:t>
            </a:r>
            <a:r>
              <a:rPr sz="3600" baseline="2314" dirty="0">
                <a:latin typeface="Calibri"/>
                <a:cs typeface="Calibri"/>
              </a:rPr>
              <a:t>is</a:t>
            </a:r>
            <a:r>
              <a:rPr sz="3600" spc="-15" baseline="2314" dirty="0">
                <a:latin typeface="Calibri"/>
                <a:cs typeface="Calibri"/>
              </a:rPr>
              <a:t> </a:t>
            </a:r>
            <a:r>
              <a:rPr sz="3600" baseline="2314" dirty="0">
                <a:latin typeface="Calibri"/>
                <a:cs typeface="Calibri"/>
              </a:rPr>
              <a:t>an</a:t>
            </a:r>
            <a:r>
              <a:rPr sz="3600" spc="15" baseline="2314" dirty="0">
                <a:latin typeface="Calibri"/>
                <a:cs typeface="Calibri"/>
              </a:rPr>
              <a:t> </a:t>
            </a:r>
            <a:r>
              <a:rPr sz="3600" baseline="2314" dirty="0">
                <a:latin typeface="Calibri"/>
                <a:cs typeface="Calibri"/>
              </a:rPr>
              <a:t>RE,</a:t>
            </a:r>
            <a:r>
              <a:rPr sz="3600" spc="7" baseline="2314" dirty="0">
                <a:latin typeface="Calibri"/>
                <a:cs typeface="Calibri"/>
              </a:rPr>
              <a:t> </a:t>
            </a:r>
            <a:r>
              <a:rPr sz="3600" spc="-75" baseline="2314" dirty="0">
                <a:latin typeface="Cambria Math"/>
                <a:cs typeface="Cambria Math"/>
              </a:rPr>
              <a:t>𝐿</a:t>
            </a:r>
            <a:r>
              <a:rPr sz="3600" baseline="2314" dirty="0">
                <a:latin typeface="Cambria Math"/>
                <a:cs typeface="Cambria Math"/>
              </a:rPr>
              <a:t>	</a:t>
            </a:r>
            <a:r>
              <a:rPr sz="3600" spc="-37" baseline="2314" dirty="0">
                <a:latin typeface="Cambria Math"/>
                <a:cs typeface="Cambria Math"/>
              </a:rPr>
              <a:t>𝑟</a:t>
            </a:r>
            <a:r>
              <a:rPr sz="2625" spc="-37" baseline="30158" dirty="0">
                <a:latin typeface="Cambria Math"/>
                <a:cs typeface="Cambria Math"/>
              </a:rPr>
              <a:t>∗</a:t>
            </a:r>
            <a:r>
              <a:rPr sz="2625" baseline="30158" dirty="0">
                <a:latin typeface="Cambria Math"/>
                <a:cs typeface="Cambria Math"/>
              </a:rPr>
              <a:t>	</a:t>
            </a:r>
            <a:r>
              <a:rPr sz="3600" baseline="2314" dirty="0">
                <a:latin typeface="Cambria Math"/>
                <a:cs typeface="Cambria Math"/>
              </a:rPr>
              <a:t>=</a:t>
            </a:r>
            <a:r>
              <a:rPr sz="3600" spc="209" baseline="2314" dirty="0">
                <a:latin typeface="Cambria Math"/>
                <a:cs typeface="Cambria Math"/>
              </a:rPr>
              <a:t> </a:t>
            </a:r>
            <a:r>
              <a:rPr sz="3600" baseline="2314" dirty="0">
                <a:latin typeface="Cambria Math"/>
                <a:cs typeface="Cambria Math"/>
              </a:rPr>
              <a:t>𝑅</a:t>
            </a:r>
            <a:r>
              <a:rPr sz="2625" baseline="30158" dirty="0">
                <a:latin typeface="Cambria Math"/>
                <a:cs typeface="Cambria Math"/>
              </a:rPr>
              <a:t>∗</a:t>
            </a:r>
            <a:r>
              <a:rPr sz="2625" spc="615" baseline="30158" dirty="0">
                <a:latin typeface="Cambria Math"/>
                <a:cs typeface="Cambria Math"/>
              </a:rPr>
              <a:t> </a:t>
            </a:r>
            <a:r>
              <a:rPr sz="3600" baseline="2314" dirty="0">
                <a:latin typeface="Cambria Math"/>
                <a:cs typeface="Cambria Math"/>
              </a:rPr>
              <a:t>=</a:t>
            </a:r>
            <a:r>
              <a:rPr sz="3600" spc="209" baseline="2314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ڂ</a:t>
            </a:r>
            <a:r>
              <a:rPr sz="2625" spc="-37" baseline="33333" dirty="0">
                <a:latin typeface="Cambria Math"/>
                <a:cs typeface="Cambria Math"/>
              </a:rPr>
              <a:t>∞</a:t>
            </a:r>
            <a:endParaRPr sz="2625" baseline="33333">
              <a:latin typeface="Cambria Math"/>
              <a:cs typeface="Cambria Math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6843648" y="4807077"/>
            <a:ext cx="35750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3600" spc="52" baseline="-20833" dirty="0">
                <a:latin typeface="Cambria Math"/>
                <a:cs typeface="Cambria Math"/>
              </a:rPr>
              <a:t>𝑅</a:t>
            </a:r>
            <a:r>
              <a:rPr sz="1750" spc="35" dirty="0">
                <a:latin typeface="Cambria Math"/>
                <a:cs typeface="Cambria Math"/>
              </a:rPr>
              <a:t>𝑖</a:t>
            </a:r>
            <a:endParaRPr sz="17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806194" y="5319522"/>
            <a:ext cx="49155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065" indent="-227965">
              <a:lnSpc>
                <a:spcPct val="100000"/>
              </a:lnSpc>
              <a:spcBef>
                <a:spcPts val="100"/>
              </a:spcBef>
              <a:buFont typeface="Arial MT"/>
              <a:buChar char="•"/>
              <a:tabLst>
                <a:tab pos="266065" algn="l"/>
              </a:tabLst>
            </a:pPr>
            <a:r>
              <a:rPr sz="2000" dirty="0">
                <a:latin typeface="Cambria Math"/>
                <a:cs typeface="Cambria Math"/>
              </a:rPr>
              <a:t>𝐿</a:t>
            </a:r>
            <a:r>
              <a:rPr sz="2175" baseline="28735" dirty="0">
                <a:latin typeface="Cambria Math"/>
                <a:cs typeface="Cambria Math"/>
              </a:rPr>
              <a:t>∗</a:t>
            </a:r>
            <a:r>
              <a:rPr sz="2175" spc="209" baseline="287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called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Kleene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closure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or</a:t>
            </a:r>
            <a:r>
              <a:rPr sz="2000" spc="-6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closure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𝐿</a:t>
            </a:r>
            <a:endParaRPr sz="20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7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Regular</a:t>
            </a:r>
            <a:r>
              <a:rPr spc="-60" dirty="0"/>
              <a:t> </a:t>
            </a:r>
            <a:r>
              <a:rPr spc="-10" dirty="0"/>
              <a:t>Expressions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200" y="1848611"/>
            <a:ext cx="10515600" cy="4351020"/>
            <a:chOff x="838200" y="1848611"/>
            <a:chExt cx="10515600" cy="4351020"/>
          </a:xfrm>
        </p:grpSpPr>
        <p:sp>
          <p:nvSpPr>
            <p:cNvPr id="4" name="object 4"/>
            <p:cNvSpPr/>
            <p:nvPr/>
          </p:nvSpPr>
          <p:spPr>
            <a:xfrm>
              <a:off x="838200" y="1848611"/>
              <a:ext cx="10515600" cy="4351020"/>
            </a:xfrm>
            <a:custGeom>
              <a:avLst/>
              <a:gdLst/>
              <a:ahLst/>
              <a:cxnLst/>
              <a:rect l="l" t="t" r="r" b="b"/>
              <a:pathLst>
                <a:path w="10515600" h="4351020">
                  <a:moveTo>
                    <a:pt x="10515600" y="0"/>
                  </a:moveTo>
                  <a:lnTo>
                    <a:pt x="0" y="0"/>
                  </a:lnTo>
                  <a:lnTo>
                    <a:pt x="0" y="4351020"/>
                  </a:lnTo>
                  <a:lnTo>
                    <a:pt x="10515600" y="4351020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4518" y="3292855"/>
              <a:ext cx="2075180" cy="2199005"/>
            </a:xfrm>
            <a:custGeom>
              <a:avLst/>
              <a:gdLst/>
              <a:ahLst/>
              <a:cxnLst/>
              <a:rect l="l" t="t" r="r" b="b"/>
              <a:pathLst>
                <a:path w="2075179" h="2199004">
                  <a:moveTo>
                    <a:pt x="110617" y="1868424"/>
                  </a:moveTo>
                  <a:lnTo>
                    <a:pt x="106045" y="1868424"/>
                  </a:lnTo>
                  <a:lnTo>
                    <a:pt x="86944" y="1869808"/>
                  </a:lnTo>
                  <a:lnTo>
                    <a:pt x="45072" y="1887093"/>
                  </a:lnTo>
                  <a:lnTo>
                    <a:pt x="26212" y="1923796"/>
                  </a:lnTo>
                  <a:lnTo>
                    <a:pt x="26149" y="1924037"/>
                  </a:lnTo>
                  <a:lnTo>
                    <a:pt x="25120" y="1937778"/>
                  </a:lnTo>
                  <a:lnTo>
                    <a:pt x="25006" y="1944204"/>
                  </a:lnTo>
                  <a:lnTo>
                    <a:pt x="25146" y="1948294"/>
                  </a:lnTo>
                  <a:lnTo>
                    <a:pt x="25920" y="1956244"/>
                  </a:lnTo>
                  <a:lnTo>
                    <a:pt x="27190" y="1964677"/>
                  </a:lnTo>
                  <a:lnTo>
                    <a:pt x="28956" y="1973580"/>
                  </a:lnTo>
                  <a:lnTo>
                    <a:pt x="31750" y="1985899"/>
                  </a:lnTo>
                  <a:lnTo>
                    <a:pt x="33020" y="1994154"/>
                  </a:lnTo>
                  <a:lnTo>
                    <a:pt x="33020" y="2006219"/>
                  </a:lnTo>
                  <a:lnTo>
                    <a:pt x="30340" y="2012696"/>
                  </a:lnTo>
                  <a:lnTo>
                    <a:pt x="0" y="2025777"/>
                  </a:lnTo>
                  <a:lnTo>
                    <a:pt x="0" y="2040001"/>
                  </a:lnTo>
                  <a:lnTo>
                    <a:pt x="33020" y="2059686"/>
                  </a:lnTo>
                  <a:lnTo>
                    <a:pt x="33020" y="2071751"/>
                  </a:lnTo>
                  <a:lnTo>
                    <a:pt x="31750" y="2080006"/>
                  </a:lnTo>
                  <a:lnTo>
                    <a:pt x="28956" y="2092198"/>
                  </a:lnTo>
                  <a:lnTo>
                    <a:pt x="27190" y="2101176"/>
                  </a:lnTo>
                  <a:lnTo>
                    <a:pt x="25920" y="2109635"/>
                  </a:lnTo>
                  <a:lnTo>
                    <a:pt x="25146" y="2117560"/>
                  </a:lnTo>
                  <a:lnTo>
                    <a:pt x="25006" y="2121700"/>
                  </a:lnTo>
                  <a:lnTo>
                    <a:pt x="24892" y="2124964"/>
                  </a:lnTo>
                  <a:lnTo>
                    <a:pt x="36245" y="2170226"/>
                  </a:lnTo>
                  <a:lnTo>
                    <a:pt x="70421" y="2194077"/>
                  </a:lnTo>
                  <a:lnTo>
                    <a:pt x="106045" y="2199005"/>
                  </a:lnTo>
                  <a:lnTo>
                    <a:pt x="110617" y="2199005"/>
                  </a:lnTo>
                  <a:lnTo>
                    <a:pt x="110617" y="2185924"/>
                  </a:lnTo>
                  <a:lnTo>
                    <a:pt x="107950" y="2185924"/>
                  </a:lnTo>
                  <a:lnTo>
                    <a:pt x="96062" y="2185098"/>
                  </a:lnTo>
                  <a:lnTo>
                    <a:pt x="62382" y="2165083"/>
                  </a:lnTo>
                  <a:lnTo>
                    <a:pt x="54356" y="2128139"/>
                  </a:lnTo>
                  <a:lnTo>
                    <a:pt x="54457" y="2124964"/>
                  </a:lnTo>
                  <a:lnTo>
                    <a:pt x="54571" y="2121700"/>
                  </a:lnTo>
                  <a:lnTo>
                    <a:pt x="55219" y="2114537"/>
                  </a:lnTo>
                  <a:lnTo>
                    <a:pt x="56337" y="2106701"/>
                  </a:lnTo>
                  <a:lnTo>
                    <a:pt x="57912" y="2098167"/>
                  </a:lnTo>
                  <a:lnTo>
                    <a:pt x="59410" y="2089861"/>
                  </a:lnTo>
                  <a:lnTo>
                    <a:pt x="60477" y="2082838"/>
                  </a:lnTo>
                  <a:lnTo>
                    <a:pt x="61125" y="2077097"/>
                  </a:lnTo>
                  <a:lnTo>
                    <a:pt x="61341" y="2072640"/>
                  </a:lnTo>
                  <a:lnTo>
                    <a:pt x="60794" y="2065629"/>
                  </a:lnTo>
                  <a:lnTo>
                    <a:pt x="32004" y="2034540"/>
                  </a:lnTo>
                  <a:lnTo>
                    <a:pt x="32004" y="2031365"/>
                  </a:lnTo>
                  <a:lnTo>
                    <a:pt x="60794" y="2000288"/>
                  </a:lnTo>
                  <a:lnTo>
                    <a:pt x="61264" y="1994154"/>
                  </a:lnTo>
                  <a:lnTo>
                    <a:pt x="61341" y="1993265"/>
                  </a:lnTo>
                  <a:lnTo>
                    <a:pt x="61125" y="1988820"/>
                  </a:lnTo>
                  <a:lnTo>
                    <a:pt x="60477" y="1983079"/>
                  </a:lnTo>
                  <a:lnTo>
                    <a:pt x="59410" y="1976056"/>
                  </a:lnTo>
                  <a:lnTo>
                    <a:pt x="56337" y="1959165"/>
                  </a:lnTo>
                  <a:lnTo>
                    <a:pt x="55219" y="1951329"/>
                  </a:lnTo>
                  <a:lnTo>
                    <a:pt x="54571" y="1944204"/>
                  </a:lnTo>
                  <a:lnTo>
                    <a:pt x="54457" y="1940814"/>
                  </a:lnTo>
                  <a:lnTo>
                    <a:pt x="54356" y="1937778"/>
                  </a:lnTo>
                  <a:lnTo>
                    <a:pt x="55232" y="1924037"/>
                  </a:lnTo>
                  <a:lnTo>
                    <a:pt x="55245" y="1923796"/>
                  </a:lnTo>
                  <a:lnTo>
                    <a:pt x="76390" y="1888972"/>
                  </a:lnTo>
                  <a:lnTo>
                    <a:pt x="107950" y="1881632"/>
                  </a:lnTo>
                  <a:lnTo>
                    <a:pt x="110617" y="1881632"/>
                  </a:lnTo>
                  <a:lnTo>
                    <a:pt x="110617" y="1868424"/>
                  </a:lnTo>
                  <a:close/>
                </a:path>
                <a:path w="2075179" h="2199004">
                  <a:moveTo>
                    <a:pt x="110617" y="0"/>
                  </a:moveTo>
                  <a:lnTo>
                    <a:pt x="106045" y="0"/>
                  </a:lnTo>
                  <a:lnTo>
                    <a:pt x="86944" y="1384"/>
                  </a:lnTo>
                  <a:lnTo>
                    <a:pt x="45072" y="18669"/>
                  </a:lnTo>
                  <a:lnTo>
                    <a:pt x="26212" y="55372"/>
                  </a:lnTo>
                  <a:lnTo>
                    <a:pt x="26149" y="55613"/>
                  </a:lnTo>
                  <a:lnTo>
                    <a:pt x="25120" y="69342"/>
                  </a:lnTo>
                  <a:lnTo>
                    <a:pt x="25006" y="75780"/>
                  </a:lnTo>
                  <a:lnTo>
                    <a:pt x="25146" y="79870"/>
                  </a:lnTo>
                  <a:lnTo>
                    <a:pt x="25920" y="87820"/>
                  </a:lnTo>
                  <a:lnTo>
                    <a:pt x="27190" y="96253"/>
                  </a:lnTo>
                  <a:lnTo>
                    <a:pt x="28956" y="105156"/>
                  </a:lnTo>
                  <a:lnTo>
                    <a:pt x="31750" y="117475"/>
                  </a:lnTo>
                  <a:lnTo>
                    <a:pt x="33020" y="125730"/>
                  </a:lnTo>
                  <a:lnTo>
                    <a:pt x="33020" y="137795"/>
                  </a:lnTo>
                  <a:lnTo>
                    <a:pt x="30340" y="144272"/>
                  </a:lnTo>
                  <a:lnTo>
                    <a:pt x="0" y="157353"/>
                  </a:lnTo>
                  <a:lnTo>
                    <a:pt x="0" y="171577"/>
                  </a:lnTo>
                  <a:lnTo>
                    <a:pt x="33020" y="191262"/>
                  </a:lnTo>
                  <a:lnTo>
                    <a:pt x="33020" y="203327"/>
                  </a:lnTo>
                  <a:lnTo>
                    <a:pt x="31750" y="211582"/>
                  </a:lnTo>
                  <a:lnTo>
                    <a:pt x="28956" y="223774"/>
                  </a:lnTo>
                  <a:lnTo>
                    <a:pt x="27190" y="232752"/>
                  </a:lnTo>
                  <a:lnTo>
                    <a:pt x="25920" y="241211"/>
                  </a:lnTo>
                  <a:lnTo>
                    <a:pt x="25146" y="249135"/>
                  </a:lnTo>
                  <a:lnTo>
                    <a:pt x="25006" y="253276"/>
                  </a:lnTo>
                  <a:lnTo>
                    <a:pt x="24892" y="256552"/>
                  </a:lnTo>
                  <a:lnTo>
                    <a:pt x="36245" y="301802"/>
                  </a:lnTo>
                  <a:lnTo>
                    <a:pt x="70421" y="325653"/>
                  </a:lnTo>
                  <a:lnTo>
                    <a:pt x="106045" y="330581"/>
                  </a:lnTo>
                  <a:lnTo>
                    <a:pt x="110617" y="330581"/>
                  </a:lnTo>
                  <a:lnTo>
                    <a:pt x="110617" y="317500"/>
                  </a:lnTo>
                  <a:lnTo>
                    <a:pt x="107950" y="317500"/>
                  </a:lnTo>
                  <a:lnTo>
                    <a:pt x="96062" y="316674"/>
                  </a:lnTo>
                  <a:lnTo>
                    <a:pt x="62382" y="296659"/>
                  </a:lnTo>
                  <a:lnTo>
                    <a:pt x="54356" y="259727"/>
                  </a:lnTo>
                  <a:lnTo>
                    <a:pt x="54457" y="256552"/>
                  </a:lnTo>
                  <a:lnTo>
                    <a:pt x="54571" y="253276"/>
                  </a:lnTo>
                  <a:lnTo>
                    <a:pt x="55219" y="246113"/>
                  </a:lnTo>
                  <a:lnTo>
                    <a:pt x="56337" y="238277"/>
                  </a:lnTo>
                  <a:lnTo>
                    <a:pt x="57912" y="229743"/>
                  </a:lnTo>
                  <a:lnTo>
                    <a:pt x="59410" y="221437"/>
                  </a:lnTo>
                  <a:lnTo>
                    <a:pt x="60477" y="214414"/>
                  </a:lnTo>
                  <a:lnTo>
                    <a:pt x="61125" y="208673"/>
                  </a:lnTo>
                  <a:lnTo>
                    <a:pt x="61341" y="204216"/>
                  </a:lnTo>
                  <a:lnTo>
                    <a:pt x="60794" y="197205"/>
                  </a:lnTo>
                  <a:lnTo>
                    <a:pt x="32004" y="166116"/>
                  </a:lnTo>
                  <a:lnTo>
                    <a:pt x="32004" y="162941"/>
                  </a:lnTo>
                  <a:lnTo>
                    <a:pt x="60794" y="131864"/>
                  </a:lnTo>
                  <a:lnTo>
                    <a:pt x="61264" y="125730"/>
                  </a:lnTo>
                  <a:lnTo>
                    <a:pt x="61341" y="124841"/>
                  </a:lnTo>
                  <a:lnTo>
                    <a:pt x="61125" y="120396"/>
                  </a:lnTo>
                  <a:lnTo>
                    <a:pt x="60477" y="114655"/>
                  </a:lnTo>
                  <a:lnTo>
                    <a:pt x="59410" y="107632"/>
                  </a:lnTo>
                  <a:lnTo>
                    <a:pt x="56337" y="90741"/>
                  </a:lnTo>
                  <a:lnTo>
                    <a:pt x="55219" y="82905"/>
                  </a:lnTo>
                  <a:lnTo>
                    <a:pt x="54571" y="75780"/>
                  </a:lnTo>
                  <a:lnTo>
                    <a:pt x="54457" y="72390"/>
                  </a:lnTo>
                  <a:lnTo>
                    <a:pt x="54356" y="69342"/>
                  </a:lnTo>
                  <a:lnTo>
                    <a:pt x="55232" y="55613"/>
                  </a:lnTo>
                  <a:lnTo>
                    <a:pt x="55245" y="55372"/>
                  </a:lnTo>
                  <a:lnTo>
                    <a:pt x="76390" y="20548"/>
                  </a:lnTo>
                  <a:lnTo>
                    <a:pt x="107950" y="13208"/>
                  </a:lnTo>
                  <a:lnTo>
                    <a:pt x="110617" y="13208"/>
                  </a:lnTo>
                  <a:lnTo>
                    <a:pt x="110617" y="0"/>
                  </a:lnTo>
                  <a:close/>
                </a:path>
                <a:path w="2075179" h="2199004">
                  <a:moveTo>
                    <a:pt x="462915" y="1871472"/>
                  </a:moveTo>
                  <a:lnTo>
                    <a:pt x="436245" y="1871472"/>
                  </a:lnTo>
                  <a:lnTo>
                    <a:pt x="436245" y="2194179"/>
                  </a:lnTo>
                  <a:lnTo>
                    <a:pt x="462915" y="2194179"/>
                  </a:lnTo>
                  <a:lnTo>
                    <a:pt x="462915" y="1871472"/>
                  </a:lnTo>
                  <a:close/>
                </a:path>
                <a:path w="2075179" h="2199004">
                  <a:moveTo>
                    <a:pt x="941197" y="0"/>
                  </a:moveTo>
                  <a:lnTo>
                    <a:pt x="936625" y="0"/>
                  </a:lnTo>
                  <a:lnTo>
                    <a:pt x="917524" y="1384"/>
                  </a:lnTo>
                  <a:lnTo>
                    <a:pt x="875665" y="18669"/>
                  </a:lnTo>
                  <a:lnTo>
                    <a:pt x="856792" y="55372"/>
                  </a:lnTo>
                  <a:lnTo>
                    <a:pt x="856729" y="55613"/>
                  </a:lnTo>
                  <a:lnTo>
                    <a:pt x="855700" y="69342"/>
                  </a:lnTo>
                  <a:lnTo>
                    <a:pt x="855586" y="75780"/>
                  </a:lnTo>
                  <a:lnTo>
                    <a:pt x="855726" y="79870"/>
                  </a:lnTo>
                  <a:lnTo>
                    <a:pt x="856500" y="87820"/>
                  </a:lnTo>
                  <a:lnTo>
                    <a:pt x="857770" y="96253"/>
                  </a:lnTo>
                  <a:lnTo>
                    <a:pt x="859536" y="105156"/>
                  </a:lnTo>
                  <a:lnTo>
                    <a:pt x="862330" y="117475"/>
                  </a:lnTo>
                  <a:lnTo>
                    <a:pt x="863600" y="125730"/>
                  </a:lnTo>
                  <a:lnTo>
                    <a:pt x="863600" y="137795"/>
                  </a:lnTo>
                  <a:lnTo>
                    <a:pt x="860933" y="144272"/>
                  </a:lnTo>
                  <a:lnTo>
                    <a:pt x="830580" y="157353"/>
                  </a:lnTo>
                  <a:lnTo>
                    <a:pt x="830580" y="171577"/>
                  </a:lnTo>
                  <a:lnTo>
                    <a:pt x="863600" y="191262"/>
                  </a:lnTo>
                  <a:lnTo>
                    <a:pt x="863600" y="203327"/>
                  </a:lnTo>
                  <a:lnTo>
                    <a:pt x="862330" y="211582"/>
                  </a:lnTo>
                  <a:lnTo>
                    <a:pt x="859536" y="223774"/>
                  </a:lnTo>
                  <a:lnTo>
                    <a:pt x="857770" y="232752"/>
                  </a:lnTo>
                  <a:lnTo>
                    <a:pt x="856500" y="241211"/>
                  </a:lnTo>
                  <a:lnTo>
                    <a:pt x="855726" y="249135"/>
                  </a:lnTo>
                  <a:lnTo>
                    <a:pt x="855586" y="253276"/>
                  </a:lnTo>
                  <a:lnTo>
                    <a:pt x="855472" y="256552"/>
                  </a:lnTo>
                  <a:lnTo>
                    <a:pt x="866825" y="301802"/>
                  </a:lnTo>
                  <a:lnTo>
                    <a:pt x="901001" y="325653"/>
                  </a:lnTo>
                  <a:lnTo>
                    <a:pt x="936625" y="330581"/>
                  </a:lnTo>
                  <a:lnTo>
                    <a:pt x="941197" y="330581"/>
                  </a:lnTo>
                  <a:lnTo>
                    <a:pt x="941197" y="317500"/>
                  </a:lnTo>
                  <a:lnTo>
                    <a:pt x="938530" y="317500"/>
                  </a:lnTo>
                  <a:lnTo>
                    <a:pt x="926642" y="316674"/>
                  </a:lnTo>
                  <a:lnTo>
                    <a:pt x="892962" y="296659"/>
                  </a:lnTo>
                  <a:lnTo>
                    <a:pt x="884936" y="259727"/>
                  </a:lnTo>
                  <a:lnTo>
                    <a:pt x="885037" y="256552"/>
                  </a:lnTo>
                  <a:lnTo>
                    <a:pt x="885151" y="253276"/>
                  </a:lnTo>
                  <a:lnTo>
                    <a:pt x="885799" y="246113"/>
                  </a:lnTo>
                  <a:lnTo>
                    <a:pt x="886917" y="238277"/>
                  </a:lnTo>
                  <a:lnTo>
                    <a:pt x="888492" y="229743"/>
                  </a:lnTo>
                  <a:lnTo>
                    <a:pt x="889990" y="221437"/>
                  </a:lnTo>
                  <a:lnTo>
                    <a:pt x="891057" y="214414"/>
                  </a:lnTo>
                  <a:lnTo>
                    <a:pt x="891705" y="208673"/>
                  </a:lnTo>
                  <a:lnTo>
                    <a:pt x="891921" y="204216"/>
                  </a:lnTo>
                  <a:lnTo>
                    <a:pt x="891374" y="197205"/>
                  </a:lnTo>
                  <a:lnTo>
                    <a:pt x="862584" y="166116"/>
                  </a:lnTo>
                  <a:lnTo>
                    <a:pt x="862584" y="162941"/>
                  </a:lnTo>
                  <a:lnTo>
                    <a:pt x="891374" y="131864"/>
                  </a:lnTo>
                  <a:lnTo>
                    <a:pt x="891844" y="125730"/>
                  </a:lnTo>
                  <a:lnTo>
                    <a:pt x="891921" y="124841"/>
                  </a:lnTo>
                  <a:lnTo>
                    <a:pt x="891705" y="120396"/>
                  </a:lnTo>
                  <a:lnTo>
                    <a:pt x="891057" y="114655"/>
                  </a:lnTo>
                  <a:lnTo>
                    <a:pt x="889990" y="107632"/>
                  </a:lnTo>
                  <a:lnTo>
                    <a:pt x="886917" y="90741"/>
                  </a:lnTo>
                  <a:lnTo>
                    <a:pt x="885799" y="82905"/>
                  </a:lnTo>
                  <a:lnTo>
                    <a:pt x="885151" y="75780"/>
                  </a:lnTo>
                  <a:lnTo>
                    <a:pt x="885037" y="72390"/>
                  </a:lnTo>
                  <a:lnTo>
                    <a:pt x="884936" y="69342"/>
                  </a:lnTo>
                  <a:lnTo>
                    <a:pt x="885812" y="55613"/>
                  </a:lnTo>
                  <a:lnTo>
                    <a:pt x="885825" y="55372"/>
                  </a:lnTo>
                  <a:lnTo>
                    <a:pt x="906970" y="20548"/>
                  </a:lnTo>
                  <a:lnTo>
                    <a:pt x="938530" y="13208"/>
                  </a:lnTo>
                  <a:lnTo>
                    <a:pt x="941197" y="13208"/>
                  </a:lnTo>
                  <a:lnTo>
                    <a:pt x="941197" y="0"/>
                  </a:lnTo>
                  <a:close/>
                </a:path>
                <a:path w="2075179" h="2199004">
                  <a:moveTo>
                    <a:pt x="1404493" y="1868424"/>
                  </a:moveTo>
                  <a:lnTo>
                    <a:pt x="1399921" y="1868424"/>
                  </a:lnTo>
                  <a:lnTo>
                    <a:pt x="1380820" y="1869808"/>
                  </a:lnTo>
                  <a:lnTo>
                    <a:pt x="1338961" y="1887093"/>
                  </a:lnTo>
                  <a:lnTo>
                    <a:pt x="1320088" y="1923796"/>
                  </a:lnTo>
                  <a:lnTo>
                    <a:pt x="1320025" y="1924037"/>
                  </a:lnTo>
                  <a:lnTo>
                    <a:pt x="1318996" y="1937778"/>
                  </a:lnTo>
                  <a:lnTo>
                    <a:pt x="1318882" y="1944204"/>
                  </a:lnTo>
                  <a:lnTo>
                    <a:pt x="1319022" y="1948294"/>
                  </a:lnTo>
                  <a:lnTo>
                    <a:pt x="1319796" y="1956244"/>
                  </a:lnTo>
                  <a:lnTo>
                    <a:pt x="1321066" y="1964677"/>
                  </a:lnTo>
                  <a:lnTo>
                    <a:pt x="1322832" y="1973580"/>
                  </a:lnTo>
                  <a:lnTo>
                    <a:pt x="1325626" y="1985899"/>
                  </a:lnTo>
                  <a:lnTo>
                    <a:pt x="1326896" y="1994154"/>
                  </a:lnTo>
                  <a:lnTo>
                    <a:pt x="1326896" y="2006219"/>
                  </a:lnTo>
                  <a:lnTo>
                    <a:pt x="1324229" y="2012696"/>
                  </a:lnTo>
                  <a:lnTo>
                    <a:pt x="1293876" y="2025777"/>
                  </a:lnTo>
                  <a:lnTo>
                    <a:pt x="1293876" y="2040001"/>
                  </a:lnTo>
                  <a:lnTo>
                    <a:pt x="1326896" y="2059686"/>
                  </a:lnTo>
                  <a:lnTo>
                    <a:pt x="1326896" y="2071751"/>
                  </a:lnTo>
                  <a:lnTo>
                    <a:pt x="1325626" y="2080006"/>
                  </a:lnTo>
                  <a:lnTo>
                    <a:pt x="1322832" y="2092198"/>
                  </a:lnTo>
                  <a:lnTo>
                    <a:pt x="1321066" y="2101176"/>
                  </a:lnTo>
                  <a:lnTo>
                    <a:pt x="1319796" y="2109635"/>
                  </a:lnTo>
                  <a:lnTo>
                    <a:pt x="1319022" y="2117560"/>
                  </a:lnTo>
                  <a:lnTo>
                    <a:pt x="1318882" y="2121700"/>
                  </a:lnTo>
                  <a:lnTo>
                    <a:pt x="1318768" y="2124964"/>
                  </a:lnTo>
                  <a:lnTo>
                    <a:pt x="1330121" y="2170226"/>
                  </a:lnTo>
                  <a:lnTo>
                    <a:pt x="1364297" y="2194077"/>
                  </a:lnTo>
                  <a:lnTo>
                    <a:pt x="1399921" y="2199005"/>
                  </a:lnTo>
                  <a:lnTo>
                    <a:pt x="1404493" y="2199005"/>
                  </a:lnTo>
                  <a:lnTo>
                    <a:pt x="1404493" y="2185924"/>
                  </a:lnTo>
                  <a:lnTo>
                    <a:pt x="1401826" y="2185924"/>
                  </a:lnTo>
                  <a:lnTo>
                    <a:pt x="1389938" y="2185098"/>
                  </a:lnTo>
                  <a:lnTo>
                    <a:pt x="1356258" y="2165083"/>
                  </a:lnTo>
                  <a:lnTo>
                    <a:pt x="1348232" y="2128139"/>
                  </a:lnTo>
                  <a:lnTo>
                    <a:pt x="1348333" y="2124964"/>
                  </a:lnTo>
                  <a:lnTo>
                    <a:pt x="1348447" y="2121700"/>
                  </a:lnTo>
                  <a:lnTo>
                    <a:pt x="1349095" y="2114537"/>
                  </a:lnTo>
                  <a:lnTo>
                    <a:pt x="1350213" y="2106701"/>
                  </a:lnTo>
                  <a:lnTo>
                    <a:pt x="1351788" y="2098167"/>
                  </a:lnTo>
                  <a:lnTo>
                    <a:pt x="1353286" y="2089861"/>
                  </a:lnTo>
                  <a:lnTo>
                    <a:pt x="1354353" y="2082838"/>
                  </a:lnTo>
                  <a:lnTo>
                    <a:pt x="1355001" y="2077097"/>
                  </a:lnTo>
                  <a:lnTo>
                    <a:pt x="1355217" y="2072640"/>
                  </a:lnTo>
                  <a:lnTo>
                    <a:pt x="1354670" y="2065629"/>
                  </a:lnTo>
                  <a:lnTo>
                    <a:pt x="1325880" y="2034540"/>
                  </a:lnTo>
                  <a:lnTo>
                    <a:pt x="1325880" y="2031365"/>
                  </a:lnTo>
                  <a:lnTo>
                    <a:pt x="1354670" y="2000288"/>
                  </a:lnTo>
                  <a:lnTo>
                    <a:pt x="1355140" y="1994154"/>
                  </a:lnTo>
                  <a:lnTo>
                    <a:pt x="1355217" y="1993265"/>
                  </a:lnTo>
                  <a:lnTo>
                    <a:pt x="1355001" y="1988820"/>
                  </a:lnTo>
                  <a:lnTo>
                    <a:pt x="1354353" y="1983079"/>
                  </a:lnTo>
                  <a:lnTo>
                    <a:pt x="1353286" y="1976056"/>
                  </a:lnTo>
                  <a:lnTo>
                    <a:pt x="1350213" y="1959165"/>
                  </a:lnTo>
                  <a:lnTo>
                    <a:pt x="1349095" y="1951329"/>
                  </a:lnTo>
                  <a:lnTo>
                    <a:pt x="1348447" y="1944204"/>
                  </a:lnTo>
                  <a:lnTo>
                    <a:pt x="1348333" y="1940814"/>
                  </a:lnTo>
                  <a:lnTo>
                    <a:pt x="1348232" y="1937778"/>
                  </a:lnTo>
                  <a:lnTo>
                    <a:pt x="1349108" y="1924037"/>
                  </a:lnTo>
                  <a:lnTo>
                    <a:pt x="1349121" y="1923796"/>
                  </a:lnTo>
                  <a:lnTo>
                    <a:pt x="1370266" y="1888972"/>
                  </a:lnTo>
                  <a:lnTo>
                    <a:pt x="1401826" y="1881632"/>
                  </a:lnTo>
                  <a:lnTo>
                    <a:pt x="1404493" y="1881632"/>
                  </a:lnTo>
                  <a:lnTo>
                    <a:pt x="1404493" y="1868424"/>
                  </a:lnTo>
                  <a:close/>
                </a:path>
                <a:path w="2075179" h="2199004">
                  <a:moveTo>
                    <a:pt x="1538605" y="157607"/>
                  </a:moveTo>
                  <a:lnTo>
                    <a:pt x="1505458" y="137922"/>
                  </a:lnTo>
                  <a:lnTo>
                    <a:pt x="1505458" y="125857"/>
                  </a:lnTo>
                  <a:lnTo>
                    <a:pt x="1506855" y="117602"/>
                  </a:lnTo>
                  <a:lnTo>
                    <a:pt x="1509522" y="105410"/>
                  </a:lnTo>
                  <a:lnTo>
                    <a:pt x="1511325" y="96443"/>
                  </a:lnTo>
                  <a:lnTo>
                    <a:pt x="1512595" y="87985"/>
                  </a:lnTo>
                  <a:lnTo>
                    <a:pt x="1513332" y="80060"/>
                  </a:lnTo>
                  <a:lnTo>
                    <a:pt x="1513471" y="75920"/>
                  </a:lnTo>
                  <a:lnTo>
                    <a:pt x="1513586" y="72644"/>
                  </a:lnTo>
                  <a:lnTo>
                    <a:pt x="1502219" y="28752"/>
                  </a:lnTo>
                  <a:lnTo>
                    <a:pt x="1468056" y="4953"/>
                  </a:lnTo>
                  <a:lnTo>
                    <a:pt x="1432433" y="0"/>
                  </a:lnTo>
                  <a:lnTo>
                    <a:pt x="1427988" y="0"/>
                  </a:lnTo>
                  <a:lnTo>
                    <a:pt x="1427988" y="13208"/>
                  </a:lnTo>
                  <a:lnTo>
                    <a:pt x="1430528" y="13208"/>
                  </a:lnTo>
                  <a:lnTo>
                    <a:pt x="1442427" y="14020"/>
                  </a:lnTo>
                  <a:lnTo>
                    <a:pt x="1476133" y="33858"/>
                  </a:lnTo>
                  <a:lnTo>
                    <a:pt x="1484122" y="69469"/>
                  </a:lnTo>
                  <a:lnTo>
                    <a:pt x="1484007" y="72644"/>
                  </a:lnTo>
                  <a:lnTo>
                    <a:pt x="1483906" y="75920"/>
                  </a:lnTo>
                  <a:lnTo>
                    <a:pt x="1483258" y="83083"/>
                  </a:lnTo>
                  <a:lnTo>
                    <a:pt x="1482191" y="90919"/>
                  </a:lnTo>
                  <a:lnTo>
                    <a:pt x="1480693" y="99441"/>
                  </a:lnTo>
                  <a:lnTo>
                    <a:pt x="1479181" y="107759"/>
                  </a:lnTo>
                  <a:lnTo>
                    <a:pt x="1478114" y="114782"/>
                  </a:lnTo>
                  <a:lnTo>
                    <a:pt x="1477467" y="120523"/>
                  </a:lnTo>
                  <a:lnTo>
                    <a:pt x="1477264" y="124968"/>
                  </a:lnTo>
                  <a:lnTo>
                    <a:pt x="1477784" y="131991"/>
                  </a:lnTo>
                  <a:lnTo>
                    <a:pt x="1479270" y="137922"/>
                  </a:lnTo>
                  <a:lnTo>
                    <a:pt x="1479384" y="138391"/>
                  </a:lnTo>
                  <a:lnTo>
                    <a:pt x="1506474" y="163068"/>
                  </a:lnTo>
                  <a:lnTo>
                    <a:pt x="1506474" y="166243"/>
                  </a:lnTo>
                  <a:lnTo>
                    <a:pt x="1477784" y="197345"/>
                  </a:lnTo>
                  <a:lnTo>
                    <a:pt x="1477264" y="204343"/>
                  </a:lnTo>
                  <a:lnTo>
                    <a:pt x="1477467" y="208800"/>
                  </a:lnTo>
                  <a:lnTo>
                    <a:pt x="1478114" y="214541"/>
                  </a:lnTo>
                  <a:lnTo>
                    <a:pt x="1479181" y="221564"/>
                  </a:lnTo>
                  <a:lnTo>
                    <a:pt x="1480693" y="229870"/>
                  </a:lnTo>
                  <a:lnTo>
                    <a:pt x="1482191" y="238467"/>
                  </a:lnTo>
                  <a:lnTo>
                    <a:pt x="1483258" y="246341"/>
                  </a:lnTo>
                  <a:lnTo>
                    <a:pt x="1483906" y="253466"/>
                  </a:lnTo>
                  <a:lnTo>
                    <a:pt x="1484007" y="256794"/>
                  </a:lnTo>
                  <a:lnTo>
                    <a:pt x="1484122" y="259842"/>
                  </a:lnTo>
                  <a:lnTo>
                    <a:pt x="1483245" y="274180"/>
                  </a:lnTo>
                  <a:lnTo>
                    <a:pt x="1483233" y="274421"/>
                  </a:lnTo>
                  <a:lnTo>
                    <a:pt x="1480578" y="286689"/>
                  </a:lnTo>
                  <a:lnTo>
                    <a:pt x="1452968" y="314185"/>
                  </a:lnTo>
                  <a:lnTo>
                    <a:pt x="1430528" y="317500"/>
                  </a:lnTo>
                  <a:lnTo>
                    <a:pt x="1427988" y="317500"/>
                  </a:lnTo>
                  <a:lnTo>
                    <a:pt x="1427988" y="330581"/>
                  </a:lnTo>
                  <a:lnTo>
                    <a:pt x="1432433" y="330581"/>
                  </a:lnTo>
                  <a:lnTo>
                    <a:pt x="1451521" y="329209"/>
                  </a:lnTo>
                  <a:lnTo>
                    <a:pt x="1493393" y="312051"/>
                  </a:lnTo>
                  <a:lnTo>
                    <a:pt x="1512252" y="274421"/>
                  </a:lnTo>
                  <a:lnTo>
                    <a:pt x="1512316" y="274180"/>
                  </a:lnTo>
                  <a:lnTo>
                    <a:pt x="1513586" y="256794"/>
                  </a:lnTo>
                  <a:lnTo>
                    <a:pt x="1513332" y="249326"/>
                  </a:lnTo>
                  <a:lnTo>
                    <a:pt x="1512595" y="241376"/>
                  </a:lnTo>
                  <a:lnTo>
                    <a:pt x="1511325" y="232943"/>
                  </a:lnTo>
                  <a:lnTo>
                    <a:pt x="1509522" y="224028"/>
                  </a:lnTo>
                  <a:lnTo>
                    <a:pt x="1506855" y="211709"/>
                  </a:lnTo>
                  <a:lnTo>
                    <a:pt x="1505458" y="203581"/>
                  </a:lnTo>
                  <a:lnTo>
                    <a:pt x="1505458" y="191389"/>
                  </a:lnTo>
                  <a:lnTo>
                    <a:pt x="1508252" y="184912"/>
                  </a:lnTo>
                  <a:lnTo>
                    <a:pt x="1538605" y="171831"/>
                  </a:lnTo>
                  <a:lnTo>
                    <a:pt x="1538605" y="157607"/>
                  </a:lnTo>
                  <a:close/>
                </a:path>
                <a:path w="2075179" h="2199004">
                  <a:moveTo>
                    <a:pt x="1765935" y="3048"/>
                  </a:moveTo>
                  <a:lnTo>
                    <a:pt x="1739265" y="3048"/>
                  </a:lnTo>
                  <a:lnTo>
                    <a:pt x="1739265" y="325755"/>
                  </a:lnTo>
                  <a:lnTo>
                    <a:pt x="1765935" y="325755"/>
                  </a:lnTo>
                  <a:lnTo>
                    <a:pt x="1765935" y="3048"/>
                  </a:lnTo>
                  <a:close/>
                </a:path>
                <a:path w="2075179" h="2199004">
                  <a:moveTo>
                    <a:pt x="2075053" y="2026031"/>
                  </a:moveTo>
                  <a:lnTo>
                    <a:pt x="2041906" y="2006346"/>
                  </a:lnTo>
                  <a:lnTo>
                    <a:pt x="2041906" y="1994281"/>
                  </a:lnTo>
                  <a:lnTo>
                    <a:pt x="2043303" y="1986026"/>
                  </a:lnTo>
                  <a:lnTo>
                    <a:pt x="2045970" y="1973834"/>
                  </a:lnTo>
                  <a:lnTo>
                    <a:pt x="2047773" y="1964867"/>
                  </a:lnTo>
                  <a:lnTo>
                    <a:pt x="2049043" y="1956409"/>
                  </a:lnTo>
                  <a:lnTo>
                    <a:pt x="2049780" y="1948484"/>
                  </a:lnTo>
                  <a:lnTo>
                    <a:pt x="2049919" y="1944344"/>
                  </a:lnTo>
                  <a:lnTo>
                    <a:pt x="2050034" y="1941068"/>
                  </a:lnTo>
                  <a:lnTo>
                    <a:pt x="2038667" y="1897176"/>
                  </a:lnTo>
                  <a:lnTo>
                    <a:pt x="2004491" y="1873377"/>
                  </a:lnTo>
                  <a:lnTo>
                    <a:pt x="1968881" y="1868424"/>
                  </a:lnTo>
                  <a:lnTo>
                    <a:pt x="1964436" y="1868424"/>
                  </a:lnTo>
                  <a:lnTo>
                    <a:pt x="1964436" y="1881632"/>
                  </a:lnTo>
                  <a:lnTo>
                    <a:pt x="1966976" y="1881632"/>
                  </a:lnTo>
                  <a:lnTo>
                    <a:pt x="1978875" y="1882444"/>
                  </a:lnTo>
                  <a:lnTo>
                    <a:pt x="2012581" y="1902282"/>
                  </a:lnTo>
                  <a:lnTo>
                    <a:pt x="2020570" y="1937893"/>
                  </a:lnTo>
                  <a:lnTo>
                    <a:pt x="2020455" y="1941068"/>
                  </a:lnTo>
                  <a:lnTo>
                    <a:pt x="2020354" y="1944344"/>
                  </a:lnTo>
                  <a:lnTo>
                    <a:pt x="2019706" y="1951507"/>
                  </a:lnTo>
                  <a:lnTo>
                    <a:pt x="2018639" y="1959343"/>
                  </a:lnTo>
                  <a:lnTo>
                    <a:pt x="2017141" y="1967865"/>
                  </a:lnTo>
                  <a:lnTo>
                    <a:pt x="2015629" y="1976183"/>
                  </a:lnTo>
                  <a:lnTo>
                    <a:pt x="2014562" y="1983206"/>
                  </a:lnTo>
                  <a:lnTo>
                    <a:pt x="2013915" y="1988947"/>
                  </a:lnTo>
                  <a:lnTo>
                    <a:pt x="2013712" y="1993392"/>
                  </a:lnTo>
                  <a:lnTo>
                    <a:pt x="2014232" y="2000415"/>
                  </a:lnTo>
                  <a:lnTo>
                    <a:pt x="2015718" y="2006346"/>
                  </a:lnTo>
                  <a:lnTo>
                    <a:pt x="2015832" y="2006815"/>
                  </a:lnTo>
                  <a:lnTo>
                    <a:pt x="2042922" y="2031492"/>
                  </a:lnTo>
                  <a:lnTo>
                    <a:pt x="2042922" y="2034667"/>
                  </a:lnTo>
                  <a:lnTo>
                    <a:pt x="2014232" y="2065769"/>
                  </a:lnTo>
                  <a:lnTo>
                    <a:pt x="2013712" y="2072767"/>
                  </a:lnTo>
                  <a:lnTo>
                    <a:pt x="2013915" y="2077224"/>
                  </a:lnTo>
                  <a:lnTo>
                    <a:pt x="2014562" y="2082965"/>
                  </a:lnTo>
                  <a:lnTo>
                    <a:pt x="2015629" y="2089988"/>
                  </a:lnTo>
                  <a:lnTo>
                    <a:pt x="2017141" y="2098294"/>
                  </a:lnTo>
                  <a:lnTo>
                    <a:pt x="2018639" y="2106892"/>
                  </a:lnTo>
                  <a:lnTo>
                    <a:pt x="2019706" y="2114766"/>
                  </a:lnTo>
                  <a:lnTo>
                    <a:pt x="2020354" y="2121890"/>
                  </a:lnTo>
                  <a:lnTo>
                    <a:pt x="2020455" y="2125218"/>
                  </a:lnTo>
                  <a:lnTo>
                    <a:pt x="2020570" y="2128266"/>
                  </a:lnTo>
                  <a:lnTo>
                    <a:pt x="2019693" y="2142604"/>
                  </a:lnTo>
                  <a:lnTo>
                    <a:pt x="2019681" y="2142845"/>
                  </a:lnTo>
                  <a:lnTo>
                    <a:pt x="2017026" y="2155113"/>
                  </a:lnTo>
                  <a:lnTo>
                    <a:pt x="1989416" y="2182609"/>
                  </a:lnTo>
                  <a:lnTo>
                    <a:pt x="1966976" y="2185924"/>
                  </a:lnTo>
                  <a:lnTo>
                    <a:pt x="1964436" y="2185924"/>
                  </a:lnTo>
                  <a:lnTo>
                    <a:pt x="1964436" y="2199005"/>
                  </a:lnTo>
                  <a:lnTo>
                    <a:pt x="1968881" y="2199005"/>
                  </a:lnTo>
                  <a:lnTo>
                    <a:pt x="1987969" y="2197633"/>
                  </a:lnTo>
                  <a:lnTo>
                    <a:pt x="2029841" y="2180463"/>
                  </a:lnTo>
                  <a:lnTo>
                    <a:pt x="2048700" y="2142845"/>
                  </a:lnTo>
                  <a:lnTo>
                    <a:pt x="2048764" y="2142604"/>
                  </a:lnTo>
                  <a:lnTo>
                    <a:pt x="2050034" y="2125218"/>
                  </a:lnTo>
                  <a:lnTo>
                    <a:pt x="2049780" y="2117750"/>
                  </a:lnTo>
                  <a:lnTo>
                    <a:pt x="2049043" y="2109787"/>
                  </a:lnTo>
                  <a:lnTo>
                    <a:pt x="2047773" y="2101367"/>
                  </a:lnTo>
                  <a:lnTo>
                    <a:pt x="2045970" y="2092452"/>
                  </a:lnTo>
                  <a:lnTo>
                    <a:pt x="2043303" y="2080133"/>
                  </a:lnTo>
                  <a:lnTo>
                    <a:pt x="2041906" y="2072005"/>
                  </a:lnTo>
                  <a:lnTo>
                    <a:pt x="2041906" y="2059813"/>
                  </a:lnTo>
                  <a:lnTo>
                    <a:pt x="2044700" y="2053336"/>
                  </a:lnTo>
                  <a:lnTo>
                    <a:pt x="2075053" y="2040255"/>
                  </a:lnTo>
                  <a:lnTo>
                    <a:pt x="2075053" y="2026031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38200" y="1848611"/>
            <a:ext cx="10515600" cy="4351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91440">
              <a:lnSpc>
                <a:spcPts val="2935"/>
              </a:lnSpc>
            </a:pPr>
            <a:r>
              <a:rPr sz="2800" dirty="0">
                <a:latin typeface="Cambria Math"/>
                <a:cs typeface="Cambria Math"/>
              </a:rPr>
              <a:t>𝐿</a:t>
            </a:r>
            <a:r>
              <a:rPr sz="2800" spc="19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2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set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of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all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strings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of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spc="95" dirty="0">
                <a:latin typeface="Cambria Math"/>
                <a:cs typeface="Cambria Math"/>
              </a:rPr>
              <a:t>0</a:t>
            </a:r>
            <a:r>
              <a:rPr sz="3075" spc="142" baseline="27100" dirty="0">
                <a:latin typeface="Cambria Math"/>
                <a:cs typeface="Cambria Math"/>
              </a:rPr>
              <a:t>′</a:t>
            </a:r>
            <a:r>
              <a:rPr sz="2800" spc="95" dirty="0">
                <a:latin typeface="Cambria Math"/>
                <a:cs typeface="Cambria Math"/>
              </a:rPr>
              <a:t>s</a:t>
            </a:r>
            <a:r>
              <a:rPr sz="2800" spc="-3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and</a:t>
            </a:r>
            <a:r>
              <a:rPr sz="2800" spc="-30" dirty="0">
                <a:latin typeface="Cambria Math"/>
                <a:cs typeface="Cambria Math"/>
              </a:rPr>
              <a:t> </a:t>
            </a:r>
            <a:r>
              <a:rPr sz="2800" spc="70" dirty="0">
                <a:latin typeface="Cambria Math"/>
                <a:cs typeface="Cambria Math"/>
              </a:rPr>
              <a:t>1</a:t>
            </a:r>
            <a:r>
              <a:rPr sz="3075" spc="104" baseline="27100" dirty="0">
                <a:latin typeface="Cambria Math"/>
                <a:cs typeface="Cambria Math"/>
              </a:rPr>
              <a:t>′</a:t>
            </a:r>
            <a:r>
              <a:rPr sz="2800" spc="70" dirty="0">
                <a:latin typeface="Cambria Math"/>
                <a:cs typeface="Cambria Math"/>
              </a:rPr>
              <a:t>s</a:t>
            </a:r>
            <a:endParaRPr sz="2800">
              <a:latin typeface="Cambria Math"/>
              <a:cs typeface="Cambria Math"/>
            </a:endParaRPr>
          </a:p>
          <a:p>
            <a:pPr marL="2359025">
              <a:lnSpc>
                <a:spcPct val="100000"/>
              </a:lnSpc>
              <a:spcBef>
                <a:spcPts val="325"/>
              </a:spcBef>
            </a:pPr>
            <a:r>
              <a:rPr sz="2800" dirty="0">
                <a:latin typeface="Cambria Math"/>
                <a:cs typeface="Cambria Math"/>
              </a:rPr>
              <a:t>𝑟</a:t>
            </a:r>
            <a:r>
              <a:rPr sz="2800" spc="204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(0</a:t>
            </a:r>
            <a:r>
              <a:rPr sz="2800" spc="-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1)</a:t>
            </a:r>
            <a:r>
              <a:rPr sz="3075" spc="-37" baseline="27100" dirty="0">
                <a:latin typeface="Cambria Math"/>
                <a:cs typeface="Cambria Math"/>
              </a:rPr>
              <a:t>∗</a:t>
            </a:r>
            <a:endParaRPr sz="3075" baseline="271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84"/>
              </a:spcBef>
            </a:pPr>
            <a:endParaRPr sz="2800">
              <a:latin typeface="Cambria Math"/>
              <a:cs typeface="Cambria Math"/>
            </a:endParaRPr>
          </a:p>
          <a:p>
            <a:pPr marL="1144270" marR="2514600" indent="-1053465">
              <a:lnSpc>
                <a:spcPct val="108600"/>
              </a:lnSpc>
              <a:tabLst>
                <a:tab pos="887094" algn="l"/>
                <a:tab pos="1717675" algn="l"/>
                <a:tab pos="2322195" algn="l"/>
                <a:tab pos="2653030" algn="l"/>
              </a:tabLst>
            </a:pPr>
            <a:r>
              <a:rPr sz="2800" dirty="0">
                <a:latin typeface="Cambria Math"/>
                <a:cs typeface="Cambria Math"/>
              </a:rPr>
              <a:t>𝐿</a:t>
            </a:r>
            <a:r>
              <a:rPr sz="2800" spc="21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𝑤</a:t>
            </a:r>
            <a:r>
              <a:rPr sz="2800" spc="24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∈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0,1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3075" spc="-75" baseline="27100" dirty="0">
                <a:latin typeface="Cambria Math"/>
                <a:cs typeface="Cambria Math"/>
              </a:rPr>
              <a:t>∗</a:t>
            </a:r>
            <a:r>
              <a:rPr sz="3075" baseline="27100" dirty="0">
                <a:latin typeface="Cambria Math"/>
                <a:cs typeface="Cambria Math"/>
              </a:rPr>
              <a:t>	</a:t>
            </a:r>
            <a:r>
              <a:rPr sz="2800" dirty="0">
                <a:latin typeface="Cambria Math"/>
                <a:cs typeface="Cambria Math"/>
              </a:rPr>
              <a:t>𝑤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has</a:t>
            </a:r>
            <a:r>
              <a:rPr sz="2800" spc="-4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two</a:t>
            </a:r>
            <a:r>
              <a:rPr sz="2800" spc="-3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or</a:t>
            </a:r>
            <a:r>
              <a:rPr sz="2800" spc="-4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three</a:t>
            </a:r>
            <a:r>
              <a:rPr sz="2800" spc="-3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occurences</a:t>
            </a:r>
            <a:r>
              <a:rPr sz="2800" spc="-4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of</a:t>
            </a:r>
            <a:r>
              <a:rPr sz="2800" spc="-4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1, </a:t>
            </a:r>
            <a:r>
              <a:rPr sz="2800" dirty="0">
                <a:latin typeface="Cambria Math"/>
                <a:cs typeface="Cambria Math"/>
              </a:rPr>
              <a:t>the</a:t>
            </a:r>
            <a:r>
              <a:rPr sz="2800" spc="-4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first</a:t>
            </a:r>
            <a:r>
              <a:rPr sz="2800" spc="-4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and</a:t>
            </a:r>
            <a:r>
              <a:rPr sz="2800" spc="-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second</a:t>
            </a:r>
            <a:r>
              <a:rPr sz="2800" spc="-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are</a:t>
            </a:r>
            <a:r>
              <a:rPr sz="2800" spc="-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not</a:t>
            </a:r>
            <a:r>
              <a:rPr sz="2800" spc="-5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consecutive}</a:t>
            </a:r>
            <a:endParaRPr sz="2800">
              <a:latin typeface="Cambria Math"/>
              <a:cs typeface="Cambria Math"/>
            </a:endParaRPr>
          </a:p>
          <a:p>
            <a:pPr marL="2243455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Cambria Math"/>
                <a:cs typeface="Cambria Math"/>
              </a:rPr>
              <a:t>𝑟</a:t>
            </a:r>
            <a:r>
              <a:rPr sz="2800" spc="2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20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0</a:t>
            </a:r>
            <a:r>
              <a:rPr sz="3075" baseline="27100" dirty="0">
                <a:latin typeface="Cambria Math"/>
                <a:cs typeface="Cambria Math"/>
              </a:rPr>
              <a:t>∗</a:t>
            </a:r>
            <a:r>
              <a:rPr sz="2800" dirty="0">
                <a:latin typeface="Cambria Math"/>
                <a:cs typeface="Cambria Math"/>
              </a:rPr>
              <a:t>10</a:t>
            </a:r>
            <a:r>
              <a:rPr sz="3075" baseline="27100" dirty="0">
                <a:latin typeface="Cambria Math"/>
                <a:cs typeface="Cambria Math"/>
              </a:rPr>
              <a:t>∗</a:t>
            </a:r>
            <a:r>
              <a:rPr sz="2800" dirty="0">
                <a:latin typeface="Cambria Math"/>
                <a:cs typeface="Cambria Math"/>
              </a:rPr>
              <a:t>010</a:t>
            </a:r>
            <a:r>
              <a:rPr sz="3075" baseline="27100" dirty="0">
                <a:latin typeface="Cambria Math"/>
                <a:cs typeface="Cambria Math"/>
              </a:rPr>
              <a:t>∗</a:t>
            </a:r>
            <a:r>
              <a:rPr sz="2800" dirty="0">
                <a:latin typeface="Cambria Math"/>
                <a:cs typeface="Cambria Math"/>
              </a:rPr>
              <a:t>(10</a:t>
            </a:r>
            <a:r>
              <a:rPr sz="3075" baseline="27100" dirty="0">
                <a:latin typeface="Cambria Math"/>
                <a:cs typeface="Cambria Math"/>
              </a:rPr>
              <a:t>∗</a:t>
            </a:r>
            <a:r>
              <a:rPr sz="3075" spc="487" baseline="2710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𝜖)</a:t>
            </a:r>
            <a:endParaRPr sz="2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725"/>
              </a:spcBef>
            </a:pPr>
            <a:endParaRPr sz="28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  <a:spcBef>
                <a:spcPts val="5"/>
              </a:spcBef>
              <a:tabLst>
                <a:tab pos="887094" algn="l"/>
                <a:tab pos="1350010" algn="l"/>
                <a:tab pos="2180590" algn="l"/>
                <a:tab pos="2857500" algn="l"/>
              </a:tabLst>
            </a:pPr>
            <a:r>
              <a:rPr sz="2800" dirty="0">
                <a:latin typeface="Cambria Math"/>
                <a:cs typeface="Cambria Math"/>
              </a:rPr>
              <a:t>𝐿</a:t>
            </a:r>
            <a:r>
              <a:rPr sz="2800" spc="21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60" dirty="0">
                <a:latin typeface="Cambria Math"/>
                <a:cs typeface="Cambria Math"/>
              </a:rPr>
              <a:t>𝑤</a:t>
            </a:r>
            <a:r>
              <a:rPr sz="2800" dirty="0">
                <a:latin typeface="Cambria Math"/>
                <a:cs typeface="Cambria Math"/>
              </a:rPr>
              <a:t>	𝑤</a:t>
            </a:r>
            <a:r>
              <a:rPr sz="2800" spc="23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∈</a:t>
            </a:r>
            <a:r>
              <a:rPr sz="2800" dirty="0">
                <a:latin typeface="Cambria Math"/>
                <a:cs typeface="Cambria Math"/>
              </a:rPr>
              <a:t>	𝑎,</a:t>
            </a:r>
            <a:r>
              <a:rPr sz="2800" spc="-10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𝑏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3075" baseline="27100" dirty="0">
                <a:latin typeface="Cambria Math"/>
                <a:cs typeface="Cambria Math"/>
              </a:rPr>
              <a:t>∗</a:t>
            </a:r>
            <a:r>
              <a:rPr sz="3075" spc="397" baseline="2710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∧</a:t>
            </a:r>
            <a:r>
              <a:rPr sz="2800" spc="-1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𝑤</a:t>
            </a:r>
            <a:r>
              <a:rPr sz="2800" spc="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ends</a:t>
            </a:r>
            <a:r>
              <a:rPr sz="2800" spc="-2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with</a:t>
            </a:r>
            <a:r>
              <a:rPr sz="2800" spc="-2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𝑎}</a:t>
            </a:r>
            <a:endParaRPr sz="2800">
              <a:latin typeface="Cambria Math"/>
              <a:cs typeface="Cambria Math"/>
            </a:endParaRPr>
          </a:p>
          <a:p>
            <a:pPr marL="2162810">
              <a:lnSpc>
                <a:spcPct val="100000"/>
              </a:lnSpc>
              <a:spcBef>
                <a:spcPts val="335"/>
              </a:spcBef>
            </a:pPr>
            <a:r>
              <a:rPr sz="2800" dirty="0">
                <a:latin typeface="Cambria Math"/>
                <a:cs typeface="Cambria Math"/>
              </a:rPr>
              <a:t>𝑟</a:t>
            </a:r>
            <a:r>
              <a:rPr sz="2800" spc="2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(𝑎</a:t>
            </a:r>
            <a:r>
              <a:rPr sz="2800" spc="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-5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𝑏)</a:t>
            </a:r>
            <a:r>
              <a:rPr sz="3075" spc="-30" baseline="27100" dirty="0">
                <a:latin typeface="Cambria Math"/>
                <a:cs typeface="Cambria Math"/>
              </a:rPr>
              <a:t>∗</a:t>
            </a:r>
            <a:r>
              <a:rPr sz="2800" spc="-20" dirty="0">
                <a:latin typeface="Cambria Math"/>
                <a:cs typeface="Cambria Math"/>
              </a:rPr>
              <a:t>𝑎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7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Regular</a:t>
            </a:r>
            <a:r>
              <a:rPr spc="-60" dirty="0"/>
              <a:t> </a:t>
            </a:r>
            <a:r>
              <a:rPr spc="-10" dirty="0"/>
              <a:t>Expressions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838200" y="1825751"/>
            <a:ext cx="10515600" cy="4351020"/>
            <a:chOff x="838200" y="1825751"/>
            <a:chExt cx="10515600" cy="4351020"/>
          </a:xfrm>
        </p:grpSpPr>
        <p:sp>
          <p:nvSpPr>
            <p:cNvPr id="4" name="object 4"/>
            <p:cNvSpPr/>
            <p:nvPr/>
          </p:nvSpPr>
          <p:spPr>
            <a:xfrm>
              <a:off x="838200" y="1825751"/>
              <a:ext cx="10515600" cy="4351020"/>
            </a:xfrm>
            <a:custGeom>
              <a:avLst/>
              <a:gdLst/>
              <a:ahLst/>
              <a:cxnLst/>
              <a:rect l="l" t="t" r="r" b="b"/>
              <a:pathLst>
                <a:path w="10515600" h="4351020">
                  <a:moveTo>
                    <a:pt x="10515600" y="0"/>
                  </a:moveTo>
                  <a:lnTo>
                    <a:pt x="0" y="0"/>
                  </a:lnTo>
                  <a:lnTo>
                    <a:pt x="0" y="4351020"/>
                  </a:lnTo>
                  <a:lnTo>
                    <a:pt x="10515600" y="4351020"/>
                  </a:lnTo>
                  <a:lnTo>
                    <a:pt x="10515600" y="0"/>
                  </a:lnTo>
                  <a:close/>
                </a:path>
              </a:pathLst>
            </a:custGeom>
            <a:solidFill>
              <a:srgbClr val="F1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604518" y="2279649"/>
              <a:ext cx="4912995" cy="2373630"/>
            </a:xfrm>
            <a:custGeom>
              <a:avLst/>
              <a:gdLst/>
              <a:ahLst/>
              <a:cxnLst/>
              <a:rect l="l" t="t" r="r" b="b"/>
              <a:pathLst>
                <a:path w="4912995" h="2373629">
                  <a:moveTo>
                    <a:pt x="110617" y="1533525"/>
                  </a:moveTo>
                  <a:lnTo>
                    <a:pt x="106045" y="1533525"/>
                  </a:lnTo>
                  <a:lnTo>
                    <a:pt x="86944" y="1534909"/>
                  </a:lnTo>
                  <a:lnTo>
                    <a:pt x="45072" y="1552194"/>
                  </a:lnTo>
                  <a:lnTo>
                    <a:pt x="26212" y="1588897"/>
                  </a:lnTo>
                  <a:lnTo>
                    <a:pt x="26149" y="1589138"/>
                  </a:lnTo>
                  <a:lnTo>
                    <a:pt x="25120" y="1602867"/>
                  </a:lnTo>
                  <a:lnTo>
                    <a:pt x="25006" y="1609305"/>
                  </a:lnTo>
                  <a:lnTo>
                    <a:pt x="25146" y="1613395"/>
                  </a:lnTo>
                  <a:lnTo>
                    <a:pt x="25920" y="1621345"/>
                  </a:lnTo>
                  <a:lnTo>
                    <a:pt x="27190" y="1629778"/>
                  </a:lnTo>
                  <a:lnTo>
                    <a:pt x="28956" y="1638681"/>
                  </a:lnTo>
                  <a:lnTo>
                    <a:pt x="31750" y="1651000"/>
                  </a:lnTo>
                  <a:lnTo>
                    <a:pt x="33020" y="1659255"/>
                  </a:lnTo>
                  <a:lnTo>
                    <a:pt x="33020" y="1671320"/>
                  </a:lnTo>
                  <a:lnTo>
                    <a:pt x="30340" y="1677797"/>
                  </a:lnTo>
                  <a:lnTo>
                    <a:pt x="0" y="1690878"/>
                  </a:lnTo>
                  <a:lnTo>
                    <a:pt x="0" y="1705102"/>
                  </a:lnTo>
                  <a:lnTo>
                    <a:pt x="33020" y="1724787"/>
                  </a:lnTo>
                  <a:lnTo>
                    <a:pt x="33020" y="1736852"/>
                  </a:lnTo>
                  <a:lnTo>
                    <a:pt x="31750" y="1745107"/>
                  </a:lnTo>
                  <a:lnTo>
                    <a:pt x="28956" y="1757299"/>
                  </a:lnTo>
                  <a:lnTo>
                    <a:pt x="27190" y="1766277"/>
                  </a:lnTo>
                  <a:lnTo>
                    <a:pt x="25920" y="1774736"/>
                  </a:lnTo>
                  <a:lnTo>
                    <a:pt x="25146" y="1782660"/>
                  </a:lnTo>
                  <a:lnTo>
                    <a:pt x="25006" y="1786801"/>
                  </a:lnTo>
                  <a:lnTo>
                    <a:pt x="24892" y="1790065"/>
                  </a:lnTo>
                  <a:lnTo>
                    <a:pt x="36245" y="1835327"/>
                  </a:lnTo>
                  <a:lnTo>
                    <a:pt x="70421" y="1859178"/>
                  </a:lnTo>
                  <a:lnTo>
                    <a:pt x="106045" y="1864106"/>
                  </a:lnTo>
                  <a:lnTo>
                    <a:pt x="110617" y="1864106"/>
                  </a:lnTo>
                  <a:lnTo>
                    <a:pt x="110617" y="1851025"/>
                  </a:lnTo>
                  <a:lnTo>
                    <a:pt x="107950" y="1851025"/>
                  </a:lnTo>
                  <a:lnTo>
                    <a:pt x="96062" y="1850199"/>
                  </a:lnTo>
                  <a:lnTo>
                    <a:pt x="62382" y="1830184"/>
                  </a:lnTo>
                  <a:lnTo>
                    <a:pt x="54356" y="1793240"/>
                  </a:lnTo>
                  <a:lnTo>
                    <a:pt x="54457" y="1790065"/>
                  </a:lnTo>
                  <a:lnTo>
                    <a:pt x="54571" y="1786801"/>
                  </a:lnTo>
                  <a:lnTo>
                    <a:pt x="55219" y="1779638"/>
                  </a:lnTo>
                  <a:lnTo>
                    <a:pt x="56337" y="1771802"/>
                  </a:lnTo>
                  <a:lnTo>
                    <a:pt x="57912" y="1763268"/>
                  </a:lnTo>
                  <a:lnTo>
                    <a:pt x="59410" y="1754962"/>
                  </a:lnTo>
                  <a:lnTo>
                    <a:pt x="60477" y="1747939"/>
                  </a:lnTo>
                  <a:lnTo>
                    <a:pt x="61125" y="1742198"/>
                  </a:lnTo>
                  <a:lnTo>
                    <a:pt x="61341" y="1737741"/>
                  </a:lnTo>
                  <a:lnTo>
                    <a:pt x="60794" y="1730730"/>
                  </a:lnTo>
                  <a:lnTo>
                    <a:pt x="32004" y="1699641"/>
                  </a:lnTo>
                  <a:lnTo>
                    <a:pt x="32004" y="1696466"/>
                  </a:lnTo>
                  <a:lnTo>
                    <a:pt x="60794" y="1665389"/>
                  </a:lnTo>
                  <a:lnTo>
                    <a:pt x="61264" y="1659255"/>
                  </a:lnTo>
                  <a:lnTo>
                    <a:pt x="61341" y="1658366"/>
                  </a:lnTo>
                  <a:lnTo>
                    <a:pt x="61125" y="1653921"/>
                  </a:lnTo>
                  <a:lnTo>
                    <a:pt x="60477" y="1648180"/>
                  </a:lnTo>
                  <a:lnTo>
                    <a:pt x="59410" y="1641157"/>
                  </a:lnTo>
                  <a:lnTo>
                    <a:pt x="56337" y="1624266"/>
                  </a:lnTo>
                  <a:lnTo>
                    <a:pt x="55219" y="1616430"/>
                  </a:lnTo>
                  <a:lnTo>
                    <a:pt x="54571" y="1609305"/>
                  </a:lnTo>
                  <a:lnTo>
                    <a:pt x="54457" y="1605915"/>
                  </a:lnTo>
                  <a:lnTo>
                    <a:pt x="54356" y="1602867"/>
                  </a:lnTo>
                  <a:lnTo>
                    <a:pt x="55232" y="1589138"/>
                  </a:lnTo>
                  <a:lnTo>
                    <a:pt x="55245" y="1588897"/>
                  </a:lnTo>
                  <a:lnTo>
                    <a:pt x="76390" y="1554073"/>
                  </a:lnTo>
                  <a:lnTo>
                    <a:pt x="107950" y="1546733"/>
                  </a:lnTo>
                  <a:lnTo>
                    <a:pt x="110617" y="1546733"/>
                  </a:lnTo>
                  <a:lnTo>
                    <a:pt x="110617" y="1533525"/>
                  </a:lnTo>
                  <a:close/>
                </a:path>
                <a:path w="4912995" h="2373629">
                  <a:moveTo>
                    <a:pt x="400177" y="14351"/>
                  </a:moveTo>
                  <a:lnTo>
                    <a:pt x="395478" y="1016"/>
                  </a:lnTo>
                  <a:lnTo>
                    <a:pt x="371614" y="9639"/>
                  </a:lnTo>
                  <a:lnTo>
                    <a:pt x="350685" y="22136"/>
                  </a:lnTo>
                  <a:lnTo>
                    <a:pt x="317627" y="58674"/>
                  </a:lnTo>
                  <a:lnTo>
                    <a:pt x="297332" y="107569"/>
                  </a:lnTo>
                  <a:lnTo>
                    <a:pt x="290664" y="163830"/>
                  </a:lnTo>
                  <a:lnTo>
                    <a:pt x="290576" y="165608"/>
                  </a:lnTo>
                  <a:lnTo>
                    <a:pt x="292265" y="195808"/>
                  </a:lnTo>
                  <a:lnTo>
                    <a:pt x="305790" y="249288"/>
                  </a:lnTo>
                  <a:lnTo>
                    <a:pt x="332625" y="292646"/>
                  </a:lnTo>
                  <a:lnTo>
                    <a:pt x="371538" y="321360"/>
                  </a:lnTo>
                  <a:lnTo>
                    <a:pt x="395478" y="329946"/>
                  </a:lnTo>
                  <a:lnTo>
                    <a:pt x="399542" y="316611"/>
                  </a:lnTo>
                  <a:lnTo>
                    <a:pt x="380822" y="308330"/>
                  </a:lnTo>
                  <a:lnTo>
                    <a:pt x="364667" y="296786"/>
                  </a:lnTo>
                  <a:lnTo>
                    <a:pt x="340106" y="263906"/>
                  </a:lnTo>
                  <a:lnTo>
                    <a:pt x="325412" y="219202"/>
                  </a:lnTo>
                  <a:lnTo>
                    <a:pt x="320611" y="165608"/>
                  </a:lnTo>
                  <a:lnTo>
                    <a:pt x="320548" y="163830"/>
                  </a:lnTo>
                  <a:lnTo>
                    <a:pt x="321754" y="135813"/>
                  </a:lnTo>
                  <a:lnTo>
                    <a:pt x="331520" y="87147"/>
                  </a:lnTo>
                  <a:lnTo>
                    <a:pt x="351142" y="48717"/>
                  </a:lnTo>
                  <a:lnTo>
                    <a:pt x="381190" y="22618"/>
                  </a:lnTo>
                  <a:lnTo>
                    <a:pt x="400177" y="14351"/>
                  </a:lnTo>
                  <a:close/>
                </a:path>
                <a:path w="4912995" h="2373629">
                  <a:moveTo>
                    <a:pt x="673227" y="3429"/>
                  </a:moveTo>
                  <a:lnTo>
                    <a:pt x="646557" y="3429"/>
                  </a:lnTo>
                  <a:lnTo>
                    <a:pt x="646557" y="326136"/>
                  </a:lnTo>
                  <a:lnTo>
                    <a:pt x="673227" y="326136"/>
                  </a:lnTo>
                  <a:lnTo>
                    <a:pt x="673227" y="3429"/>
                  </a:lnTo>
                  <a:close/>
                </a:path>
                <a:path w="4912995" h="2373629">
                  <a:moveTo>
                    <a:pt x="831850" y="0"/>
                  </a:moveTo>
                  <a:lnTo>
                    <a:pt x="754507" y="0"/>
                  </a:lnTo>
                  <a:lnTo>
                    <a:pt x="754507" y="13970"/>
                  </a:lnTo>
                  <a:lnTo>
                    <a:pt x="754507" y="317500"/>
                  </a:lnTo>
                  <a:lnTo>
                    <a:pt x="754507" y="331470"/>
                  </a:lnTo>
                  <a:lnTo>
                    <a:pt x="831850" y="331470"/>
                  </a:lnTo>
                  <a:lnTo>
                    <a:pt x="831850" y="317500"/>
                  </a:lnTo>
                  <a:lnTo>
                    <a:pt x="783336" y="317500"/>
                  </a:lnTo>
                  <a:lnTo>
                    <a:pt x="783336" y="13970"/>
                  </a:lnTo>
                  <a:lnTo>
                    <a:pt x="831850" y="13970"/>
                  </a:lnTo>
                  <a:lnTo>
                    <a:pt x="831850" y="0"/>
                  </a:lnTo>
                  <a:close/>
                </a:path>
                <a:path w="4912995" h="2373629">
                  <a:moveTo>
                    <a:pt x="941197" y="1533525"/>
                  </a:moveTo>
                  <a:lnTo>
                    <a:pt x="936625" y="1533525"/>
                  </a:lnTo>
                  <a:lnTo>
                    <a:pt x="917524" y="1534909"/>
                  </a:lnTo>
                  <a:lnTo>
                    <a:pt x="875665" y="1552194"/>
                  </a:lnTo>
                  <a:lnTo>
                    <a:pt x="856792" y="1588897"/>
                  </a:lnTo>
                  <a:lnTo>
                    <a:pt x="856729" y="1589138"/>
                  </a:lnTo>
                  <a:lnTo>
                    <a:pt x="855700" y="1602867"/>
                  </a:lnTo>
                  <a:lnTo>
                    <a:pt x="855586" y="1609305"/>
                  </a:lnTo>
                  <a:lnTo>
                    <a:pt x="855726" y="1613395"/>
                  </a:lnTo>
                  <a:lnTo>
                    <a:pt x="856500" y="1621345"/>
                  </a:lnTo>
                  <a:lnTo>
                    <a:pt x="857770" y="1629778"/>
                  </a:lnTo>
                  <a:lnTo>
                    <a:pt x="859536" y="1638681"/>
                  </a:lnTo>
                  <a:lnTo>
                    <a:pt x="862330" y="1651000"/>
                  </a:lnTo>
                  <a:lnTo>
                    <a:pt x="863600" y="1659255"/>
                  </a:lnTo>
                  <a:lnTo>
                    <a:pt x="863600" y="1671320"/>
                  </a:lnTo>
                  <a:lnTo>
                    <a:pt x="860933" y="1677797"/>
                  </a:lnTo>
                  <a:lnTo>
                    <a:pt x="830580" y="1690878"/>
                  </a:lnTo>
                  <a:lnTo>
                    <a:pt x="830580" y="1705102"/>
                  </a:lnTo>
                  <a:lnTo>
                    <a:pt x="863600" y="1724787"/>
                  </a:lnTo>
                  <a:lnTo>
                    <a:pt x="863600" y="1736852"/>
                  </a:lnTo>
                  <a:lnTo>
                    <a:pt x="862330" y="1745107"/>
                  </a:lnTo>
                  <a:lnTo>
                    <a:pt x="859536" y="1757299"/>
                  </a:lnTo>
                  <a:lnTo>
                    <a:pt x="857770" y="1766277"/>
                  </a:lnTo>
                  <a:lnTo>
                    <a:pt x="856500" y="1774736"/>
                  </a:lnTo>
                  <a:lnTo>
                    <a:pt x="855726" y="1782660"/>
                  </a:lnTo>
                  <a:lnTo>
                    <a:pt x="855586" y="1786801"/>
                  </a:lnTo>
                  <a:lnTo>
                    <a:pt x="855472" y="1790065"/>
                  </a:lnTo>
                  <a:lnTo>
                    <a:pt x="866825" y="1835327"/>
                  </a:lnTo>
                  <a:lnTo>
                    <a:pt x="901001" y="1859178"/>
                  </a:lnTo>
                  <a:lnTo>
                    <a:pt x="936625" y="1864106"/>
                  </a:lnTo>
                  <a:lnTo>
                    <a:pt x="941197" y="1864106"/>
                  </a:lnTo>
                  <a:lnTo>
                    <a:pt x="941197" y="1851025"/>
                  </a:lnTo>
                  <a:lnTo>
                    <a:pt x="938530" y="1851025"/>
                  </a:lnTo>
                  <a:lnTo>
                    <a:pt x="926642" y="1850199"/>
                  </a:lnTo>
                  <a:lnTo>
                    <a:pt x="892962" y="1830184"/>
                  </a:lnTo>
                  <a:lnTo>
                    <a:pt x="884936" y="1793240"/>
                  </a:lnTo>
                  <a:lnTo>
                    <a:pt x="885037" y="1790065"/>
                  </a:lnTo>
                  <a:lnTo>
                    <a:pt x="885151" y="1786801"/>
                  </a:lnTo>
                  <a:lnTo>
                    <a:pt x="885799" y="1779638"/>
                  </a:lnTo>
                  <a:lnTo>
                    <a:pt x="886917" y="1771802"/>
                  </a:lnTo>
                  <a:lnTo>
                    <a:pt x="888492" y="1763268"/>
                  </a:lnTo>
                  <a:lnTo>
                    <a:pt x="889990" y="1754962"/>
                  </a:lnTo>
                  <a:lnTo>
                    <a:pt x="891057" y="1747939"/>
                  </a:lnTo>
                  <a:lnTo>
                    <a:pt x="891705" y="1742198"/>
                  </a:lnTo>
                  <a:lnTo>
                    <a:pt x="891921" y="1737741"/>
                  </a:lnTo>
                  <a:lnTo>
                    <a:pt x="891374" y="1730730"/>
                  </a:lnTo>
                  <a:lnTo>
                    <a:pt x="862584" y="1699641"/>
                  </a:lnTo>
                  <a:lnTo>
                    <a:pt x="862584" y="1696466"/>
                  </a:lnTo>
                  <a:lnTo>
                    <a:pt x="891374" y="1665389"/>
                  </a:lnTo>
                  <a:lnTo>
                    <a:pt x="891844" y="1659255"/>
                  </a:lnTo>
                  <a:lnTo>
                    <a:pt x="891921" y="1658366"/>
                  </a:lnTo>
                  <a:lnTo>
                    <a:pt x="891705" y="1653921"/>
                  </a:lnTo>
                  <a:lnTo>
                    <a:pt x="891057" y="1648180"/>
                  </a:lnTo>
                  <a:lnTo>
                    <a:pt x="889990" y="1641157"/>
                  </a:lnTo>
                  <a:lnTo>
                    <a:pt x="886917" y="1624266"/>
                  </a:lnTo>
                  <a:lnTo>
                    <a:pt x="885799" y="1616430"/>
                  </a:lnTo>
                  <a:lnTo>
                    <a:pt x="885151" y="1609305"/>
                  </a:lnTo>
                  <a:lnTo>
                    <a:pt x="885037" y="1605915"/>
                  </a:lnTo>
                  <a:lnTo>
                    <a:pt x="884936" y="1602867"/>
                  </a:lnTo>
                  <a:lnTo>
                    <a:pt x="885812" y="1589138"/>
                  </a:lnTo>
                  <a:lnTo>
                    <a:pt x="885825" y="1588897"/>
                  </a:lnTo>
                  <a:lnTo>
                    <a:pt x="906970" y="1554073"/>
                  </a:lnTo>
                  <a:lnTo>
                    <a:pt x="938530" y="1546733"/>
                  </a:lnTo>
                  <a:lnTo>
                    <a:pt x="941197" y="1546733"/>
                  </a:lnTo>
                  <a:lnTo>
                    <a:pt x="941197" y="1533525"/>
                  </a:lnTo>
                  <a:close/>
                </a:path>
                <a:path w="4912995" h="2373629">
                  <a:moveTo>
                    <a:pt x="1538605" y="1691132"/>
                  </a:moveTo>
                  <a:lnTo>
                    <a:pt x="1505458" y="1671447"/>
                  </a:lnTo>
                  <a:lnTo>
                    <a:pt x="1505458" y="1659382"/>
                  </a:lnTo>
                  <a:lnTo>
                    <a:pt x="1506855" y="1651127"/>
                  </a:lnTo>
                  <a:lnTo>
                    <a:pt x="1509522" y="1638935"/>
                  </a:lnTo>
                  <a:lnTo>
                    <a:pt x="1511325" y="1629968"/>
                  </a:lnTo>
                  <a:lnTo>
                    <a:pt x="1512595" y="1621510"/>
                  </a:lnTo>
                  <a:lnTo>
                    <a:pt x="1513332" y="1613585"/>
                  </a:lnTo>
                  <a:lnTo>
                    <a:pt x="1513471" y="1609445"/>
                  </a:lnTo>
                  <a:lnTo>
                    <a:pt x="1513586" y="1606169"/>
                  </a:lnTo>
                  <a:lnTo>
                    <a:pt x="1502219" y="1562277"/>
                  </a:lnTo>
                  <a:lnTo>
                    <a:pt x="1468056" y="1538490"/>
                  </a:lnTo>
                  <a:lnTo>
                    <a:pt x="1432433" y="1533525"/>
                  </a:lnTo>
                  <a:lnTo>
                    <a:pt x="1427988" y="1533525"/>
                  </a:lnTo>
                  <a:lnTo>
                    <a:pt x="1427988" y="1546733"/>
                  </a:lnTo>
                  <a:lnTo>
                    <a:pt x="1430528" y="1546733"/>
                  </a:lnTo>
                  <a:lnTo>
                    <a:pt x="1442427" y="1547545"/>
                  </a:lnTo>
                  <a:lnTo>
                    <a:pt x="1476133" y="1567383"/>
                  </a:lnTo>
                  <a:lnTo>
                    <a:pt x="1484122" y="1602994"/>
                  </a:lnTo>
                  <a:lnTo>
                    <a:pt x="1484007" y="1606169"/>
                  </a:lnTo>
                  <a:lnTo>
                    <a:pt x="1483906" y="1609445"/>
                  </a:lnTo>
                  <a:lnTo>
                    <a:pt x="1483258" y="1616608"/>
                  </a:lnTo>
                  <a:lnTo>
                    <a:pt x="1482191" y="1624444"/>
                  </a:lnTo>
                  <a:lnTo>
                    <a:pt x="1480693" y="1632966"/>
                  </a:lnTo>
                  <a:lnTo>
                    <a:pt x="1479181" y="1641284"/>
                  </a:lnTo>
                  <a:lnTo>
                    <a:pt x="1478114" y="1648307"/>
                  </a:lnTo>
                  <a:lnTo>
                    <a:pt x="1477467" y="1654048"/>
                  </a:lnTo>
                  <a:lnTo>
                    <a:pt x="1477264" y="1658493"/>
                  </a:lnTo>
                  <a:lnTo>
                    <a:pt x="1477784" y="1665516"/>
                  </a:lnTo>
                  <a:lnTo>
                    <a:pt x="1479270" y="1671447"/>
                  </a:lnTo>
                  <a:lnTo>
                    <a:pt x="1479384" y="1671916"/>
                  </a:lnTo>
                  <a:lnTo>
                    <a:pt x="1506474" y="1696593"/>
                  </a:lnTo>
                  <a:lnTo>
                    <a:pt x="1506474" y="1699768"/>
                  </a:lnTo>
                  <a:lnTo>
                    <a:pt x="1477784" y="1730870"/>
                  </a:lnTo>
                  <a:lnTo>
                    <a:pt x="1477264" y="1737868"/>
                  </a:lnTo>
                  <a:lnTo>
                    <a:pt x="1477467" y="1742325"/>
                  </a:lnTo>
                  <a:lnTo>
                    <a:pt x="1478114" y="1748066"/>
                  </a:lnTo>
                  <a:lnTo>
                    <a:pt x="1479181" y="1755089"/>
                  </a:lnTo>
                  <a:lnTo>
                    <a:pt x="1480693" y="1763395"/>
                  </a:lnTo>
                  <a:lnTo>
                    <a:pt x="1482191" y="1771992"/>
                  </a:lnTo>
                  <a:lnTo>
                    <a:pt x="1483258" y="1779866"/>
                  </a:lnTo>
                  <a:lnTo>
                    <a:pt x="1483906" y="1786991"/>
                  </a:lnTo>
                  <a:lnTo>
                    <a:pt x="1484007" y="1790319"/>
                  </a:lnTo>
                  <a:lnTo>
                    <a:pt x="1484122" y="1793367"/>
                  </a:lnTo>
                  <a:lnTo>
                    <a:pt x="1483245" y="1807705"/>
                  </a:lnTo>
                  <a:lnTo>
                    <a:pt x="1483233" y="1807946"/>
                  </a:lnTo>
                  <a:lnTo>
                    <a:pt x="1480578" y="1820214"/>
                  </a:lnTo>
                  <a:lnTo>
                    <a:pt x="1452968" y="1847710"/>
                  </a:lnTo>
                  <a:lnTo>
                    <a:pt x="1430528" y="1851025"/>
                  </a:lnTo>
                  <a:lnTo>
                    <a:pt x="1427988" y="1851025"/>
                  </a:lnTo>
                  <a:lnTo>
                    <a:pt x="1427988" y="1864106"/>
                  </a:lnTo>
                  <a:lnTo>
                    <a:pt x="1432433" y="1864106"/>
                  </a:lnTo>
                  <a:lnTo>
                    <a:pt x="1451521" y="1862734"/>
                  </a:lnTo>
                  <a:lnTo>
                    <a:pt x="1493393" y="1845564"/>
                  </a:lnTo>
                  <a:lnTo>
                    <a:pt x="1512252" y="1807946"/>
                  </a:lnTo>
                  <a:lnTo>
                    <a:pt x="1512316" y="1807705"/>
                  </a:lnTo>
                  <a:lnTo>
                    <a:pt x="1513586" y="1790319"/>
                  </a:lnTo>
                  <a:lnTo>
                    <a:pt x="1513332" y="1782851"/>
                  </a:lnTo>
                  <a:lnTo>
                    <a:pt x="1512595" y="1774888"/>
                  </a:lnTo>
                  <a:lnTo>
                    <a:pt x="1511325" y="1766468"/>
                  </a:lnTo>
                  <a:lnTo>
                    <a:pt x="1509522" y="1757553"/>
                  </a:lnTo>
                  <a:lnTo>
                    <a:pt x="1506855" y="1745234"/>
                  </a:lnTo>
                  <a:lnTo>
                    <a:pt x="1505458" y="1737106"/>
                  </a:lnTo>
                  <a:lnTo>
                    <a:pt x="1505458" y="1724914"/>
                  </a:lnTo>
                  <a:lnTo>
                    <a:pt x="1508252" y="1718437"/>
                  </a:lnTo>
                  <a:lnTo>
                    <a:pt x="1538605" y="1705356"/>
                  </a:lnTo>
                  <a:lnTo>
                    <a:pt x="1538605" y="1691132"/>
                  </a:lnTo>
                  <a:close/>
                </a:path>
                <a:path w="4912995" h="2373629">
                  <a:moveTo>
                    <a:pt x="1703578" y="0"/>
                  </a:moveTo>
                  <a:lnTo>
                    <a:pt x="1626235" y="0"/>
                  </a:lnTo>
                  <a:lnTo>
                    <a:pt x="1626235" y="13970"/>
                  </a:lnTo>
                  <a:lnTo>
                    <a:pt x="1674736" y="13970"/>
                  </a:lnTo>
                  <a:lnTo>
                    <a:pt x="1674736" y="317500"/>
                  </a:lnTo>
                  <a:lnTo>
                    <a:pt x="1626235" y="317500"/>
                  </a:lnTo>
                  <a:lnTo>
                    <a:pt x="1626235" y="331470"/>
                  </a:lnTo>
                  <a:lnTo>
                    <a:pt x="1703578" y="331470"/>
                  </a:lnTo>
                  <a:lnTo>
                    <a:pt x="1703578" y="317500"/>
                  </a:lnTo>
                  <a:lnTo>
                    <a:pt x="1703578" y="13970"/>
                  </a:lnTo>
                  <a:lnTo>
                    <a:pt x="1703578" y="0"/>
                  </a:lnTo>
                  <a:close/>
                </a:path>
                <a:path w="4912995" h="2373629">
                  <a:moveTo>
                    <a:pt x="1843659" y="1536573"/>
                  </a:moveTo>
                  <a:lnTo>
                    <a:pt x="1816989" y="1536573"/>
                  </a:lnTo>
                  <a:lnTo>
                    <a:pt x="1816989" y="1859280"/>
                  </a:lnTo>
                  <a:lnTo>
                    <a:pt x="1843659" y="1859280"/>
                  </a:lnTo>
                  <a:lnTo>
                    <a:pt x="1843659" y="1536573"/>
                  </a:lnTo>
                  <a:close/>
                </a:path>
                <a:path w="4912995" h="2373629">
                  <a:moveTo>
                    <a:pt x="1860550" y="0"/>
                  </a:moveTo>
                  <a:lnTo>
                    <a:pt x="1783207" y="0"/>
                  </a:lnTo>
                  <a:lnTo>
                    <a:pt x="1783207" y="13970"/>
                  </a:lnTo>
                  <a:lnTo>
                    <a:pt x="1783207" y="317500"/>
                  </a:lnTo>
                  <a:lnTo>
                    <a:pt x="1783207" y="331470"/>
                  </a:lnTo>
                  <a:lnTo>
                    <a:pt x="1860550" y="331470"/>
                  </a:lnTo>
                  <a:lnTo>
                    <a:pt x="1860550" y="317500"/>
                  </a:lnTo>
                  <a:lnTo>
                    <a:pt x="1812036" y="317500"/>
                  </a:lnTo>
                  <a:lnTo>
                    <a:pt x="1812036" y="13970"/>
                  </a:lnTo>
                  <a:lnTo>
                    <a:pt x="1860550" y="13970"/>
                  </a:lnTo>
                  <a:lnTo>
                    <a:pt x="1860550" y="0"/>
                  </a:lnTo>
                  <a:close/>
                </a:path>
                <a:path w="4912995" h="2373629">
                  <a:moveTo>
                    <a:pt x="1934845" y="2058035"/>
                  </a:moveTo>
                  <a:lnTo>
                    <a:pt x="1930146" y="2044700"/>
                  </a:lnTo>
                  <a:lnTo>
                    <a:pt x="1906282" y="2053323"/>
                  </a:lnTo>
                  <a:lnTo>
                    <a:pt x="1885353" y="2065820"/>
                  </a:lnTo>
                  <a:lnTo>
                    <a:pt x="1852295" y="2102358"/>
                  </a:lnTo>
                  <a:lnTo>
                    <a:pt x="1832000" y="2151253"/>
                  </a:lnTo>
                  <a:lnTo>
                    <a:pt x="1825332" y="2207514"/>
                  </a:lnTo>
                  <a:lnTo>
                    <a:pt x="1825244" y="2209292"/>
                  </a:lnTo>
                  <a:lnTo>
                    <a:pt x="1826933" y="2239492"/>
                  </a:lnTo>
                  <a:lnTo>
                    <a:pt x="1840458" y="2292972"/>
                  </a:lnTo>
                  <a:lnTo>
                    <a:pt x="1867293" y="2336330"/>
                  </a:lnTo>
                  <a:lnTo>
                    <a:pt x="1906206" y="2365044"/>
                  </a:lnTo>
                  <a:lnTo>
                    <a:pt x="1930146" y="2373630"/>
                  </a:lnTo>
                  <a:lnTo>
                    <a:pt x="1934210" y="2360295"/>
                  </a:lnTo>
                  <a:lnTo>
                    <a:pt x="1915490" y="2352014"/>
                  </a:lnTo>
                  <a:lnTo>
                    <a:pt x="1899348" y="2340470"/>
                  </a:lnTo>
                  <a:lnTo>
                    <a:pt x="1874774" y="2307590"/>
                  </a:lnTo>
                  <a:lnTo>
                    <a:pt x="1860080" y="2262886"/>
                  </a:lnTo>
                  <a:lnTo>
                    <a:pt x="1855279" y="2209292"/>
                  </a:lnTo>
                  <a:lnTo>
                    <a:pt x="1855216" y="2207514"/>
                  </a:lnTo>
                  <a:lnTo>
                    <a:pt x="1856422" y="2179497"/>
                  </a:lnTo>
                  <a:lnTo>
                    <a:pt x="1866188" y="2130831"/>
                  </a:lnTo>
                  <a:lnTo>
                    <a:pt x="1885810" y="2092401"/>
                  </a:lnTo>
                  <a:lnTo>
                    <a:pt x="1915858" y="2066302"/>
                  </a:lnTo>
                  <a:lnTo>
                    <a:pt x="1934845" y="2058035"/>
                  </a:lnTo>
                  <a:close/>
                </a:path>
                <a:path w="4912995" h="2373629">
                  <a:moveTo>
                    <a:pt x="2732278" y="0"/>
                  </a:moveTo>
                  <a:lnTo>
                    <a:pt x="2654935" y="0"/>
                  </a:lnTo>
                  <a:lnTo>
                    <a:pt x="2654935" y="13970"/>
                  </a:lnTo>
                  <a:lnTo>
                    <a:pt x="2703449" y="13970"/>
                  </a:lnTo>
                  <a:lnTo>
                    <a:pt x="2703449" y="317500"/>
                  </a:lnTo>
                  <a:lnTo>
                    <a:pt x="2654935" y="317500"/>
                  </a:lnTo>
                  <a:lnTo>
                    <a:pt x="2654935" y="331470"/>
                  </a:lnTo>
                  <a:lnTo>
                    <a:pt x="2732278" y="331470"/>
                  </a:lnTo>
                  <a:lnTo>
                    <a:pt x="2732278" y="317500"/>
                  </a:lnTo>
                  <a:lnTo>
                    <a:pt x="2732278" y="13970"/>
                  </a:lnTo>
                  <a:lnTo>
                    <a:pt x="2732278" y="0"/>
                  </a:lnTo>
                  <a:close/>
                </a:path>
                <a:path w="4912995" h="2373629">
                  <a:moveTo>
                    <a:pt x="3027299" y="165608"/>
                  </a:moveTo>
                  <a:lnTo>
                    <a:pt x="3025597" y="135813"/>
                  </a:lnTo>
                  <a:lnTo>
                    <a:pt x="3025584" y="135445"/>
                  </a:lnTo>
                  <a:lnTo>
                    <a:pt x="3020466" y="107569"/>
                  </a:lnTo>
                  <a:lnTo>
                    <a:pt x="3000121" y="58674"/>
                  </a:lnTo>
                  <a:lnTo>
                    <a:pt x="2967164" y="22136"/>
                  </a:lnTo>
                  <a:lnTo>
                    <a:pt x="2922397" y="1016"/>
                  </a:lnTo>
                  <a:lnTo>
                    <a:pt x="2917698" y="14351"/>
                  </a:lnTo>
                  <a:lnTo>
                    <a:pt x="2936748" y="22618"/>
                  </a:lnTo>
                  <a:lnTo>
                    <a:pt x="2953131" y="34074"/>
                  </a:lnTo>
                  <a:lnTo>
                    <a:pt x="2977896" y="66548"/>
                  </a:lnTo>
                  <a:lnTo>
                    <a:pt x="2992463" y="110236"/>
                  </a:lnTo>
                  <a:lnTo>
                    <a:pt x="2997327" y="163830"/>
                  </a:lnTo>
                  <a:lnTo>
                    <a:pt x="2996082" y="192862"/>
                  </a:lnTo>
                  <a:lnTo>
                    <a:pt x="2986278" y="242887"/>
                  </a:lnTo>
                  <a:lnTo>
                    <a:pt x="2966745" y="281990"/>
                  </a:lnTo>
                  <a:lnTo>
                    <a:pt x="2936938" y="308330"/>
                  </a:lnTo>
                  <a:lnTo>
                    <a:pt x="2918206" y="316611"/>
                  </a:lnTo>
                  <a:lnTo>
                    <a:pt x="2922397" y="329946"/>
                  </a:lnTo>
                  <a:lnTo>
                    <a:pt x="2967228" y="308914"/>
                  </a:lnTo>
                  <a:lnTo>
                    <a:pt x="3000248" y="272542"/>
                  </a:lnTo>
                  <a:lnTo>
                    <a:pt x="3020530" y="223697"/>
                  </a:lnTo>
                  <a:lnTo>
                    <a:pt x="3025597" y="195808"/>
                  </a:lnTo>
                  <a:lnTo>
                    <a:pt x="3027299" y="165608"/>
                  </a:lnTo>
                  <a:close/>
                </a:path>
                <a:path w="4912995" h="2373629">
                  <a:moveTo>
                    <a:pt x="3071495" y="2209292"/>
                  </a:moveTo>
                  <a:lnTo>
                    <a:pt x="3069793" y="2179497"/>
                  </a:lnTo>
                  <a:lnTo>
                    <a:pt x="3069780" y="2179129"/>
                  </a:lnTo>
                  <a:lnTo>
                    <a:pt x="3064662" y="2151253"/>
                  </a:lnTo>
                  <a:lnTo>
                    <a:pt x="3044317" y="2102358"/>
                  </a:lnTo>
                  <a:lnTo>
                    <a:pt x="3011360" y="2065820"/>
                  </a:lnTo>
                  <a:lnTo>
                    <a:pt x="2966593" y="2044700"/>
                  </a:lnTo>
                  <a:lnTo>
                    <a:pt x="2961894" y="2058035"/>
                  </a:lnTo>
                  <a:lnTo>
                    <a:pt x="2980944" y="2066302"/>
                  </a:lnTo>
                  <a:lnTo>
                    <a:pt x="2997327" y="2077758"/>
                  </a:lnTo>
                  <a:lnTo>
                    <a:pt x="3022092" y="2110232"/>
                  </a:lnTo>
                  <a:lnTo>
                    <a:pt x="3036659" y="2153920"/>
                  </a:lnTo>
                  <a:lnTo>
                    <a:pt x="3041523" y="2207514"/>
                  </a:lnTo>
                  <a:lnTo>
                    <a:pt x="3040278" y="2236546"/>
                  </a:lnTo>
                  <a:lnTo>
                    <a:pt x="3030474" y="2286571"/>
                  </a:lnTo>
                  <a:lnTo>
                    <a:pt x="3010941" y="2325674"/>
                  </a:lnTo>
                  <a:lnTo>
                    <a:pt x="2981134" y="2352014"/>
                  </a:lnTo>
                  <a:lnTo>
                    <a:pt x="2962402" y="2360295"/>
                  </a:lnTo>
                  <a:lnTo>
                    <a:pt x="2966593" y="2373630"/>
                  </a:lnTo>
                  <a:lnTo>
                    <a:pt x="3011424" y="2352598"/>
                  </a:lnTo>
                  <a:lnTo>
                    <a:pt x="3044444" y="2316226"/>
                  </a:lnTo>
                  <a:lnTo>
                    <a:pt x="3064726" y="2267381"/>
                  </a:lnTo>
                  <a:lnTo>
                    <a:pt x="3069793" y="2239492"/>
                  </a:lnTo>
                  <a:lnTo>
                    <a:pt x="3071495" y="2209292"/>
                  </a:lnTo>
                  <a:close/>
                </a:path>
                <a:path w="4912995" h="2373629">
                  <a:moveTo>
                    <a:pt x="3199765" y="14351"/>
                  </a:moveTo>
                  <a:lnTo>
                    <a:pt x="3195066" y="1016"/>
                  </a:lnTo>
                  <a:lnTo>
                    <a:pt x="3171202" y="9639"/>
                  </a:lnTo>
                  <a:lnTo>
                    <a:pt x="3150273" y="22136"/>
                  </a:lnTo>
                  <a:lnTo>
                    <a:pt x="3117215" y="58674"/>
                  </a:lnTo>
                  <a:lnTo>
                    <a:pt x="3096920" y="107569"/>
                  </a:lnTo>
                  <a:lnTo>
                    <a:pt x="3090253" y="163830"/>
                  </a:lnTo>
                  <a:lnTo>
                    <a:pt x="3090164" y="165608"/>
                  </a:lnTo>
                  <a:lnTo>
                    <a:pt x="3091853" y="195808"/>
                  </a:lnTo>
                  <a:lnTo>
                    <a:pt x="3105378" y="249288"/>
                  </a:lnTo>
                  <a:lnTo>
                    <a:pt x="3132213" y="292646"/>
                  </a:lnTo>
                  <a:lnTo>
                    <a:pt x="3171126" y="321360"/>
                  </a:lnTo>
                  <a:lnTo>
                    <a:pt x="3195066" y="329946"/>
                  </a:lnTo>
                  <a:lnTo>
                    <a:pt x="3199130" y="316611"/>
                  </a:lnTo>
                  <a:lnTo>
                    <a:pt x="3180410" y="308330"/>
                  </a:lnTo>
                  <a:lnTo>
                    <a:pt x="3164268" y="296786"/>
                  </a:lnTo>
                  <a:lnTo>
                    <a:pt x="3139694" y="263906"/>
                  </a:lnTo>
                  <a:lnTo>
                    <a:pt x="3125000" y="219202"/>
                  </a:lnTo>
                  <a:lnTo>
                    <a:pt x="3120199" y="165608"/>
                  </a:lnTo>
                  <a:lnTo>
                    <a:pt x="3120136" y="163830"/>
                  </a:lnTo>
                  <a:lnTo>
                    <a:pt x="3121342" y="135813"/>
                  </a:lnTo>
                  <a:lnTo>
                    <a:pt x="3131108" y="87147"/>
                  </a:lnTo>
                  <a:lnTo>
                    <a:pt x="3150730" y="48717"/>
                  </a:lnTo>
                  <a:lnTo>
                    <a:pt x="3180778" y="22618"/>
                  </a:lnTo>
                  <a:lnTo>
                    <a:pt x="3199765" y="14351"/>
                  </a:lnTo>
                  <a:close/>
                </a:path>
                <a:path w="4912995" h="2373629">
                  <a:moveTo>
                    <a:pt x="3456178" y="0"/>
                  </a:moveTo>
                  <a:lnTo>
                    <a:pt x="3378835" y="0"/>
                  </a:lnTo>
                  <a:lnTo>
                    <a:pt x="3378835" y="13970"/>
                  </a:lnTo>
                  <a:lnTo>
                    <a:pt x="3378835" y="317500"/>
                  </a:lnTo>
                  <a:lnTo>
                    <a:pt x="3378835" y="331470"/>
                  </a:lnTo>
                  <a:lnTo>
                    <a:pt x="3456178" y="331470"/>
                  </a:lnTo>
                  <a:lnTo>
                    <a:pt x="3456178" y="317500"/>
                  </a:lnTo>
                  <a:lnTo>
                    <a:pt x="3407664" y="317500"/>
                  </a:lnTo>
                  <a:lnTo>
                    <a:pt x="3407664" y="13970"/>
                  </a:lnTo>
                  <a:lnTo>
                    <a:pt x="3456178" y="13970"/>
                  </a:lnTo>
                  <a:lnTo>
                    <a:pt x="3456178" y="0"/>
                  </a:lnTo>
                  <a:close/>
                </a:path>
                <a:path w="4912995" h="2373629">
                  <a:moveTo>
                    <a:pt x="4327906" y="0"/>
                  </a:moveTo>
                  <a:lnTo>
                    <a:pt x="4250563" y="0"/>
                  </a:lnTo>
                  <a:lnTo>
                    <a:pt x="4250563" y="13970"/>
                  </a:lnTo>
                  <a:lnTo>
                    <a:pt x="4299077" y="13970"/>
                  </a:lnTo>
                  <a:lnTo>
                    <a:pt x="4299077" y="317500"/>
                  </a:lnTo>
                  <a:lnTo>
                    <a:pt x="4250563" y="317500"/>
                  </a:lnTo>
                  <a:lnTo>
                    <a:pt x="4250563" y="331470"/>
                  </a:lnTo>
                  <a:lnTo>
                    <a:pt x="4327906" y="331470"/>
                  </a:lnTo>
                  <a:lnTo>
                    <a:pt x="4327906" y="317500"/>
                  </a:lnTo>
                  <a:lnTo>
                    <a:pt x="4327906" y="13970"/>
                  </a:lnTo>
                  <a:lnTo>
                    <a:pt x="4327906" y="0"/>
                  </a:lnTo>
                  <a:close/>
                </a:path>
                <a:path w="4912995" h="2373629">
                  <a:moveTo>
                    <a:pt x="4576191" y="3429"/>
                  </a:moveTo>
                  <a:lnTo>
                    <a:pt x="4549521" y="3429"/>
                  </a:lnTo>
                  <a:lnTo>
                    <a:pt x="4549521" y="326136"/>
                  </a:lnTo>
                  <a:lnTo>
                    <a:pt x="4576191" y="326136"/>
                  </a:lnTo>
                  <a:lnTo>
                    <a:pt x="4576191" y="3429"/>
                  </a:lnTo>
                  <a:close/>
                </a:path>
                <a:path w="4912995" h="2373629">
                  <a:moveTo>
                    <a:pt x="4912487" y="165608"/>
                  </a:moveTo>
                  <a:lnTo>
                    <a:pt x="4910785" y="135813"/>
                  </a:lnTo>
                  <a:lnTo>
                    <a:pt x="4910772" y="135445"/>
                  </a:lnTo>
                  <a:lnTo>
                    <a:pt x="4905654" y="107569"/>
                  </a:lnTo>
                  <a:lnTo>
                    <a:pt x="4885309" y="58674"/>
                  </a:lnTo>
                  <a:lnTo>
                    <a:pt x="4852352" y="22136"/>
                  </a:lnTo>
                  <a:lnTo>
                    <a:pt x="4807585" y="1016"/>
                  </a:lnTo>
                  <a:lnTo>
                    <a:pt x="4802886" y="14351"/>
                  </a:lnTo>
                  <a:lnTo>
                    <a:pt x="4821936" y="22618"/>
                  </a:lnTo>
                  <a:lnTo>
                    <a:pt x="4838319" y="34074"/>
                  </a:lnTo>
                  <a:lnTo>
                    <a:pt x="4863084" y="66548"/>
                  </a:lnTo>
                  <a:lnTo>
                    <a:pt x="4877651" y="110236"/>
                  </a:lnTo>
                  <a:lnTo>
                    <a:pt x="4882515" y="163830"/>
                  </a:lnTo>
                  <a:lnTo>
                    <a:pt x="4881270" y="192862"/>
                  </a:lnTo>
                  <a:lnTo>
                    <a:pt x="4871466" y="242887"/>
                  </a:lnTo>
                  <a:lnTo>
                    <a:pt x="4851933" y="281990"/>
                  </a:lnTo>
                  <a:lnTo>
                    <a:pt x="4822126" y="308330"/>
                  </a:lnTo>
                  <a:lnTo>
                    <a:pt x="4803394" y="316611"/>
                  </a:lnTo>
                  <a:lnTo>
                    <a:pt x="4807585" y="329946"/>
                  </a:lnTo>
                  <a:lnTo>
                    <a:pt x="4852416" y="308914"/>
                  </a:lnTo>
                  <a:lnTo>
                    <a:pt x="4885436" y="272542"/>
                  </a:lnTo>
                  <a:lnTo>
                    <a:pt x="4905718" y="223697"/>
                  </a:lnTo>
                  <a:lnTo>
                    <a:pt x="4910785" y="195808"/>
                  </a:lnTo>
                  <a:lnTo>
                    <a:pt x="4912487" y="16560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91539" y="1793493"/>
            <a:ext cx="10142855" cy="28816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ts val="3200"/>
              </a:lnSpc>
              <a:spcBef>
                <a:spcPts val="95"/>
              </a:spcBef>
            </a:pPr>
            <a:r>
              <a:rPr sz="2800" dirty="0">
                <a:latin typeface="Calibri"/>
                <a:cs typeface="Calibri"/>
              </a:rPr>
              <a:t>Unsigned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real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exponents</a:t>
            </a:r>
            <a:endParaRPr sz="2800">
              <a:latin typeface="Calibri"/>
              <a:cs typeface="Calibri"/>
            </a:endParaRPr>
          </a:p>
          <a:p>
            <a:pPr marL="330835">
              <a:lnSpc>
                <a:spcPts val="3200"/>
              </a:lnSpc>
              <a:tabLst>
                <a:tab pos="1118235" algn="l"/>
                <a:tab pos="1552575" algn="l"/>
                <a:tab pos="2581275" algn="l"/>
                <a:tab pos="3919854" algn="l"/>
                <a:tab pos="4177665" algn="l"/>
                <a:tab pos="5657850" algn="l"/>
              </a:tabLst>
            </a:pPr>
            <a:r>
              <a:rPr sz="2800" dirty="0">
                <a:latin typeface="Cambria Math"/>
                <a:cs typeface="Cambria Math"/>
              </a:rPr>
              <a:t>𝑟</a:t>
            </a:r>
            <a:r>
              <a:rPr sz="2800" spc="22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20" dirty="0">
                <a:latin typeface="Cambria Math"/>
                <a:cs typeface="Cambria Math"/>
              </a:rPr>
              <a:t>1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…</a:t>
            </a:r>
            <a:r>
              <a:rPr sz="2800" spc="-15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9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20" dirty="0">
                <a:latin typeface="Cambria Math"/>
                <a:cs typeface="Cambria Math"/>
              </a:rPr>
              <a:t>0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…</a:t>
            </a:r>
            <a:r>
              <a:rPr sz="2800" spc="-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9</a:t>
            </a:r>
            <a:r>
              <a:rPr sz="2800" spc="345" dirty="0">
                <a:latin typeface="Cambria Math"/>
                <a:cs typeface="Cambria Math"/>
              </a:rPr>
              <a:t> </a:t>
            </a:r>
            <a:r>
              <a:rPr sz="3075" spc="-75" baseline="27100" dirty="0">
                <a:latin typeface="Cambria Math"/>
                <a:cs typeface="Cambria Math"/>
              </a:rPr>
              <a:t>∗</a:t>
            </a:r>
            <a:r>
              <a:rPr sz="3075" baseline="27100" dirty="0">
                <a:latin typeface="Cambria Math"/>
                <a:cs typeface="Cambria Math"/>
              </a:rPr>
              <a:t>	</a:t>
            </a:r>
            <a:r>
              <a:rPr sz="2800" spc="-50" dirty="0">
                <a:latin typeface="Cambria Math"/>
                <a:cs typeface="Cambria Math"/>
              </a:rPr>
              <a:t>.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20" dirty="0">
                <a:latin typeface="Cambria Math"/>
                <a:cs typeface="Cambria Math"/>
              </a:rPr>
              <a:t>0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…</a:t>
            </a:r>
            <a:r>
              <a:rPr sz="2800" spc="-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9</a:t>
            </a:r>
            <a:r>
              <a:rPr sz="2800" spc="345" dirty="0">
                <a:latin typeface="Cambria Math"/>
                <a:cs typeface="Cambria Math"/>
              </a:rPr>
              <a:t> </a:t>
            </a:r>
            <a:r>
              <a:rPr sz="3075" baseline="27100" dirty="0">
                <a:latin typeface="Cambria Math"/>
                <a:cs typeface="Cambria Math"/>
              </a:rPr>
              <a:t>∗</a:t>
            </a:r>
            <a:r>
              <a:rPr sz="3075" spc="60" baseline="27100" dirty="0">
                <a:latin typeface="Cambria Math"/>
                <a:cs typeface="Cambria Math"/>
              </a:rPr>
              <a:t>  </a:t>
            </a:r>
            <a:r>
              <a:rPr sz="2800" spc="-50" dirty="0">
                <a:latin typeface="Cambria Math"/>
                <a:cs typeface="Cambria Math"/>
              </a:rPr>
              <a:t>𝜖</a:t>
            </a:r>
            <a:r>
              <a:rPr sz="2800" dirty="0">
                <a:latin typeface="Cambria Math"/>
                <a:cs typeface="Cambria Math"/>
              </a:rPr>
              <a:t>	𝐸(+|</a:t>
            </a:r>
            <a:r>
              <a:rPr sz="2800" spc="1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−</a:t>
            </a:r>
            <a:r>
              <a:rPr sz="2800" spc="3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|𝜖)(0|[1</a:t>
            </a:r>
            <a:r>
              <a:rPr sz="2800" spc="-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…</a:t>
            </a:r>
            <a:r>
              <a:rPr sz="2800" spc="-14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9][0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…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9]</a:t>
            </a:r>
            <a:r>
              <a:rPr sz="3075" spc="-30" baseline="27100" dirty="0">
                <a:latin typeface="Cambria Math"/>
                <a:cs typeface="Cambria Math"/>
              </a:rPr>
              <a:t>∗</a:t>
            </a:r>
            <a:r>
              <a:rPr sz="2800" spc="-20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</a:pPr>
            <a:endParaRPr sz="28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2145"/>
              </a:spcBef>
            </a:pPr>
            <a:endParaRPr sz="28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  <a:tabLst>
                <a:tab pos="833755" algn="l"/>
                <a:tab pos="1664335" algn="l"/>
                <a:tab pos="2268855" algn="l"/>
                <a:tab pos="2677795" algn="l"/>
              </a:tabLst>
            </a:pPr>
            <a:r>
              <a:rPr sz="2800" dirty="0">
                <a:latin typeface="Cambria Math"/>
                <a:cs typeface="Cambria Math"/>
              </a:rPr>
              <a:t>𝐿</a:t>
            </a:r>
            <a:r>
              <a:rPr sz="2800" spc="21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𝑤</a:t>
            </a:r>
            <a:r>
              <a:rPr sz="2800" spc="245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∈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0,1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3075" spc="-75" baseline="27100" dirty="0">
                <a:latin typeface="Cambria Math"/>
                <a:cs typeface="Cambria Math"/>
              </a:rPr>
              <a:t>∗</a:t>
            </a:r>
            <a:r>
              <a:rPr sz="3075" baseline="27100" dirty="0">
                <a:latin typeface="Cambria Math"/>
                <a:cs typeface="Cambria Math"/>
              </a:rPr>
              <a:t>	</a:t>
            </a:r>
            <a:r>
              <a:rPr sz="2800" dirty="0">
                <a:latin typeface="Cambria Math"/>
                <a:cs typeface="Cambria Math"/>
              </a:rPr>
              <a:t>𝑤</a:t>
            </a:r>
            <a:r>
              <a:rPr sz="2800" spc="1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has</a:t>
            </a:r>
            <a:r>
              <a:rPr sz="2800" spc="-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no</a:t>
            </a:r>
            <a:r>
              <a:rPr sz="2800" spc="-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pair</a:t>
            </a:r>
            <a:r>
              <a:rPr sz="2800" spc="-4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of</a:t>
            </a:r>
            <a:r>
              <a:rPr sz="2800" spc="-4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consecutive</a:t>
            </a:r>
            <a:r>
              <a:rPr sz="2800" spc="-55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zeros}</a:t>
            </a:r>
            <a:endParaRPr sz="2800">
              <a:latin typeface="Cambria Math"/>
              <a:cs typeface="Cambria Math"/>
            </a:endParaRPr>
          </a:p>
          <a:p>
            <a:pPr marL="1866900">
              <a:lnSpc>
                <a:spcPct val="100000"/>
              </a:lnSpc>
              <a:spcBef>
                <a:spcPts val="660"/>
              </a:spcBef>
              <a:tabLst>
                <a:tab pos="2654935" algn="l"/>
                <a:tab pos="3816350" algn="l"/>
              </a:tabLst>
            </a:pPr>
            <a:r>
              <a:rPr sz="2800" dirty="0">
                <a:latin typeface="Cambria Math"/>
                <a:cs typeface="Cambria Math"/>
              </a:rPr>
              <a:t>𝑟</a:t>
            </a:r>
            <a:r>
              <a:rPr sz="2800" spc="21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=</a:t>
            </a:r>
            <a:r>
              <a:rPr sz="2800" dirty="0">
                <a:latin typeface="Cambria Math"/>
                <a:cs typeface="Cambria Math"/>
              </a:rPr>
              <a:t>	1 +</a:t>
            </a:r>
            <a:r>
              <a:rPr sz="2800" spc="-5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01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3075" baseline="27100" dirty="0">
                <a:latin typeface="Cambria Math"/>
                <a:cs typeface="Cambria Math"/>
              </a:rPr>
              <a:t>∗</a:t>
            </a:r>
            <a:r>
              <a:rPr sz="2800" dirty="0">
                <a:latin typeface="Cambria Math"/>
                <a:cs typeface="Cambria Math"/>
              </a:rPr>
              <a:t>(0</a:t>
            </a:r>
            <a:r>
              <a:rPr sz="2800" spc="4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+</a:t>
            </a:r>
            <a:r>
              <a:rPr sz="2800" spc="45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𝜖)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Regular</a:t>
            </a:r>
            <a:r>
              <a:rPr spc="-95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3" name="object 3"/>
          <p:cNvSpPr/>
          <p:nvPr/>
        </p:nvSpPr>
        <p:spPr>
          <a:xfrm>
            <a:off x="1441703" y="4293108"/>
            <a:ext cx="9309100" cy="668020"/>
          </a:xfrm>
          <a:custGeom>
            <a:avLst/>
            <a:gdLst/>
            <a:ahLst/>
            <a:cxnLst/>
            <a:rect l="l" t="t" r="r" b="b"/>
            <a:pathLst>
              <a:path w="9309100" h="668020">
                <a:moveTo>
                  <a:pt x="9197340" y="0"/>
                </a:moveTo>
                <a:lnTo>
                  <a:pt x="111252" y="0"/>
                </a:lnTo>
                <a:lnTo>
                  <a:pt x="67937" y="8739"/>
                </a:lnTo>
                <a:lnTo>
                  <a:pt x="32575" y="32575"/>
                </a:lnTo>
                <a:lnTo>
                  <a:pt x="8739" y="67937"/>
                </a:lnTo>
                <a:lnTo>
                  <a:pt x="0" y="111252"/>
                </a:lnTo>
                <a:lnTo>
                  <a:pt x="0" y="556260"/>
                </a:lnTo>
                <a:lnTo>
                  <a:pt x="8739" y="599574"/>
                </a:lnTo>
                <a:lnTo>
                  <a:pt x="32575" y="634936"/>
                </a:lnTo>
                <a:lnTo>
                  <a:pt x="67937" y="658772"/>
                </a:lnTo>
                <a:lnTo>
                  <a:pt x="111252" y="667512"/>
                </a:lnTo>
                <a:lnTo>
                  <a:pt x="9197340" y="667512"/>
                </a:lnTo>
                <a:lnTo>
                  <a:pt x="9240654" y="658772"/>
                </a:lnTo>
                <a:lnTo>
                  <a:pt x="9276016" y="634936"/>
                </a:lnTo>
                <a:lnTo>
                  <a:pt x="9299852" y="599574"/>
                </a:lnTo>
                <a:lnTo>
                  <a:pt x="9308592" y="556260"/>
                </a:lnTo>
                <a:lnTo>
                  <a:pt x="9308592" y="111252"/>
                </a:lnTo>
                <a:lnTo>
                  <a:pt x="9299852" y="67937"/>
                </a:lnTo>
                <a:lnTo>
                  <a:pt x="9276016" y="32575"/>
                </a:lnTo>
                <a:lnTo>
                  <a:pt x="9240654" y="8739"/>
                </a:lnTo>
                <a:lnTo>
                  <a:pt x="919734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793493"/>
            <a:ext cx="10343515" cy="306578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reduce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parentheses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introducing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precedence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and 	</a:t>
            </a:r>
            <a:r>
              <a:rPr sz="2800" dirty="0">
                <a:latin typeface="Calibri"/>
                <a:cs typeface="Calibri"/>
              </a:rPr>
              <a:t>associativity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rules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Binary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operators,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closure,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concatenation,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alternation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associative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73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Precedence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rule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</a:t>
            </a:r>
            <a:endParaRPr sz="2800">
              <a:latin typeface="Calibri"/>
              <a:cs typeface="Calibri"/>
            </a:endParaRPr>
          </a:p>
          <a:p>
            <a:pPr marL="750570">
              <a:lnSpc>
                <a:spcPct val="100000"/>
              </a:lnSpc>
              <a:spcBef>
                <a:spcPts val="2565"/>
              </a:spcBef>
            </a:pPr>
            <a:r>
              <a:rPr sz="3200" dirty="0">
                <a:latin typeface="Calibri"/>
                <a:cs typeface="Calibri"/>
              </a:rPr>
              <a:t>parentheses</a:t>
            </a:r>
            <a:r>
              <a:rPr sz="3200" spc="-70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&gt;</a:t>
            </a:r>
            <a:r>
              <a:rPr sz="3200" spc="-65" dirty="0">
                <a:latin typeface="Cambria Math"/>
                <a:cs typeface="Cambria Math"/>
              </a:rPr>
              <a:t> </a:t>
            </a:r>
            <a:r>
              <a:rPr sz="3200" dirty="0">
                <a:latin typeface="Calibri"/>
                <a:cs typeface="Calibri"/>
              </a:rPr>
              <a:t>closure</a:t>
            </a:r>
            <a:r>
              <a:rPr sz="3200" spc="-80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&gt;</a:t>
            </a:r>
            <a:r>
              <a:rPr sz="3200" spc="-70" dirty="0">
                <a:latin typeface="Cambria Math"/>
                <a:cs typeface="Cambria Math"/>
              </a:rPr>
              <a:t> </a:t>
            </a:r>
            <a:r>
              <a:rPr sz="3200" spc="-10" dirty="0">
                <a:latin typeface="Calibri"/>
                <a:cs typeface="Calibri"/>
              </a:rPr>
              <a:t>concatenation</a:t>
            </a:r>
            <a:r>
              <a:rPr sz="3200" spc="-60" dirty="0">
                <a:latin typeface="Calibri"/>
                <a:cs typeface="Calibri"/>
              </a:rPr>
              <a:t> </a:t>
            </a:r>
            <a:r>
              <a:rPr sz="3200" dirty="0">
                <a:latin typeface="Cambria Math"/>
                <a:cs typeface="Cambria Math"/>
              </a:rPr>
              <a:t>&gt;</a:t>
            </a:r>
            <a:r>
              <a:rPr sz="3200" spc="-65" dirty="0">
                <a:latin typeface="Cambria Math"/>
                <a:cs typeface="Cambria Math"/>
              </a:rPr>
              <a:t> </a:t>
            </a:r>
            <a:r>
              <a:rPr sz="3200" spc="-10" dirty="0">
                <a:latin typeface="Calibri"/>
                <a:cs typeface="Calibri"/>
              </a:rPr>
              <a:t>alternation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Algebraic</a:t>
            </a:r>
            <a:r>
              <a:rPr spc="-135" dirty="0"/>
              <a:t> </a:t>
            </a:r>
            <a:r>
              <a:rPr dirty="0"/>
              <a:t>Laws</a:t>
            </a:r>
            <a:r>
              <a:rPr spc="-125" dirty="0"/>
              <a:t> </a:t>
            </a:r>
            <a:r>
              <a:rPr dirty="0"/>
              <a:t>for</a:t>
            </a:r>
            <a:r>
              <a:rPr spc="-130" dirty="0"/>
              <a:t> </a:t>
            </a:r>
            <a:r>
              <a:rPr spc="-25" dirty="0"/>
              <a:t>REs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723900" y="2796209"/>
            <a:ext cx="5372100" cy="1555115"/>
            <a:chOff x="723900" y="2796209"/>
            <a:chExt cx="5372100" cy="1555115"/>
          </a:xfrm>
        </p:grpSpPr>
        <p:sp>
          <p:nvSpPr>
            <p:cNvPr id="4" name="object 4"/>
            <p:cNvSpPr/>
            <p:nvPr/>
          </p:nvSpPr>
          <p:spPr>
            <a:xfrm>
              <a:off x="723900" y="2796209"/>
              <a:ext cx="5372100" cy="518795"/>
            </a:xfrm>
            <a:custGeom>
              <a:avLst/>
              <a:gdLst/>
              <a:ahLst/>
              <a:cxnLst/>
              <a:rect l="l" t="t" r="r" b="b"/>
              <a:pathLst>
                <a:path w="5372100" h="518795">
                  <a:moveTo>
                    <a:pt x="5372100" y="0"/>
                  </a:moveTo>
                  <a:lnTo>
                    <a:pt x="0" y="0"/>
                  </a:lnTo>
                  <a:lnTo>
                    <a:pt x="0" y="518236"/>
                  </a:lnTo>
                  <a:lnTo>
                    <a:pt x="5372100" y="518236"/>
                  </a:lnTo>
                  <a:lnTo>
                    <a:pt x="53721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23900" y="3314496"/>
              <a:ext cx="5372100" cy="518795"/>
            </a:xfrm>
            <a:custGeom>
              <a:avLst/>
              <a:gdLst/>
              <a:ahLst/>
              <a:cxnLst/>
              <a:rect l="l" t="t" r="r" b="b"/>
              <a:pathLst>
                <a:path w="5372100" h="518795">
                  <a:moveTo>
                    <a:pt x="5372100" y="0"/>
                  </a:moveTo>
                  <a:lnTo>
                    <a:pt x="0" y="0"/>
                  </a:lnTo>
                  <a:lnTo>
                    <a:pt x="0" y="518236"/>
                  </a:lnTo>
                  <a:lnTo>
                    <a:pt x="5372100" y="518236"/>
                  </a:lnTo>
                  <a:lnTo>
                    <a:pt x="5372100" y="0"/>
                  </a:lnTo>
                  <a:close/>
                </a:path>
              </a:pathLst>
            </a:custGeom>
            <a:solidFill>
              <a:srgbClr val="CACAC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23900" y="3832656"/>
              <a:ext cx="5372100" cy="518795"/>
            </a:xfrm>
            <a:custGeom>
              <a:avLst/>
              <a:gdLst/>
              <a:ahLst/>
              <a:cxnLst/>
              <a:rect l="l" t="t" r="r" b="b"/>
              <a:pathLst>
                <a:path w="5372100" h="518795">
                  <a:moveTo>
                    <a:pt x="5372100" y="0"/>
                  </a:moveTo>
                  <a:lnTo>
                    <a:pt x="0" y="0"/>
                  </a:lnTo>
                  <a:lnTo>
                    <a:pt x="0" y="518236"/>
                  </a:lnTo>
                  <a:lnTo>
                    <a:pt x="5372100" y="518236"/>
                  </a:lnTo>
                  <a:lnTo>
                    <a:pt x="5372100" y="0"/>
                  </a:lnTo>
                  <a:close/>
                </a:path>
              </a:pathLst>
            </a:custGeom>
            <a:solidFill>
              <a:srgbClr val="E7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687957" y="2901187"/>
              <a:ext cx="2540635" cy="1318895"/>
            </a:xfrm>
            <a:custGeom>
              <a:avLst/>
              <a:gdLst/>
              <a:ahLst/>
              <a:cxnLst/>
              <a:rect l="l" t="t" r="r" b="b"/>
              <a:pathLst>
                <a:path w="2540635" h="1318895">
                  <a:moveTo>
                    <a:pt x="94107" y="1048004"/>
                  </a:moveTo>
                  <a:lnTo>
                    <a:pt x="90043" y="1036447"/>
                  </a:lnTo>
                  <a:lnTo>
                    <a:pt x="69583" y="1043901"/>
                  </a:lnTo>
                  <a:lnTo>
                    <a:pt x="51638" y="1054646"/>
                  </a:lnTo>
                  <a:lnTo>
                    <a:pt x="23241" y="1085977"/>
                  </a:lnTo>
                  <a:lnTo>
                    <a:pt x="5803" y="1127988"/>
                  </a:lnTo>
                  <a:lnTo>
                    <a:pt x="76" y="1176274"/>
                  </a:lnTo>
                  <a:lnTo>
                    <a:pt x="0" y="1177798"/>
                  </a:lnTo>
                  <a:lnTo>
                    <a:pt x="1447" y="1203680"/>
                  </a:lnTo>
                  <a:lnTo>
                    <a:pt x="13068" y="1249540"/>
                  </a:lnTo>
                  <a:lnTo>
                    <a:pt x="36118" y="1286789"/>
                  </a:lnTo>
                  <a:lnTo>
                    <a:pt x="69507" y="1311465"/>
                  </a:lnTo>
                  <a:lnTo>
                    <a:pt x="90043" y="1318895"/>
                  </a:lnTo>
                  <a:lnTo>
                    <a:pt x="93599" y="1307338"/>
                  </a:lnTo>
                  <a:lnTo>
                    <a:pt x="77520" y="1300226"/>
                  </a:lnTo>
                  <a:lnTo>
                    <a:pt x="63639" y="1290307"/>
                  </a:lnTo>
                  <a:lnTo>
                    <a:pt x="35204" y="1244104"/>
                  </a:lnTo>
                  <a:lnTo>
                    <a:pt x="26822" y="1201166"/>
                  </a:lnTo>
                  <a:lnTo>
                    <a:pt x="25781" y="1176274"/>
                  </a:lnTo>
                  <a:lnTo>
                    <a:pt x="26822" y="1152182"/>
                  </a:lnTo>
                  <a:lnTo>
                    <a:pt x="35204" y="1110373"/>
                  </a:lnTo>
                  <a:lnTo>
                    <a:pt x="63741" y="1064882"/>
                  </a:lnTo>
                  <a:lnTo>
                    <a:pt x="77787" y="1055090"/>
                  </a:lnTo>
                  <a:lnTo>
                    <a:pt x="94107" y="1048004"/>
                  </a:lnTo>
                  <a:close/>
                </a:path>
                <a:path w="2540635" h="1318895">
                  <a:moveTo>
                    <a:pt x="307213" y="1038606"/>
                  </a:moveTo>
                  <a:lnTo>
                    <a:pt x="284226" y="1038606"/>
                  </a:lnTo>
                  <a:lnTo>
                    <a:pt x="284226" y="1315593"/>
                  </a:lnTo>
                  <a:lnTo>
                    <a:pt x="307213" y="1315593"/>
                  </a:lnTo>
                  <a:lnTo>
                    <a:pt x="307213" y="1038606"/>
                  </a:lnTo>
                  <a:close/>
                </a:path>
                <a:path w="2540635" h="1318895">
                  <a:moveTo>
                    <a:pt x="571246" y="1177798"/>
                  </a:moveTo>
                  <a:lnTo>
                    <a:pt x="569798" y="1152182"/>
                  </a:lnTo>
                  <a:lnTo>
                    <a:pt x="569785" y="1151915"/>
                  </a:lnTo>
                  <a:lnTo>
                    <a:pt x="565429" y="1127988"/>
                  </a:lnTo>
                  <a:lnTo>
                    <a:pt x="548005" y="1085977"/>
                  </a:lnTo>
                  <a:lnTo>
                    <a:pt x="519595" y="1054646"/>
                  </a:lnTo>
                  <a:lnTo>
                    <a:pt x="481203" y="1036447"/>
                  </a:lnTo>
                  <a:lnTo>
                    <a:pt x="477266" y="1048004"/>
                  </a:lnTo>
                  <a:lnTo>
                    <a:pt x="493572" y="1055090"/>
                  </a:lnTo>
                  <a:lnTo>
                    <a:pt x="507619" y="1064882"/>
                  </a:lnTo>
                  <a:lnTo>
                    <a:pt x="536130" y="1110373"/>
                  </a:lnTo>
                  <a:lnTo>
                    <a:pt x="544398" y="1151915"/>
                  </a:lnTo>
                  <a:lnTo>
                    <a:pt x="544436" y="1152182"/>
                  </a:lnTo>
                  <a:lnTo>
                    <a:pt x="544410" y="1201166"/>
                  </a:lnTo>
                  <a:lnTo>
                    <a:pt x="536079" y="1244104"/>
                  </a:lnTo>
                  <a:lnTo>
                    <a:pt x="507657" y="1290307"/>
                  </a:lnTo>
                  <a:lnTo>
                    <a:pt x="477647" y="1307338"/>
                  </a:lnTo>
                  <a:lnTo>
                    <a:pt x="481203" y="1318895"/>
                  </a:lnTo>
                  <a:lnTo>
                    <a:pt x="519696" y="1300772"/>
                  </a:lnTo>
                  <a:lnTo>
                    <a:pt x="548005" y="1269492"/>
                  </a:lnTo>
                  <a:lnTo>
                    <a:pt x="565429" y="1227607"/>
                  </a:lnTo>
                  <a:lnTo>
                    <a:pt x="569785" y="1203680"/>
                  </a:lnTo>
                  <a:lnTo>
                    <a:pt x="571246" y="1177798"/>
                  </a:lnTo>
                  <a:close/>
                </a:path>
                <a:path w="2540635" h="1318895">
                  <a:moveTo>
                    <a:pt x="1019175" y="11557"/>
                  </a:moveTo>
                  <a:lnTo>
                    <a:pt x="1015111" y="0"/>
                  </a:lnTo>
                  <a:lnTo>
                    <a:pt x="994651" y="7442"/>
                  </a:lnTo>
                  <a:lnTo>
                    <a:pt x="976706" y="18148"/>
                  </a:lnTo>
                  <a:lnTo>
                    <a:pt x="948309" y="49530"/>
                  </a:lnTo>
                  <a:lnTo>
                    <a:pt x="930871" y="91478"/>
                  </a:lnTo>
                  <a:lnTo>
                    <a:pt x="925144" y="139827"/>
                  </a:lnTo>
                  <a:lnTo>
                    <a:pt x="925068" y="141224"/>
                  </a:lnTo>
                  <a:lnTo>
                    <a:pt x="926515" y="167182"/>
                  </a:lnTo>
                  <a:lnTo>
                    <a:pt x="938136" y="213093"/>
                  </a:lnTo>
                  <a:lnTo>
                    <a:pt x="961186" y="250342"/>
                  </a:lnTo>
                  <a:lnTo>
                    <a:pt x="994575" y="274967"/>
                  </a:lnTo>
                  <a:lnTo>
                    <a:pt x="1015111" y="282321"/>
                  </a:lnTo>
                  <a:lnTo>
                    <a:pt x="1018667" y="270891"/>
                  </a:lnTo>
                  <a:lnTo>
                    <a:pt x="1002588" y="263779"/>
                  </a:lnTo>
                  <a:lnTo>
                    <a:pt x="988707" y="253860"/>
                  </a:lnTo>
                  <a:lnTo>
                    <a:pt x="960272" y="207657"/>
                  </a:lnTo>
                  <a:lnTo>
                    <a:pt x="951890" y="164719"/>
                  </a:lnTo>
                  <a:lnTo>
                    <a:pt x="950849" y="139827"/>
                  </a:lnTo>
                  <a:lnTo>
                    <a:pt x="951890" y="115735"/>
                  </a:lnTo>
                  <a:lnTo>
                    <a:pt x="960272" y="73926"/>
                  </a:lnTo>
                  <a:lnTo>
                    <a:pt x="988809" y="28435"/>
                  </a:lnTo>
                  <a:lnTo>
                    <a:pt x="1002855" y="18643"/>
                  </a:lnTo>
                  <a:lnTo>
                    <a:pt x="1019175" y="11557"/>
                  </a:lnTo>
                  <a:close/>
                </a:path>
                <a:path w="2540635" h="1318895">
                  <a:moveTo>
                    <a:pt x="1121283" y="529717"/>
                  </a:moveTo>
                  <a:lnTo>
                    <a:pt x="1117219" y="518287"/>
                  </a:lnTo>
                  <a:lnTo>
                    <a:pt x="1096759" y="525678"/>
                  </a:lnTo>
                  <a:lnTo>
                    <a:pt x="1078814" y="536384"/>
                  </a:lnTo>
                  <a:lnTo>
                    <a:pt x="1050417" y="567817"/>
                  </a:lnTo>
                  <a:lnTo>
                    <a:pt x="1032979" y="609714"/>
                  </a:lnTo>
                  <a:lnTo>
                    <a:pt x="1027252" y="657987"/>
                  </a:lnTo>
                  <a:lnTo>
                    <a:pt x="1027176" y="659511"/>
                  </a:lnTo>
                  <a:lnTo>
                    <a:pt x="1028623" y="685469"/>
                  </a:lnTo>
                  <a:lnTo>
                    <a:pt x="1040244" y="731329"/>
                  </a:lnTo>
                  <a:lnTo>
                    <a:pt x="1063294" y="768515"/>
                  </a:lnTo>
                  <a:lnTo>
                    <a:pt x="1096683" y="793229"/>
                  </a:lnTo>
                  <a:lnTo>
                    <a:pt x="1117219" y="800608"/>
                  </a:lnTo>
                  <a:lnTo>
                    <a:pt x="1120775" y="789178"/>
                  </a:lnTo>
                  <a:lnTo>
                    <a:pt x="1104696" y="782066"/>
                  </a:lnTo>
                  <a:lnTo>
                    <a:pt x="1090815" y="772134"/>
                  </a:lnTo>
                  <a:lnTo>
                    <a:pt x="1062380" y="725843"/>
                  </a:lnTo>
                  <a:lnTo>
                    <a:pt x="1053998" y="682929"/>
                  </a:lnTo>
                  <a:lnTo>
                    <a:pt x="1052957" y="657987"/>
                  </a:lnTo>
                  <a:lnTo>
                    <a:pt x="1053998" y="633920"/>
                  </a:lnTo>
                  <a:lnTo>
                    <a:pt x="1062380" y="592150"/>
                  </a:lnTo>
                  <a:lnTo>
                    <a:pt x="1090917" y="546646"/>
                  </a:lnTo>
                  <a:lnTo>
                    <a:pt x="1104963" y="536816"/>
                  </a:lnTo>
                  <a:lnTo>
                    <a:pt x="1121283" y="529717"/>
                  </a:lnTo>
                  <a:close/>
                </a:path>
                <a:path w="2540635" h="1318895">
                  <a:moveTo>
                    <a:pt x="1232281" y="2159"/>
                  </a:moveTo>
                  <a:lnTo>
                    <a:pt x="1209294" y="2159"/>
                  </a:lnTo>
                  <a:lnTo>
                    <a:pt x="1209294" y="279146"/>
                  </a:lnTo>
                  <a:lnTo>
                    <a:pt x="1232281" y="279146"/>
                  </a:lnTo>
                  <a:lnTo>
                    <a:pt x="1232281" y="2159"/>
                  </a:lnTo>
                  <a:close/>
                </a:path>
                <a:path w="2540635" h="1318895">
                  <a:moveTo>
                    <a:pt x="1494790" y="659511"/>
                  </a:moveTo>
                  <a:lnTo>
                    <a:pt x="1493342" y="633920"/>
                  </a:lnTo>
                  <a:lnTo>
                    <a:pt x="1493329" y="633641"/>
                  </a:lnTo>
                  <a:lnTo>
                    <a:pt x="1488973" y="609714"/>
                  </a:lnTo>
                  <a:lnTo>
                    <a:pt x="1471549" y="567817"/>
                  </a:lnTo>
                  <a:lnTo>
                    <a:pt x="1443139" y="536384"/>
                  </a:lnTo>
                  <a:lnTo>
                    <a:pt x="1404747" y="518287"/>
                  </a:lnTo>
                  <a:lnTo>
                    <a:pt x="1400810" y="529717"/>
                  </a:lnTo>
                  <a:lnTo>
                    <a:pt x="1417116" y="536816"/>
                  </a:lnTo>
                  <a:lnTo>
                    <a:pt x="1431163" y="546646"/>
                  </a:lnTo>
                  <a:lnTo>
                    <a:pt x="1459674" y="592150"/>
                  </a:lnTo>
                  <a:lnTo>
                    <a:pt x="1467929" y="633641"/>
                  </a:lnTo>
                  <a:lnTo>
                    <a:pt x="1467980" y="633920"/>
                  </a:lnTo>
                  <a:lnTo>
                    <a:pt x="1467954" y="682929"/>
                  </a:lnTo>
                  <a:lnTo>
                    <a:pt x="1459623" y="725843"/>
                  </a:lnTo>
                  <a:lnTo>
                    <a:pt x="1431201" y="772134"/>
                  </a:lnTo>
                  <a:lnTo>
                    <a:pt x="1401191" y="789178"/>
                  </a:lnTo>
                  <a:lnTo>
                    <a:pt x="1404747" y="800608"/>
                  </a:lnTo>
                  <a:lnTo>
                    <a:pt x="1443240" y="782535"/>
                  </a:lnTo>
                  <a:lnTo>
                    <a:pt x="1471549" y="751205"/>
                  </a:lnTo>
                  <a:lnTo>
                    <a:pt x="1488973" y="709409"/>
                  </a:lnTo>
                  <a:lnTo>
                    <a:pt x="1493329" y="685469"/>
                  </a:lnTo>
                  <a:lnTo>
                    <a:pt x="1494790" y="659511"/>
                  </a:lnTo>
                  <a:close/>
                </a:path>
                <a:path w="2540635" h="1318895">
                  <a:moveTo>
                    <a:pt x="1496314" y="141224"/>
                  </a:moveTo>
                  <a:lnTo>
                    <a:pt x="1490497" y="91478"/>
                  </a:lnTo>
                  <a:lnTo>
                    <a:pt x="1473073" y="49530"/>
                  </a:lnTo>
                  <a:lnTo>
                    <a:pt x="1444663" y="18148"/>
                  </a:lnTo>
                  <a:lnTo>
                    <a:pt x="1406271" y="0"/>
                  </a:lnTo>
                  <a:lnTo>
                    <a:pt x="1402334" y="11557"/>
                  </a:lnTo>
                  <a:lnTo>
                    <a:pt x="1418640" y="18643"/>
                  </a:lnTo>
                  <a:lnTo>
                    <a:pt x="1432687" y="28435"/>
                  </a:lnTo>
                  <a:lnTo>
                    <a:pt x="1461198" y="73926"/>
                  </a:lnTo>
                  <a:lnTo>
                    <a:pt x="1469440" y="115366"/>
                  </a:lnTo>
                  <a:lnTo>
                    <a:pt x="1469504" y="115735"/>
                  </a:lnTo>
                  <a:lnTo>
                    <a:pt x="1469478" y="164719"/>
                  </a:lnTo>
                  <a:lnTo>
                    <a:pt x="1461147" y="207657"/>
                  </a:lnTo>
                  <a:lnTo>
                    <a:pt x="1432725" y="253860"/>
                  </a:lnTo>
                  <a:lnTo>
                    <a:pt x="1402715" y="270891"/>
                  </a:lnTo>
                  <a:lnTo>
                    <a:pt x="1406271" y="282321"/>
                  </a:lnTo>
                  <a:lnTo>
                    <a:pt x="1444764" y="264312"/>
                  </a:lnTo>
                  <a:lnTo>
                    <a:pt x="1473073" y="233045"/>
                  </a:lnTo>
                  <a:lnTo>
                    <a:pt x="1490497" y="191135"/>
                  </a:lnTo>
                  <a:lnTo>
                    <a:pt x="1494853" y="167182"/>
                  </a:lnTo>
                  <a:lnTo>
                    <a:pt x="1496314" y="141224"/>
                  </a:lnTo>
                  <a:close/>
                </a:path>
                <a:path w="2540635" h="1318895">
                  <a:moveTo>
                    <a:pt x="1907667" y="1048004"/>
                  </a:moveTo>
                  <a:lnTo>
                    <a:pt x="1903603" y="1036447"/>
                  </a:lnTo>
                  <a:lnTo>
                    <a:pt x="1883143" y="1043901"/>
                  </a:lnTo>
                  <a:lnTo>
                    <a:pt x="1865198" y="1054646"/>
                  </a:lnTo>
                  <a:lnTo>
                    <a:pt x="1836801" y="1085977"/>
                  </a:lnTo>
                  <a:lnTo>
                    <a:pt x="1819363" y="1127988"/>
                  </a:lnTo>
                  <a:lnTo>
                    <a:pt x="1813636" y="1176274"/>
                  </a:lnTo>
                  <a:lnTo>
                    <a:pt x="1813560" y="1177798"/>
                  </a:lnTo>
                  <a:lnTo>
                    <a:pt x="1815007" y="1203680"/>
                  </a:lnTo>
                  <a:lnTo>
                    <a:pt x="1826628" y="1249540"/>
                  </a:lnTo>
                  <a:lnTo>
                    <a:pt x="1849678" y="1286789"/>
                  </a:lnTo>
                  <a:lnTo>
                    <a:pt x="1883067" y="1311465"/>
                  </a:lnTo>
                  <a:lnTo>
                    <a:pt x="1903603" y="1318895"/>
                  </a:lnTo>
                  <a:lnTo>
                    <a:pt x="1907159" y="1307338"/>
                  </a:lnTo>
                  <a:lnTo>
                    <a:pt x="1891080" y="1300226"/>
                  </a:lnTo>
                  <a:lnTo>
                    <a:pt x="1877199" y="1290307"/>
                  </a:lnTo>
                  <a:lnTo>
                    <a:pt x="1848764" y="1244104"/>
                  </a:lnTo>
                  <a:lnTo>
                    <a:pt x="1840382" y="1201166"/>
                  </a:lnTo>
                  <a:lnTo>
                    <a:pt x="1839341" y="1176274"/>
                  </a:lnTo>
                  <a:lnTo>
                    <a:pt x="1840382" y="1152182"/>
                  </a:lnTo>
                  <a:lnTo>
                    <a:pt x="1848764" y="1110373"/>
                  </a:lnTo>
                  <a:lnTo>
                    <a:pt x="1877314" y="1064882"/>
                  </a:lnTo>
                  <a:lnTo>
                    <a:pt x="1891347" y="1055090"/>
                  </a:lnTo>
                  <a:lnTo>
                    <a:pt x="1907667" y="1048004"/>
                  </a:lnTo>
                  <a:close/>
                </a:path>
                <a:path w="2540635" h="1318895">
                  <a:moveTo>
                    <a:pt x="2040255" y="529717"/>
                  </a:moveTo>
                  <a:lnTo>
                    <a:pt x="2036191" y="518287"/>
                  </a:lnTo>
                  <a:lnTo>
                    <a:pt x="2015731" y="525678"/>
                  </a:lnTo>
                  <a:lnTo>
                    <a:pt x="1997786" y="536384"/>
                  </a:lnTo>
                  <a:lnTo>
                    <a:pt x="1969389" y="567817"/>
                  </a:lnTo>
                  <a:lnTo>
                    <a:pt x="1951951" y="609714"/>
                  </a:lnTo>
                  <a:lnTo>
                    <a:pt x="1946224" y="657987"/>
                  </a:lnTo>
                  <a:lnTo>
                    <a:pt x="1946148" y="659511"/>
                  </a:lnTo>
                  <a:lnTo>
                    <a:pt x="1947595" y="685469"/>
                  </a:lnTo>
                  <a:lnTo>
                    <a:pt x="1959216" y="731329"/>
                  </a:lnTo>
                  <a:lnTo>
                    <a:pt x="1982266" y="768515"/>
                  </a:lnTo>
                  <a:lnTo>
                    <a:pt x="2015655" y="793229"/>
                  </a:lnTo>
                  <a:lnTo>
                    <a:pt x="2036191" y="800608"/>
                  </a:lnTo>
                  <a:lnTo>
                    <a:pt x="2039747" y="789178"/>
                  </a:lnTo>
                  <a:lnTo>
                    <a:pt x="2023668" y="782066"/>
                  </a:lnTo>
                  <a:lnTo>
                    <a:pt x="2009787" y="772134"/>
                  </a:lnTo>
                  <a:lnTo>
                    <a:pt x="1981352" y="725843"/>
                  </a:lnTo>
                  <a:lnTo>
                    <a:pt x="1972970" y="682929"/>
                  </a:lnTo>
                  <a:lnTo>
                    <a:pt x="1971929" y="657987"/>
                  </a:lnTo>
                  <a:lnTo>
                    <a:pt x="1972970" y="633920"/>
                  </a:lnTo>
                  <a:lnTo>
                    <a:pt x="1981352" y="592150"/>
                  </a:lnTo>
                  <a:lnTo>
                    <a:pt x="2009902" y="546646"/>
                  </a:lnTo>
                  <a:lnTo>
                    <a:pt x="2023935" y="536816"/>
                  </a:lnTo>
                  <a:lnTo>
                    <a:pt x="2040255" y="529717"/>
                  </a:lnTo>
                  <a:close/>
                </a:path>
                <a:path w="2540635" h="1318895">
                  <a:moveTo>
                    <a:pt x="2040255" y="11557"/>
                  </a:moveTo>
                  <a:lnTo>
                    <a:pt x="2036191" y="0"/>
                  </a:lnTo>
                  <a:lnTo>
                    <a:pt x="2015731" y="7442"/>
                  </a:lnTo>
                  <a:lnTo>
                    <a:pt x="1997786" y="18148"/>
                  </a:lnTo>
                  <a:lnTo>
                    <a:pt x="1969389" y="49530"/>
                  </a:lnTo>
                  <a:lnTo>
                    <a:pt x="1951951" y="91478"/>
                  </a:lnTo>
                  <a:lnTo>
                    <a:pt x="1946224" y="139827"/>
                  </a:lnTo>
                  <a:lnTo>
                    <a:pt x="1946148" y="141224"/>
                  </a:lnTo>
                  <a:lnTo>
                    <a:pt x="1947595" y="167182"/>
                  </a:lnTo>
                  <a:lnTo>
                    <a:pt x="1959216" y="213093"/>
                  </a:lnTo>
                  <a:lnTo>
                    <a:pt x="1982266" y="250342"/>
                  </a:lnTo>
                  <a:lnTo>
                    <a:pt x="2015655" y="274967"/>
                  </a:lnTo>
                  <a:lnTo>
                    <a:pt x="2036191" y="282321"/>
                  </a:lnTo>
                  <a:lnTo>
                    <a:pt x="2039747" y="270891"/>
                  </a:lnTo>
                  <a:lnTo>
                    <a:pt x="2023668" y="263779"/>
                  </a:lnTo>
                  <a:lnTo>
                    <a:pt x="2009787" y="253860"/>
                  </a:lnTo>
                  <a:lnTo>
                    <a:pt x="1981352" y="207657"/>
                  </a:lnTo>
                  <a:lnTo>
                    <a:pt x="1972970" y="164719"/>
                  </a:lnTo>
                  <a:lnTo>
                    <a:pt x="1971929" y="139827"/>
                  </a:lnTo>
                  <a:lnTo>
                    <a:pt x="1972970" y="115735"/>
                  </a:lnTo>
                  <a:lnTo>
                    <a:pt x="1981352" y="73926"/>
                  </a:lnTo>
                  <a:lnTo>
                    <a:pt x="2009902" y="28435"/>
                  </a:lnTo>
                  <a:lnTo>
                    <a:pt x="2023935" y="18643"/>
                  </a:lnTo>
                  <a:lnTo>
                    <a:pt x="2040255" y="11557"/>
                  </a:lnTo>
                  <a:close/>
                </a:path>
                <a:path w="2540635" h="1318895">
                  <a:moveTo>
                    <a:pt x="2120773" y="1038606"/>
                  </a:moveTo>
                  <a:lnTo>
                    <a:pt x="2097786" y="1038606"/>
                  </a:lnTo>
                  <a:lnTo>
                    <a:pt x="2097786" y="1315593"/>
                  </a:lnTo>
                  <a:lnTo>
                    <a:pt x="2120773" y="1315593"/>
                  </a:lnTo>
                  <a:lnTo>
                    <a:pt x="2120773" y="1038606"/>
                  </a:lnTo>
                  <a:close/>
                </a:path>
                <a:path w="2540635" h="1318895">
                  <a:moveTo>
                    <a:pt x="2256409" y="2159"/>
                  </a:moveTo>
                  <a:lnTo>
                    <a:pt x="2233422" y="2159"/>
                  </a:lnTo>
                  <a:lnTo>
                    <a:pt x="2233422" y="279146"/>
                  </a:lnTo>
                  <a:lnTo>
                    <a:pt x="2256409" y="279146"/>
                  </a:lnTo>
                  <a:lnTo>
                    <a:pt x="2256409" y="2159"/>
                  </a:lnTo>
                  <a:close/>
                </a:path>
                <a:path w="2540635" h="1318895">
                  <a:moveTo>
                    <a:pt x="2386330" y="1177798"/>
                  </a:moveTo>
                  <a:lnTo>
                    <a:pt x="2384882" y="1152182"/>
                  </a:lnTo>
                  <a:lnTo>
                    <a:pt x="2384869" y="1151915"/>
                  </a:lnTo>
                  <a:lnTo>
                    <a:pt x="2380513" y="1127988"/>
                  </a:lnTo>
                  <a:lnTo>
                    <a:pt x="2363089" y="1085977"/>
                  </a:lnTo>
                  <a:lnTo>
                    <a:pt x="2334679" y="1054646"/>
                  </a:lnTo>
                  <a:lnTo>
                    <a:pt x="2296287" y="1036447"/>
                  </a:lnTo>
                  <a:lnTo>
                    <a:pt x="2292350" y="1048004"/>
                  </a:lnTo>
                  <a:lnTo>
                    <a:pt x="2308656" y="1055090"/>
                  </a:lnTo>
                  <a:lnTo>
                    <a:pt x="2322703" y="1064882"/>
                  </a:lnTo>
                  <a:lnTo>
                    <a:pt x="2351214" y="1110373"/>
                  </a:lnTo>
                  <a:lnTo>
                    <a:pt x="2359482" y="1151915"/>
                  </a:lnTo>
                  <a:lnTo>
                    <a:pt x="2359520" y="1152182"/>
                  </a:lnTo>
                  <a:lnTo>
                    <a:pt x="2359495" y="1201166"/>
                  </a:lnTo>
                  <a:lnTo>
                    <a:pt x="2351163" y="1244104"/>
                  </a:lnTo>
                  <a:lnTo>
                    <a:pt x="2322741" y="1290307"/>
                  </a:lnTo>
                  <a:lnTo>
                    <a:pt x="2292731" y="1307338"/>
                  </a:lnTo>
                  <a:lnTo>
                    <a:pt x="2296287" y="1318895"/>
                  </a:lnTo>
                  <a:lnTo>
                    <a:pt x="2334780" y="1300772"/>
                  </a:lnTo>
                  <a:lnTo>
                    <a:pt x="2363089" y="1269492"/>
                  </a:lnTo>
                  <a:lnTo>
                    <a:pt x="2380513" y="1227607"/>
                  </a:lnTo>
                  <a:lnTo>
                    <a:pt x="2384869" y="1203680"/>
                  </a:lnTo>
                  <a:lnTo>
                    <a:pt x="2386330" y="1177798"/>
                  </a:lnTo>
                  <a:close/>
                </a:path>
                <a:path w="2540635" h="1318895">
                  <a:moveTo>
                    <a:pt x="2436622" y="659511"/>
                  </a:moveTo>
                  <a:lnTo>
                    <a:pt x="2435174" y="633920"/>
                  </a:lnTo>
                  <a:lnTo>
                    <a:pt x="2435161" y="633641"/>
                  </a:lnTo>
                  <a:lnTo>
                    <a:pt x="2430805" y="609714"/>
                  </a:lnTo>
                  <a:lnTo>
                    <a:pt x="2413381" y="567817"/>
                  </a:lnTo>
                  <a:lnTo>
                    <a:pt x="2384971" y="536384"/>
                  </a:lnTo>
                  <a:lnTo>
                    <a:pt x="2346579" y="518287"/>
                  </a:lnTo>
                  <a:lnTo>
                    <a:pt x="2342642" y="529717"/>
                  </a:lnTo>
                  <a:lnTo>
                    <a:pt x="2358948" y="536816"/>
                  </a:lnTo>
                  <a:lnTo>
                    <a:pt x="2372995" y="546646"/>
                  </a:lnTo>
                  <a:lnTo>
                    <a:pt x="2401506" y="592150"/>
                  </a:lnTo>
                  <a:lnTo>
                    <a:pt x="2409761" y="633641"/>
                  </a:lnTo>
                  <a:lnTo>
                    <a:pt x="2409812" y="633920"/>
                  </a:lnTo>
                  <a:lnTo>
                    <a:pt x="2409787" y="682929"/>
                  </a:lnTo>
                  <a:lnTo>
                    <a:pt x="2401455" y="725843"/>
                  </a:lnTo>
                  <a:lnTo>
                    <a:pt x="2373033" y="772134"/>
                  </a:lnTo>
                  <a:lnTo>
                    <a:pt x="2343023" y="789178"/>
                  </a:lnTo>
                  <a:lnTo>
                    <a:pt x="2346579" y="800608"/>
                  </a:lnTo>
                  <a:lnTo>
                    <a:pt x="2385072" y="782535"/>
                  </a:lnTo>
                  <a:lnTo>
                    <a:pt x="2413381" y="751205"/>
                  </a:lnTo>
                  <a:lnTo>
                    <a:pt x="2430805" y="709409"/>
                  </a:lnTo>
                  <a:lnTo>
                    <a:pt x="2435161" y="685469"/>
                  </a:lnTo>
                  <a:lnTo>
                    <a:pt x="2436622" y="659511"/>
                  </a:lnTo>
                  <a:close/>
                </a:path>
                <a:path w="2540635" h="1318895">
                  <a:moveTo>
                    <a:pt x="2540254" y="141224"/>
                  </a:moveTo>
                  <a:lnTo>
                    <a:pt x="2534437" y="91478"/>
                  </a:lnTo>
                  <a:lnTo>
                    <a:pt x="2517013" y="49530"/>
                  </a:lnTo>
                  <a:lnTo>
                    <a:pt x="2488603" y="18148"/>
                  </a:lnTo>
                  <a:lnTo>
                    <a:pt x="2450211" y="0"/>
                  </a:lnTo>
                  <a:lnTo>
                    <a:pt x="2446274" y="11557"/>
                  </a:lnTo>
                  <a:lnTo>
                    <a:pt x="2462580" y="18643"/>
                  </a:lnTo>
                  <a:lnTo>
                    <a:pt x="2476627" y="28435"/>
                  </a:lnTo>
                  <a:lnTo>
                    <a:pt x="2505138" y="73926"/>
                  </a:lnTo>
                  <a:lnTo>
                    <a:pt x="2513380" y="115366"/>
                  </a:lnTo>
                  <a:lnTo>
                    <a:pt x="2513444" y="115735"/>
                  </a:lnTo>
                  <a:lnTo>
                    <a:pt x="2513419" y="164719"/>
                  </a:lnTo>
                  <a:lnTo>
                    <a:pt x="2505087" y="207657"/>
                  </a:lnTo>
                  <a:lnTo>
                    <a:pt x="2476665" y="253860"/>
                  </a:lnTo>
                  <a:lnTo>
                    <a:pt x="2446655" y="270891"/>
                  </a:lnTo>
                  <a:lnTo>
                    <a:pt x="2450211" y="282321"/>
                  </a:lnTo>
                  <a:lnTo>
                    <a:pt x="2488704" y="264312"/>
                  </a:lnTo>
                  <a:lnTo>
                    <a:pt x="2517013" y="233045"/>
                  </a:lnTo>
                  <a:lnTo>
                    <a:pt x="2534437" y="191135"/>
                  </a:lnTo>
                  <a:lnTo>
                    <a:pt x="2538793" y="167182"/>
                  </a:lnTo>
                  <a:lnTo>
                    <a:pt x="2540254" y="1412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717550" y="1684401"/>
          <a:ext cx="10744200" cy="4213853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72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72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674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Law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175"/>
                        </a:spcBef>
                      </a:pPr>
                      <a:r>
                        <a:rPr sz="2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Description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22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𝑟|𝑠</a:t>
                      </a:r>
                      <a:r>
                        <a:rPr sz="2400" spc="204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25" dirty="0">
                          <a:latin typeface="Cambria Math"/>
                          <a:cs typeface="Cambria Math"/>
                        </a:rPr>
                        <a:t>𝑠|𝑟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|</a:t>
                      </a:r>
                      <a:r>
                        <a:rPr sz="2400" spc="1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 commutative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374650" algn="l"/>
                          <a:tab pos="958215" algn="l"/>
                          <a:tab pos="1395730" algn="l"/>
                          <a:tab pos="1917064" algn="l"/>
                        </a:tabLst>
                      </a:pPr>
                      <a:r>
                        <a:rPr sz="2400" spc="-25" dirty="0">
                          <a:latin typeface="Cambria Math"/>
                          <a:cs typeface="Cambria Math"/>
                        </a:rPr>
                        <a:t>𝑟|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	𝑠</a:t>
                      </a:r>
                      <a:r>
                        <a:rPr sz="2400" spc="2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	𝑟</a:t>
                      </a:r>
                      <a:r>
                        <a:rPr sz="2400" spc="27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400" spc="-25" dirty="0">
                          <a:latin typeface="Cambria Math"/>
                          <a:cs typeface="Cambria Math"/>
                        </a:rPr>
                        <a:t>|𝑡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|</a:t>
                      </a:r>
                      <a:r>
                        <a:rPr sz="24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associative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635" algn="ctr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276860" algn="l"/>
                          <a:tab pos="758825" algn="l"/>
                          <a:tab pos="1196340" algn="l"/>
                          <a:tab pos="1615440" algn="l"/>
                        </a:tabLst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400" spc="-25" dirty="0">
                          <a:latin typeface="Cambria Math"/>
                          <a:cs typeface="Cambria Math"/>
                        </a:rPr>
                        <a:t>𝑠𝑡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400" spc="-25" dirty="0">
                          <a:latin typeface="Cambria Math"/>
                          <a:cs typeface="Cambria Math"/>
                        </a:rPr>
                        <a:t>𝑟𝑠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	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1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Concatenation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commutative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67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0"/>
                        </a:spcBef>
                        <a:tabLst>
                          <a:tab pos="276860" algn="l"/>
                          <a:tab pos="860425" algn="l"/>
                          <a:tab pos="2090420" algn="l"/>
                          <a:tab pos="2590800" algn="l"/>
                        </a:tabLst>
                      </a:pPr>
                      <a:r>
                        <a:rPr sz="2400" spc="-50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	𝑠</a:t>
                      </a:r>
                      <a:r>
                        <a:rPr sz="2400" spc="2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	=</a:t>
                      </a:r>
                      <a:r>
                        <a:rPr sz="24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𝑟𝑠|𝑟𝑡;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	𝑠</a:t>
                      </a:r>
                      <a:r>
                        <a:rPr sz="2400" spc="27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𝑡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	𝑟</a:t>
                      </a:r>
                      <a:r>
                        <a:rPr sz="2400" spc="16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𝑠𝑟|𝑡𝑟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0"/>
                        </a:spcBef>
                      </a:pPr>
                      <a:r>
                        <a:rPr sz="2400" spc="-10" dirty="0">
                          <a:latin typeface="Calibri"/>
                          <a:cs typeface="Calibri"/>
                        </a:rPr>
                        <a:t>Concatenation</a:t>
                      </a:r>
                      <a:r>
                        <a:rPr sz="2400" spc="-9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distributes</a:t>
                      </a:r>
                      <a:r>
                        <a:rPr sz="2400" spc="-8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over</a:t>
                      </a:r>
                      <a:r>
                        <a:rPr sz="2400" spc="-6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|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794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𝜖𝑟</a:t>
                      </a:r>
                      <a:r>
                        <a:rPr sz="2400" spc="16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400" spc="13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𝑟𝜖</a:t>
                      </a:r>
                      <a:r>
                        <a:rPr sz="2400" spc="20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400" spc="12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50" dirty="0">
                          <a:latin typeface="Cambria Math"/>
                          <a:cs typeface="Cambria Math"/>
                        </a:rPr>
                        <a:t>𝑟</a:t>
                      </a:r>
                      <a:endParaRPr sz="2400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𝜖</a:t>
                      </a:r>
                      <a:r>
                        <a:rPr sz="2400" spc="50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the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identity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of</a:t>
                      </a:r>
                      <a:r>
                        <a:rPr sz="2400" spc="-3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concatenation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5715" algn="ctr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spc="50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2625" spc="75" baseline="28571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2625" spc="585" baseline="28571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2400" spc="1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spc="-10" dirty="0">
                          <a:latin typeface="Cambria Math"/>
                          <a:cs typeface="Cambria Math"/>
                        </a:rPr>
                        <a:t>(𝑟|𝜖)</a:t>
                      </a:r>
                      <a:r>
                        <a:rPr sz="2625" spc="-15" baseline="28571" dirty="0">
                          <a:latin typeface="Cambria Math"/>
                          <a:cs typeface="Cambria Math"/>
                        </a:rPr>
                        <a:t>∗</a:t>
                      </a:r>
                      <a:endParaRPr sz="2625" baseline="28571">
                        <a:latin typeface="Cambria Math"/>
                        <a:cs typeface="Cambria Math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𝜖</a:t>
                      </a:r>
                      <a:r>
                        <a:rPr sz="2400" spc="5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guaranteed</a:t>
                      </a:r>
                      <a:r>
                        <a:rPr sz="2400" spc="-4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in</a:t>
                      </a:r>
                      <a:r>
                        <a:rPr sz="2400" spc="-2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a</a:t>
                      </a:r>
                      <a:r>
                        <a:rPr sz="2400" spc="-3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closure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59">
                <a:tc>
                  <a:txBody>
                    <a:bodyPr/>
                    <a:lstStyle/>
                    <a:p>
                      <a:pPr marR="5715" algn="ctr">
                        <a:lnSpc>
                          <a:spcPts val="2230"/>
                        </a:lnSpc>
                      </a:pPr>
                      <a:r>
                        <a:rPr sz="3600" baseline="-20833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750" dirty="0">
                          <a:latin typeface="Cambria Math"/>
                          <a:cs typeface="Cambria Math"/>
                        </a:rPr>
                        <a:t>∗∗</a:t>
                      </a:r>
                      <a:r>
                        <a:rPr sz="1750" spc="42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3600" baseline="-20833" dirty="0">
                          <a:latin typeface="Cambria Math"/>
                          <a:cs typeface="Cambria Math"/>
                        </a:rPr>
                        <a:t>=</a:t>
                      </a:r>
                      <a:r>
                        <a:rPr sz="3600" spc="270" baseline="-20833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3600" spc="-37" baseline="-20833" dirty="0">
                          <a:latin typeface="Cambria Math"/>
                          <a:cs typeface="Cambria Math"/>
                        </a:rPr>
                        <a:t>𝑟</a:t>
                      </a:r>
                      <a:r>
                        <a:rPr sz="1750" spc="-25" dirty="0">
                          <a:latin typeface="Cambria Math"/>
                          <a:cs typeface="Cambria Math"/>
                        </a:rPr>
                        <a:t>∗</a:t>
                      </a:r>
                      <a:endParaRPr sz="1750">
                        <a:latin typeface="Cambria Math"/>
                        <a:cs typeface="Cambria Math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25"/>
                        </a:spcBef>
                      </a:pPr>
                      <a:r>
                        <a:rPr sz="2400" dirty="0">
                          <a:latin typeface="Cambria Math"/>
                          <a:cs typeface="Cambria Math"/>
                        </a:rPr>
                        <a:t>∗</a:t>
                      </a:r>
                      <a:r>
                        <a:rPr sz="2400" spc="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2400" dirty="0">
                          <a:latin typeface="Calibri"/>
                          <a:cs typeface="Calibri"/>
                        </a:rPr>
                        <a:t>is</a:t>
                      </a:r>
                      <a:r>
                        <a:rPr sz="2400" spc="-1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400" spc="-10" dirty="0">
                          <a:latin typeface="Calibri"/>
                          <a:cs typeface="Calibri"/>
                        </a:rPr>
                        <a:t>idempotent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857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Regular</a:t>
            </a:r>
            <a:r>
              <a:rPr spc="-85" dirty="0"/>
              <a:t> </a:t>
            </a:r>
            <a:r>
              <a:rPr spc="-10"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710207"/>
            <a:ext cx="10280015" cy="3733165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65430" indent="-227329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65430" algn="l"/>
              </a:tabLst>
            </a:pPr>
            <a:r>
              <a:rPr sz="2800" dirty="0">
                <a:latin typeface="Calibri"/>
                <a:cs typeface="Calibri"/>
              </a:rPr>
              <a:t>Let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𝑟</a:t>
            </a:r>
            <a:r>
              <a:rPr sz="3075" baseline="-16260" dirty="0">
                <a:latin typeface="Cambria Math"/>
                <a:cs typeface="Cambria Math"/>
              </a:rPr>
              <a:t>𝑖</a:t>
            </a:r>
            <a:r>
              <a:rPr sz="3075" spc="457" baseline="-162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regular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expression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𝑑</a:t>
            </a:r>
            <a:r>
              <a:rPr sz="3075" baseline="-16260" dirty="0">
                <a:latin typeface="Cambria Math"/>
                <a:cs typeface="Cambria Math"/>
              </a:rPr>
              <a:t>𝑖</a:t>
            </a:r>
            <a:r>
              <a:rPr sz="3075" spc="450" baseline="-162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distinct</a:t>
            </a:r>
            <a:r>
              <a:rPr sz="2800" spc="-20" dirty="0">
                <a:latin typeface="Calibri"/>
                <a:cs typeface="Calibri"/>
              </a:rPr>
              <a:t> name</a:t>
            </a:r>
            <a:endParaRPr sz="2800">
              <a:latin typeface="Calibri"/>
              <a:cs typeface="Calibri"/>
            </a:endParaRPr>
          </a:p>
          <a:p>
            <a:pPr marL="265430" indent="-227329">
              <a:lnSpc>
                <a:spcPts val="3240"/>
              </a:lnSpc>
              <a:spcBef>
                <a:spcPts val="665"/>
              </a:spcBef>
              <a:buFont typeface="Arial MT"/>
              <a:buChar char="•"/>
              <a:tabLst>
                <a:tab pos="265430" algn="l"/>
              </a:tabLst>
            </a:pPr>
            <a:r>
              <a:rPr sz="2800" dirty="0">
                <a:latin typeface="Calibri"/>
                <a:cs typeface="Calibri"/>
              </a:rPr>
              <a:t>Regular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Definition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definitions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form</a:t>
            </a:r>
            <a:endParaRPr sz="2800">
              <a:latin typeface="Calibri"/>
              <a:cs typeface="Calibri"/>
            </a:endParaRPr>
          </a:p>
          <a:p>
            <a:pPr marL="113030" algn="ctr">
              <a:lnSpc>
                <a:spcPts val="3025"/>
              </a:lnSpc>
              <a:tabLst>
                <a:tab pos="1052195" algn="l"/>
              </a:tabLst>
            </a:pPr>
            <a:r>
              <a:rPr sz="2800" dirty="0">
                <a:latin typeface="Cambria Math"/>
                <a:cs typeface="Cambria Math"/>
              </a:rPr>
              <a:t>𝑑</a:t>
            </a:r>
            <a:r>
              <a:rPr sz="3075" baseline="-16260" dirty="0">
                <a:latin typeface="Cambria Math"/>
                <a:cs typeface="Cambria Math"/>
              </a:rPr>
              <a:t>1</a:t>
            </a:r>
            <a:r>
              <a:rPr sz="3075" spc="600" baseline="-16260" dirty="0">
                <a:latin typeface="Cambria Math"/>
                <a:cs typeface="Cambria Math"/>
              </a:rPr>
              <a:t> </a:t>
            </a:r>
            <a:r>
              <a:rPr sz="2800" spc="1725" dirty="0">
                <a:latin typeface="Cambria Math"/>
                <a:cs typeface="Cambria Math"/>
              </a:rPr>
              <a:t>՜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𝑟</a:t>
            </a:r>
            <a:r>
              <a:rPr sz="3075" spc="-37" baseline="-16260" dirty="0">
                <a:latin typeface="Cambria Math"/>
                <a:cs typeface="Cambria Math"/>
              </a:rPr>
              <a:t>1</a:t>
            </a:r>
            <a:endParaRPr sz="3075" baseline="-16260">
              <a:latin typeface="Cambria Math"/>
              <a:cs typeface="Cambria Math"/>
            </a:endParaRPr>
          </a:p>
          <a:p>
            <a:pPr marL="113030" algn="ctr">
              <a:lnSpc>
                <a:spcPts val="3145"/>
              </a:lnSpc>
              <a:tabLst>
                <a:tab pos="1059815" algn="l"/>
              </a:tabLst>
            </a:pPr>
            <a:r>
              <a:rPr sz="2800" dirty="0">
                <a:latin typeface="Cambria Math"/>
                <a:cs typeface="Cambria Math"/>
              </a:rPr>
              <a:t>𝑑</a:t>
            </a:r>
            <a:r>
              <a:rPr sz="3075" baseline="-16260" dirty="0">
                <a:latin typeface="Cambria Math"/>
                <a:cs typeface="Cambria Math"/>
              </a:rPr>
              <a:t>2</a:t>
            </a:r>
            <a:r>
              <a:rPr sz="3075" spc="690" baseline="-16260" dirty="0">
                <a:latin typeface="Cambria Math"/>
                <a:cs typeface="Cambria Math"/>
              </a:rPr>
              <a:t> </a:t>
            </a:r>
            <a:r>
              <a:rPr sz="2800" spc="1725" dirty="0">
                <a:latin typeface="Cambria Math"/>
                <a:cs typeface="Cambria Math"/>
              </a:rPr>
              <a:t>՜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𝑟</a:t>
            </a:r>
            <a:r>
              <a:rPr sz="3075" spc="-37" baseline="-16260" dirty="0">
                <a:latin typeface="Cambria Math"/>
                <a:cs typeface="Cambria Math"/>
              </a:rPr>
              <a:t>2</a:t>
            </a:r>
            <a:endParaRPr sz="3075" baseline="-16260">
              <a:latin typeface="Cambria Math"/>
              <a:cs typeface="Cambria Math"/>
            </a:endParaRPr>
          </a:p>
          <a:p>
            <a:pPr marR="805180" algn="ctr">
              <a:lnSpc>
                <a:spcPts val="3200"/>
              </a:lnSpc>
              <a:spcBef>
                <a:spcPts val="660"/>
              </a:spcBef>
            </a:pPr>
            <a:r>
              <a:rPr sz="2800" spc="-50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  <a:p>
            <a:pPr marL="108585" algn="ctr">
              <a:lnSpc>
                <a:spcPts val="3200"/>
              </a:lnSpc>
              <a:tabLst>
                <a:tab pos="1076325" algn="l"/>
              </a:tabLst>
            </a:pPr>
            <a:r>
              <a:rPr sz="2800" spc="55" dirty="0">
                <a:latin typeface="Cambria Math"/>
                <a:cs typeface="Cambria Math"/>
              </a:rPr>
              <a:t>𝑑</a:t>
            </a:r>
            <a:r>
              <a:rPr sz="3075" spc="82" baseline="-16260" dirty="0">
                <a:latin typeface="Cambria Math"/>
                <a:cs typeface="Cambria Math"/>
              </a:rPr>
              <a:t>𝑛</a:t>
            </a:r>
            <a:r>
              <a:rPr sz="3075" spc="742" baseline="-16260" dirty="0">
                <a:latin typeface="Cambria Math"/>
                <a:cs typeface="Cambria Math"/>
              </a:rPr>
              <a:t> </a:t>
            </a:r>
            <a:r>
              <a:rPr sz="2800" spc="1725" dirty="0">
                <a:latin typeface="Cambria Math"/>
                <a:cs typeface="Cambria Math"/>
              </a:rPr>
              <a:t>՜</a:t>
            </a:r>
            <a:r>
              <a:rPr sz="2800" dirty="0">
                <a:latin typeface="Cambria Math"/>
                <a:cs typeface="Cambria Math"/>
              </a:rPr>
              <a:t>	</a:t>
            </a:r>
            <a:r>
              <a:rPr sz="2800" spc="-25" dirty="0">
                <a:latin typeface="Cambria Math"/>
                <a:cs typeface="Cambria Math"/>
              </a:rPr>
              <a:t>𝑟</a:t>
            </a:r>
            <a:r>
              <a:rPr sz="3075" spc="-37" baseline="-16260" dirty="0">
                <a:latin typeface="Cambria Math"/>
                <a:cs typeface="Cambria Math"/>
              </a:rPr>
              <a:t>𝑛</a:t>
            </a:r>
            <a:endParaRPr sz="3075" baseline="-16260">
              <a:latin typeface="Cambria Math"/>
              <a:cs typeface="Cambria Math"/>
            </a:endParaRPr>
          </a:p>
          <a:p>
            <a:pPr marL="265430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65430" algn="l"/>
                <a:tab pos="7524750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𝑟</a:t>
            </a:r>
            <a:r>
              <a:rPr sz="3075" baseline="-16260" dirty="0">
                <a:latin typeface="Cambria Math"/>
                <a:cs typeface="Cambria Math"/>
              </a:rPr>
              <a:t>𝑖</a:t>
            </a:r>
            <a:r>
              <a:rPr sz="3075" spc="405" baseline="-162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regular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expression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symbols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Σ</a:t>
            </a:r>
            <a:r>
              <a:rPr sz="2800" dirty="0">
                <a:latin typeface="Cambria Math"/>
                <a:cs typeface="Cambria Math"/>
              </a:rPr>
              <a:t>	∪</a:t>
            </a:r>
            <a:r>
              <a:rPr sz="2800" spc="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{𝑑</a:t>
            </a:r>
            <a:r>
              <a:rPr sz="3075" baseline="-16260" dirty="0">
                <a:latin typeface="Cambria Math"/>
                <a:cs typeface="Cambria Math"/>
              </a:rPr>
              <a:t>1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𝑑</a:t>
            </a:r>
            <a:r>
              <a:rPr sz="3075" baseline="-16260" dirty="0">
                <a:latin typeface="Cambria Math"/>
                <a:cs typeface="Cambria Math"/>
              </a:rPr>
              <a:t>2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2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…</a:t>
            </a:r>
            <a:r>
              <a:rPr sz="2800" spc="-120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,</a:t>
            </a:r>
            <a:r>
              <a:rPr sz="2800" spc="-114" dirty="0">
                <a:latin typeface="Cambria Math"/>
                <a:cs typeface="Cambria Math"/>
              </a:rPr>
              <a:t> </a:t>
            </a:r>
            <a:r>
              <a:rPr sz="2800" spc="-10" dirty="0">
                <a:latin typeface="Cambria Math"/>
                <a:cs typeface="Cambria Math"/>
              </a:rPr>
              <a:t>𝑑</a:t>
            </a:r>
            <a:r>
              <a:rPr sz="3075" spc="-15" baseline="-16260" dirty="0">
                <a:latin typeface="Cambria Math"/>
                <a:cs typeface="Cambria Math"/>
              </a:rPr>
              <a:t>𝑖−1</a:t>
            </a:r>
            <a:r>
              <a:rPr sz="2800" spc="-10" dirty="0">
                <a:latin typeface="Cambria Math"/>
                <a:cs typeface="Cambria Math"/>
              </a:rPr>
              <a:t>}</a:t>
            </a:r>
            <a:endParaRPr sz="2800">
              <a:latin typeface="Cambria Math"/>
              <a:cs typeface="Cambria Math"/>
            </a:endParaRPr>
          </a:p>
          <a:p>
            <a:pPr marL="265430" indent="-227329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65430" algn="l"/>
              </a:tabLst>
            </a:pPr>
            <a:r>
              <a:rPr sz="2800" dirty="0">
                <a:latin typeface="Calibri"/>
                <a:cs typeface="Calibri"/>
              </a:rPr>
              <a:t>Each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𝑑</a:t>
            </a:r>
            <a:r>
              <a:rPr sz="3075" baseline="-16260" dirty="0">
                <a:latin typeface="Cambria Math"/>
                <a:cs typeface="Cambria Math"/>
              </a:rPr>
              <a:t>𝑖</a:t>
            </a:r>
            <a:r>
              <a:rPr sz="3075" spc="472" baseline="-162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new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symbol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Σ</a:t>
            </a:r>
            <a:endParaRPr sz="28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34137"/>
            <a:ext cx="630745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An</a:t>
            </a:r>
            <a:r>
              <a:rPr spc="-35" dirty="0"/>
              <a:t> </a:t>
            </a:r>
            <a:r>
              <a:rPr dirty="0"/>
              <a:t>Overview</a:t>
            </a:r>
            <a:r>
              <a:rPr spc="-35" dirty="0"/>
              <a:t> </a:t>
            </a:r>
            <a:r>
              <a:rPr dirty="0"/>
              <a:t>of</a:t>
            </a:r>
            <a:r>
              <a:rPr spc="-15" dirty="0"/>
              <a:t> </a:t>
            </a:r>
            <a:r>
              <a:rPr spc="-10" dirty="0"/>
              <a:t>Compilation</a:t>
            </a:r>
          </a:p>
        </p:txBody>
      </p:sp>
      <p:sp>
        <p:nvSpPr>
          <p:cNvPr id="3" name="object 3"/>
          <p:cNvSpPr/>
          <p:nvPr/>
        </p:nvSpPr>
        <p:spPr>
          <a:xfrm>
            <a:off x="589787" y="2458211"/>
            <a:ext cx="3240405" cy="721360"/>
          </a:xfrm>
          <a:custGeom>
            <a:avLst/>
            <a:gdLst/>
            <a:ahLst/>
            <a:cxnLst/>
            <a:rect l="l" t="t" r="r" b="b"/>
            <a:pathLst>
              <a:path w="3240404" h="721360">
                <a:moveTo>
                  <a:pt x="3119882" y="0"/>
                </a:moveTo>
                <a:lnTo>
                  <a:pt x="120142" y="0"/>
                </a:lnTo>
                <a:lnTo>
                  <a:pt x="73375" y="9449"/>
                </a:lnTo>
                <a:lnTo>
                  <a:pt x="35186" y="35210"/>
                </a:lnTo>
                <a:lnTo>
                  <a:pt x="9440" y="73402"/>
                </a:lnTo>
                <a:lnTo>
                  <a:pt x="0" y="120141"/>
                </a:lnTo>
                <a:lnTo>
                  <a:pt x="0" y="600710"/>
                </a:lnTo>
                <a:lnTo>
                  <a:pt x="9440" y="647449"/>
                </a:lnTo>
                <a:lnTo>
                  <a:pt x="35186" y="685641"/>
                </a:lnTo>
                <a:lnTo>
                  <a:pt x="73375" y="711402"/>
                </a:lnTo>
                <a:lnTo>
                  <a:pt x="120142" y="720851"/>
                </a:lnTo>
                <a:lnTo>
                  <a:pt x="3119882" y="720851"/>
                </a:lnTo>
                <a:lnTo>
                  <a:pt x="3166621" y="711402"/>
                </a:lnTo>
                <a:lnTo>
                  <a:pt x="3204813" y="685641"/>
                </a:lnTo>
                <a:lnTo>
                  <a:pt x="3230574" y="647449"/>
                </a:lnTo>
                <a:lnTo>
                  <a:pt x="3240024" y="600710"/>
                </a:lnTo>
                <a:lnTo>
                  <a:pt x="3240024" y="120141"/>
                </a:lnTo>
                <a:lnTo>
                  <a:pt x="3230574" y="73402"/>
                </a:lnTo>
                <a:lnTo>
                  <a:pt x="3204813" y="35210"/>
                </a:lnTo>
                <a:lnTo>
                  <a:pt x="3166621" y="9449"/>
                </a:lnTo>
                <a:lnTo>
                  <a:pt x="3119882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114145" y="2570225"/>
            <a:ext cx="219075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lexical</a:t>
            </a:r>
            <a:r>
              <a:rPr sz="2800" spc="-114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analyzer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589787" y="5199888"/>
            <a:ext cx="3240405" cy="719455"/>
          </a:xfrm>
          <a:custGeom>
            <a:avLst/>
            <a:gdLst/>
            <a:ahLst/>
            <a:cxnLst/>
            <a:rect l="l" t="t" r="r" b="b"/>
            <a:pathLst>
              <a:path w="3240404" h="719454">
                <a:moveTo>
                  <a:pt x="3120136" y="0"/>
                </a:moveTo>
                <a:lnTo>
                  <a:pt x="119888" y="0"/>
                </a:lnTo>
                <a:lnTo>
                  <a:pt x="73219" y="9427"/>
                </a:lnTo>
                <a:lnTo>
                  <a:pt x="35112" y="35131"/>
                </a:lnTo>
                <a:lnTo>
                  <a:pt x="9420" y="73241"/>
                </a:lnTo>
                <a:lnTo>
                  <a:pt x="0" y="119887"/>
                </a:lnTo>
                <a:lnTo>
                  <a:pt x="0" y="599440"/>
                </a:lnTo>
                <a:lnTo>
                  <a:pt x="9420" y="646102"/>
                </a:lnTo>
                <a:lnTo>
                  <a:pt x="35112" y="684210"/>
                </a:lnTo>
                <a:lnTo>
                  <a:pt x="73219" y="709905"/>
                </a:lnTo>
                <a:lnTo>
                  <a:pt x="119888" y="719328"/>
                </a:lnTo>
                <a:lnTo>
                  <a:pt x="3120136" y="719328"/>
                </a:lnTo>
                <a:lnTo>
                  <a:pt x="3166782" y="709905"/>
                </a:lnTo>
                <a:lnTo>
                  <a:pt x="3204892" y="684210"/>
                </a:lnTo>
                <a:lnTo>
                  <a:pt x="3230596" y="646102"/>
                </a:lnTo>
                <a:lnTo>
                  <a:pt x="3240024" y="599440"/>
                </a:lnTo>
                <a:lnTo>
                  <a:pt x="3240024" y="119887"/>
                </a:lnTo>
                <a:lnTo>
                  <a:pt x="3230596" y="73241"/>
                </a:lnTo>
                <a:lnTo>
                  <a:pt x="3204892" y="35131"/>
                </a:lnTo>
                <a:lnTo>
                  <a:pt x="3166782" y="9427"/>
                </a:lnTo>
                <a:lnTo>
                  <a:pt x="312013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05357" y="5311546"/>
            <a:ext cx="26085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semantic</a:t>
            </a:r>
            <a:r>
              <a:rPr sz="2800" spc="-1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analyzer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71422" y="1429003"/>
            <a:ext cx="1652905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source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72639" y="3313176"/>
            <a:ext cx="276225" cy="386080"/>
            <a:chOff x="2072639" y="3313176"/>
            <a:chExt cx="276225" cy="386080"/>
          </a:xfrm>
        </p:grpSpPr>
        <p:sp>
          <p:nvSpPr>
            <p:cNvPr id="9" name="object 9"/>
            <p:cNvSpPr/>
            <p:nvPr/>
          </p:nvSpPr>
          <p:spPr>
            <a:xfrm>
              <a:off x="2209609" y="3528060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8000"/>
                  </a:moveTo>
                  <a:lnTo>
                    <a:pt x="0" y="0"/>
                  </a:lnTo>
                </a:path>
              </a:pathLst>
            </a:custGeom>
            <a:ln w="5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2082545" y="3323082"/>
              <a:ext cx="256540" cy="365760"/>
            </a:xfrm>
            <a:custGeom>
              <a:avLst/>
              <a:gdLst/>
              <a:ahLst/>
              <a:cxnLst/>
              <a:rect l="l" t="t" r="r" b="b"/>
              <a:pathLst>
                <a:path w="256539" h="365760">
                  <a:moveTo>
                    <a:pt x="0" y="237743"/>
                  </a:moveTo>
                  <a:lnTo>
                    <a:pt x="64008" y="237743"/>
                  </a:lnTo>
                  <a:lnTo>
                    <a:pt x="64008" y="0"/>
                  </a:lnTo>
                  <a:lnTo>
                    <a:pt x="192024" y="0"/>
                  </a:lnTo>
                  <a:lnTo>
                    <a:pt x="192024" y="237743"/>
                  </a:lnTo>
                  <a:lnTo>
                    <a:pt x="256031" y="237743"/>
                  </a:lnTo>
                  <a:lnTo>
                    <a:pt x="128016" y="365759"/>
                  </a:lnTo>
                  <a:lnTo>
                    <a:pt x="0" y="237743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2092451" y="4686300"/>
            <a:ext cx="236220" cy="379730"/>
            <a:chOff x="2092451" y="4686300"/>
            <a:chExt cx="236220" cy="379730"/>
          </a:xfrm>
        </p:grpSpPr>
        <p:sp>
          <p:nvSpPr>
            <p:cNvPr id="12" name="object 12"/>
            <p:cNvSpPr/>
            <p:nvPr/>
          </p:nvSpPr>
          <p:spPr>
            <a:xfrm>
              <a:off x="2209609" y="4898136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8000"/>
                  </a:moveTo>
                  <a:lnTo>
                    <a:pt x="0" y="0"/>
                  </a:lnTo>
                </a:path>
              </a:pathLst>
            </a:custGeom>
            <a:ln w="5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102357" y="4696205"/>
              <a:ext cx="216535" cy="360045"/>
            </a:xfrm>
            <a:custGeom>
              <a:avLst/>
              <a:gdLst/>
              <a:ahLst/>
              <a:cxnLst/>
              <a:rect l="l" t="t" r="r" b="b"/>
              <a:pathLst>
                <a:path w="216535" h="360045">
                  <a:moveTo>
                    <a:pt x="0" y="251460"/>
                  </a:moveTo>
                  <a:lnTo>
                    <a:pt x="54102" y="251460"/>
                  </a:lnTo>
                  <a:lnTo>
                    <a:pt x="54102" y="0"/>
                  </a:lnTo>
                  <a:lnTo>
                    <a:pt x="162306" y="0"/>
                  </a:lnTo>
                  <a:lnTo>
                    <a:pt x="162306" y="251460"/>
                  </a:lnTo>
                  <a:lnTo>
                    <a:pt x="216408" y="251460"/>
                  </a:lnTo>
                  <a:lnTo>
                    <a:pt x="108204" y="359664"/>
                  </a:lnTo>
                  <a:lnTo>
                    <a:pt x="0" y="25146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2092451" y="1944623"/>
            <a:ext cx="236220" cy="381000"/>
            <a:chOff x="2092451" y="1944623"/>
            <a:chExt cx="236220" cy="381000"/>
          </a:xfrm>
        </p:grpSpPr>
        <p:sp>
          <p:nvSpPr>
            <p:cNvPr id="15" name="object 15"/>
            <p:cNvSpPr/>
            <p:nvPr/>
          </p:nvSpPr>
          <p:spPr>
            <a:xfrm>
              <a:off x="2209609" y="2156460"/>
              <a:ext cx="0" cy="10160"/>
            </a:xfrm>
            <a:custGeom>
              <a:avLst/>
              <a:gdLst/>
              <a:ahLst/>
              <a:cxnLst/>
              <a:rect l="l" t="t" r="r" b="b"/>
              <a:pathLst>
                <a:path h="10160">
                  <a:moveTo>
                    <a:pt x="0" y="10159"/>
                  </a:moveTo>
                  <a:lnTo>
                    <a:pt x="0" y="0"/>
                  </a:lnTo>
                </a:path>
              </a:pathLst>
            </a:custGeom>
            <a:ln w="571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2102357" y="1954529"/>
              <a:ext cx="216535" cy="361315"/>
            </a:xfrm>
            <a:custGeom>
              <a:avLst/>
              <a:gdLst/>
              <a:ahLst/>
              <a:cxnLst/>
              <a:rect l="l" t="t" r="r" b="b"/>
              <a:pathLst>
                <a:path w="216535" h="361314">
                  <a:moveTo>
                    <a:pt x="0" y="252984"/>
                  </a:moveTo>
                  <a:lnTo>
                    <a:pt x="54102" y="252984"/>
                  </a:lnTo>
                  <a:lnTo>
                    <a:pt x="54102" y="0"/>
                  </a:lnTo>
                  <a:lnTo>
                    <a:pt x="162306" y="0"/>
                  </a:lnTo>
                  <a:lnTo>
                    <a:pt x="162306" y="252984"/>
                  </a:lnTo>
                  <a:lnTo>
                    <a:pt x="216408" y="252984"/>
                  </a:lnTo>
                  <a:lnTo>
                    <a:pt x="108204" y="361188"/>
                  </a:lnTo>
                  <a:lnTo>
                    <a:pt x="0" y="25298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/>
          <p:nvPr/>
        </p:nvSpPr>
        <p:spPr>
          <a:xfrm>
            <a:off x="589787" y="3831335"/>
            <a:ext cx="3240405" cy="719455"/>
          </a:xfrm>
          <a:custGeom>
            <a:avLst/>
            <a:gdLst/>
            <a:ahLst/>
            <a:cxnLst/>
            <a:rect l="l" t="t" r="r" b="b"/>
            <a:pathLst>
              <a:path w="3240404" h="719454">
                <a:moveTo>
                  <a:pt x="3120136" y="0"/>
                </a:moveTo>
                <a:lnTo>
                  <a:pt x="119888" y="0"/>
                </a:lnTo>
                <a:lnTo>
                  <a:pt x="73219" y="9427"/>
                </a:lnTo>
                <a:lnTo>
                  <a:pt x="35112" y="35131"/>
                </a:lnTo>
                <a:lnTo>
                  <a:pt x="9420" y="73241"/>
                </a:lnTo>
                <a:lnTo>
                  <a:pt x="0" y="119887"/>
                </a:lnTo>
                <a:lnTo>
                  <a:pt x="0" y="599439"/>
                </a:lnTo>
                <a:lnTo>
                  <a:pt x="9420" y="646086"/>
                </a:lnTo>
                <a:lnTo>
                  <a:pt x="35112" y="684196"/>
                </a:lnTo>
                <a:lnTo>
                  <a:pt x="73219" y="709900"/>
                </a:lnTo>
                <a:lnTo>
                  <a:pt x="119888" y="719327"/>
                </a:lnTo>
                <a:lnTo>
                  <a:pt x="3120136" y="719327"/>
                </a:lnTo>
                <a:lnTo>
                  <a:pt x="3166782" y="709900"/>
                </a:lnTo>
                <a:lnTo>
                  <a:pt x="3204892" y="684196"/>
                </a:lnTo>
                <a:lnTo>
                  <a:pt x="3230596" y="646086"/>
                </a:lnTo>
                <a:lnTo>
                  <a:pt x="3240024" y="599439"/>
                </a:lnTo>
                <a:lnTo>
                  <a:pt x="3240024" y="119887"/>
                </a:lnTo>
                <a:lnTo>
                  <a:pt x="3230596" y="73241"/>
                </a:lnTo>
                <a:lnTo>
                  <a:pt x="3204892" y="35131"/>
                </a:lnTo>
                <a:lnTo>
                  <a:pt x="3166782" y="9427"/>
                </a:lnTo>
                <a:lnTo>
                  <a:pt x="3120136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100429" y="3943045"/>
            <a:ext cx="2218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0" dirty="0">
                <a:solidFill>
                  <a:srgbClr val="FFFFFF"/>
                </a:solidFill>
                <a:latin typeface="Calibri"/>
                <a:cs typeface="Calibri"/>
              </a:rPr>
              <a:t>syntax</a:t>
            </a:r>
            <a:r>
              <a:rPr sz="2800" spc="-9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analyzer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8003793" y="3863085"/>
            <a:ext cx="3253104" cy="732155"/>
            <a:chOff x="8003793" y="3863085"/>
            <a:chExt cx="3253104" cy="732155"/>
          </a:xfrm>
        </p:grpSpPr>
        <p:sp>
          <p:nvSpPr>
            <p:cNvPr id="20" name="object 20"/>
            <p:cNvSpPr/>
            <p:nvPr/>
          </p:nvSpPr>
          <p:spPr>
            <a:xfrm>
              <a:off x="8010143" y="3869435"/>
              <a:ext cx="3240405" cy="719455"/>
            </a:xfrm>
            <a:custGeom>
              <a:avLst/>
              <a:gdLst/>
              <a:ahLst/>
              <a:cxnLst/>
              <a:rect l="l" t="t" r="r" b="b"/>
              <a:pathLst>
                <a:path w="3240404" h="719454">
                  <a:moveTo>
                    <a:pt x="3120135" y="0"/>
                  </a:moveTo>
                  <a:lnTo>
                    <a:pt x="119887" y="0"/>
                  </a:lnTo>
                  <a:lnTo>
                    <a:pt x="73241" y="9427"/>
                  </a:lnTo>
                  <a:lnTo>
                    <a:pt x="35131" y="35131"/>
                  </a:lnTo>
                  <a:lnTo>
                    <a:pt x="9427" y="73241"/>
                  </a:lnTo>
                  <a:lnTo>
                    <a:pt x="0" y="119887"/>
                  </a:lnTo>
                  <a:lnTo>
                    <a:pt x="0" y="599439"/>
                  </a:lnTo>
                  <a:lnTo>
                    <a:pt x="9427" y="646086"/>
                  </a:lnTo>
                  <a:lnTo>
                    <a:pt x="35131" y="684196"/>
                  </a:lnTo>
                  <a:lnTo>
                    <a:pt x="73241" y="709900"/>
                  </a:lnTo>
                  <a:lnTo>
                    <a:pt x="119887" y="719327"/>
                  </a:lnTo>
                  <a:lnTo>
                    <a:pt x="3120135" y="719327"/>
                  </a:lnTo>
                  <a:lnTo>
                    <a:pt x="3166782" y="709900"/>
                  </a:lnTo>
                  <a:lnTo>
                    <a:pt x="3204892" y="684196"/>
                  </a:lnTo>
                  <a:lnTo>
                    <a:pt x="3230596" y="646086"/>
                  </a:lnTo>
                  <a:lnTo>
                    <a:pt x="3240024" y="599439"/>
                  </a:lnTo>
                  <a:lnTo>
                    <a:pt x="3240024" y="119887"/>
                  </a:lnTo>
                  <a:lnTo>
                    <a:pt x="3230596" y="73241"/>
                  </a:lnTo>
                  <a:lnTo>
                    <a:pt x="3204892" y="35131"/>
                  </a:lnTo>
                  <a:lnTo>
                    <a:pt x="3166782" y="9427"/>
                  </a:lnTo>
                  <a:lnTo>
                    <a:pt x="3120135" y="0"/>
                  </a:lnTo>
                  <a:close/>
                </a:path>
              </a:pathLst>
            </a:custGeom>
            <a:solidFill>
              <a:srgbClr val="53823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8010143" y="3869435"/>
              <a:ext cx="3240405" cy="719455"/>
            </a:xfrm>
            <a:custGeom>
              <a:avLst/>
              <a:gdLst/>
              <a:ahLst/>
              <a:cxnLst/>
              <a:rect l="l" t="t" r="r" b="b"/>
              <a:pathLst>
                <a:path w="3240404" h="719454">
                  <a:moveTo>
                    <a:pt x="0" y="119887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7" y="0"/>
                  </a:lnTo>
                  <a:lnTo>
                    <a:pt x="3120135" y="0"/>
                  </a:lnTo>
                  <a:lnTo>
                    <a:pt x="3166782" y="9427"/>
                  </a:lnTo>
                  <a:lnTo>
                    <a:pt x="3204892" y="35131"/>
                  </a:lnTo>
                  <a:lnTo>
                    <a:pt x="3230596" y="73241"/>
                  </a:lnTo>
                  <a:lnTo>
                    <a:pt x="3240024" y="119887"/>
                  </a:lnTo>
                  <a:lnTo>
                    <a:pt x="3240024" y="599439"/>
                  </a:lnTo>
                  <a:lnTo>
                    <a:pt x="3230596" y="646086"/>
                  </a:lnTo>
                  <a:lnTo>
                    <a:pt x="3204892" y="684196"/>
                  </a:lnTo>
                  <a:lnTo>
                    <a:pt x="3166782" y="709900"/>
                  </a:lnTo>
                  <a:lnTo>
                    <a:pt x="3120135" y="719327"/>
                  </a:lnTo>
                  <a:lnTo>
                    <a:pt x="119887" y="719327"/>
                  </a:lnTo>
                  <a:lnTo>
                    <a:pt x="73241" y="709900"/>
                  </a:lnTo>
                  <a:lnTo>
                    <a:pt x="35131" y="684196"/>
                  </a:lnTo>
                  <a:lnTo>
                    <a:pt x="9427" y="646086"/>
                  </a:lnTo>
                  <a:lnTo>
                    <a:pt x="0" y="599439"/>
                  </a:lnTo>
                  <a:lnTo>
                    <a:pt x="0" y="11988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8695435" y="4014978"/>
            <a:ext cx="18707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optimizer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9492995" y="4703064"/>
            <a:ext cx="276225" cy="384175"/>
            <a:chOff x="9492995" y="4703064"/>
            <a:chExt cx="276225" cy="384175"/>
          </a:xfrm>
        </p:grpSpPr>
        <p:sp>
          <p:nvSpPr>
            <p:cNvPr id="24" name="object 24"/>
            <p:cNvSpPr/>
            <p:nvPr/>
          </p:nvSpPr>
          <p:spPr>
            <a:xfrm>
              <a:off x="9629965" y="4913376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8000"/>
                  </a:moveTo>
                  <a:lnTo>
                    <a:pt x="0" y="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9502901" y="4712970"/>
              <a:ext cx="256540" cy="364490"/>
            </a:xfrm>
            <a:custGeom>
              <a:avLst/>
              <a:gdLst/>
              <a:ahLst/>
              <a:cxnLst/>
              <a:rect l="l" t="t" r="r" b="b"/>
              <a:pathLst>
                <a:path w="256540" h="364489">
                  <a:moveTo>
                    <a:pt x="256031" y="128015"/>
                  </a:moveTo>
                  <a:lnTo>
                    <a:pt x="192024" y="128015"/>
                  </a:lnTo>
                  <a:lnTo>
                    <a:pt x="192024" y="364235"/>
                  </a:lnTo>
                  <a:lnTo>
                    <a:pt x="64007" y="364235"/>
                  </a:lnTo>
                  <a:lnTo>
                    <a:pt x="64007" y="128015"/>
                  </a:lnTo>
                  <a:lnTo>
                    <a:pt x="0" y="128015"/>
                  </a:lnTo>
                  <a:lnTo>
                    <a:pt x="128016" y="0"/>
                  </a:lnTo>
                  <a:lnTo>
                    <a:pt x="256031" y="128015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6" name="object 26"/>
          <p:cNvGrpSpPr/>
          <p:nvPr/>
        </p:nvGrpSpPr>
        <p:grpSpPr>
          <a:xfrm>
            <a:off x="9512807" y="3377184"/>
            <a:ext cx="236220" cy="381000"/>
            <a:chOff x="9512807" y="3377184"/>
            <a:chExt cx="236220" cy="381000"/>
          </a:xfrm>
        </p:grpSpPr>
        <p:sp>
          <p:nvSpPr>
            <p:cNvPr id="27" name="object 27"/>
            <p:cNvSpPr/>
            <p:nvPr/>
          </p:nvSpPr>
          <p:spPr>
            <a:xfrm>
              <a:off x="9629965" y="3585972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4">
                  <a:moveTo>
                    <a:pt x="0" y="8000"/>
                  </a:moveTo>
                  <a:lnTo>
                    <a:pt x="0" y="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522713" y="3387090"/>
              <a:ext cx="216535" cy="361315"/>
            </a:xfrm>
            <a:custGeom>
              <a:avLst/>
              <a:gdLst/>
              <a:ahLst/>
              <a:cxnLst/>
              <a:rect l="l" t="t" r="r" b="b"/>
              <a:pathLst>
                <a:path w="216534" h="361314">
                  <a:moveTo>
                    <a:pt x="216407" y="108204"/>
                  </a:moveTo>
                  <a:lnTo>
                    <a:pt x="162305" y="108204"/>
                  </a:lnTo>
                  <a:lnTo>
                    <a:pt x="162305" y="361188"/>
                  </a:lnTo>
                  <a:lnTo>
                    <a:pt x="54101" y="361188"/>
                  </a:lnTo>
                  <a:lnTo>
                    <a:pt x="54101" y="108204"/>
                  </a:lnTo>
                  <a:lnTo>
                    <a:pt x="0" y="108204"/>
                  </a:lnTo>
                  <a:lnTo>
                    <a:pt x="108203" y="0"/>
                  </a:lnTo>
                  <a:lnTo>
                    <a:pt x="216407" y="108204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9" name="object 29"/>
          <p:cNvGrpSpPr/>
          <p:nvPr/>
        </p:nvGrpSpPr>
        <p:grpSpPr>
          <a:xfrm>
            <a:off x="9492995" y="2048255"/>
            <a:ext cx="276225" cy="384175"/>
            <a:chOff x="9492995" y="2048255"/>
            <a:chExt cx="276225" cy="384175"/>
          </a:xfrm>
        </p:grpSpPr>
        <p:sp>
          <p:nvSpPr>
            <p:cNvPr id="30" name="object 30"/>
            <p:cNvSpPr/>
            <p:nvPr/>
          </p:nvSpPr>
          <p:spPr>
            <a:xfrm>
              <a:off x="9629965" y="2258567"/>
              <a:ext cx="0" cy="8255"/>
            </a:xfrm>
            <a:custGeom>
              <a:avLst/>
              <a:gdLst/>
              <a:ahLst/>
              <a:cxnLst/>
              <a:rect l="l" t="t" r="r" b="b"/>
              <a:pathLst>
                <a:path h="8255">
                  <a:moveTo>
                    <a:pt x="0" y="8000"/>
                  </a:moveTo>
                  <a:lnTo>
                    <a:pt x="0" y="0"/>
                  </a:lnTo>
                </a:path>
              </a:pathLst>
            </a:custGeom>
            <a:ln w="5715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9502901" y="2058161"/>
              <a:ext cx="256540" cy="364490"/>
            </a:xfrm>
            <a:custGeom>
              <a:avLst/>
              <a:gdLst/>
              <a:ahLst/>
              <a:cxnLst/>
              <a:rect l="l" t="t" r="r" b="b"/>
              <a:pathLst>
                <a:path w="256540" h="364489">
                  <a:moveTo>
                    <a:pt x="256031" y="128015"/>
                  </a:moveTo>
                  <a:lnTo>
                    <a:pt x="192024" y="128015"/>
                  </a:lnTo>
                  <a:lnTo>
                    <a:pt x="192024" y="364236"/>
                  </a:lnTo>
                  <a:lnTo>
                    <a:pt x="64007" y="364236"/>
                  </a:lnTo>
                  <a:lnTo>
                    <a:pt x="64007" y="128015"/>
                  </a:lnTo>
                  <a:lnTo>
                    <a:pt x="0" y="128015"/>
                  </a:lnTo>
                  <a:lnTo>
                    <a:pt x="128016" y="0"/>
                  </a:lnTo>
                  <a:lnTo>
                    <a:pt x="256031" y="128015"/>
                  </a:lnTo>
                  <a:close/>
                </a:path>
              </a:pathLst>
            </a:custGeom>
            <a:ln w="19811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/>
          <p:nvPr/>
        </p:nvSpPr>
        <p:spPr>
          <a:xfrm>
            <a:off x="8010143" y="2545079"/>
            <a:ext cx="3240405" cy="719455"/>
          </a:xfrm>
          <a:custGeom>
            <a:avLst/>
            <a:gdLst/>
            <a:ahLst/>
            <a:cxnLst/>
            <a:rect l="l" t="t" r="r" b="b"/>
            <a:pathLst>
              <a:path w="3240404" h="719454">
                <a:moveTo>
                  <a:pt x="3120135" y="0"/>
                </a:moveTo>
                <a:lnTo>
                  <a:pt x="119887" y="0"/>
                </a:lnTo>
                <a:lnTo>
                  <a:pt x="73241" y="9427"/>
                </a:lnTo>
                <a:lnTo>
                  <a:pt x="35131" y="35131"/>
                </a:lnTo>
                <a:lnTo>
                  <a:pt x="9427" y="73241"/>
                </a:lnTo>
                <a:lnTo>
                  <a:pt x="0" y="119887"/>
                </a:lnTo>
                <a:lnTo>
                  <a:pt x="0" y="599440"/>
                </a:lnTo>
                <a:lnTo>
                  <a:pt x="9427" y="646086"/>
                </a:lnTo>
                <a:lnTo>
                  <a:pt x="35131" y="684196"/>
                </a:lnTo>
                <a:lnTo>
                  <a:pt x="73241" y="709900"/>
                </a:lnTo>
                <a:lnTo>
                  <a:pt x="119887" y="719328"/>
                </a:lnTo>
                <a:lnTo>
                  <a:pt x="3120135" y="719328"/>
                </a:lnTo>
                <a:lnTo>
                  <a:pt x="3166782" y="709900"/>
                </a:lnTo>
                <a:lnTo>
                  <a:pt x="3204892" y="684196"/>
                </a:lnTo>
                <a:lnTo>
                  <a:pt x="3230596" y="646086"/>
                </a:lnTo>
                <a:lnTo>
                  <a:pt x="3240024" y="599440"/>
                </a:lnTo>
                <a:lnTo>
                  <a:pt x="3240024" y="119887"/>
                </a:lnTo>
                <a:lnTo>
                  <a:pt x="3230596" y="73241"/>
                </a:lnTo>
                <a:lnTo>
                  <a:pt x="3204892" y="35131"/>
                </a:lnTo>
                <a:lnTo>
                  <a:pt x="3166782" y="9427"/>
                </a:lnTo>
                <a:lnTo>
                  <a:pt x="3120135" y="0"/>
                </a:lnTo>
                <a:close/>
              </a:path>
            </a:pathLst>
          </a:custGeom>
          <a:solidFill>
            <a:srgbClr val="7B7B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677147" y="2689986"/>
            <a:ext cx="190881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FFFFFF"/>
                </a:solidFill>
                <a:latin typeface="Calibri"/>
                <a:cs typeface="Calibri"/>
              </a:rPr>
              <a:t>code</a:t>
            </a:r>
            <a:r>
              <a:rPr sz="24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generator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8003793" y="5193538"/>
            <a:ext cx="3253104" cy="732155"/>
            <a:chOff x="8003793" y="5193538"/>
            <a:chExt cx="3253104" cy="732155"/>
          </a:xfrm>
        </p:grpSpPr>
        <p:sp>
          <p:nvSpPr>
            <p:cNvPr id="35" name="object 35"/>
            <p:cNvSpPr/>
            <p:nvPr/>
          </p:nvSpPr>
          <p:spPr>
            <a:xfrm>
              <a:off x="8010143" y="5199888"/>
              <a:ext cx="3240405" cy="719455"/>
            </a:xfrm>
            <a:custGeom>
              <a:avLst/>
              <a:gdLst/>
              <a:ahLst/>
              <a:cxnLst/>
              <a:rect l="l" t="t" r="r" b="b"/>
              <a:pathLst>
                <a:path w="3240404" h="719454">
                  <a:moveTo>
                    <a:pt x="3120135" y="0"/>
                  </a:moveTo>
                  <a:lnTo>
                    <a:pt x="119887" y="0"/>
                  </a:lnTo>
                  <a:lnTo>
                    <a:pt x="73241" y="9427"/>
                  </a:lnTo>
                  <a:lnTo>
                    <a:pt x="35131" y="35131"/>
                  </a:lnTo>
                  <a:lnTo>
                    <a:pt x="9427" y="73241"/>
                  </a:lnTo>
                  <a:lnTo>
                    <a:pt x="0" y="119887"/>
                  </a:lnTo>
                  <a:lnTo>
                    <a:pt x="0" y="599440"/>
                  </a:lnTo>
                  <a:lnTo>
                    <a:pt x="9427" y="646102"/>
                  </a:lnTo>
                  <a:lnTo>
                    <a:pt x="35131" y="684210"/>
                  </a:lnTo>
                  <a:lnTo>
                    <a:pt x="73241" y="709905"/>
                  </a:lnTo>
                  <a:lnTo>
                    <a:pt x="119887" y="719328"/>
                  </a:lnTo>
                  <a:lnTo>
                    <a:pt x="3120135" y="719328"/>
                  </a:lnTo>
                  <a:lnTo>
                    <a:pt x="3166782" y="709905"/>
                  </a:lnTo>
                  <a:lnTo>
                    <a:pt x="3204892" y="684210"/>
                  </a:lnTo>
                  <a:lnTo>
                    <a:pt x="3230596" y="646102"/>
                  </a:lnTo>
                  <a:lnTo>
                    <a:pt x="3240024" y="599440"/>
                  </a:lnTo>
                  <a:lnTo>
                    <a:pt x="3240024" y="119887"/>
                  </a:lnTo>
                  <a:lnTo>
                    <a:pt x="3230596" y="73241"/>
                  </a:lnTo>
                  <a:lnTo>
                    <a:pt x="3204892" y="35131"/>
                  </a:lnTo>
                  <a:lnTo>
                    <a:pt x="3166782" y="9427"/>
                  </a:lnTo>
                  <a:lnTo>
                    <a:pt x="3120135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010143" y="5199888"/>
              <a:ext cx="3240405" cy="719455"/>
            </a:xfrm>
            <a:custGeom>
              <a:avLst/>
              <a:gdLst/>
              <a:ahLst/>
              <a:cxnLst/>
              <a:rect l="l" t="t" r="r" b="b"/>
              <a:pathLst>
                <a:path w="3240404" h="719454">
                  <a:moveTo>
                    <a:pt x="0" y="119887"/>
                  </a:moveTo>
                  <a:lnTo>
                    <a:pt x="9427" y="73241"/>
                  </a:lnTo>
                  <a:lnTo>
                    <a:pt x="35131" y="35131"/>
                  </a:lnTo>
                  <a:lnTo>
                    <a:pt x="73241" y="9427"/>
                  </a:lnTo>
                  <a:lnTo>
                    <a:pt x="119887" y="0"/>
                  </a:lnTo>
                  <a:lnTo>
                    <a:pt x="3120135" y="0"/>
                  </a:lnTo>
                  <a:lnTo>
                    <a:pt x="3166782" y="9427"/>
                  </a:lnTo>
                  <a:lnTo>
                    <a:pt x="3204892" y="35131"/>
                  </a:lnTo>
                  <a:lnTo>
                    <a:pt x="3230596" y="73241"/>
                  </a:lnTo>
                  <a:lnTo>
                    <a:pt x="3240024" y="119887"/>
                  </a:lnTo>
                  <a:lnTo>
                    <a:pt x="3240024" y="599440"/>
                  </a:lnTo>
                  <a:lnTo>
                    <a:pt x="3230596" y="646102"/>
                  </a:lnTo>
                  <a:lnTo>
                    <a:pt x="3204892" y="684210"/>
                  </a:lnTo>
                  <a:lnTo>
                    <a:pt x="3166782" y="709905"/>
                  </a:lnTo>
                  <a:lnTo>
                    <a:pt x="3120135" y="719328"/>
                  </a:lnTo>
                  <a:lnTo>
                    <a:pt x="119887" y="719328"/>
                  </a:lnTo>
                  <a:lnTo>
                    <a:pt x="73241" y="709905"/>
                  </a:lnTo>
                  <a:lnTo>
                    <a:pt x="35131" y="684210"/>
                  </a:lnTo>
                  <a:lnTo>
                    <a:pt x="9427" y="646102"/>
                  </a:lnTo>
                  <a:lnTo>
                    <a:pt x="0" y="599440"/>
                  </a:lnTo>
                  <a:lnTo>
                    <a:pt x="0" y="119887"/>
                  </a:lnTo>
                  <a:close/>
                </a:path>
              </a:pathLst>
            </a:custGeom>
            <a:ln w="12192">
              <a:solidFill>
                <a:srgbClr val="2E528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482076" y="5162169"/>
            <a:ext cx="2296160" cy="7575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41020" marR="5080" indent="-528955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intermediate</a:t>
            </a:r>
            <a:r>
              <a:rPr sz="2400" spc="-11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code </a:t>
            </a: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generator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8840216" y="1550873"/>
            <a:ext cx="158305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target</a:t>
            </a:r>
            <a:r>
              <a:rPr sz="2000" spc="-8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program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4955794" y="3992879"/>
            <a:ext cx="1986280" cy="1731645"/>
            <a:chOff x="4955794" y="3992879"/>
            <a:chExt cx="1986280" cy="1731645"/>
          </a:xfrm>
        </p:grpSpPr>
        <p:pic>
          <p:nvPicPr>
            <p:cNvPr id="40" name="object 4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929883" y="5550408"/>
              <a:ext cx="40300" cy="1015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4965954" y="5348477"/>
              <a:ext cx="1965960" cy="365760"/>
            </a:xfrm>
            <a:custGeom>
              <a:avLst/>
              <a:gdLst/>
              <a:ahLst/>
              <a:cxnLst/>
              <a:rect l="l" t="t" r="r" b="b"/>
              <a:pathLst>
                <a:path w="1965959" h="365760">
                  <a:moveTo>
                    <a:pt x="1783079" y="365760"/>
                  </a:moveTo>
                  <a:lnTo>
                    <a:pt x="1783079" y="274320"/>
                  </a:lnTo>
                  <a:lnTo>
                    <a:pt x="0" y="274320"/>
                  </a:lnTo>
                  <a:lnTo>
                    <a:pt x="0" y="91440"/>
                  </a:lnTo>
                  <a:lnTo>
                    <a:pt x="1783079" y="91440"/>
                  </a:lnTo>
                  <a:lnTo>
                    <a:pt x="1783079" y="0"/>
                  </a:lnTo>
                  <a:lnTo>
                    <a:pt x="1965960" y="182880"/>
                  </a:lnTo>
                  <a:lnTo>
                    <a:pt x="1783079" y="365760"/>
                  </a:lnTo>
                  <a:close/>
                </a:path>
              </a:pathLst>
            </a:custGeom>
            <a:ln w="198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84064" y="3992879"/>
              <a:ext cx="1728470" cy="541020"/>
            </a:xfrm>
            <a:custGeom>
              <a:avLst/>
              <a:gdLst/>
              <a:ahLst/>
              <a:cxnLst/>
              <a:rect l="l" t="t" r="r" b="b"/>
              <a:pathLst>
                <a:path w="1728470" h="541020">
                  <a:moveTo>
                    <a:pt x="1638045" y="0"/>
                  </a:moveTo>
                  <a:lnTo>
                    <a:pt x="90170" y="0"/>
                  </a:lnTo>
                  <a:lnTo>
                    <a:pt x="55078" y="7088"/>
                  </a:lnTo>
                  <a:lnTo>
                    <a:pt x="26416" y="26416"/>
                  </a:lnTo>
                  <a:lnTo>
                    <a:pt x="7088" y="55078"/>
                  </a:lnTo>
                  <a:lnTo>
                    <a:pt x="0" y="90170"/>
                  </a:lnTo>
                  <a:lnTo>
                    <a:pt x="0" y="450850"/>
                  </a:lnTo>
                  <a:lnTo>
                    <a:pt x="7088" y="485941"/>
                  </a:lnTo>
                  <a:lnTo>
                    <a:pt x="26416" y="514604"/>
                  </a:lnTo>
                  <a:lnTo>
                    <a:pt x="55078" y="533931"/>
                  </a:lnTo>
                  <a:lnTo>
                    <a:pt x="90170" y="541020"/>
                  </a:lnTo>
                  <a:lnTo>
                    <a:pt x="1638045" y="541020"/>
                  </a:lnTo>
                  <a:lnTo>
                    <a:pt x="1673137" y="533931"/>
                  </a:lnTo>
                  <a:lnTo>
                    <a:pt x="1701799" y="514604"/>
                  </a:lnTo>
                  <a:lnTo>
                    <a:pt x="1721127" y="485941"/>
                  </a:lnTo>
                  <a:lnTo>
                    <a:pt x="1728215" y="450850"/>
                  </a:lnTo>
                  <a:lnTo>
                    <a:pt x="1728215" y="90170"/>
                  </a:lnTo>
                  <a:lnTo>
                    <a:pt x="1721127" y="55078"/>
                  </a:lnTo>
                  <a:lnTo>
                    <a:pt x="1701800" y="26416"/>
                  </a:lnTo>
                  <a:lnTo>
                    <a:pt x="1673137" y="7088"/>
                  </a:lnTo>
                  <a:lnTo>
                    <a:pt x="1638045" y="0"/>
                  </a:lnTo>
                  <a:close/>
                </a:path>
              </a:pathLst>
            </a:custGeom>
            <a:solidFill>
              <a:srgbClr val="843B0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5246623" y="4082541"/>
            <a:ext cx="140589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solidFill>
                  <a:srgbClr val="FFFFFF"/>
                </a:solidFill>
                <a:latin typeface="Calibri"/>
                <a:cs typeface="Calibri"/>
              </a:rPr>
              <a:t>error</a:t>
            </a:r>
            <a:r>
              <a:rPr sz="20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000" spc="-10" dirty="0">
                <a:solidFill>
                  <a:srgbClr val="FFFFFF"/>
                </a:solidFill>
                <a:latin typeface="Calibri"/>
                <a:cs typeface="Calibri"/>
              </a:rPr>
              <a:t>handler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5084064" y="2875788"/>
            <a:ext cx="1728470" cy="539750"/>
          </a:xfrm>
          <a:custGeom>
            <a:avLst/>
            <a:gdLst/>
            <a:ahLst/>
            <a:cxnLst/>
            <a:rect l="l" t="t" r="r" b="b"/>
            <a:pathLst>
              <a:path w="1728470" h="539750">
                <a:moveTo>
                  <a:pt x="1638300" y="0"/>
                </a:moveTo>
                <a:lnTo>
                  <a:pt x="89915" y="0"/>
                </a:ln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5"/>
                </a:lnTo>
                <a:lnTo>
                  <a:pt x="0" y="449579"/>
                </a:lnTo>
                <a:lnTo>
                  <a:pt x="7066" y="484578"/>
                </a:lnTo>
                <a:lnTo>
                  <a:pt x="26336" y="513159"/>
                </a:lnTo>
                <a:lnTo>
                  <a:pt x="54917" y="532429"/>
                </a:lnTo>
                <a:lnTo>
                  <a:pt x="89915" y="539496"/>
                </a:lnTo>
                <a:lnTo>
                  <a:pt x="1638300" y="539496"/>
                </a:lnTo>
                <a:lnTo>
                  <a:pt x="1673298" y="532429"/>
                </a:lnTo>
                <a:lnTo>
                  <a:pt x="1701879" y="513159"/>
                </a:lnTo>
                <a:lnTo>
                  <a:pt x="1721149" y="484578"/>
                </a:lnTo>
                <a:lnTo>
                  <a:pt x="1728215" y="449579"/>
                </a:lnTo>
                <a:lnTo>
                  <a:pt x="1728215" y="89915"/>
                </a:lnTo>
                <a:lnTo>
                  <a:pt x="1721149" y="54917"/>
                </a:lnTo>
                <a:lnTo>
                  <a:pt x="1701879" y="26336"/>
                </a:lnTo>
                <a:lnTo>
                  <a:pt x="1673298" y="7066"/>
                </a:lnTo>
                <a:lnTo>
                  <a:pt x="1638300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/>
          <p:nvPr/>
        </p:nvSpPr>
        <p:spPr>
          <a:xfrm>
            <a:off x="5277358" y="2964942"/>
            <a:ext cx="13449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symbol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6" name="object 46"/>
          <p:cNvSpPr/>
          <p:nvPr/>
        </p:nvSpPr>
        <p:spPr>
          <a:xfrm>
            <a:off x="3830574" y="2800984"/>
            <a:ext cx="4180840" cy="2759710"/>
          </a:xfrm>
          <a:custGeom>
            <a:avLst/>
            <a:gdLst/>
            <a:ahLst/>
            <a:cxnLst/>
            <a:rect l="l" t="t" r="r" b="b"/>
            <a:pathLst>
              <a:path w="4180840" h="2759710">
                <a:moveTo>
                  <a:pt x="1254760" y="345313"/>
                </a:moveTo>
                <a:lnTo>
                  <a:pt x="1209751" y="355930"/>
                </a:lnTo>
                <a:lnTo>
                  <a:pt x="1209751" y="410413"/>
                </a:lnTo>
                <a:lnTo>
                  <a:pt x="889266" y="1026706"/>
                </a:lnTo>
                <a:lnTo>
                  <a:pt x="879424" y="1015377"/>
                </a:lnTo>
                <a:lnTo>
                  <a:pt x="879424" y="1045629"/>
                </a:lnTo>
                <a:lnTo>
                  <a:pt x="684606" y="1420279"/>
                </a:lnTo>
                <a:lnTo>
                  <a:pt x="76631" y="1385290"/>
                </a:lnTo>
                <a:lnTo>
                  <a:pt x="76669" y="1384554"/>
                </a:lnTo>
                <a:lnTo>
                  <a:pt x="77355" y="1372412"/>
                </a:lnTo>
                <a:lnTo>
                  <a:pt x="82931" y="1371092"/>
                </a:lnTo>
                <a:lnTo>
                  <a:pt x="77787" y="1364919"/>
                </a:lnTo>
                <a:lnTo>
                  <a:pt x="78232" y="1357122"/>
                </a:lnTo>
                <a:lnTo>
                  <a:pt x="73113" y="1359331"/>
                </a:lnTo>
                <a:lnTo>
                  <a:pt x="71716" y="1357630"/>
                </a:lnTo>
                <a:lnTo>
                  <a:pt x="64909" y="1349476"/>
                </a:lnTo>
                <a:lnTo>
                  <a:pt x="690638" y="828205"/>
                </a:lnTo>
                <a:lnTo>
                  <a:pt x="879424" y="1045629"/>
                </a:lnTo>
                <a:lnTo>
                  <a:pt x="879424" y="1015377"/>
                </a:lnTo>
                <a:lnTo>
                  <a:pt x="705891" y="815492"/>
                </a:lnTo>
                <a:lnTo>
                  <a:pt x="1200823" y="403186"/>
                </a:lnTo>
                <a:lnTo>
                  <a:pt x="1205953" y="405866"/>
                </a:lnTo>
                <a:lnTo>
                  <a:pt x="1209751" y="410413"/>
                </a:lnTo>
                <a:lnTo>
                  <a:pt x="1209751" y="355930"/>
                </a:lnTo>
                <a:lnTo>
                  <a:pt x="1171829" y="364871"/>
                </a:lnTo>
                <a:lnTo>
                  <a:pt x="1189837" y="386499"/>
                </a:lnTo>
                <a:lnTo>
                  <a:pt x="692873" y="800506"/>
                </a:lnTo>
                <a:lnTo>
                  <a:pt x="57480" y="68656"/>
                </a:lnTo>
                <a:lnTo>
                  <a:pt x="57873" y="68313"/>
                </a:lnTo>
                <a:lnTo>
                  <a:pt x="64135" y="73787"/>
                </a:lnTo>
                <a:lnTo>
                  <a:pt x="67792" y="59677"/>
                </a:lnTo>
                <a:lnTo>
                  <a:pt x="68516" y="59055"/>
                </a:lnTo>
                <a:lnTo>
                  <a:pt x="78740" y="50165"/>
                </a:lnTo>
                <a:lnTo>
                  <a:pt x="71094" y="47015"/>
                </a:lnTo>
                <a:lnTo>
                  <a:pt x="71221" y="46520"/>
                </a:lnTo>
                <a:lnTo>
                  <a:pt x="1178521" y="335648"/>
                </a:lnTo>
                <a:lnTo>
                  <a:pt x="1171448" y="362839"/>
                </a:lnTo>
                <a:lnTo>
                  <a:pt x="1254760" y="345313"/>
                </a:lnTo>
                <a:lnTo>
                  <a:pt x="1247355" y="338836"/>
                </a:lnTo>
                <a:lnTo>
                  <a:pt x="1190625" y="289179"/>
                </a:lnTo>
                <a:lnTo>
                  <a:pt x="1183525" y="316458"/>
                </a:lnTo>
                <a:lnTo>
                  <a:pt x="76200" y="27355"/>
                </a:lnTo>
                <a:lnTo>
                  <a:pt x="77038" y="24130"/>
                </a:lnTo>
                <a:lnTo>
                  <a:pt x="83312" y="0"/>
                </a:lnTo>
                <a:lnTo>
                  <a:pt x="0" y="17653"/>
                </a:lnTo>
                <a:lnTo>
                  <a:pt x="21209" y="100203"/>
                </a:lnTo>
                <a:lnTo>
                  <a:pt x="42468" y="81711"/>
                </a:lnTo>
                <a:lnTo>
                  <a:pt x="677621" y="813219"/>
                </a:lnTo>
                <a:lnTo>
                  <a:pt x="52209" y="1334223"/>
                </a:lnTo>
                <a:lnTo>
                  <a:pt x="34163" y="1312545"/>
                </a:lnTo>
                <a:lnTo>
                  <a:pt x="0" y="1390650"/>
                </a:lnTo>
                <a:lnTo>
                  <a:pt x="647" y="1390497"/>
                </a:lnTo>
                <a:lnTo>
                  <a:pt x="0" y="1390777"/>
                </a:lnTo>
                <a:lnTo>
                  <a:pt x="73914" y="1433195"/>
                </a:lnTo>
                <a:lnTo>
                  <a:pt x="75501" y="1405102"/>
                </a:lnTo>
                <a:lnTo>
                  <a:pt x="674598" y="1439506"/>
                </a:lnTo>
                <a:lnTo>
                  <a:pt x="28803" y="2681376"/>
                </a:lnTo>
                <a:lnTo>
                  <a:pt x="25654" y="2678303"/>
                </a:lnTo>
                <a:lnTo>
                  <a:pt x="23596" y="2684805"/>
                </a:lnTo>
                <a:lnTo>
                  <a:pt x="1397" y="2673223"/>
                </a:lnTo>
                <a:lnTo>
                  <a:pt x="0" y="2758440"/>
                </a:lnTo>
                <a:lnTo>
                  <a:pt x="457" y="2758109"/>
                </a:lnTo>
                <a:lnTo>
                  <a:pt x="0" y="2759583"/>
                </a:lnTo>
                <a:lnTo>
                  <a:pt x="80391" y="2731389"/>
                </a:lnTo>
                <a:lnTo>
                  <a:pt x="69519" y="2720848"/>
                </a:lnTo>
                <a:lnTo>
                  <a:pt x="61925" y="2713507"/>
                </a:lnTo>
                <a:lnTo>
                  <a:pt x="68961" y="2708402"/>
                </a:lnTo>
                <a:lnTo>
                  <a:pt x="65544" y="2706624"/>
                </a:lnTo>
                <a:lnTo>
                  <a:pt x="65227" y="2706471"/>
                </a:lnTo>
                <a:lnTo>
                  <a:pt x="1208811" y="1525536"/>
                </a:lnTo>
                <a:lnTo>
                  <a:pt x="1229106" y="1545209"/>
                </a:lnTo>
                <a:lnTo>
                  <a:pt x="1242529" y="1502664"/>
                </a:lnTo>
                <a:lnTo>
                  <a:pt x="1254760" y="1463929"/>
                </a:lnTo>
                <a:lnTo>
                  <a:pt x="1241971" y="1468412"/>
                </a:lnTo>
                <a:lnTo>
                  <a:pt x="1239901" y="1469136"/>
                </a:lnTo>
                <a:lnTo>
                  <a:pt x="1190752" y="1469136"/>
                </a:lnTo>
                <a:lnTo>
                  <a:pt x="1178077" y="1469136"/>
                </a:lnTo>
                <a:lnTo>
                  <a:pt x="1176820" y="1491272"/>
                </a:lnTo>
                <a:lnTo>
                  <a:pt x="1174369" y="1492123"/>
                </a:lnTo>
                <a:lnTo>
                  <a:pt x="1176642" y="1494345"/>
                </a:lnTo>
                <a:lnTo>
                  <a:pt x="1176528" y="1496568"/>
                </a:lnTo>
                <a:lnTo>
                  <a:pt x="1178204" y="1495856"/>
                </a:lnTo>
                <a:lnTo>
                  <a:pt x="1194625" y="1511782"/>
                </a:lnTo>
                <a:lnTo>
                  <a:pt x="46939" y="2696946"/>
                </a:lnTo>
                <a:lnTo>
                  <a:pt x="43942" y="2695384"/>
                </a:lnTo>
                <a:lnTo>
                  <a:pt x="696290" y="1440751"/>
                </a:lnTo>
                <a:lnTo>
                  <a:pt x="1178115" y="1468412"/>
                </a:lnTo>
                <a:lnTo>
                  <a:pt x="1190790" y="1468412"/>
                </a:lnTo>
                <a:lnTo>
                  <a:pt x="1241971" y="1468412"/>
                </a:lnTo>
                <a:lnTo>
                  <a:pt x="1254760" y="1462913"/>
                </a:lnTo>
                <a:lnTo>
                  <a:pt x="1253959" y="1462455"/>
                </a:lnTo>
                <a:lnTo>
                  <a:pt x="1254760" y="1462786"/>
                </a:lnTo>
                <a:lnTo>
                  <a:pt x="1244079" y="1421257"/>
                </a:lnTo>
                <a:lnTo>
                  <a:pt x="1233551" y="1380236"/>
                </a:lnTo>
                <a:lnTo>
                  <a:pt x="1212253" y="1398714"/>
                </a:lnTo>
                <a:lnTo>
                  <a:pt x="1197292" y="1381493"/>
                </a:lnTo>
                <a:lnTo>
                  <a:pt x="1197292" y="1411693"/>
                </a:lnTo>
                <a:lnTo>
                  <a:pt x="1184630" y="1422679"/>
                </a:lnTo>
                <a:lnTo>
                  <a:pt x="1180846" y="1420495"/>
                </a:lnTo>
                <a:lnTo>
                  <a:pt x="1180515" y="1426248"/>
                </a:lnTo>
                <a:lnTo>
                  <a:pt x="1176020" y="1430147"/>
                </a:lnTo>
                <a:lnTo>
                  <a:pt x="1180185" y="1431886"/>
                </a:lnTo>
                <a:lnTo>
                  <a:pt x="1179233" y="1448727"/>
                </a:lnTo>
                <a:lnTo>
                  <a:pt x="706297" y="1421523"/>
                </a:lnTo>
                <a:lnTo>
                  <a:pt x="893381" y="1061707"/>
                </a:lnTo>
                <a:lnTo>
                  <a:pt x="1197292" y="1411693"/>
                </a:lnTo>
                <a:lnTo>
                  <a:pt x="1197292" y="1381493"/>
                </a:lnTo>
                <a:lnTo>
                  <a:pt x="903224" y="1042784"/>
                </a:lnTo>
                <a:lnTo>
                  <a:pt x="1228344" y="417512"/>
                </a:lnTo>
                <a:lnTo>
                  <a:pt x="1253363" y="430530"/>
                </a:lnTo>
                <a:lnTo>
                  <a:pt x="1253909" y="397129"/>
                </a:lnTo>
                <a:lnTo>
                  <a:pt x="1254760" y="345313"/>
                </a:lnTo>
                <a:close/>
              </a:path>
              <a:path w="4180840" h="2759710">
                <a:moveTo>
                  <a:pt x="4180332" y="2673223"/>
                </a:moveTo>
                <a:lnTo>
                  <a:pt x="4158183" y="2684221"/>
                </a:lnTo>
                <a:lnTo>
                  <a:pt x="4156329" y="2677795"/>
                </a:lnTo>
                <a:lnTo>
                  <a:pt x="4152709" y="2681135"/>
                </a:lnTo>
                <a:lnTo>
                  <a:pt x="4137317" y="2650121"/>
                </a:lnTo>
                <a:lnTo>
                  <a:pt x="4137317" y="2694571"/>
                </a:lnTo>
                <a:lnTo>
                  <a:pt x="4134675" y="2695892"/>
                </a:lnTo>
                <a:lnTo>
                  <a:pt x="3041510" y="1513141"/>
                </a:lnTo>
                <a:lnTo>
                  <a:pt x="3051619" y="1503807"/>
                </a:lnTo>
                <a:lnTo>
                  <a:pt x="3057791" y="1498117"/>
                </a:lnTo>
                <a:lnTo>
                  <a:pt x="3059684" y="1498981"/>
                </a:lnTo>
                <a:lnTo>
                  <a:pt x="3059607" y="1496441"/>
                </a:lnTo>
                <a:lnTo>
                  <a:pt x="3062224" y="1494028"/>
                </a:lnTo>
                <a:lnTo>
                  <a:pt x="3059506" y="1493012"/>
                </a:lnTo>
                <a:lnTo>
                  <a:pt x="3058884" y="1471168"/>
                </a:lnTo>
                <a:lnTo>
                  <a:pt x="3058884" y="1470812"/>
                </a:lnTo>
                <a:lnTo>
                  <a:pt x="3523335" y="1457540"/>
                </a:lnTo>
                <a:lnTo>
                  <a:pt x="4137317" y="2694571"/>
                </a:lnTo>
                <a:lnTo>
                  <a:pt x="4137317" y="2650121"/>
                </a:lnTo>
                <a:lnTo>
                  <a:pt x="3545167" y="1456918"/>
                </a:lnTo>
                <a:lnTo>
                  <a:pt x="4104170" y="1440929"/>
                </a:lnTo>
                <a:lnTo>
                  <a:pt x="4105021" y="1469136"/>
                </a:lnTo>
                <a:lnTo>
                  <a:pt x="4180078" y="1428877"/>
                </a:lnTo>
                <a:lnTo>
                  <a:pt x="4178706" y="1428254"/>
                </a:lnTo>
                <a:lnTo>
                  <a:pt x="4180078" y="1428623"/>
                </a:lnTo>
                <a:lnTo>
                  <a:pt x="4166285" y="1393317"/>
                </a:lnTo>
                <a:lnTo>
                  <a:pt x="4149090" y="1349248"/>
                </a:lnTo>
                <a:lnTo>
                  <a:pt x="4130217" y="1370139"/>
                </a:lnTo>
                <a:lnTo>
                  <a:pt x="4116946" y="1358138"/>
                </a:lnTo>
                <a:lnTo>
                  <a:pt x="4116946" y="1384820"/>
                </a:lnTo>
                <a:lnTo>
                  <a:pt x="4107573" y="1395196"/>
                </a:lnTo>
                <a:lnTo>
                  <a:pt x="4102735" y="1392936"/>
                </a:lnTo>
                <a:lnTo>
                  <a:pt x="4102951" y="1400327"/>
                </a:lnTo>
                <a:lnTo>
                  <a:pt x="4098036" y="1405763"/>
                </a:lnTo>
                <a:lnTo>
                  <a:pt x="4103154" y="1407198"/>
                </a:lnTo>
                <a:lnTo>
                  <a:pt x="4103560" y="1420749"/>
                </a:lnTo>
                <a:lnTo>
                  <a:pt x="4103573" y="1421117"/>
                </a:lnTo>
                <a:lnTo>
                  <a:pt x="3535464" y="1437360"/>
                </a:lnTo>
                <a:lnTo>
                  <a:pt x="3513632" y="1393380"/>
                </a:lnTo>
                <a:lnTo>
                  <a:pt x="3513632" y="1437995"/>
                </a:lnTo>
                <a:lnTo>
                  <a:pt x="3058312" y="1451000"/>
                </a:lnTo>
                <a:lnTo>
                  <a:pt x="3057804" y="1432902"/>
                </a:lnTo>
                <a:lnTo>
                  <a:pt x="3061462" y="1431417"/>
                </a:lnTo>
                <a:lnTo>
                  <a:pt x="3057664" y="1428089"/>
                </a:lnTo>
                <a:lnTo>
                  <a:pt x="3057525" y="1422781"/>
                </a:lnTo>
                <a:lnTo>
                  <a:pt x="3053880" y="1424736"/>
                </a:lnTo>
                <a:lnTo>
                  <a:pt x="3051086" y="1422273"/>
                </a:lnTo>
                <a:lnTo>
                  <a:pt x="3040278" y="1412735"/>
                </a:lnTo>
                <a:lnTo>
                  <a:pt x="3335083" y="1078255"/>
                </a:lnTo>
                <a:lnTo>
                  <a:pt x="3513632" y="1437995"/>
                </a:lnTo>
                <a:lnTo>
                  <a:pt x="3513632" y="1393380"/>
                </a:lnTo>
                <a:lnTo>
                  <a:pt x="3349269" y="1062177"/>
                </a:lnTo>
                <a:lnTo>
                  <a:pt x="3531552" y="855357"/>
                </a:lnTo>
                <a:lnTo>
                  <a:pt x="4116946" y="1384820"/>
                </a:lnTo>
                <a:lnTo>
                  <a:pt x="4116946" y="1358138"/>
                </a:lnTo>
                <a:lnTo>
                  <a:pt x="3544633" y="840511"/>
                </a:lnTo>
                <a:lnTo>
                  <a:pt x="4137139" y="168275"/>
                </a:lnTo>
                <a:lnTo>
                  <a:pt x="4158234" y="186817"/>
                </a:lnTo>
                <a:lnTo>
                  <a:pt x="4169156" y="145669"/>
                </a:lnTo>
                <a:lnTo>
                  <a:pt x="4180078" y="104521"/>
                </a:lnTo>
                <a:lnTo>
                  <a:pt x="4122280" y="88823"/>
                </a:lnTo>
                <a:lnTo>
                  <a:pt x="4122280" y="155194"/>
                </a:lnTo>
                <a:lnTo>
                  <a:pt x="3529952" y="827227"/>
                </a:lnTo>
                <a:lnTo>
                  <a:pt x="3516871" y="815403"/>
                </a:lnTo>
                <a:lnTo>
                  <a:pt x="3516871" y="842073"/>
                </a:lnTo>
                <a:lnTo>
                  <a:pt x="3339757" y="1043012"/>
                </a:lnTo>
                <a:lnTo>
                  <a:pt x="3026003" y="410794"/>
                </a:lnTo>
                <a:lnTo>
                  <a:pt x="3029343" y="407098"/>
                </a:lnTo>
                <a:lnTo>
                  <a:pt x="3033611" y="404977"/>
                </a:lnTo>
                <a:lnTo>
                  <a:pt x="3516871" y="842073"/>
                </a:lnTo>
                <a:lnTo>
                  <a:pt x="3516871" y="815403"/>
                </a:lnTo>
                <a:lnTo>
                  <a:pt x="3045587" y="389128"/>
                </a:lnTo>
                <a:lnTo>
                  <a:pt x="3053257" y="380619"/>
                </a:lnTo>
                <a:lnTo>
                  <a:pt x="3064510" y="368173"/>
                </a:lnTo>
                <a:lnTo>
                  <a:pt x="3060293" y="367004"/>
                </a:lnTo>
                <a:lnTo>
                  <a:pt x="3064637" y="368173"/>
                </a:lnTo>
                <a:lnTo>
                  <a:pt x="3059607" y="343154"/>
                </a:lnTo>
                <a:lnTo>
                  <a:pt x="3059112" y="340664"/>
                </a:lnTo>
                <a:lnTo>
                  <a:pt x="4107294" y="129260"/>
                </a:lnTo>
                <a:lnTo>
                  <a:pt x="4108170" y="133654"/>
                </a:lnTo>
                <a:lnTo>
                  <a:pt x="4101084" y="136525"/>
                </a:lnTo>
                <a:lnTo>
                  <a:pt x="4110418" y="144754"/>
                </a:lnTo>
                <a:lnTo>
                  <a:pt x="4112895" y="156972"/>
                </a:lnTo>
                <a:lnTo>
                  <a:pt x="4118940" y="152260"/>
                </a:lnTo>
                <a:lnTo>
                  <a:pt x="4122280" y="155194"/>
                </a:lnTo>
                <a:lnTo>
                  <a:pt x="4122280" y="88823"/>
                </a:lnTo>
                <a:lnTo>
                  <a:pt x="4097782" y="82169"/>
                </a:lnTo>
                <a:lnTo>
                  <a:pt x="4103357" y="109829"/>
                </a:lnTo>
                <a:lnTo>
                  <a:pt x="3055213" y="321221"/>
                </a:lnTo>
                <a:lnTo>
                  <a:pt x="3049651" y="293497"/>
                </a:lnTo>
                <a:lnTo>
                  <a:pt x="2983065" y="345490"/>
                </a:lnTo>
                <a:lnTo>
                  <a:pt x="2982468" y="345313"/>
                </a:lnTo>
                <a:lnTo>
                  <a:pt x="2982303" y="396621"/>
                </a:lnTo>
                <a:lnTo>
                  <a:pt x="2982214" y="430530"/>
                </a:lnTo>
                <a:lnTo>
                  <a:pt x="3007398" y="418007"/>
                </a:lnTo>
                <a:lnTo>
                  <a:pt x="3325584" y="1059103"/>
                </a:lnTo>
                <a:lnTo>
                  <a:pt x="3025432" y="1399641"/>
                </a:lnTo>
                <a:lnTo>
                  <a:pt x="3004312" y="1380998"/>
                </a:lnTo>
                <a:lnTo>
                  <a:pt x="2982582" y="1462989"/>
                </a:lnTo>
                <a:lnTo>
                  <a:pt x="2982468" y="1463421"/>
                </a:lnTo>
                <a:lnTo>
                  <a:pt x="2982899" y="1463255"/>
                </a:lnTo>
                <a:lnTo>
                  <a:pt x="2992412" y="1467688"/>
                </a:lnTo>
                <a:lnTo>
                  <a:pt x="2982468" y="1463929"/>
                </a:lnTo>
                <a:lnTo>
                  <a:pt x="3006217" y="1545717"/>
                </a:lnTo>
                <a:lnTo>
                  <a:pt x="3026905" y="1526616"/>
                </a:lnTo>
                <a:lnTo>
                  <a:pt x="4116120" y="2705087"/>
                </a:lnTo>
                <a:lnTo>
                  <a:pt x="4112006" y="2707132"/>
                </a:lnTo>
                <a:lnTo>
                  <a:pt x="4118902" y="2712339"/>
                </a:lnTo>
                <a:lnTo>
                  <a:pt x="4100322" y="2729484"/>
                </a:lnTo>
                <a:lnTo>
                  <a:pt x="4180078" y="2759583"/>
                </a:lnTo>
                <a:lnTo>
                  <a:pt x="4179646" y="2758122"/>
                </a:lnTo>
                <a:lnTo>
                  <a:pt x="4180078" y="2758440"/>
                </a:lnTo>
                <a:lnTo>
                  <a:pt x="4180230" y="2707132"/>
                </a:lnTo>
                <a:lnTo>
                  <a:pt x="4180230" y="2705989"/>
                </a:lnTo>
                <a:lnTo>
                  <a:pt x="4180332" y="2673223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8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Regular</a:t>
            </a:r>
            <a:r>
              <a:rPr spc="-80" dirty="0"/>
              <a:t> </a:t>
            </a:r>
            <a:r>
              <a:rPr spc="-10"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6487160" cy="88582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Unsigned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Example: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000" dirty="0">
                <a:latin typeface="Courier New"/>
                <a:cs typeface="Courier New"/>
              </a:rPr>
              <a:t>5280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000" dirty="0">
                <a:latin typeface="Courier New"/>
                <a:cs typeface="Courier New"/>
              </a:rPr>
              <a:t>0.01234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000" dirty="0">
                <a:latin typeface="Courier New"/>
                <a:cs typeface="Courier New"/>
              </a:rPr>
              <a:t>6.336E4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1.89E-</a:t>
            </a:r>
            <a:r>
              <a:rPr sz="2000" spc="-50" dirty="0"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65120" y="3358896"/>
            <a:ext cx="6461760" cy="1938655"/>
            <a:chOff x="2865120" y="3358896"/>
            <a:chExt cx="6461760" cy="1938655"/>
          </a:xfrm>
        </p:grpSpPr>
        <p:sp>
          <p:nvSpPr>
            <p:cNvPr id="5" name="object 5"/>
            <p:cNvSpPr/>
            <p:nvPr/>
          </p:nvSpPr>
          <p:spPr>
            <a:xfrm>
              <a:off x="2865120" y="3358896"/>
              <a:ext cx="6461760" cy="1938655"/>
            </a:xfrm>
            <a:custGeom>
              <a:avLst/>
              <a:gdLst/>
              <a:ahLst/>
              <a:cxnLst/>
              <a:rect l="l" t="t" r="r" b="b"/>
              <a:pathLst>
                <a:path w="6461759" h="1938654">
                  <a:moveTo>
                    <a:pt x="6461759" y="0"/>
                  </a:moveTo>
                  <a:lnTo>
                    <a:pt x="0" y="0"/>
                  </a:lnTo>
                  <a:lnTo>
                    <a:pt x="0" y="1938527"/>
                  </a:lnTo>
                  <a:lnTo>
                    <a:pt x="6461759" y="1938527"/>
                  </a:lnTo>
                  <a:lnTo>
                    <a:pt x="6461759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99508" y="3465194"/>
              <a:ext cx="1876425" cy="277495"/>
            </a:xfrm>
            <a:custGeom>
              <a:avLst/>
              <a:gdLst/>
              <a:ahLst/>
              <a:cxnLst/>
              <a:rect l="l" t="t" r="r" b="b"/>
              <a:pathLst>
                <a:path w="1876425" h="277495">
                  <a:moveTo>
                    <a:pt x="22860" y="0"/>
                  </a:moveTo>
                  <a:lnTo>
                    <a:pt x="0" y="0"/>
                  </a:lnTo>
                  <a:lnTo>
                    <a:pt x="0" y="276987"/>
                  </a:lnTo>
                  <a:lnTo>
                    <a:pt x="22860" y="276987"/>
                  </a:lnTo>
                  <a:lnTo>
                    <a:pt x="22860" y="0"/>
                  </a:lnTo>
                  <a:close/>
                </a:path>
                <a:path w="1876425" h="277495">
                  <a:moveTo>
                    <a:pt x="288036" y="0"/>
                  </a:moveTo>
                  <a:lnTo>
                    <a:pt x="265176" y="0"/>
                  </a:lnTo>
                  <a:lnTo>
                    <a:pt x="265176" y="276987"/>
                  </a:lnTo>
                  <a:lnTo>
                    <a:pt x="288036" y="276987"/>
                  </a:lnTo>
                  <a:lnTo>
                    <a:pt x="288036" y="0"/>
                  </a:lnTo>
                  <a:close/>
                </a:path>
                <a:path w="1876425" h="277495">
                  <a:moveTo>
                    <a:pt x="553212" y="0"/>
                  </a:moveTo>
                  <a:lnTo>
                    <a:pt x="530352" y="0"/>
                  </a:lnTo>
                  <a:lnTo>
                    <a:pt x="530352" y="276987"/>
                  </a:lnTo>
                  <a:lnTo>
                    <a:pt x="553212" y="276987"/>
                  </a:lnTo>
                  <a:lnTo>
                    <a:pt x="553212" y="0"/>
                  </a:lnTo>
                  <a:close/>
                </a:path>
                <a:path w="1876425" h="277495">
                  <a:moveTo>
                    <a:pt x="816864" y="0"/>
                  </a:moveTo>
                  <a:lnTo>
                    <a:pt x="794004" y="0"/>
                  </a:lnTo>
                  <a:lnTo>
                    <a:pt x="794004" y="276987"/>
                  </a:lnTo>
                  <a:lnTo>
                    <a:pt x="816864" y="276987"/>
                  </a:lnTo>
                  <a:lnTo>
                    <a:pt x="816864" y="0"/>
                  </a:lnTo>
                  <a:close/>
                </a:path>
                <a:path w="1876425" h="277495">
                  <a:moveTo>
                    <a:pt x="1082040" y="0"/>
                  </a:moveTo>
                  <a:lnTo>
                    <a:pt x="1059180" y="0"/>
                  </a:lnTo>
                  <a:lnTo>
                    <a:pt x="1059180" y="276987"/>
                  </a:lnTo>
                  <a:lnTo>
                    <a:pt x="1082040" y="276987"/>
                  </a:lnTo>
                  <a:lnTo>
                    <a:pt x="1082040" y="0"/>
                  </a:lnTo>
                  <a:close/>
                </a:path>
                <a:path w="1876425" h="277495">
                  <a:moveTo>
                    <a:pt x="1347216" y="0"/>
                  </a:moveTo>
                  <a:lnTo>
                    <a:pt x="1324356" y="0"/>
                  </a:lnTo>
                  <a:lnTo>
                    <a:pt x="1324356" y="276987"/>
                  </a:lnTo>
                  <a:lnTo>
                    <a:pt x="1347216" y="276987"/>
                  </a:lnTo>
                  <a:lnTo>
                    <a:pt x="1347216" y="0"/>
                  </a:lnTo>
                  <a:close/>
                </a:path>
                <a:path w="1876425" h="277495">
                  <a:moveTo>
                    <a:pt x="1610868" y="0"/>
                  </a:moveTo>
                  <a:lnTo>
                    <a:pt x="1588008" y="0"/>
                  </a:lnTo>
                  <a:lnTo>
                    <a:pt x="1588008" y="276987"/>
                  </a:lnTo>
                  <a:lnTo>
                    <a:pt x="1610868" y="276987"/>
                  </a:lnTo>
                  <a:lnTo>
                    <a:pt x="1610868" y="0"/>
                  </a:lnTo>
                  <a:close/>
                </a:path>
                <a:path w="1876425" h="277495">
                  <a:moveTo>
                    <a:pt x="1876044" y="0"/>
                  </a:moveTo>
                  <a:lnTo>
                    <a:pt x="1853184" y="0"/>
                  </a:lnTo>
                  <a:lnTo>
                    <a:pt x="1853184" y="276987"/>
                  </a:lnTo>
                  <a:lnTo>
                    <a:pt x="1876044" y="276987"/>
                  </a:lnTo>
                  <a:lnTo>
                    <a:pt x="187604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65120" y="3358896"/>
            <a:ext cx="6461760" cy="19386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Cambria Math"/>
                <a:cs typeface="Cambria Math"/>
              </a:rPr>
              <a:t>𝑑𝑖𝑔𝑖𝑡</a:t>
            </a:r>
            <a:r>
              <a:rPr sz="2400" spc="1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r>
              <a:rPr sz="2400" spc="2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2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2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</a:t>
            </a:r>
            <a:r>
              <a:rPr sz="2400" spc="2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4</a:t>
            </a:r>
            <a:r>
              <a:rPr sz="2400" spc="2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5</a:t>
            </a:r>
            <a:r>
              <a:rPr sz="2400" spc="2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6</a:t>
            </a:r>
            <a:r>
              <a:rPr sz="2400" spc="2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7</a:t>
            </a:r>
            <a:r>
              <a:rPr sz="2400" spc="22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8|9</a:t>
            </a:r>
            <a:endParaRPr sz="2400">
              <a:latin typeface="Cambria Math"/>
              <a:cs typeface="Cambria Math"/>
            </a:endParaRPr>
          </a:p>
          <a:p>
            <a:pPr marL="548005">
              <a:lnSpc>
                <a:spcPts val="2875"/>
              </a:lnSpc>
            </a:pPr>
            <a:r>
              <a:rPr sz="2400" dirty="0">
                <a:latin typeface="Cambria Math"/>
                <a:cs typeface="Cambria Math"/>
              </a:rPr>
              <a:t>𝑑𝑖𝑔𝑖𝑡𝑠</a:t>
            </a:r>
            <a:r>
              <a:rPr sz="2400" spc="1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𝑑𝑖𝑔𝑖𝑡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𝑑𝑖𝑔𝑖𝑡</a:t>
            </a:r>
            <a:r>
              <a:rPr sz="2625" spc="-15" baseline="28571" dirty="0">
                <a:latin typeface="Cambria Math"/>
                <a:cs typeface="Cambria Math"/>
              </a:rPr>
              <a:t>∗</a:t>
            </a:r>
            <a:endParaRPr sz="2625" baseline="28571">
              <a:latin typeface="Cambria Math"/>
              <a:cs typeface="Cambria Math"/>
            </a:endParaRPr>
          </a:p>
          <a:p>
            <a:pPr marL="548005">
              <a:lnSpc>
                <a:spcPts val="2875"/>
              </a:lnSpc>
            </a:pPr>
            <a:r>
              <a:rPr sz="2400" spc="-50" dirty="0">
                <a:latin typeface="Calibri"/>
                <a:cs typeface="Calibri"/>
              </a:rPr>
              <a:t>…</a:t>
            </a:r>
            <a:endParaRPr sz="2400">
              <a:latin typeface="Calibri"/>
              <a:cs typeface="Calibri"/>
            </a:endParaRPr>
          </a:p>
          <a:p>
            <a:pPr marL="548005">
              <a:lnSpc>
                <a:spcPct val="100000"/>
              </a:lnSpc>
              <a:spcBef>
                <a:spcPts val="15"/>
              </a:spcBef>
            </a:pPr>
            <a:r>
              <a:rPr sz="2400" spc="-50" dirty="0">
                <a:latin typeface="Cambria Math"/>
                <a:cs typeface="Cambria Math"/>
              </a:rPr>
              <a:t>…</a:t>
            </a:r>
            <a:endParaRPr sz="2400">
              <a:latin typeface="Cambria Math"/>
              <a:cs typeface="Cambria Math"/>
            </a:endParaRPr>
          </a:p>
          <a:p>
            <a:pPr marL="548005">
              <a:lnSpc>
                <a:spcPct val="100000"/>
              </a:lnSpc>
            </a:pPr>
            <a:r>
              <a:rPr sz="2400" spc="-50" dirty="0">
                <a:latin typeface="Cambria Math"/>
                <a:cs typeface="Cambria Math"/>
              </a:rPr>
              <a:t>…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</a:t>
            </a:r>
            <a:r>
              <a:rPr spc="-8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Regular</a:t>
            </a:r>
            <a:r>
              <a:rPr spc="-80" dirty="0"/>
              <a:t> </a:t>
            </a:r>
            <a:r>
              <a:rPr spc="-10"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6487160" cy="88582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Unsigned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numbers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Example: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000" dirty="0">
                <a:latin typeface="Courier New"/>
                <a:cs typeface="Courier New"/>
              </a:rPr>
              <a:t>5280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000" dirty="0">
                <a:latin typeface="Courier New"/>
                <a:cs typeface="Courier New"/>
              </a:rPr>
              <a:t>0.01234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000" dirty="0">
                <a:latin typeface="Courier New"/>
                <a:cs typeface="Courier New"/>
              </a:rPr>
              <a:t>6.336E4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1.89E-</a:t>
            </a:r>
            <a:r>
              <a:rPr sz="2000" spc="-50" dirty="0">
                <a:latin typeface="Courier New"/>
                <a:cs typeface="Courier New"/>
              </a:rPr>
              <a:t>4</a:t>
            </a:r>
            <a:endParaRPr sz="2000">
              <a:latin typeface="Courier New"/>
              <a:cs typeface="Courier New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865120" y="3358896"/>
            <a:ext cx="6461760" cy="1938655"/>
            <a:chOff x="2865120" y="3358896"/>
            <a:chExt cx="6461760" cy="1938655"/>
          </a:xfrm>
        </p:grpSpPr>
        <p:sp>
          <p:nvSpPr>
            <p:cNvPr id="5" name="object 5"/>
            <p:cNvSpPr/>
            <p:nvPr/>
          </p:nvSpPr>
          <p:spPr>
            <a:xfrm>
              <a:off x="2865120" y="3358896"/>
              <a:ext cx="6461760" cy="1938655"/>
            </a:xfrm>
            <a:custGeom>
              <a:avLst/>
              <a:gdLst/>
              <a:ahLst/>
              <a:cxnLst/>
              <a:rect l="l" t="t" r="r" b="b"/>
              <a:pathLst>
                <a:path w="6461759" h="1938654">
                  <a:moveTo>
                    <a:pt x="6461759" y="0"/>
                  </a:moveTo>
                  <a:lnTo>
                    <a:pt x="0" y="0"/>
                  </a:lnTo>
                  <a:lnTo>
                    <a:pt x="0" y="1938527"/>
                  </a:lnTo>
                  <a:lnTo>
                    <a:pt x="6461759" y="1938527"/>
                  </a:lnTo>
                  <a:lnTo>
                    <a:pt x="6461759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699508" y="3465194"/>
              <a:ext cx="2419350" cy="1377950"/>
            </a:xfrm>
            <a:custGeom>
              <a:avLst/>
              <a:gdLst/>
              <a:ahLst/>
              <a:cxnLst/>
              <a:rect l="l" t="t" r="r" b="b"/>
              <a:pathLst>
                <a:path w="2419350" h="1377950">
                  <a:moveTo>
                    <a:pt x="22860" y="0"/>
                  </a:moveTo>
                  <a:lnTo>
                    <a:pt x="0" y="0"/>
                  </a:lnTo>
                  <a:lnTo>
                    <a:pt x="0" y="276987"/>
                  </a:lnTo>
                  <a:lnTo>
                    <a:pt x="22860" y="276987"/>
                  </a:lnTo>
                  <a:lnTo>
                    <a:pt x="22860" y="0"/>
                  </a:lnTo>
                  <a:close/>
                </a:path>
                <a:path w="2419350" h="1377950">
                  <a:moveTo>
                    <a:pt x="288036" y="0"/>
                  </a:moveTo>
                  <a:lnTo>
                    <a:pt x="265176" y="0"/>
                  </a:lnTo>
                  <a:lnTo>
                    <a:pt x="265176" y="276987"/>
                  </a:lnTo>
                  <a:lnTo>
                    <a:pt x="288036" y="276987"/>
                  </a:lnTo>
                  <a:lnTo>
                    <a:pt x="288036" y="0"/>
                  </a:lnTo>
                  <a:close/>
                </a:path>
                <a:path w="2419350" h="1377950">
                  <a:moveTo>
                    <a:pt x="498602" y="1106678"/>
                  </a:moveTo>
                  <a:lnTo>
                    <a:pt x="494538" y="1095248"/>
                  </a:lnTo>
                  <a:lnTo>
                    <a:pt x="474078" y="1102639"/>
                  </a:lnTo>
                  <a:lnTo>
                    <a:pt x="456145" y="1113345"/>
                  </a:lnTo>
                  <a:lnTo>
                    <a:pt x="427863" y="1144778"/>
                  </a:lnTo>
                  <a:lnTo>
                    <a:pt x="410362" y="1186675"/>
                  </a:lnTo>
                  <a:lnTo>
                    <a:pt x="404571" y="1234948"/>
                  </a:lnTo>
                  <a:lnTo>
                    <a:pt x="404495" y="1236472"/>
                  </a:lnTo>
                  <a:lnTo>
                    <a:pt x="405942" y="1262430"/>
                  </a:lnTo>
                  <a:lnTo>
                    <a:pt x="417563" y="1308290"/>
                  </a:lnTo>
                  <a:lnTo>
                    <a:pt x="440626" y="1345476"/>
                  </a:lnTo>
                  <a:lnTo>
                    <a:pt x="474052" y="1370190"/>
                  </a:lnTo>
                  <a:lnTo>
                    <a:pt x="494538" y="1377569"/>
                  </a:lnTo>
                  <a:lnTo>
                    <a:pt x="498221" y="1366139"/>
                  </a:lnTo>
                  <a:lnTo>
                    <a:pt x="482092" y="1359027"/>
                  </a:lnTo>
                  <a:lnTo>
                    <a:pt x="468198" y="1349095"/>
                  </a:lnTo>
                  <a:lnTo>
                    <a:pt x="439699" y="1302804"/>
                  </a:lnTo>
                  <a:lnTo>
                    <a:pt x="431317" y="1259890"/>
                  </a:lnTo>
                  <a:lnTo>
                    <a:pt x="430276" y="1234948"/>
                  </a:lnTo>
                  <a:lnTo>
                    <a:pt x="431317" y="1210881"/>
                  </a:lnTo>
                  <a:lnTo>
                    <a:pt x="439699" y="1169111"/>
                  </a:lnTo>
                  <a:lnTo>
                    <a:pt x="468287" y="1123607"/>
                  </a:lnTo>
                  <a:lnTo>
                    <a:pt x="482307" y="1113777"/>
                  </a:lnTo>
                  <a:lnTo>
                    <a:pt x="498602" y="1106678"/>
                  </a:lnTo>
                  <a:close/>
                </a:path>
                <a:path w="2419350" h="1377950">
                  <a:moveTo>
                    <a:pt x="553212" y="0"/>
                  </a:moveTo>
                  <a:lnTo>
                    <a:pt x="530352" y="0"/>
                  </a:lnTo>
                  <a:lnTo>
                    <a:pt x="530352" y="276987"/>
                  </a:lnTo>
                  <a:lnTo>
                    <a:pt x="553212" y="276987"/>
                  </a:lnTo>
                  <a:lnTo>
                    <a:pt x="553212" y="0"/>
                  </a:lnTo>
                  <a:close/>
                </a:path>
                <a:path w="2419350" h="1377950">
                  <a:moveTo>
                    <a:pt x="790956" y="1097280"/>
                  </a:moveTo>
                  <a:lnTo>
                    <a:pt x="768096" y="1097280"/>
                  </a:lnTo>
                  <a:lnTo>
                    <a:pt x="768096" y="1374267"/>
                  </a:lnTo>
                  <a:lnTo>
                    <a:pt x="790956" y="1374267"/>
                  </a:lnTo>
                  <a:lnTo>
                    <a:pt x="790956" y="1097280"/>
                  </a:lnTo>
                  <a:close/>
                </a:path>
                <a:path w="2419350" h="1377950">
                  <a:moveTo>
                    <a:pt x="816864" y="0"/>
                  </a:moveTo>
                  <a:lnTo>
                    <a:pt x="794004" y="0"/>
                  </a:lnTo>
                  <a:lnTo>
                    <a:pt x="794004" y="276987"/>
                  </a:lnTo>
                  <a:lnTo>
                    <a:pt x="816864" y="276987"/>
                  </a:lnTo>
                  <a:lnTo>
                    <a:pt x="816864" y="0"/>
                  </a:lnTo>
                  <a:close/>
                </a:path>
                <a:path w="2419350" h="1377950">
                  <a:moveTo>
                    <a:pt x="1082040" y="0"/>
                  </a:moveTo>
                  <a:lnTo>
                    <a:pt x="1059180" y="0"/>
                  </a:lnTo>
                  <a:lnTo>
                    <a:pt x="1059180" y="276987"/>
                  </a:lnTo>
                  <a:lnTo>
                    <a:pt x="1082040" y="276987"/>
                  </a:lnTo>
                  <a:lnTo>
                    <a:pt x="1082040" y="0"/>
                  </a:lnTo>
                  <a:close/>
                </a:path>
                <a:path w="2419350" h="1377950">
                  <a:moveTo>
                    <a:pt x="1114044" y="1097280"/>
                  </a:moveTo>
                  <a:lnTo>
                    <a:pt x="1091184" y="1097280"/>
                  </a:lnTo>
                  <a:lnTo>
                    <a:pt x="1091184" y="1374267"/>
                  </a:lnTo>
                  <a:lnTo>
                    <a:pt x="1114044" y="1374267"/>
                  </a:lnTo>
                  <a:lnTo>
                    <a:pt x="1114044" y="1097280"/>
                  </a:lnTo>
                  <a:close/>
                </a:path>
                <a:path w="2419350" h="1377950">
                  <a:moveTo>
                    <a:pt x="1347216" y="0"/>
                  </a:moveTo>
                  <a:lnTo>
                    <a:pt x="1324356" y="0"/>
                  </a:lnTo>
                  <a:lnTo>
                    <a:pt x="1324356" y="276987"/>
                  </a:lnTo>
                  <a:lnTo>
                    <a:pt x="1347216" y="276987"/>
                  </a:lnTo>
                  <a:lnTo>
                    <a:pt x="1347216" y="0"/>
                  </a:lnTo>
                  <a:close/>
                </a:path>
                <a:path w="2419350" h="1377950">
                  <a:moveTo>
                    <a:pt x="1401064" y="1236472"/>
                  </a:moveTo>
                  <a:lnTo>
                    <a:pt x="1399616" y="1210881"/>
                  </a:lnTo>
                  <a:lnTo>
                    <a:pt x="1399603" y="1210602"/>
                  </a:lnTo>
                  <a:lnTo>
                    <a:pt x="1395234" y="1186675"/>
                  </a:lnTo>
                  <a:lnTo>
                    <a:pt x="1377696" y="1144778"/>
                  </a:lnTo>
                  <a:lnTo>
                    <a:pt x="1349400" y="1113358"/>
                  </a:lnTo>
                  <a:lnTo>
                    <a:pt x="1311021" y="1095248"/>
                  </a:lnTo>
                  <a:lnTo>
                    <a:pt x="1306957" y="1106678"/>
                  </a:lnTo>
                  <a:lnTo>
                    <a:pt x="1323314" y="1113777"/>
                  </a:lnTo>
                  <a:lnTo>
                    <a:pt x="1337373" y="1123607"/>
                  </a:lnTo>
                  <a:lnTo>
                    <a:pt x="1365897" y="1169111"/>
                  </a:lnTo>
                  <a:lnTo>
                    <a:pt x="1374190" y="1210602"/>
                  </a:lnTo>
                  <a:lnTo>
                    <a:pt x="1375283" y="1234948"/>
                  </a:lnTo>
                  <a:lnTo>
                    <a:pt x="1374228" y="1259890"/>
                  </a:lnTo>
                  <a:lnTo>
                    <a:pt x="1365846" y="1302804"/>
                  </a:lnTo>
                  <a:lnTo>
                    <a:pt x="1337373" y="1349095"/>
                  </a:lnTo>
                  <a:lnTo>
                    <a:pt x="1307465" y="1366139"/>
                  </a:lnTo>
                  <a:lnTo>
                    <a:pt x="1311021" y="1377569"/>
                  </a:lnTo>
                  <a:lnTo>
                    <a:pt x="1349514" y="1359496"/>
                  </a:lnTo>
                  <a:lnTo>
                    <a:pt x="1377823" y="1328166"/>
                  </a:lnTo>
                  <a:lnTo>
                    <a:pt x="1395247" y="1286370"/>
                  </a:lnTo>
                  <a:lnTo>
                    <a:pt x="1399603" y="1262430"/>
                  </a:lnTo>
                  <a:lnTo>
                    <a:pt x="1401064" y="1236472"/>
                  </a:lnTo>
                  <a:close/>
                </a:path>
                <a:path w="2419350" h="1377950">
                  <a:moveTo>
                    <a:pt x="1610868" y="0"/>
                  </a:moveTo>
                  <a:lnTo>
                    <a:pt x="1588008" y="0"/>
                  </a:lnTo>
                  <a:lnTo>
                    <a:pt x="1588008" y="276987"/>
                  </a:lnTo>
                  <a:lnTo>
                    <a:pt x="1610868" y="276987"/>
                  </a:lnTo>
                  <a:lnTo>
                    <a:pt x="1610868" y="0"/>
                  </a:lnTo>
                  <a:close/>
                </a:path>
                <a:path w="2419350" h="1377950">
                  <a:moveTo>
                    <a:pt x="1876044" y="0"/>
                  </a:moveTo>
                  <a:lnTo>
                    <a:pt x="1853184" y="0"/>
                  </a:lnTo>
                  <a:lnTo>
                    <a:pt x="1853184" y="276987"/>
                  </a:lnTo>
                  <a:lnTo>
                    <a:pt x="1876044" y="276987"/>
                  </a:lnTo>
                  <a:lnTo>
                    <a:pt x="1876044" y="0"/>
                  </a:lnTo>
                  <a:close/>
                </a:path>
                <a:path w="2419350" h="1377950">
                  <a:moveTo>
                    <a:pt x="2419096" y="1236472"/>
                  </a:moveTo>
                  <a:lnTo>
                    <a:pt x="2417648" y="1210881"/>
                  </a:lnTo>
                  <a:lnTo>
                    <a:pt x="2417635" y="1210602"/>
                  </a:lnTo>
                  <a:lnTo>
                    <a:pt x="2413266" y="1186675"/>
                  </a:lnTo>
                  <a:lnTo>
                    <a:pt x="2395728" y="1144778"/>
                  </a:lnTo>
                  <a:lnTo>
                    <a:pt x="2367432" y="1113358"/>
                  </a:lnTo>
                  <a:lnTo>
                    <a:pt x="2329053" y="1095248"/>
                  </a:lnTo>
                  <a:lnTo>
                    <a:pt x="2324989" y="1106678"/>
                  </a:lnTo>
                  <a:lnTo>
                    <a:pt x="2341346" y="1113777"/>
                  </a:lnTo>
                  <a:lnTo>
                    <a:pt x="2355405" y="1123607"/>
                  </a:lnTo>
                  <a:lnTo>
                    <a:pt x="2383929" y="1169111"/>
                  </a:lnTo>
                  <a:lnTo>
                    <a:pt x="2392222" y="1210602"/>
                  </a:lnTo>
                  <a:lnTo>
                    <a:pt x="2393315" y="1234948"/>
                  </a:lnTo>
                  <a:lnTo>
                    <a:pt x="2392261" y="1259890"/>
                  </a:lnTo>
                  <a:lnTo>
                    <a:pt x="2383879" y="1302804"/>
                  </a:lnTo>
                  <a:lnTo>
                    <a:pt x="2355405" y="1349095"/>
                  </a:lnTo>
                  <a:lnTo>
                    <a:pt x="2325497" y="1366139"/>
                  </a:lnTo>
                  <a:lnTo>
                    <a:pt x="2329053" y="1377569"/>
                  </a:lnTo>
                  <a:lnTo>
                    <a:pt x="2367546" y="1359496"/>
                  </a:lnTo>
                  <a:lnTo>
                    <a:pt x="2395855" y="1328166"/>
                  </a:lnTo>
                  <a:lnTo>
                    <a:pt x="2413279" y="1286370"/>
                  </a:lnTo>
                  <a:lnTo>
                    <a:pt x="2417635" y="1262430"/>
                  </a:lnTo>
                  <a:lnTo>
                    <a:pt x="2419096" y="123647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865120" y="3358896"/>
            <a:ext cx="6461760" cy="1938655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548005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Cambria Math"/>
                <a:cs typeface="Cambria Math"/>
              </a:rPr>
              <a:t>𝑑𝑖𝑔𝑖𝑡</a:t>
            </a:r>
            <a:r>
              <a:rPr sz="2400" spc="1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r>
              <a:rPr sz="2400" spc="2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2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2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</a:t>
            </a:r>
            <a:r>
              <a:rPr sz="2400" spc="2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4</a:t>
            </a:r>
            <a:r>
              <a:rPr sz="2400" spc="2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5</a:t>
            </a:r>
            <a:r>
              <a:rPr sz="2400" spc="2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6</a:t>
            </a:r>
            <a:r>
              <a:rPr sz="2400" spc="2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7</a:t>
            </a:r>
            <a:r>
              <a:rPr sz="2400" spc="22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8|9</a:t>
            </a:r>
            <a:endParaRPr sz="2400">
              <a:latin typeface="Cambria Math"/>
              <a:cs typeface="Cambria Math"/>
            </a:endParaRPr>
          </a:p>
          <a:p>
            <a:pPr marL="548005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𝑑𝑖𝑔𝑖𝑡𝑠</a:t>
            </a:r>
            <a:r>
              <a:rPr sz="2400" spc="1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𝑑𝑖𝑔𝑖𝑡</a:t>
            </a:r>
            <a:r>
              <a:rPr sz="2400" spc="3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𝑑𝑖𝑔𝑖𝑡</a:t>
            </a:r>
            <a:r>
              <a:rPr sz="2625" spc="-15" baseline="28571" dirty="0">
                <a:latin typeface="Cambria Math"/>
                <a:cs typeface="Cambria Math"/>
              </a:rPr>
              <a:t>∗</a:t>
            </a:r>
            <a:endParaRPr sz="2625" baseline="28571">
              <a:latin typeface="Cambria Math"/>
              <a:cs typeface="Cambria Math"/>
            </a:endParaRPr>
          </a:p>
          <a:p>
            <a:pPr marL="616585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𝑜𝑝𝑡𝑓𝑟𝑎𝑐</a:t>
            </a:r>
            <a:r>
              <a:rPr sz="2400" spc="18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36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𝑑𝑖𝑔𝑖𝑡𝑠|𝜖</a:t>
            </a:r>
            <a:endParaRPr sz="2400">
              <a:latin typeface="Cambria Math"/>
              <a:cs typeface="Cambria Math"/>
            </a:endParaRPr>
          </a:p>
          <a:p>
            <a:pPr marL="548005">
              <a:lnSpc>
                <a:spcPct val="100000"/>
              </a:lnSpc>
              <a:tabLst>
                <a:tab pos="2338705" algn="l"/>
                <a:tab pos="3331210" algn="l"/>
                <a:tab pos="4280535" algn="l"/>
              </a:tabLst>
            </a:pPr>
            <a:r>
              <a:rPr sz="2400" dirty="0">
                <a:latin typeface="Cambria Math"/>
                <a:cs typeface="Cambria Math"/>
              </a:rPr>
              <a:t>𝑜𝑝𝑡𝑒𝑥𝑝</a:t>
            </a:r>
            <a:r>
              <a:rPr sz="2400" spc="1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(𝐸</a:t>
            </a:r>
            <a:r>
              <a:rPr sz="2400" dirty="0">
                <a:latin typeface="Cambria Math"/>
                <a:cs typeface="Cambria Math"/>
              </a:rPr>
              <a:t>	+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22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𝜖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10" dirty="0">
                <a:latin typeface="Cambria Math"/>
                <a:cs typeface="Cambria Math"/>
              </a:rPr>
              <a:t>𝑑𝑖𝑔𝑖𝑡𝑠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25" dirty="0">
                <a:latin typeface="Cambria Math"/>
                <a:cs typeface="Cambria Math"/>
              </a:rPr>
              <a:t>|𝜖</a:t>
            </a:r>
            <a:endParaRPr sz="2400">
              <a:latin typeface="Cambria Math"/>
              <a:cs typeface="Cambria Math"/>
            </a:endParaRPr>
          </a:p>
          <a:p>
            <a:pPr marL="548005">
              <a:lnSpc>
                <a:spcPct val="100000"/>
              </a:lnSpc>
            </a:pPr>
            <a:r>
              <a:rPr sz="2400" dirty="0">
                <a:latin typeface="Cambria Math"/>
                <a:cs typeface="Cambria Math"/>
              </a:rPr>
              <a:t>𝑢𝑛𝑠𝑖𝑔𝑛𝑒𝑑𝑛𝑢𝑚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𝑑𝑖𝑔𝑖𝑡𝑠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𝑜𝑝𝑡𝑓𝑟𝑎𝑐</a:t>
            </a:r>
            <a:r>
              <a:rPr sz="2400" spc="5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𝑜𝑝𝑡𝑒𝑥𝑝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Extensions</a:t>
            </a:r>
            <a:r>
              <a:rPr spc="-6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Regular</a:t>
            </a:r>
            <a:r>
              <a:rPr spc="-40" dirty="0"/>
              <a:t> </a:t>
            </a:r>
            <a:r>
              <a:rPr spc="-10" dirty="0"/>
              <a:t>Expressions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1863851"/>
            <a:ext cx="10515600" cy="647700"/>
          </a:xfrm>
          <a:custGeom>
            <a:avLst/>
            <a:gdLst/>
            <a:ahLst/>
            <a:cxnLst/>
            <a:rect l="l" t="t" r="r" b="b"/>
            <a:pathLst>
              <a:path w="10515600" h="647700">
                <a:moveTo>
                  <a:pt x="0" y="107950"/>
                </a:moveTo>
                <a:lnTo>
                  <a:pt x="8483" y="65954"/>
                </a:lnTo>
                <a:lnTo>
                  <a:pt x="31619" y="31638"/>
                </a:lnTo>
                <a:lnTo>
                  <a:pt x="65933" y="8491"/>
                </a:lnTo>
                <a:lnTo>
                  <a:pt x="107950" y="0"/>
                </a:lnTo>
                <a:lnTo>
                  <a:pt x="10407650" y="0"/>
                </a:lnTo>
                <a:lnTo>
                  <a:pt x="10449645" y="8491"/>
                </a:lnTo>
                <a:lnTo>
                  <a:pt x="10483961" y="31638"/>
                </a:lnTo>
                <a:lnTo>
                  <a:pt x="10507108" y="65954"/>
                </a:lnTo>
                <a:lnTo>
                  <a:pt x="10515600" y="107950"/>
                </a:lnTo>
                <a:lnTo>
                  <a:pt x="10515600" y="539750"/>
                </a:lnTo>
                <a:lnTo>
                  <a:pt x="10507108" y="581745"/>
                </a:lnTo>
                <a:lnTo>
                  <a:pt x="10483961" y="616061"/>
                </a:lnTo>
                <a:lnTo>
                  <a:pt x="10449645" y="639208"/>
                </a:lnTo>
                <a:lnTo>
                  <a:pt x="10407650" y="647700"/>
                </a:lnTo>
                <a:lnTo>
                  <a:pt x="107950" y="647700"/>
                </a:lnTo>
                <a:lnTo>
                  <a:pt x="65933" y="639208"/>
                </a:lnTo>
                <a:lnTo>
                  <a:pt x="31619" y="616061"/>
                </a:lnTo>
                <a:lnTo>
                  <a:pt x="8483" y="581745"/>
                </a:lnTo>
                <a:lnTo>
                  <a:pt x="0" y="539750"/>
                </a:lnTo>
                <a:lnTo>
                  <a:pt x="0" y="1079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2589276"/>
            <a:ext cx="10515600" cy="647700"/>
          </a:xfrm>
          <a:custGeom>
            <a:avLst/>
            <a:gdLst/>
            <a:ahLst/>
            <a:cxnLst/>
            <a:rect l="l" t="t" r="r" b="b"/>
            <a:pathLst>
              <a:path w="10515600" h="647700">
                <a:moveTo>
                  <a:pt x="0" y="107950"/>
                </a:moveTo>
                <a:lnTo>
                  <a:pt x="8483" y="65954"/>
                </a:lnTo>
                <a:lnTo>
                  <a:pt x="31619" y="31638"/>
                </a:lnTo>
                <a:lnTo>
                  <a:pt x="65933" y="8491"/>
                </a:lnTo>
                <a:lnTo>
                  <a:pt x="107950" y="0"/>
                </a:lnTo>
                <a:lnTo>
                  <a:pt x="10407650" y="0"/>
                </a:lnTo>
                <a:lnTo>
                  <a:pt x="10449645" y="8491"/>
                </a:lnTo>
                <a:lnTo>
                  <a:pt x="10483961" y="31638"/>
                </a:lnTo>
                <a:lnTo>
                  <a:pt x="10507108" y="65954"/>
                </a:lnTo>
                <a:lnTo>
                  <a:pt x="10515600" y="107950"/>
                </a:lnTo>
                <a:lnTo>
                  <a:pt x="10515600" y="539750"/>
                </a:lnTo>
                <a:lnTo>
                  <a:pt x="10507108" y="581745"/>
                </a:lnTo>
                <a:lnTo>
                  <a:pt x="10483961" y="616061"/>
                </a:lnTo>
                <a:lnTo>
                  <a:pt x="10449645" y="639208"/>
                </a:lnTo>
                <a:lnTo>
                  <a:pt x="10407650" y="647700"/>
                </a:lnTo>
                <a:lnTo>
                  <a:pt x="107950" y="647700"/>
                </a:lnTo>
                <a:lnTo>
                  <a:pt x="65933" y="639208"/>
                </a:lnTo>
                <a:lnTo>
                  <a:pt x="31619" y="616061"/>
                </a:lnTo>
                <a:lnTo>
                  <a:pt x="8483" y="581745"/>
                </a:lnTo>
                <a:lnTo>
                  <a:pt x="0" y="539750"/>
                </a:lnTo>
                <a:lnTo>
                  <a:pt x="0" y="1079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3314700"/>
            <a:ext cx="10515600" cy="647700"/>
          </a:xfrm>
          <a:custGeom>
            <a:avLst/>
            <a:gdLst/>
            <a:ahLst/>
            <a:cxnLst/>
            <a:rect l="l" t="t" r="r" b="b"/>
            <a:pathLst>
              <a:path w="10515600" h="647700">
                <a:moveTo>
                  <a:pt x="0" y="107950"/>
                </a:moveTo>
                <a:lnTo>
                  <a:pt x="8483" y="65954"/>
                </a:lnTo>
                <a:lnTo>
                  <a:pt x="31619" y="31638"/>
                </a:lnTo>
                <a:lnTo>
                  <a:pt x="65933" y="8491"/>
                </a:lnTo>
                <a:lnTo>
                  <a:pt x="107950" y="0"/>
                </a:lnTo>
                <a:lnTo>
                  <a:pt x="10407650" y="0"/>
                </a:lnTo>
                <a:lnTo>
                  <a:pt x="10449645" y="8491"/>
                </a:lnTo>
                <a:lnTo>
                  <a:pt x="10483961" y="31638"/>
                </a:lnTo>
                <a:lnTo>
                  <a:pt x="10507108" y="65954"/>
                </a:lnTo>
                <a:lnTo>
                  <a:pt x="10515600" y="107950"/>
                </a:lnTo>
                <a:lnTo>
                  <a:pt x="10515600" y="539750"/>
                </a:lnTo>
                <a:lnTo>
                  <a:pt x="10507108" y="581745"/>
                </a:lnTo>
                <a:lnTo>
                  <a:pt x="10483961" y="616061"/>
                </a:lnTo>
                <a:lnTo>
                  <a:pt x="10449645" y="639208"/>
                </a:lnTo>
                <a:lnTo>
                  <a:pt x="10407650" y="647700"/>
                </a:lnTo>
                <a:lnTo>
                  <a:pt x="107950" y="647700"/>
                </a:lnTo>
                <a:lnTo>
                  <a:pt x="65933" y="639208"/>
                </a:lnTo>
                <a:lnTo>
                  <a:pt x="31619" y="616061"/>
                </a:lnTo>
                <a:lnTo>
                  <a:pt x="8483" y="581745"/>
                </a:lnTo>
                <a:lnTo>
                  <a:pt x="0" y="539750"/>
                </a:lnTo>
                <a:lnTo>
                  <a:pt x="0" y="1079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4040123"/>
            <a:ext cx="10515600" cy="647700"/>
          </a:xfrm>
          <a:custGeom>
            <a:avLst/>
            <a:gdLst/>
            <a:ahLst/>
            <a:cxnLst/>
            <a:rect l="l" t="t" r="r" b="b"/>
            <a:pathLst>
              <a:path w="10515600" h="647700">
                <a:moveTo>
                  <a:pt x="0" y="107950"/>
                </a:moveTo>
                <a:lnTo>
                  <a:pt x="8483" y="65954"/>
                </a:lnTo>
                <a:lnTo>
                  <a:pt x="31619" y="31638"/>
                </a:lnTo>
                <a:lnTo>
                  <a:pt x="65933" y="8491"/>
                </a:lnTo>
                <a:lnTo>
                  <a:pt x="107950" y="0"/>
                </a:lnTo>
                <a:lnTo>
                  <a:pt x="10407650" y="0"/>
                </a:lnTo>
                <a:lnTo>
                  <a:pt x="10449645" y="8491"/>
                </a:lnTo>
                <a:lnTo>
                  <a:pt x="10483961" y="31638"/>
                </a:lnTo>
                <a:lnTo>
                  <a:pt x="10507108" y="65954"/>
                </a:lnTo>
                <a:lnTo>
                  <a:pt x="10515600" y="107950"/>
                </a:lnTo>
                <a:lnTo>
                  <a:pt x="10515600" y="539750"/>
                </a:lnTo>
                <a:lnTo>
                  <a:pt x="10507108" y="581745"/>
                </a:lnTo>
                <a:lnTo>
                  <a:pt x="10483961" y="616061"/>
                </a:lnTo>
                <a:lnTo>
                  <a:pt x="10449645" y="639208"/>
                </a:lnTo>
                <a:lnTo>
                  <a:pt x="10407650" y="647700"/>
                </a:lnTo>
                <a:lnTo>
                  <a:pt x="107950" y="647700"/>
                </a:lnTo>
                <a:lnTo>
                  <a:pt x="65933" y="639208"/>
                </a:lnTo>
                <a:lnTo>
                  <a:pt x="31619" y="616061"/>
                </a:lnTo>
                <a:lnTo>
                  <a:pt x="8483" y="581745"/>
                </a:lnTo>
                <a:lnTo>
                  <a:pt x="0" y="539750"/>
                </a:lnTo>
                <a:lnTo>
                  <a:pt x="0" y="1079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4765547"/>
            <a:ext cx="10515600" cy="647700"/>
          </a:xfrm>
          <a:custGeom>
            <a:avLst/>
            <a:gdLst/>
            <a:ahLst/>
            <a:cxnLst/>
            <a:rect l="l" t="t" r="r" b="b"/>
            <a:pathLst>
              <a:path w="10515600" h="647700">
                <a:moveTo>
                  <a:pt x="0" y="107950"/>
                </a:moveTo>
                <a:lnTo>
                  <a:pt x="8483" y="65954"/>
                </a:lnTo>
                <a:lnTo>
                  <a:pt x="31619" y="31638"/>
                </a:lnTo>
                <a:lnTo>
                  <a:pt x="65933" y="8491"/>
                </a:lnTo>
                <a:lnTo>
                  <a:pt x="107950" y="0"/>
                </a:lnTo>
                <a:lnTo>
                  <a:pt x="10407650" y="0"/>
                </a:lnTo>
                <a:lnTo>
                  <a:pt x="10449645" y="8491"/>
                </a:lnTo>
                <a:lnTo>
                  <a:pt x="10483961" y="31638"/>
                </a:lnTo>
                <a:lnTo>
                  <a:pt x="10507108" y="65954"/>
                </a:lnTo>
                <a:lnTo>
                  <a:pt x="10515600" y="107950"/>
                </a:lnTo>
                <a:lnTo>
                  <a:pt x="10515600" y="539749"/>
                </a:lnTo>
                <a:lnTo>
                  <a:pt x="10507108" y="581745"/>
                </a:lnTo>
                <a:lnTo>
                  <a:pt x="10483961" y="616061"/>
                </a:lnTo>
                <a:lnTo>
                  <a:pt x="10449645" y="639208"/>
                </a:lnTo>
                <a:lnTo>
                  <a:pt x="10407650" y="647699"/>
                </a:lnTo>
                <a:lnTo>
                  <a:pt x="107950" y="647699"/>
                </a:lnTo>
                <a:lnTo>
                  <a:pt x="65933" y="639208"/>
                </a:lnTo>
                <a:lnTo>
                  <a:pt x="31619" y="616061"/>
                </a:lnTo>
                <a:lnTo>
                  <a:pt x="8483" y="581745"/>
                </a:lnTo>
                <a:lnTo>
                  <a:pt x="0" y="539749"/>
                </a:lnTo>
                <a:lnTo>
                  <a:pt x="0" y="1079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838200" y="5490971"/>
            <a:ext cx="10515600" cy="647700"/>
          </a:xfrm>
          <a:custGeom>
            <a:avLst/>
            <a:gdLst/>
            <a:ahLst/>
            <a:cxnLst/>
            <a:rect l="l" t="t" r="r" b="b"/>
            <a:pathLst>
              <a:path w="10515600" h="647700">
                <a:moveTo>
                  <a:pt x="0" y="107949"/>
                </a:moveTo>
                <a:lnTo>
                  <a:pt x="8483" y="65954"/>
                </a:lnTo>
                <a:lnTo>
                  <a:pt x="31619" y="31638"/>
                </a:lnTo>
                <a:lnTo>
                  <a:pt x="65933" y="8491"/>
                </a:lnTo>
                <a:lnTo>
                  <a:pt x="107950" y="0"/>
                </a:lnTo>
                <a:lnTo>
                  <a:pt x="10407650" y="0"/>
                </a:lnTo>
                <a:lnTo>
                  <a:pt x="10449645" y="8491"/>
                </a:lnTo>
                <a:lnTo>
                  <a:pt x="10483961" y="31638"/>
                </a:lnTo>
                <a:lnTo>
                  <a:pt x="10507108" y="65954"/>
                </a:lnTo>
                <a:lnTo>
                  <a:pt x="10515600" y="107949"/>
                </a:lnTo>
                <a:lnTo>
                  <a:pt x="10515600" y="539749"/>
                </a:lnTo>
                <a:lnTo>
                  <a:pt x="10507108" y="581766"/>
                </a:lnTo>
                <a:lnTo>
                  <a:pt x="10483961" y="616080"/>
                </a:lnTo>
                <a:lnTo>
                  <a:pt x="10449645" y="639216"/>
                </a:lnTo>
                <a:lnTo>
                  <a:pt x="10407650" y="647699"/>
                </a:lnTo>
                <a:lnTo>
                  <a:pt x="107950" y="647699"/>
                </a:lnTo>
                <a:lnTo>
                  <a:pt x="65933" y="639216"/>
                </a:lnTo>
                <a:lnTo>
                  <a:pt x="31619" y="616080"/>
                </a:lnTo>
                <a:lnTo>
                  <a:pt x="8483" y="581766"/>
                </a:lnTo>
                <a:lnTo>
                  <a:pt x="0" y="539749"/>
                </a:lnTo>
                <a:lnTo>
                  <a:pt x="0" y="10794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960221" y="1929510"/>
            <a:ext cx="6876415" cy="40646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-160" dirty="0">
                <a:latin typeface="Calibri"/>
                <a:cs typeface="Calibri"/>
              </a:rPr>
              <a:t>“.”</a:t>
            </a:r>
            <a:r>
              <a:rPr sz="2700" spc="-1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6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any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character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other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than</a:t>
            </a:r>
            <a:r>
              <a:rPr sz="2700" spc="-20" dirty="0">
                <a:latin typeface="Calibri"/>
                <a:cs typeface="Calibri"/>
              </a:rPr>
              <a:t> “\n”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z="2700" dirty="0">
                <a:latin typeface="Cambria Math"/>
                <a:cs typeface="Cambria Math"/>
              </a:rPr>
              <a:t>[𝑥𝑦𝑧]</a:t>
            </a:r>
            <a:r>
              <a:rPr sz="2700" spc="10" dirty="0">
                <a:latin typeface="Cambria Math"/>
                <a:cs typeface="Cambria Math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spc="-10" dirty="0">
                <a:latin typeface="Cambria Math"/>
                <a:cs typeface="Cambria Math"/>
              </a:rPr>
              <a:t>𝑥|𝑦|𝑧</a:t>
            </a:r>
            <a:endParaRPr sz="2700">
              <a:latin typeface="Cambria Math"/>
              <a:cs typeface="Cambria Math"/>
            </a:endParaRPr>
          </a:p>
          <a:p>
            <a:pPr marL="12700" marR="5080">
              <a:lnSpc>
                <a:spcPct val="176300"/>
              </a:lnSpc>
            </a:pPr>
            <a:r>
              <a:rPr sz="2700" dirty="0">
                <a:latin typeface="Cambria Math"/>
                <a:cs typeface="Cambria Math"/>
              </a:rPr>
              <a:t>[𝑎𝑏𝑔</a:t>
            </a:r>
            <a:r>
              <a:rPr sz="2700" dirty="0">
                <a:latin typeface="Calibri"/>
                <a:cs typeface="Calibri"/>
              </a:rPr>
              <a:t>−</a:t>
            </a:r>
            <a:r>
              <a:rPr sz="2700" dirty="0">
                <a:latin typeface="Cambria Math"/>
                <a:cs typeface="Cambria Math"/>
              </a:rPr>
              <a:t>𝑝𝑇</a:t>
            </a:r>
            <a:r>
              <a:rPr sz="2700" dirty="0">
                <a:latin typeface="Calibri"/>
                <a:cs typeface="Calibri"/>
              </a:rPr>
              <a:t>−</a:t>
            </a:r>
            <a:r>
              <a:rPr sz="2700" dirty="0">
                <a:latin typeface="Cambria Math"/>
                <a:cs typeface="Cambria Math"/>
              </a:rPr>
              <a:t>𝑌]</a:t>
            </a:r>
            <a:r>
              <a:rPr sz="2700" spc="10" dirty="0">
                <a:latin typeface="Cambria Math"/>
                <a:cs typeface="Cambria Math"/>
              </a:rPr>
              <a:t> </a:t>
            </a:r>
            <a:r>
              <a:rPr sz="2700" dirty="0">
                <a:latin typeface="Calibri"/>
                <a:cs typeface="Calibri"/>
              </a:rPr>
              <a:t>is any</a:t>
            </a:r>
            <a:r>
              <a:rPr sz="2700" spc="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character</a:t>
            </a:r>
            <a:r>
              <a:rPr sz="2700" spc="10" dirty="0">
                <a:latin typeface="Calibri"/>
                <a:cs typeface="Calibri"/>
              </a:rPr>
              <a:t> </a:t>
            </a:r>
            <a:r>
              <a:rPr sz="2700" dirty="0">
                <a:latin typeface="Cambria Math"/>
                <a:cs typeface="Cambria Math"/>
              </a:rPr>
              <a:t>𝑎,</a:t>
            </a:r>
            <a:r>
              <a:rPr sz="2700" spc="-145" dirty="0">
                <a:latin typeface="Cambria Math"/>
                <a:cs typeface="Cambria Math"/>
              </a:rPr>
              <a:t> </a:t>
            </a:r>
            <a:r>
              <a:rPr sz="2700" dirty="0">
                <a:latin typeface="Cambria Math"/>
                <a:cs typeface="Cambria Math"/>
              </a:rPr>
              <a:t>𝑏,</a:t>
            </a:r>
            <a:r>
              <a:rPr sz="2700" spc="-135" dirty="0">
                <a:latin typeface="Cambria Math"/>
                <a:cs typeface="Cambria Math"/>
              </a:rPr>
              <a:t> </a:t>
            </a:r>
            <a:r>
              <a:rPr sz="2700" dirty="0">
                <a:latin typeface="Cambria Math"/>
                <a:cs typeface="Cambria Math"/>
              </a:rPr>
              <a:t>𝑔,</a:t>
            </a:r>
            <a:r>
              <a:rPr sz="2700" spc="-140" dirty="0">
                <a:latin typeface="Cambria Math"/>
                <a:cs typeface="Cambria Math"/>
              </a:rPr>
              <a:t> </a:t>
            </a:r>
            <a:r>
              <a:rPr sz="2700" dirty="0">
                <a:latin typeface="Cambria Math"/>
                <a:cs typeface="Cambria Math"/>
              </a:rPr>
              <a:t>…</a:t>
            </a:r>
            <a:r>
              <a:rPr sz="2700" spc="-140" dirty="0">
                <a:latin typeface="Cambria Math"/>
                <a:cs typeface="Cambria Math"/>
              </a:rPr>
              <a:t> </a:t>
            </a:r>
            <a:r>
              <a:rPr sz="2700" dirty="0">
                <a:latin typeface="Cambria Math"/>
                <a:cs typeface="Cambria Math"/>
              </a:rPr>
              <a:t>,</a:t>
            </a:r>
            <a:r>
              <a:rPr sz="2700" spc="-155" dirty="0">
                <a:latin typeface="Cambria Math"/>
                <a:cs typeface="Cambria Math"/>
              </a:rPr>
              <a:t> </a:t>
            </a:r>
            <a:r>
              <a:rPr sz="2700" dirty="0">
                <a:latin typeface="Cambria Math"/>
                <a:cs typeface="Cambria Math"/>
              </a:rPr>
              <a:t>𝑝,</a:t>
            </a:r>
            <a:r>
              <a:rPr sz="2700" spc="-140" dirty="0">
                <a:latin typeface="Cambria Math"/>
                <a:cs typeface="Cambria Math"/>
              </a:rPr>
              <a:t> </a:t>
            </a:r>
            <a:r>
              <a:rPr sz="2700" dirty="0">
                <a:latin typeface="Cambria Math"/>
                <a:cs typeface="Cambria Math"/>
              </a:rPr>
              <a:t>𝑇,</a:t>
            </a:r>
            <a:r>
              <a:rPr sz="2700" spc="-140" dirty="0">
                <a:latin typeface="Cambria Math"/>
                <a:cs typeface="Cambria Math"/>
              </a:rPr>
              <a:t> </a:t>
            </a:r>
            <a:r>
              <a:rPr sz="2700" dirty="0">
                <a:latin typeface="Cambria Math"/>
                <a:cs typeface="Cambria Math"/>
              </a:rPr>
              <a:t>…</a:t>
            </a:r>
            <a:r>
              <a:rPr sz="2700" spc="-150" dirty="0">
                <a:latin typeface="Cambria Math"/>
                <a:cs typeface="Cambria Math"/>
              </a:rPr>
              <a:t> </a:t>
            </a:r>
            <a:r>
              <a:rPr sz="2700" dirty="0">
                <a:latin typeface="Cambria Math"/>
                <a:cs typeface="Cambria Math"/>
              </a:rPr>
              <a:t>,</a:t>
            </a:r>
            <a:r>
              <a:rPr sz="2700" spc="-145" dirty="0">
                <a:latin typeface="Cambria Math"/>
                <a:cs typeface="Cambria Math"/>
              </a:rPr>
              <a:t> </a:t>
            </a:r>
            <a:r>
              <a:rPr sz="2700" spc="-50" dirty="0">
                <a:latin typeface="Cambria Math"/>
                <a:cs typeface="Cambria Math"/>
              </a:rPr>
              <a:t>𝑌 </a:t>
            </a:r>
            <a:r>
              <a:rPr sz="2700" dirty="0">
                <a:latin typeface="Cambria Math"/>
                <a:cs typeface="Cambria Math"/>
              </a:rPr>
              <a:t>[^𝐺</a:t>
            </a:r>
            <a:r>
              <a:rPr sz="2700" dirty="0">
                <a:latin typeface="Calibri"/>
                <a:cs typeface="Calibri"/>
              </a:rPr>
              <a:t>−</a:t>
            </a:r>
            <a:r>
              <a:rPr sz="2700" dirty="0">
                <a:latin typeface="Cambria Math"/>
                <a:cs typeface="Cambria Math"/>
              </a:rPr>
              <a:t>𝑄]</a:t>
            </a:r>
            <a:r>
              <a:rPr sz="2700" spc="15" dirty="0">
                <a:latin typeface="Cambria Math"/>
                <a:cs typeface="Cambria Math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not</a:t>
            </a:r>
            <a:r>
              <a:rPr sz="2700" spc="-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any one of</a:t>
            </a:r>
            <a:r>
              <a:rPr sz="2700" spc="-10" dirty="0">
                <a:latin typeface="Calibri"/>
                <a:cs typeface="Calibri"/>
              </a:rPr>
              <a:t> </a:t>
            </a:r>
            <a:r>
              <a:rPr sz="2700" spc="55" dirty="0">
                <a:latin typeface="Cambria Math"/>
                <a:cs typeface="Cambria Math"/>
              </a:rPr>
              <a:t>𝐺,</a:t>
            </a:r>
            <a:r>
              <a:rPr sz="2700" spc="-145" dirty="0">
                <a:latin typeface="Cambria Math"/>
                <a:cs typeface="Cambria Math"/>
              </a:rPr>
              <a:t> </a:t>
            </a:r>
            <a:r>
              <a:rPr sz="2700" dirty="0">
                <a:latin typeface="Cambria Math"/>
                <a:cs typeface="Cambria Math"/>
              </a:rPr>
              <a:t>𝐻,</a:t>
            </a:r>
            <a:r>
              <a:rPr sz="2700" spc="-145" dirty="0">
                <a:latin typeface="Cambria Math"/>
                <a:cs typeface="Cambria Math"/>
              </a:rPr>
              <a:t> </a:t>
            </a:r>
            <a:r>
              <a:rPr sz="2700" dirty="0">
                <a:latin typeface="Cambria Math"/>
                <a:cs typeface="Cambria Math"/>
              </a:rPr>
              <a:t>…</a:t>
            </a:r>
            <a:r>
              <a:rPr sz="2700" spc="-145" dirty="0">
                <a:latin typeface="Cambria Math"/>
                <a:cs typeface="Cambria Math"/>
              </a:rPr>
              <a:t> </a:t>
            </a:r>
            <a:r>
              <a:rPr sz="2700" dirty="0">
                <a:latin typeface="Cambria Math"/>
                <a:cs typeface="Cambria Math"/>
              </a:rPr>
              <a:t>,</a:t>
            </a:r>
            <a:r>
              <a:rPr sz="2700" spc="-150" dirty="0">
                <a:latin typeface="Cambria Math"/>
                <a:cs typeface="Cambria Math"/>
              </a:rPr>
              <a:t> </a:t>
            </a:r>
            <a:r>
              <a:rPr sz="2700" spc="-50" dirty="0">
                <a:latin typeface="Cambria Math"/>
                <a:cs typeface="Cambria Math"/>
              </a:rPr>
              <a:t>𝑄</a:t>
            </a:r>
            <a:endParaRPr sz="27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2475"/>
              </a:spcBef>
            </a:pPr>
            <a:r>
              <a:rPr sz="2700" dirty="0">
                <a:latin typeface="Cambria Math"/>
                <a:cs typeface="Cambria Math"/>
              </a:rPr>
              <a:t>𝑟</a:t>
            </a:r>
            <a:r>
              <a:rPr sz="2700" dirty="0">
                <a:latin typeface="Calibri"/>
                <a:cs typeface="Calibri"/>
              </a:rPr>
              <a:t>+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one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more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spc="-25" dirty="0">
                <a:latin typeface="Cambria Math"/>
                <a:cs typeface="Cambria Math"/>
              </a:rPr>
              <a:t>𝑟</a:t>
            </a:r>
            <a:r>
              <a:rPr sz="2700" spc="-25" dirty="0">
                <a:latin typeface="Calibri"/>
                <a:cs typeface="Calibri"/>
              </a:rPr>
              <a:t>’s</a:t>
            </a:r>
            <a:endParaRPr sz="27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470"/>
              </a:spcBef>
            </a:pPr>
            <a:r>
              <a:rPr sz="2700" dirty="0">
                <a:latin typeface="Cambria Math"/>
                <a:cs typeface="Cambria Math"/>
              </a:rPr>
              <a:t>𝑟</a:t>
            </a:r>
            <a:r>
              <a:rPr sz="2700" dirty="0">
                <a:latin typeface="Calibri"/>
                <a:cs typeface="Calibri"/>
              </a:rPr>
              <a:t>?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is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zero</a:t>
            </a:r>
            <a:r>
              <a:rPr sz="2700" spc="-2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or</a:t>
            </a:r>
            <a:r>
              <a:rPr sz="2700" spc="-2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one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50" dirty="0">
                <a:latin typeface="Cambria Math"/>
                <a:cs typeface="Cambria Math"/>
              </a:rPr>
              <a:t>𝑟</a:t>
            </a:r>
            <a:endParaRPr sz="270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Regular</a:t>
            </a:r>
            <a:r>
              <a:rPr spc="-105" dirty="0"/>
              <a:t> </a:t>
            </a:r>
            <a:r>
              <a:rPr dirty="0"/>
              <a:t>Definition</a:t>
            </a:r>
            <a:r>
              <a:rPr spc="-90" dirty="0"/>
              <a:t> </a:t>
            </a:r>
            <a:r>
              <a:rPr dirty="0"/>
              <a:t>for</a:t>
            </a:r>
            <a:r>
              <a:rPr spc="-105" dirty="0"/>
              <a:t> </a:t>
            </a:r>
            <a:r>
              <a:rPr dirty="0"/>
              <a:t>Unsigned</a:t>
            </a:r>
            <a:r>
              <a:rPr spc="-100" dirty="0"/>
              <a:t> </a:t>
            </a:r>
            <a:r>
              <a:rPr spc="-10" dirty="0"/>
              <a:t>Numbers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600200" y="1874520"/>
            <a:ext cx="6830695" cy="2011680"/>
            <a:chOff x="1600200" y="1874520"/>
            <a:chExt cx="6830695" cy="2011680"/>
          </a:xfrm>
        </p:grpSpPr>
        <p:sp>
          <p:nvSpPr>
            <p:cNvPr id="4" name="object 4"/>
            <p:cNvSpPr/>
            <p:nvPr/>
          </p:nvSpPr>
          <p:spPr>
            <a:xfrm>
              <a:off x="1600200" y="1874520"/>
              <a:ext cx="6830695" cy="2011680"/>
            </a:xfrm>
            <a:custGeom>
              <a:avLst/>
              <a:gdLst/>
              <a:ahLst/>
              <a:cxnLst/>
              <a:rect l="l" t="t" r="r" b="b"/>
              <a:pathLst>
                <a:path w="6830695" h="2011679">
                  <a:moveTo>
                    <a:pt x="6830568" y="0"/>
                  </a:moveTo>
                  <a:lnTo>
                    <a:pt x="0" y="0"/>
                  </a:lnTo>
                  <a:lnTo>
                    <a:pt x="0" y="2011679"/>
                  </a:lnTo>
                  <a:lnTo>
                    <a:pt x="6830568" y="2011679"/>
                  </a:lnTo>
                  <a:lnTo>
                    <a:pt x="683056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575431" y="1945131"/>
              <a:ext cx="2212340" cy="1458595"/>
            </a:xfrm>
            <a:custGeom>
              <a:avLst/>
              <a:gdLst/>
              <a:ahLst/>
              <a:cxnLst/>
              <a:rect l="l" t="t" r="r" b="b"/>
              <a:pathLst>
                <a:path w="2212340" h="1458595">
                  <a:moveTo>
                    <a:pt x="22987" y="0"/>
                  </a:moveTo>
                  <a:lnTo>
                    <a:pt x="0" y="0"/>
                  </a:lnTo>
                  <a:lnTo>
                    <a:pt x="0" y="276987"/>
                  </a:lnTo>
                  <a:lnTo>
                    <a:pt x="22987" y="276987"/>
                  </a:lnTo>
                  <a:lnTo>
                    <a:pt x="22987" y="0"/>
                  </a:lnTo>
                  <a:close/>
                </a:path>
                <a:path w="2212340" h="1458595">
                  <a:moveTo>
                    <a:pt x="288163" y="0"/>
                  </a:moveTo>
                  <a:lnTo>
                    <a:pt x="265176" y="0"/>
                  </a:lnTo>
                  <a:lnTo>
                    <a:pt x="265176" y="276987"/>
                  </a:lnTo>
                  <a:lnTo>
                    <a:pt x="288163" y="276987"/>
                  </a:lnTo>
                  <a:lnTo>
                    <a:pt x="288163" y="0"/>
                  </a:lnTo>
                  <a:close/>
                </a:path>
                <a:path w="2212340" h="1458595">
                  <a:moveTo>
                    <a:pt x="358521" y="1187450"/>
                  </a:moveTo>
                  <a:lnTo>
                    <a:pt x="354457" y="1176020"/>
                  </a:lnTo>
                  <a:lnTo>
                    <a:pt x="333997" y="1183411"/>
                  </a:lnTo>
                  <a:lnTo>
                    <a:pt x="316052" y="1194130"/>
                  </a:lnTo>
                  <a:lnTo>
                    <a:pt x="287655" y="1225550"/>
                  </a:lnTo>
                  <a:lnTo>
                    <a:pt x="270217" y="1267447"/>
                  </a:lnTo>
                  <a:lnTo>
                    <a:pt x="264490" y="1315720"/>
                  </a:lnTo>
                  <a:lnTo>
                    <a:pt x="264414" y="1317244"/>
                  </a:lnTo>
                  <a:lnTo>
                    <a:pt x="265861" y="1343202"/>
                  </a:lnTo>
                  <a:lnTo>
                    <a:pt x="277482" y="1389113"/>
                  </a:lnTo>
                  <a:lnTo>
                    <a:pt x="300532" y="1426311"/>
                  </a:lnTo>
                  <a:lnTo>
                    <a:pt x="333921" y="1450975"/>
                  </a:lnTo>
                  <a:lnTo>
                    <a:pt x="354457" y="1458341"/>
                  </a:lnTo>
                  <a:lnTo>
                    <a:pt x="358013" y="1446911"/>
                  </a:lnTo>
                  <a:lnTo>
                    <a:pt x="341934" y="1439799"/>
                  </a:lnTo>
                  <a:lnTo>
                    <a:pt x="328053" y="1429880"/>
                  </a:lnTo>
                  <a:lnTo>
                    <a:pt x="299618" y="1383626"/>
                  </a:lnTo>
                  <a:lnTo>
                    <a:pt x="291236" y="1340662"/>
                  </a:lnTo>
                  <a:lnTo>
                    <a:pt x="290195" y="1315720"/>
                  </a:lnTo>
                  <a:lnTo>
                    <a:pt x="291236" y="1291653"/>
                  </a:lnTo>
                  <a:lnTo>
                    <a:pt x="299618" y="1249883"/>
                  </a:lnTo>
                  <a:lnTo>
                    <a:pt x="328168" y="1204379"/>
                  </a:lnTo>
                  <a:lnTo>
                    <a:pt x="342201" y="1194549"/>
                  </a:lnTo>
                  <a:lnTo>
                    <a:pt x="358521" y="1187450"/>
                  </a:lnTo>
                  <a:close/>
                </a:path>
                <a:path w="2212340" h="1458595">
                  <a:moveTo>
                    <a:pt x="551815" y="0"/>
                  </a:moveTo>
                  <a:lnTo>
                    <a:pt x="528828" y="0"/>
                  </a:lnTo>
                  <a:lnTo>
                    <a:pt x="528828" y="276987"/>
                  </a:lnTo>
                  <a:lnTo>
                    <a:pt x="551815" y="276987"/>
                  </a:lnTo>
                  <a:lnTo>
                    <a:pt x="551815" y="0"/>
                  </a:lnTo>
                  <a:close/>
                </a:path>
                <a:path w="2212340" h="1458595">
                  <a:moveTo>
                    <a:pt x="650875" y="1178052"/>
                  </a:moveTo>
                  <a:lnTo>
                    <a:pt x="627888" y="1178052"/>
                  </a:lnTo>
                  <a:lnTo>
                    <a:pt x="627888" y="1455039"/>
                  </a:lnTo>
                  <a:lnTo>
                    <a:pt x="650875" y="1455039"/>
                  </a:lnTo>
                  <a:lnTo>
                    <a:pt x="650875" y="1178052"/>
                  </a:lnTo>
                  <a:close/>
                </a:path>
                <a:path w="2212340" h="1458595">
                  <a:moveTo>
                    <a:pt x="816991" y="0"/>
                  </a:moveTo>
                  <a:lnTo>
                    <a:pt x="794004" y="0"/>
                  </a:lnTo>
                  <a:lnTo>
                    <a:pt x="794004" y="276987"/>
                  </a:lnTo>
                  <a:lnTo>
                    <a:pt x="816991" y="276987"/>
                  </a:lnTo>
                  <a:lnTo>
                    <a:pt x="816991" y="0"/>
                  </a:lnTo>
                  <a:close/>
                </a:path>
                <a:path w="2212340" h="1458595">
                  <a:moveTo>
                    <a:pt x="973963" y="1178052"/>
                  </a:moveTo>
                  <a:lnTo>
                    <a:pt x="950976" y="1178052"/>
                  </a:lnTo>
                  <a:lnTo>
                    <a:pt x="950976" y="1455039"/>
                  </a:lnTo>
                  <a:lnTo>
                    <a:pt x="973963" y="1455039"/>
                  </a:lnTo>
                  <a:lnTo>
                    <a:pt x="973963" y="1178052"/>
                  </a:lnTo>
                  <a:close/>
                </a:path>
                <a:path w="2212340" h="1458595">
                  <a:moveTo>
                    <a:pt x="1082167" y="0"/>
                  </a:moveTo>
                  <a:lnTo>
                    <a:pt x="1059180" y="0"/>
                  </a:lnTo>
                  <a:lnTo>
                    <a:pt x="1059180" y="276987"/>
                  </a:lnTo>
                  <a:lnTo>
                    <a:pt x="1082167" y="276987"/>
                  </a:lnTo>
                  <a:lnTo>
                    <a:pt x="1082167" y="0"/>
                  </a:lnTo>
                  <a:close/>
                </a:path>
                <a:path w="2212340" h="1458595">
                  <a:moveTo>
                    <a:pt x="1260856" y="1317244"/>
                  </a:moveTo>
                  <a:lnTo>
                    <a:pt x="1259408" y="1291653"/>
                  </a:lnTo>
                  <a:lnTo>
                    <a:pt x="1259395" y="1291374"/>
                  </a:lnTo>
                  <a:lnTo>
                    <a:pt x="1255039" y="1267447"/>
                  </a:lnTo>
                  <a:lnTo>
                    <a:pt x="1237615" y="1225550"/>
                  </a:lnTo>
                  <a:lnTo>
                    <a:pt x="1209255" y="1194117"/>
                  </a:lnTo>
                  <a:lnTo>
                    <a:pt x="1170813" y="1176020"/>
                  </a:lnTo>
                  <a:lnTo>
                    <a:pt x="1166876" y="1187450"/>
                  </a:lnTo>
                  <a:lnTo>
                    <a:pt x="1183182" y="1194549"/>
                  </a:lnTo>
                  <a:lnTo>
                    <a:pt x="1197229" y="1204379"/>
                  </a:lnTo>
                  <a:lnTo>
                    <a:pt x="1225740" y="1249883"/>
                  </a:lnTo>
                  <a:lnTo>
                    <a:pt x="1233995" y="1291374"/>
                  </a:lnTo>
                  <a:lnTo>
                    <a:pt x="1234046" y="1291653"/>
                  </a:lnTo>
                  <a:lnTo>
                    <a:pt x="1234020" y="1340662"/>
                  </a:lnTo>
                  <a:lnTo>
                    <a:pt x="1225689" y="1383626"/>
                  </a:lnTo>
                  <a:lnTo>
                    <a:pt x="1197267" y="1429880"/>
                  </a:lnTo>
                  <a:lnTo>
                    <a:pt x="1167257" y="1446911"/>
                  </a:lnTo>
                  <a:lnTo>
                    <a:pt x="1170813" y="1458341"/>
                  </a:lnTo>
                  <a:lnTo>
                    <a:pt x="1209306" y="1440281"/>
                  </a:lnTo>
                  <a:lnTo>
                    <a:pt x="1237615" y="1409065"/>
                  </a:lnTo>
                  <a:lnTo>
                    <a:pt x="1255039" y="1367155"/>
                  </a:lnTo>
                  <a:lnTo>
                    <a:pt x="1259395" y="1343202"/>
                  </a:lnTo>
                  <a:lnTo>
                    <a:pt x="1260856" y="1317244"/>
                  </a:lnTo>
                  <a:close/>
                </a:path>
                <a:path w="2212340" h="1458595">
                  <a:moveTo>
                    <a:pt x="1347343" y="0"/>
                  </a:moveTo>
                  <a:lnTo>
                    <a:pt x="1324356" y="0"/>
                  </a:lnTo>
                  <a:lnTo>
                    <a:pt x="1324356" y="276987"/>
                  </a:lnTo>
                  <a:lnTo>
                    <a:pt x="1347343" y="276987"/>
                  </a:lnTo>
                  <a:lnTo>
                    <a:pt x="1347343" y="0"/>
                  </a:lnTo>
                  <a:close/>
                </a:path>
                <a:path w="2212340" h="1458595">
                  <a:moveTo>
                    <a:pt x="1610995" y="0"/>
                  </a:moveTo>
                  <a:lnTo>
                    <a:pt x="1588008" y="0"/>
                  </a:lnTo>
                  <a:lnTo>
                    <a:pt x="1588008" y="276987"/>
                  </a:lnTo>
                  <a:lnTo>
                    <a:pt x="1610995" y="276987"/>
                  </a:lnTo>
                  <a:lnTo>
                    <a:pt x="1610995" y="0"/>
                  </a:lnTo>
                  <a:close/>
                </a:path>
                <a:path w="2212340" h="1458595">
                  <a:moveTo>
                    <a:pt x="1876171" y="0"/>
                  </a:moveTo>
                  <a:lnTo>
                    <a:pt x="1853184" y="0"/>
                  </a:lnTo>
                  <a:lnTo>
                    <a:pt x="1853184" y="276987"/>
                  </a:lnTo>
                  <a:lnTo>
                    <a:pt x="1876171" y="276987"/>
                  </a:lnTo>
                  <a:lnTo>
                    <a:pt x="1876171" y="0"/>
                  </a:lnTo>
                  <a:close/>
                </a:path>
                <a:path w="2212340" h="1458595">
                  <a:moveTo>
                    <a:pt x="2211832" y="1317244"/>
                  </a:moveTo>
                  <a:lnTo>
                    <a:pt x="2210384" y="1291653"/>
                  </a:lnTo>
                  <a:lnTo>
                    <a:pt x="2210371" y="1291374"/>
                  </a:lnTo>
                  <a:lnTo>
                    <a:pt x="2206015" y="1267447"/>
                  </a:lnTo>
                  <a:lnTo>
                    <a:pt x="2188591" y="1225550"/>
                  </a:lnTo>
                  <a:lnTo>
                    <a:pt x="2160232" y="1194117"/>
                  </a:lnTo>
                  <a:lnTo>
                    <a:pt x="2121789" y="1176020"/>
                  </a:lnTo>
                  <a:lnTo>
                    <a:pt x="2117852" y="1187450"/>
                  </a:lnTo>
                  <a:lnTo>
                    <a:pt x="2134158" y="1194549"/>
                  </a:lnTo>
                  <a:lnTo>
                    <a:pt x="2148205" y="1204379"/>
                  </a:lnTo>
                  <a:lnTo>
                    <a:pt x="2176716" y="1249883"/>
                  </a:lnTo>
                  <a:lnTo>
                    <a:pt x="2184971" y="1291374"/>
                  </a:lnTo>
                  <a:lnTo>
                    <a:pt x="2185022" y="1291653"/>
                  </a:lnTo>
                  <a:lnTo>
                    <a:pt x="2184997" y="1340662"/>
                  </a:lnTo>
                  <a:lnTo>
                    <a:pt x="2176665" y="1383626"/>
                  </a:lnTo>
                  <a:lnTo>
                    <a:pt x="2148243" y="1429880"/>
                  </a:lnTo>
                  <a:lnTo>
                    <a:pt x="2118233" y="1446911"/>
                  </a:lnTo>
                  <a:lnTo>
                    <a:pt x="2121789" y="1458341"/>
                  </a:lnTo>
                  <a:lnTo>
                    <a:pt x="2160282" y="1440281"/>
                  </a:lnTo>
                  <a:lnTo>
                    <a:pt x="2188591" y="1409065"/>
                  </a:lnTo>
                  <a:lnTo>
                    <a:pt x="2206015" y="1367155"/>
                  </a:lnTo>
                  <a:lnTo>
                    <a:pt x="2210371" y="1343202"/>
                  </a:lnTo>
                  <a:lnTo>
                    <a:pt x="2211832" y="131724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600200" y="1874520"/>
            <a:ext cx="6830695" cy="20116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8640">
              <a:lnSpc>
                <a:spcPts val="2815"/>
              </a:lnSpc>
            </a:pPr>
            <a:r>
              <a:rPr sz="2400" dirty="0">
                <a:latin typeface="Cambria Math"/>
                <a:cs typeface="Cambria Math"/>
              </a:rPr>
              <a:t>𝑑𝑖𝑔𝑖𝑡𝑠</a:t>
            </a:r>
            <a:r>
              <a:rPr sz="2400" spc="1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3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0</a:t>
            </a:r>
            <a:r>
              <a:rPr sz="2400" spc="2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1</a:t>
            </a:r>
            <a:r>
              <a:rPr sz="2400" spc="229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2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3</a:t>
            </a:r>
            <a:r>
              <a:rPr sz="2400" spc="2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4</a:t>
            </a:r>
            <a:r>
              <a:rPr sz="2400" spc="2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5</a:t>
            </a:r>
            <a:r>
              <a:rPr sz="2400" spc="2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6</a:t>
            </a:r>
            <a:r>
              <a:rPr sz="2400" spc="21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7</a:t>
            </a:r>
            <a:r>
              <a:rPr sz="2400" spc="22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8|9</a:t>
            </a:r>
            <a:endParaRPr sz="2400">
              <a:latin typeface="Cambria Math"/>
              <a:cs typeface="Cambria Math"/>
            </a:endParaRPr>
          </a:p>
          <a:p>
            <a:pPr marL="548640">
              <a:lnSpc>
                <a:spcPct val="100000"/>
              </a:lnSpc>
              <a:spcBef>
                <a:spcPts val="215"/>
              </a:spcBef>
            </a:pPr>
            <a:r>
              <a:rPr sz="2400" dirty="0">
                <a:latin typeface="Cambria Math"/>
                <a:cs typeface="Cambria Math"/>
              </a:rPr>
              <a:t>𝑑𝑖𝑔𝑖𝑡𝑠</a:t>
            </a:r>
            <a:r>
              <a:rPr sz="2400" spc="17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𝑑𝑖𝑔𝑖𝑡</a:t>
            </a:r>
            <a:r>
              <a:rPr sz="2400" spc="3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𝑑𝑖𝑔𝑖𝑡</a:t>
            </a:r>
            <a:r>
              <a:rPr sz="2625" spc="-15" baseline="28571" dirty="0">
                <a:latin typeface="Cambria Math"/>
                <a:cs typeface="Cambria Math"/>
              </a:rPr>
              <a:t>∗</a:t>
            </a:r>
            <a:endParaRPr sz="2625" baseline="28571">
              <a:latin typeface="Cambria Math"/>
              <a:cs typeface="Cambria Math"/>
            </a:endParaRPr>
          </a:p>
          <a:p>
            <a:pPr marL="617220">
              <a:lnSpc>
                <a:spcPct val="100000"/>
              </a:lnSpc>
              <a:spcBef>
                <a:spcPts val="204"/>
              </a:spcBef>
            </a:pPr>
            <a:r>
              <a:rPr sz="2400" dirty="0">
                <a:latin typeface="Cambria Math"/>
                <a:cs typeface="Cambria Math"/>
              </a:rPr>
              <a:t>𝑜𝑝𝑡𝑓𝑟𝑎𝑐</a:t>
            </a:r>
            <a:r>
              <a:rPr sz="2400" spc="18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-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.</a:t>
            </a:r>
            <a:r>
              <a:rPr sz="2400" spc="36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𝑑𝑖𝑔𝑖𝑡𝑠|𝜖</a:t>
            </a:r>
            <a:endParaRPr sz="2400">
              <a:latin typeface="Cambria Math"/>
              <a:cs typeface="Cambria Math"/>
            </a:endParaRPr>
          </a:p>
          <a:p>
            <a:pPr marL="548640">
              <a:lnSpc>
                <a:spcPct val="100000"/>
              </a:lnSpc>
              <a:spcBef>
                <a:spcPts val="215"/>
              </a:spcBef>
              <a:tabLst>
                <a:tab pos="2339340" algn="l"/>
                <a:tab pos="3264535" algn="l"/>
                <a:tab pos="4213860" algn="l"/>
              </a:tabLst>
            </a:pPr>
            <a:r>
              <a:rPr sz="2400" dirty="0">
                <a:latin typeface="Cambria Math"/>
                <a:cs typeface="Cambria Math"/>
              </a:rPr>
              <a:t>𝑜𝑝𝑡𝑒𝑥𝑝</a:t>
            </a:r>
            <a:r>
              <a:rPr sz="2400" spc="15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(𝐸</a:t>
            </a:r>
            <a:r>
              <a:rPr sz="2400" dirty="0">
                <a:latin typeface="Cambria Math"/>
                <a:cs typeface="Cambria Math"/>
              </a:rPr>
              <a:t>	+</a:t>
            </a:r>
            <a:r>
              <a:rPr sz="2400" spc="2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−</a:t>
            </a:r>
            <a:r>
              <a:rPr sz="2400" spc="220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𝜖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10" dirty="0">
                <a:latin typeface="Cambria Math"/>
                <a:cs typeface="Cambria Math"/>
              </a:rPr>
              <a:t>𝑑𝑖𝑔𝑖𝑡𝑠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25" dirty="0">
                <a:latin typeface="Cambria Math"/>
                <a:cs typeface="Cambria Math"/>
              </a:rPr>
              <a:t>|𝜖</a:t>
            </a:r>
            <a:endParaRPr sz="2400">
              <a:latin typeface="Cambria Math"/>
              <a:cs typeface="Cambria Math"/>
            </a:endParaRPr>
          </a:p>
          <a:p>
            <a:pPr marL="548640">
              <a:lnSpc>
                <a:spcPct val="100000"/>
              </a:lnSpc>
              <a:spcBef>
                <a:spcPts val="219"/>
              </a:spcBef>
            </a:pPr>
            <a:r>
              <a:rPr sz="2400" dirty="0">
                <a:latin typeface="Cambria Math"/>
                <a:cs typeface="Cambria Math"/>
              </a:rPr>
              <a:t>𝑢𝑛𝑠𝑖𝑔𝑛𝑒𝑑𝑛𝑢𝑚</a:t>
            </a:r>
            <a:r>
              <a:rPr sz="2400" spc="14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𝑑𝑖𝑔𝑖𝑡𝑠</a:t>
            </a:r>
            <a:r>
              <a:rPr sz="2400" spc="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𝑜𝑝𝑡𝑓𝑟𝑎𝑐</a:t>
            </a:r>
            <a:r>
              <a:rPr sz="2400" spc="55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𝑜𝑝𝑡𝑒𝑥𝑝</a:t>
            </a:r>
            <a:endParaRPr sz="2400">
              <a:latin typeface="Cambria Math"/>
              <a:cs typeface="Cambria Math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1600200" y="4576571"/>
            <a:ext cx="7557770" cy="1217930"/>
            <a:chOff x="1600200" y="4576571"/>
            <a:chExt cx="7557770" cy="1217930"/>
          </a:xfrm>
        </p:grpSpPr>
        <p:sp>
          <p:nvSpPr>
            <p:cNvPr id="8" name="object 8"/>
            <p:cNvSpPr/>
            <p:nvPr/>
          </p:nvSpPr>
          <p:spPr>
            <a:xfrm>
              <a:off x="1600200" y="4576571"/>
              <a:ext cx="7557770" cy="1217930"/>
            </a:xfrm>
            <a:custGeom>
              <a:avLst/>
              <a:gdLst/>
              <a:ahLst/>
              <a:cxnLst/>
              <a:rect l="l" t="t" r="r" b="b"/>
              <a:pathLst>
                <a:path w="7557770" h="1217929">
                  <a:moveTo>
                    <a:pt x="7557516" y="0"/>
                  </a:moveTo>
                  <a:lnTo>
                    <a:pt x="0" y="0"/>
                  </a:lnTo>
                  <a:lnTo>
                    <a:pt x="0" y="1217675"/>
                  </a:lnTo>
                  <a:lnTo>
                    <a:pt x="7557516" y="1217675"/>
                  </a:lnTo>
                  <a:lnTo>
                    <a:pt x="7557516" y="0"/>
                  </a:lnTo>
                  <a:close/>
                </a:path>
              </a:pathLst>
            </a:custGeom>
            <a:solidFill>
              <a:srgbClr val="E1EFD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347081" y="5429249"/>
              <a:ext cx="3506470" cy="283210"/>
            </a:xfrm>
            <a:custGeom>
              <a:avLst/>
              <a:gdLst/>
              <a:ahLst/>
              <a:cxnLst/>
              <a:rect l="l" t="t" r="r" b="b"/>
              <a:pathLst>
                <a:path w="3506470" h="283210">
                  <a:moveTo>
                    <a:pt x="94107" y="11684"/>
                  </a:moveTo>
                  <a:lnTo>
                    <a:pt x="90043" y="254"/>
                  </a:lnTo>
                  <a:lnTo>
                    <a:pt x="69583" y="7645"/>
                  </a:lnTo>
                  <a:lnTo>
                    <a:pt x="51638" y="18351"/>
                  </a:lnTo>
                  <a:lnTo>
                    <a:pt x="23241" y="49784"/>
                  </a:lnTo>
                  <a:lnTo>
                    <a:pt x="5803" y="91681"/>
                  </a:lnTo>
                  <a:lnTo>
                    <a:pt x="76" y="140081"/>
                  </a:lnTo>
                  <a:lnTo>
                    <a:pt x="0" y="141478"/>
                  </a:lnTo>
                  <a:lnTo>
                    <a:pt x="1447" y="167449"/>
                  </a:lnTo>
                  <a:lnTo>
                    <a:pt x="13068" y="213347"/>
                  </a:lnTo>
                  <a:lnTo>
                    <a:pt x="36118" y="250571"/>
                  </a:lnTo>
                  <a:lnTo>
                    <a:pt x="69507" y="275234"/>
                  </a:lnTo>
                  <a:lnTo>
                    <a:pt x="90043" y="282613"/>
                  </a:lnTo>
                  <a:lnTo>
                    <a:pt x="93599" y="271145"/>
                  </a:lnTo>
                  <a:lnTo>
                    <a:pt x="77520" y="264033"/>
                  </a:lnTo>
                  <a:lnTo>
                    <a:pt x="63639" y="254114"/>
                  </a:lnTo>
                  <a:lnTo>
                    <a:pt x="35204" y="207873"/>
                  </a:lnTo>
                  <a:lnTo>
                    <a:pt x="26822" y="164960"/>
                  </a:lnTo>
                  <a:lnTo>
                    <a:pt x="25781" y="140081"/>
                  </a:lnTo>
                  <a:lnTo>
                    <a:pt x="26822" y="115989"/>
                  </a:lnTo>
                  <a:lnTo>
                    <a:pt x="35204" y="74180"/>
                  </a:lnTo>
                  <a:lnTo>
                    <a:pt x="63754" y="28676"/>
                  </a:lnTo>
                  <a:lnTo>
                    <a:pt x="77787" y="18834"/>
                  </a:lnTo>
                  <a:lnTo>
                    <a:pt x="94107" y="11684"/>
                  </a:lnTo>
                  <a:close/>
                </a:path>
                <a:path w="3506470" h="283210">
                  <a:moveTo>
                    <a:pt x="1200658" y="141478"/>
                  </a:moveTo>
                  <a:lnTo>
                    <a:pt x="1194841" y="91681"/>
                  </a:lnTo>
                  <a:lnTo>
                    <a:pt x="1177417" y="49784"/>
                  </a:lnTo>
                  <a:lnTo>
                    <a:pt x="1149057" y="18364"/>
                  </a:lnTo>
                  <a:lnTo>
                    <a:pt x="1110615" y="254"/>
                  </a:lnTo>
                  <a:lnTo>
                    <a:pt x="1106678" y="11684"/>
                  </a:lnTo>
                  <a:lnTo>
                    <a:pt x="1122984" y="18834"/>
                  </a:lnTo>
                  <a:lnTo>
                    <a:pt x="1137031" y="28676"/>
                  </a:lnTo>
                  <a:lnTo>
                    <a:pt x="1165542" y="74180"/>
                  </a:lnTo>
                  <a:lnTo>
                    <a:pt x="1173784" y="115608"/>
                  </a:lnTo>
                  <a:lnTo>
                    <a:pt x="1173848" y="115989"/>
                  </a:lnTo>
                  <a:lnTo>
                    <a:pt x="1173822" y="164960"/>
                  </a:lnTo>
                  <a:lnTo>
                    <a:pt x="1165491" y="207873"/>
                  </a:lnTo>
                  <a:lnTo>
                    <a:pt x="1137069" y="254114"/>
                  </a:lnTo>
                  <a:lnTo>
                    <a:pt x="1107059" y="271145"/>
                  </a:lnTo>
                  <a:lnTo>
                    <a:pt x="1110615" y="282613"/>
                  </a:lnTo>
                  <a:lnTo>
                    <a:pt x="1149108" y="264553"/>
                  </a:lnTo>
                  <a:lnTo>
                    <a:pt x="1177417" y="233273"/>
                  </a:lnTo>
                  <a:lnTo>
                    <a:pt x="1194841" y="191401"/>
                  </a:lnTo>
                  <a:lnTo>
                    <a:pt x="1199197" y="167449"/>
                  </a:lnTo>
                  <a:lnTo>
                    <a:pt x="1200658" y="141478"/>
                  </a:lnTo>
                  <a:close/>
                </a:path>
                <a:path w="3506470" h="283210">
                  <a:moveTo>
                    <a:pt x="1529715" y="11684"/>
                  </a:moveTo>
                  <a:lnTo>
                    <a:pt x="1525651" y="254"/>
                  </a:lnTo>
                  <a:lnTo>
                    <a:pt x="1505191" y="7645"/>
                  </a:lnTo>
                  <a:lnTo>
                    <a:pt x="1487246" y="18351"/>
                  </a:lnTo>
                  <a:lnTo>
                    <a:pt x="1458849" y="49784"/>
                  </a:lnTo>
                  <a:lnTo>
                    <a:pt x="1441411" y="91681"/>
                  </a:lnTo>
                  <a:lnTo>
                    <a:pt x="1435684" y="140081"/>
                  </a:lnTo>
                  <a:lnTo>
                    <a:pt x="1435608" y="141478"/>
                  </a:lnTo>
                  <a:lnTo>
                    <a:pt x="1437055" y="167449"/>
                  </a:lnTo>
                  <a:lnTo>
                    <a:pt x="1448676" y="213347"/>
                  </a:lnTo>
                  <a:lnTo>
                    <a:pt x="1471726" y="250571"/>
                  </a:lnTo>
                  <a:lnTo>
                    <a:pt x="1505115" y="275234"/>
                  </a:lnTo>
                  <a:lnTo>
                    <a:pt x="1525651" y="282613"/>
                  </a:lnTo>
                  <a:lnTo>
                    <a:pt x="1529207" y="271145"/>
                  </a:lnTo>
                  <a:lnTo>
                    <a:pt x="1513128" y="264033"/>
                  </a:lnTo>
                  <a:lnTo>
                    <a:pt x="1499247" y="254114"/>
                  </a:lnTo>
                  <a:lnTo>
                    <a:pt x="1470812" y="207873"/>
                  </a:lnTo>
                  <a:lnTo>
                    <a:pt x="1462430" y="164960"/>
                  </a:lnTo>
                  <a:lnTo>
                    <a:pt x="1461389" y="140081"/>
                  </a:lnTo>
                  <a:lnTo>
                    <a:pt x="1462430" y="115989"/>
                  </a:lnTo>
                  <a:lnTo>
                    <a:pt x="1470812" y="74180"/>
                  </a:lnTo>
                  <a:lnTo>
                    <a:pt x="1499362" y="28676"/>
                  </a:lnTo>
                  <a:lnTo>
                    <a:pt x="1513395" y="18834"/>
                  </a:lnTo>
                  <a:lnTo>
                    <a:pt x="1529715" y="11684"/>
                  </a:lnTo>
                  <a:close/>
                </a:path>
                <a:path w="3506470" h="283210">
                  <a:moveTo>
                    <a:pt x="1838325" y="0"/>
                  </a:moveTo>
                  <a:lnTo>
                    <a:pt x="1771904" y="0"/>
                  </a:lnTo>
                  <a:lnTo>
                    <a:pt x="1771904" y="11430"/>
                  </a:lnTo>
                  <a:lnTo>
                    <a:pt x="1771904" y="271780"/>
                  </a:lnTo>
                  <a:lnTo>
                    <a:pt x="1771904" y="283210"/>
                  </a:lnTo>
                  <a:lnTo>
                    <a:pt x="1838325" y="283210"/>
                  </a:lnTo>
                  <a:lnTo>
                    <a:pt x="1838325" y="271780"/>
                  </a:lnTo>
                  <a:lnTo>
                    <a:pt x="1796669" y="271780"/>
                  </a:lnTo>
                  <a:lnTo>
                    <a:pt x="1796669" y="11430"/>
                  </a:lnTo>
                  <a:lnTo>
                    <a:pt x="1838325" y="11430"/>
                  </a:lnTo>
                  <a:lnTo>
                    <a:pt x="1838325" y="0"/>
                  </a:lnTo>
                  <a:close/>
                </a:path>
                <a:path w="3506470" h="283210">
                  <a:moveTo>
                    <a:pt x="2371598" y="0"/>
                  </a:moveTo>
                  <a:lnTo>
                    <a:pt x="2305177" y="0"/>
                  </a:lnTo>
                  <a:lnTo>
                    <a:pt x="2305177" y="11430"/>
                  </a:lnTo>
                  <a:lnTo>
                    <a:pt x="2346960" y="11430"/>
                  </a:lnTo>
                  <a:lnTo>
                    <a:pt x="2346960" y="271780"/>
                  </a:lnTo>
                  <a:lnTo>
                    <a:pt x="2305177" y="271780"/>
                  </a:lnTo>
                  <a:lnTo>
                    <a:pt x="2305177" y="283210"/>
                  </a:lnTo>
                  <a:lnTo>
                    <a:pt x="2371598" y="283210"/>
                  </a:lnTo>
                  <a:lnTo>
                    <a:pt x="2371598" y="271780"/>
                  </a:lnTo>
                  <a:lnTo>
                    <a:pt x="2371598" y="11430"/>
                  </a:lnTo>
                  <a:lnTo>
                    <a:pt x="2371598" y="0"/>
                  </a:lnTo>
                  <a:close/>
                </a:path>
                <a:path w="3506470" h="283210">
                  <a:moveTo>
                    <a:pt x="3506470" y="141478"/>
                  </a:moveTo>
                  <a:lnTo>
                    <a:pt x="3500653" y="91681"/>
                  </a:lnTo>
                  <a:lnTo>
                    <a:pt x="3483229" y="49784"/>
                  </a:lnTo>
                  <a:lnTo>
                    <a:pt x="3454870" y="18364"/>
                  </a:lnTo>
                  <a:lnTo>
                    <a:pt x="3416427" y="254"/>
                  </a:lnTo>
                  <a:lnTo>
                    <a:pt x="3412490" y="11684"/>
                  </a:lnTo>
                  <a:lnTo>
                    <a:pt x="3428796" y="18834"/>
                  </a:lnTo>
                  <a:lnTo>
                    <a:pt x="3442830" y="28676"/>
                  </a:lnTo>
                  <a:lnTo>
                    <a:pt x="3471354" y="74180"/>
                  </a:lnTo>
                  <a:lnTo>
                    <a:pt x="3479596" y="115608"/>
                  </a:lnTo>
                  <a:lnTo>
                    <a:pt x="3479660" y="115989"/>
                  </a:lnTo>
                  <a:lnTo>
                    <a:pt x="3480689" y="140081"/>
                  </a:lnTo>
                  <a:lnTo>
                    <a:pt x="3479660" y="164960"/>
                  </a:lnTo>
                  <a:lnTo>
                    <a:pt x="3476561" y="187553"/>
                  </a:lnTo>
                  <a:lnTo>
                    <a:pt x="3464052" y="225907"/>
                  </a:lnTo>
                  <a:lnTo>
                    <a:pt x="3428987" y="264033"/>
                  </a:lnTo>
                  <a:lnTo>
                    <a:pt x="3412871" y="271145"/>
                  </a:lnTo>
                  <a:lnTo>
                    <a:pt x="3416427" y="282613"/>
                  </a:lnTo>
                  <a:lnTo>
                    <a:pt x="3454920" y="264553"/>
                  </a:lnTo>
                  <a:lnTo>
                    <a:pt x="3483229" y="233273"/>
                  </a:lnTo>
                  <a:lnTo>
                    <a:pt x="3500653" y="191401"/>
                  </a:lnTo>
                  <a:lnTo>
                    <a:pt x="3505009" y="167449"/>
                  </a:lnTo>
                  <a:lnTo>
                    <a:pt x="3506470" y="14147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600200" y="4576571"/>
            <a:ext cx="7557770" cy="12179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48640">
              <a:lnSpc>
                <a:spcPts val="2815"/>
              </a:lnSpc>
            </a:pPr>
            <a:r>
              <a:rPr sz="2400" dirty="0">
                <a:latin typeface="Cambria Math"/>
                <a:cs typeface="Cambria Math"/>
              </a:rPr>
              <a:t>𝑑𝑖𝑔𝑖𝑡𝑠</a:t>
            </a:r>
            <a:r>
              <a:rPr sz="2400" spc="17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14" dirty="0">
                <a:latin typeface="Cambria Math"/>
                <a:cs typeface="Cambria Math"/>
              </a:rPr>
              <a:t> </a:t>
            </a:r>
            <a:r>
              <a:rPr sz="2400" spc="-20" dirty="0">
                <a:latin typeface="Cambria Math"/>
                <a:cs typeface="Cambria Math"/>
              </a:rPr>
              <a:t>[0−9]</a:t>
            </a:r>
            <a:endParaRPr sz="2400">
              <a:latin typeface="Cambria Math"/>
              <a:cs typeface="Cambria Math"/>
            </a:endParaRPr>
          </a:p>
          <a:p>
            <a:pPr marL="548640">
              <a:lnSpc>
                <a:spcPct val="100000"/>
              </a:lnSpc>
              <a:spcBef>
                <a:spcPts val="215"/>
              </a:spcBef>
              <a:tabLst>
                <a:tab pos="1834514" algn="l"/>
              </a:tabLst>
            </a:pPr>
            <a:r>
              <a:rPr sz="2400" dirty="0">
                <a:latin typeface="Cambria Math"/>
                <a:cs typeface="Cambria Math"/>
              </a:rPr>
              <a:t>𝑑𝑖𝑔𝑖𝑡𝑠</a:t>
            </a:r>
            <a:r>
              <a:rPr sz="2400" spc="155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=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10" dirty="0">
                <a:latin typeface="Cambria Math"/>
                <a:cs typeface="Cambria Math"/>
              </a:rPr>
              <a:t>𝑑𝑖𝑔𝑖𝑡</a:t>
            </a:r>
            <a:r>
              <a:rPr sz="2625" spc="-15" baseline="28571" dirty="0">
                <a:latin typeface="Cambria Math"/>
                <a:cs typeface="Cambria Math"/>
              </a:rPr>
              <a:t>+</a:t>
            </a:r>
            <a:endParaRPr sz="2625" baseline="28571">
              <a:latin typeface="Cambria Math"/>
              <a:cs typeface="Cambria Math"/>
            </a:endParaRPr>
          </a:p>
          <a:p>
            <a:pPr marL="548640">
              <a:lnSpc>
                <a:spcPct val="100000"/>
              </a:lnSpc>
              <a:spcBef>
                <a:spcPts val="204"/>
              </a:spcBef>
              <a:tabLst>
                <a:tab pos="3846829" algn="l"/>
                <a:tab pos="4976495" algn="l"/>
                <a:tab pos="5282565" algn="l"/>
                <a:tab pos="7282815" algn="l"/>
              </a:tabLst>
            </a:pPr>
            <a:r>
              <a:rPr sz="2400" dirty="0">
                <a:latin typeface="Cambria Math"/>
                <a:cs typeface="Cambria Math"/>
              </a:rPr>
              <a:t>𝑢𝑛𝑠𝑖𝑔𝑛𝑒𝑑𝑛𝑢𝑚</a:t>
            </a:r>
            <a:r>
              <a:rPr sz="2400" spc="12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=</a:t>
            </a:r>
            <a:r>
              <a:rPr sz="2400" spc="10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𝑑𝑖𝑔𝑖𝑡𝑠</a:t>
            </a:r>
            <a:r>
              <a:rPr sz="2400" dirty="0">
                <a:latin typeface="Cambria Math"/>
                <a:cs typeface="Cambria Math"/>
              </a:rPr>
              <a:t>	.</a:t>
            </a:r>
            <a:r>
              <a:rPr sz="2400" spc="38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𝑑𝑖𝑔𝑖𝑡𝑠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?</a:t>
            </a:r>
            <a:r>
              <a:rPr sz="2400" dirty="0">
                <a:latin typeface="Cambria Math"/>
                <a:cs typeface="Cambria Math"/>
              </a:rPr>
              <a:t>	𝐸</a:t>
            </a:r>
            <a:r>
              <a:rPr sz="2400" spc="39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+−</a:t>
            </a:r>
            <a:r>
              <a:rPr sz="2400" spc="29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?</a:t>
            </a:r>
            <a:r>
              <a:rPr sz="2400" spc="-130" dirty="0">
                <a:latin typeface="Cambria Math"/>
                <a:cs typeface="Cambria Math"/>
              </a:rPr>
              <a:t> </a:t>
            </a:r>
            <a:r>
              <a:rPr sz="2400" spc="-10" dirty="0">
                <a:latin typeface="Cambria Math"/>
                <a:cs typeface="Cambria Math"/>
              </a:rPr>
              <a:t>𝑑𝑖𝑔𝑖𝑡𝑠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50" dirty="0">
                <a:latin typeface="Cambria Math"/>
                <a:cs typeface="Cambria Math"/>
              </a:rPr>
              <a:t>?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Equivalence</a:t>
            </a:r>
            <a:r>
              <a:rPr spc="-40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RE</a:t>
            </a:r>
            <a:r>
              <a:rPr spc="-40" dirty="0"/>
              <a:t> </a:t>
            </a:r>
            <a:r>
              <a:rPr dirty="0"/>
              <a:t>and</a:t>
            </a:r>
            <a:r>
              <a:rPr spc="-35" dirty="0"/>
              <a:t> </a:t>
            </a:r>
            <a:r>
              <a:rPr spc="-25" dirty="0"/>
              <a:t>FSA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5017"/>
            <a:ext cx="9313545" cy="18573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Let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𝑟</a:t>
            </a:r>
            <a:r>
              <a:rPr sz="2800" spc="2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RE.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there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exists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NFA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𝜖</a:t>
            </a:r>
            <a:r>
              <a:rPr sz="2800" dirty="0">
                <a:latin typeface="Calibri"/>
                <a:cs typeface="Calibri"/>
              </a:rPr>
              <a:t>-transitions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that 	</a:t>
            </a:r>
            <a:r>
              <a:rPr sz="2800" dirty="0">
                <a:latin typeface="Calibri"/>
                <a:cs typeface="Calibri"/>
              </a:rPr>
              <a:t>accepts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𝐿(𝑟)</a:t>
            </a:r>
            <a:endParaRPr sz="2800">
              <a:latin typeface="Cambria Math"/>
              <a:cs typeface="Cambria Math"/>
            </a:endParaRPr>
          </a:p>
          <a:p>
            <a:pPr marL="321945" indent="-309245">
              <a:lnSpc>
                <a:spcPct val="100000"/>
              </a:lnSpc>
              <a:spcBef>
                <a:spcPts val="610"/>
              </a:spcBef>
              <a:buFont typeface="Arial MT"/>
              <a:buChar char="•"/>
              <a:tabLst>
                <a:tab pos="321945" algn="l"/>
              </a:tabLst>
            </a:pPr>
            <a:r>
              <a:rPr sz="2800" dirty="0">
                <a:latin typeface="Calibri"/>
                <a:cs typeface="Calibri"/>
              </a:rPr>
              <a:t>If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𝐿</a:t>
            </a:r>
            <a:r>
              <a:rPr sz="2800" spc="4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accepted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DFA,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𝐿</a:t>
            </a:r>
            <a:r>
              <a:rPr sz="2800" spc="30" dirty="0">
                <a:latin typeface="Cambria Math"/>
                <a:cs typeface="Cambria Math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generated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50" dirty="0">
                <a:latin typeface="Calibri"/>
                <a:cs typeface="Calibri"/>
              </a:rPr>
              <a:t>…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460628"/>
            <a:ext cx="590105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Equivalence</a:t>
            </a:r>
            <a:r>
              <a:rPr spc="-75" dirty="0"/>
              <a:t> </a:t>
            </a:r>
            <a:r>
              <a:rPr dirty="0"/>
              <a:t>of</a:t>
            </a:r>
            <a:r>
              <a:rPr spc="-60" dirty="0"/>
              <a:t> </a:t>
            </a:r>
            <a:r>
              <a:rPr dirty="0"/>
              <a:t>RE</a:t>
            </a:r>
            <a:r>
              <a:rPr spc="-75" dirty="0"/>
              <a:t> </a:t>
            </a:r>
            <a:r>
              <a:rPr dirty="0"/>
              <a:t>and</a:t>
            </a:r>
            <a:r>
              <a:rPr spc="-75" dirty="0"/>
              <a:t> </a:t>
            </a:r>
            <a:r>
              <a:rPr spc="-25" dirty="0"/>
              <a:t>FSA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1567" y="2114042"/>
            <a:ext cx="5506212" cy="349123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2745485" y="4489195"/>
            <a:ext cx="1216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Thompson’s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Construction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5" name="object 5"/>
          <p:cNvSpPr txBox="1"/>
          <p:nvPr/>
        </p:nvSpPr>
        <p:spPr>
          <a:xfrm>
            <a:off x="5812028" y="4774438"/>
            <a:ext cx="68770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NFA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80535" y="3057525"/>
            <a:ext cx="445134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25" dirty="0">
                <a:solidFill>
                  <a:srgbClr val="FFFFFF"/>
                </a:solidFill>
                <a:latin typeface="Calibri"/>
                <a:cs typeface="Calibri"/>
              </a:rPr>
              <a:t>RE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7969757" y="3057525"/>
            <a:ext cx="675640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spc="-50" dirty="0">
                <a:solidFill>
                  <a:srgbClr val="FFFFFF"/>
                </a:solidFill>
                <a:latin typeface="Calibri"/>
                <a:cs typeface="Calibri"/>
              </a:rPr>
              <a:t>DFA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46466" y="4593717"/>
            <a:ext cx="121602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Subset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Construction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454141" y="1504569"/>
            <a:ext cx="121602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Kleene’s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Construction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23405" y="3408045"/>
            <a:ext cx="12439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DFA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1800" spc="-10" dirty="0">
                <a:latin typeface="Calibri"/>
                <a:cs typeface="Calibri"/>
              </a:rPr>
              <a:t>Minimization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18768" y="609676"/>
            <a:ext cx="73202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30" dirty="0">
                <a:latin typeface="Calibri Light"/>
                <a:cs typeface="Calibri Light"/>
              </a:rPr>
              <a:t>NFA</a:t>
            </a:r>
            <a:r>
              <a:rPr sz="4400" spc="-155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to</a:t>
            </a:r>
            <a:r>
              <a:rPr sz="4400" spc="-155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DFA: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dirty="0">
                <a:latin typeface="Calibri Light"/>
                <a:cs typeface="Calibri Light"/>
              </a:rPr>
              <a:t>Subset</a:t>
            </a:r>
            <a:r>
              <a:rPr sz="4400" spc="-150" dirty="0">
                <a:latin typeface="Calibri Light"/>
                <a:cs typeface="Calibri Light"/>
              </a:rPr>
              <a:t> </a:t>
            </a:r>
            <a:r>
              <a:rPr sz="4400" spc="-10" dirty="0">
                <a:latin typeface="Calibri Light"/>
                <a:cs typeface="Calibri Light"/>
              </a:rPr>
              <a:t>Construction</a:t>
            </a:r>
            <a:endParaRPr sz="4400">
              <a:latin typeface="Calibri Light"/>
              <a:cs typeface="Calibri Light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93368" y="1860041"/>
            <a:ext cx="3834129" cy="16440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56030">
              <a:lnSpc>
                <a:spcPct val="100000"/>
              </a:lnSpc>
              <a:spcBef>
                <a:spcPts val="100"/>
              </a:spcBef>
            </a:pPr>
            <a:r>
              <a:rPr sz="2400" b="1" dirty="0">
                <a:latin typeface="Calibri"/>
                <a:cs typeface="Calibri"/>
              </a:rPr>
              <a:t>Subset</a:t>
            </a:r>
            <a:r>
              <a:rPr sz="2400" b="1" spc="-9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Construction</a:t>
            </a:r>
            <a:endParaRPr sz="2400">
              <a:latin typeface="Calibri"/>
              <a:cs typeface="Calibri"/>
            </a:endParaRPr>
          </a:p>
          <a:p>
            <a:pPr marL="38100">
              <a:lnSpc>
                <a:spcPct val="100000"/>
              </a:lnSpc>
              <a:spcBef>
                <a:spcPts val="1930"/>
              </a:spcBef>
              <a:tabLst>
                <a:tab pos="420370" algn="l"/>
              </a:tabLst>
            </a:pPr>
            <a:r>
              <a:rPr sz="1900" spc="-25" dirty="0">
                <a:latin typeface="Cambria Math"/>
                <a:cs typeface="Cambria Math"/>
              </a:rPr>
              <a:t>𝑞</a:t>
            </a:r>
            <a:r>
              <a:rPr sz="2025" spc="-37" baseline="-16460" dirty="0">
                <a:latin typeface="Cambria Math"/>
                <a:cs typeface="Cambria Math"/>
              </a:rPr>
              <a:t>0</a:t>
            </a:r>
            <a:r>
              <a:rPr sz="2025" baseline="-16460" dirty="0">
                <a:latin typeface="Cambria Math"/>
                <a:cs typeface="Cambria Math"/>
              </a:rPr>
              <a:t>	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45" dirty="0">
                <a:latin typeface="Courier New"/>
                <a:cs typeface="Courier New"/>
              </a:rPr>
              <a:t> </a:t>
            </a:r>
            <a:r>
              <a:rPr sz="1900" dirty="0">
                <a:latin typeface="Cambria Math"/>
                <a:cs typeface="Cambria Math"/>
              </a:rPr>
              <a:t>𝜖</a:t>
            </a:r>
            <a:r>
              <a:rPr sz="1900" dirty="0">
                <a:latin typeface="Courier New"/>
                <a:cs typeface="Courier New"/>
              </a:rPr>
              <a:t>-</a:t>
            </a:r>
            <a:r>
              <a:rPr sz="1900" spc="-10" dirty="0">
                <a:latin typeface="Courier New"/>
                <a:cs typeface="Courier New"/>
              </a:rPr>
              <a:t>closure({</a:t>
            </a:r>
            <a:r>
              <a:rPr sz="1900" spc="-10" dirty="0">
                <a:latin typeface="Cambria Math"/>
                <a:cs typeface="Cambria Math"/>
              </a:rPr>
              <a:t>𝑠</a:t>
            </a:r>
            <a:r>
              <a:rPr sz="2025" spc="-15" baseline="-16460" dirty="0">
                <a:latin typeface="Cambria Math"/>
                <a:cs typeface="Cambria Math"/>
              </a:rPr>
              <a:t>0</a:t>
            </a:r>
            <a:r>
              <a:rPr sz="1900" spc="-10" dirty="0">
                <a:latin typeface="Courier New"/>
                <a:cs typeface="Courier New"/>
              </a:rPr>
              <a:t>})</a:t>
            </a:r>
            <a:endParaRPr sz="1900">
              <a:latin typeface="Courier New"/>
              <a:cs typeface="Courier New"/>
            </a:endParaRPr>
          </a:p>
          <a:p>
            <a:pPr marL="38100">
              <a:lnSpc>
                <a:spcPct val="100000"/>
              </a:lnSpc>
              <a:spcBef>
                <a:spcPts val="540"/>
              </a:spcBef>
              <a:tabLst>
                <a:tab pos="353060" algn="l"/>
              </a:tabLst>
            </a:pPr>
            <a:r>
              <a:rPr sz="1900" spc="-50" dirty="0">
                <a:latin typeface="Cambria Math"/>
                <a:cs typeface="Cambria Math"/>
              </a:rPr>
              <a:t>𝑄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25" dirty="0">
                <a:latin typeface="Cambria Math"/>
                <a:cs typeface="Cambria Math"/>
              </a:rPr>
              <a:t>𝑞</a:t>
            </a:r>
            <a:r>
              <a:rPr sz="2025" spc="-37" baseline="-16460" dirty="0">
                <a:latin typeface="Cambria Math"/>
                <a:cs typeface="Cambria Math"/>
              </a:rPr>
              <a:t>0</a:t>
            </a:r>
            <a:endParaRPr sz="2025" baseline="-1646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555"/>
              </a:spcBef>
            </a:pPr>
            <a:r>
              <a:rPr sz="1900" dirty="0">
                <a:latin typeface="Courier New"/>
                <a:cs typeface="Courier New"/>
              </a:rPr>
              <a:t>WorkList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20" dirty="0">
                <a:latin typeface="Courier New"/>
                <a:cs typeface="Courier New"/>
              </a:rPr>
              <a:t> {</a:t>
            </a:r>
            <a:r>
              <a:rPr sz="1900" spc="-20" dirty="0">
                <a:latin typeface="Cambria Math"/>
                <a:cs typeface="Cambria Math"/>
              </a:rPr>
              <a:t>𝑞</a:t>
            </a:r>
            <a:r>
              <a:rPr sz="2025" spc="-30" baseline="-16460" dirty="0">
                <a:latin typeface="Cambria Math"/>
                <a:cs typeface="Cambria Math"/>
              </a:rPr>
              <a:t>0</a:t>
            </a:r>
            <a:r>
              <a:rPr sz="1900" spc="-20" dirty="0">
                <a:latin typeface="Courier New"/>
                <a:cs typeface="Courier New"/>
              </a:rPr>
              <a:t>}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2092960" y="5054600"/>
            <a:ext cx="52705" cy="224790"/>
          </a:xfrm>
          <a:custGeom>
            <a:avLst/>
            <a:gdLst/>
            <a:ahLst/>
            <a:cxnLst/>
            <a:rect l="l" t="t" r="r" b="b"/>
            <a:pathLst>
              <a:path w="52705" h="224789">
                <a:moveTo>
                  <a:pt x="52451" y="0"/>
                </a:moveTo>
                <a:lnTo>
                  <a:pt x="0" y="0"/>
                </a:lnTo>
                <a:lnTo>
                  <a:pt x="0" y="10160"/>
                </a:lnTo>
                <a:lnTo>
                  <a:pt x="33020" y="10160"/>
                </a:lnTo>
                <a:lnTo>
                  <a:pt x="33020" y="215900"/>
                </a:lnTo>
                <a:lnTo>
                  <a:pt x="0" y="215900"/>
                </a:lnTo>
                <a:lnTo>
                  <a:pt x="0" y="224790"/>
                </a:lnTo>
                <a:lnTo>
                  <a:pt x="52451" y="224790"/>
                </a:lnTo>
                <a:lnTo>
                  <a:pt x="52451" y="215900"/>
                </a:lnTo>
                <a:lnTo>
                  <a:pt x="52451" y="10160"/>
                </a:lnTo>
                <a:lnTo>
                  <a:pt x="5245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683512" y="5054600"/>
            <a:ext cx="52705" cy="224790"/>
          </a:xfrm>
          <a:custGeom>
            <a:avLst/>
            <a:gdLst/>
            <a:ahLst/>
            <a:cxnLst/>
            <a:rect l="l" t="t" r="r" b="b"/>
            <a:pathLst>
              <a:path w="52705" h="224789">
                <a:moveTo>
                  <a:pt x="52324" y="0"/>
                </a:moveTo>
                <a:lnTo>
                  <a:pt x="0" y="0"/>
                </a:lnTo>
                <a:lnTo>
                  <a:pt x="0" y="10160"/>
                </a:lnTo>
                <a:lnTo>
                  <a:pt x="0" y="215900"/>
                </a:lnTo>
                <a:lnTo>
                  <a:pt x="0" y="224790"/>
                </a:lnTo>
                <a:lnTo>
                  <a:pt x="52324" y="224790"/>
                </a:lnTo>
                <a:lnTo>
                  <a:pt x="52324" y="215900"/>
                </a:lnTo>
                <a:lnTo>
                  <a:pt x="19431" y="215900"/>
                </a:lnTo>
                <a:lnTo>
                  <a:pt x="19431" y="10160"/>
                </a:lnTo>
                <a:lnTo>
                  <a:pt x="52324" y="10160"/>
                </a:lnTo>
                <a:lnTo>
                  <a:pt x="5232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918768" y="3478809"/>
            <a:ext cx="4029710" cy="18180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02260" marR="5080" indent="-289560">
              <a:lnSpc>
                <a:spcPct val="123900"/>
              </a:lnSpc>
              <a:spcBef>
                <a:spcPts val="95"/>
              </a:spcBef>
              <a:tabLst>
                <a:tab pos="1594485" algn="l"/>
                <a:tab pos="3726815" algn="l"/>
              </a:tabLst>
            </a:pPr>
            <a:r>
              <a:rPr sz="1900" dirty="0">
                <a:latin typeface="Courier New"/>
                <a:cs typeface="Courier New"/>
              </a:rPr>
              <a:t>while</a:t>
            </a:r>
            <a:r>
              <a:rPr sz="1900" spc="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(WorkList </a:t>
            </a:r>
            <a:r>
              <a:rPr sz="1900" dirty="0">
                <a:latin typeface="Cambria Math"/>
                <a:cs typeface="Cambria Math"/>
              </a:rPr>
              <a:t>≠</a:t>
            </a:r>
            <a:r>
              <a:rPr sz="1900" spc="11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𝜙</a:t>
            </a:r>
            <a:r>
              <a:rPr sz="1900" dirty="0">
                <a:latin typeface="Courier New"/>
                <a:cs typeface="Courier New"/>
              </a:rPr>
              <a:t>)</a:t>
            </a:r>
            <a:r>
              <a:rPr sz="1900" spc="5" dirty="0">
                <a:latin typeface="Courier New"/>
                <a:cs typeface="Courier New"/>
              </a:rPr>
              <a:t> </a:t>
            </a:r>
            <a:r>
              <a:rPr sz="1900" spc="-25" dirty="0">
                <a:latin typeface="Courier New"/>
                <a:cs typeface="Courier New"/>
              </a:rPr>
              <a:t>do </a:t>
            </a:r>
            <a:r>
              <a:rPr sz="1900" dirty="0">
                <a:latin typeface="Courier New"/>
                <a:cs typeface="Courier New"/>
              </a:rPr>
              <a:t>remove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𝑞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1900" dirty="0">
                <a:latin typeface="Courier New"/>
                <a:cs typeface="Courier New"/>
              </a:rPr>
              <a:t>from</a:t>
            </a:r>
            <a:r>
              <a:rPr sz="1900" spc="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WorkList</a:t>
            </a:r>
            <a:r>
              <a:rPr sz="1900" spc="50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for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each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character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dirty="0">
                <a:latin typeface="Cambria Math"/>
                <a:cs typeface="Cambria Math"/>
              </a:rPr>
              <a:t>𝑐</a:t>
            </a:r>
            <a:r>
              <a:rPr sz="1900" spc="16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∈</a:t>
            </a:r>
            <a:r>
              <a:rPr sz="1900" spc="110" dirty="0">
                <a:latin typeface="Cambria Math"/>
                <a:cs typeface="Cambria Math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Σ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1900" spc="-25" dirty="0">
                <a:latin typeface="Courier New"/>
                <a:cs typeface="Courier New"/>
              </a:rPr>
              <a:t>do</a:t>
            </a:r>
            <a:endParaRPr sz="1900">
              <a:latin typeface="Courier New"/>
              <a:cs typeface="Courier New"/>
            </a:endParaRPr>
          </a:p>
          <a:p>
            <a:pPr marL="589915">
              <a:lnSpc>
                <a:spcPct val="100000"/>
              </a:lnSpc>
              <a:spcBef>
                <a:spcPts val="540"/>
              </a:spcBef>
              <a:tabLst>
                <a:tab pos="835025" algn="l"/>
              </a:tabLst>
            </a:pPr>
            <a:r>
              <a:rPr sz="1900" spc="-50" dirty="0">
                <a:latin typeface="Cambria Math"/>
                <a:cs typeface="Cambria Math"/>
              </a:rPr>
              <a:t>𝑡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105" dirty="0">
                <a:latin typeface="Courier New"/>
                <a:cs typeface="Courier New"/>
              </a:rPr>
              <a:t> </a:t>
            </a:r>
            <a:r>
              <a:rPr sz="1900" dirty="0">
                <a:latin typeface="Cambria Math"/>
                <a:cs typeface="Cambria Math"/>
              </a:rPr>
              <a:t>𝜖</a:t>
            </a:r>
            <a:r>
              <a:rPr sz="1900" dirty="0">
                <a:latin typeface="Courier New"/>
                <a:cs typeface="Courier New"/>
              </a:rPr>
              <a:t>-closure(</a:t>
            </a:r>
            <a:r>
              <a:rPr sz="1900" dirty="0">
                <a:latin typeface="Cambria Math"/>
                <a:cs typeface="Cambria Math"/>
              </a:rPr>
              <a:t>𝛿(𝑞,</a:t>
            </a:r>
            <a:r>
              <a:rPr sz="1900" spc="-70" dirty="0">
                <a:latin typeface="Cambria Math"/>
                <a:cs typeface="Cambria Math"/>
              </a:rPr>
              <a:t> </a:t>
            </a:r>
            <a:r>
              <a:rPr sz="1900" spc="-25" dirty="0">
                <a:latin typeface="Cambria Math"/>
                <a:cs typeface="Cambria Math"/>
              </a:rPr>
              <a:t>𝑐)</a:t>
            </a:r>
            <a:r>
              <a:rPr sz="1900" spc="-25" dirty="0">
                <a:latin typeface="Courier New"/>
                <a:cs typeface="Courier New"/>
              </a:rPr>
              <a:t>)</a:t>
            </a:r>
            <a:endParaRPr sz="1900">
              <a:latin typeface="Courier New"/>
              <a:cs typeface="Courier New"/>
            </a:endParaRPr>
          </a:p>
          <a:p>
            <a:pPr marL="589915">
              <a:lnSpc>
                <a:spcPct val="100000"/>
              </a:lnSpc>
              <a:spcBef>
                <a:spcPts val="540"/>
              </a:spcBef>
              <a:tabLst>
                <a:tab pos="1320165" algn="l"/>
              </a:tabLst>
            </a:pPr>
            <a:r>
              <a:rPr sz="1900" dirty="0">
                <a:latin typeface="Cambria Math"/>
                <a:cs typeface="Cambria Math"/>
              </a:rPr>
              <a:t>𝑇</a:t>
            </a:r>
            <a:r>
              <a:rPr sz="1900" spc="30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𝑞,</a:t>
            </a:r>
            <a:r>
              <a:rPr sz="1900" spc="-85" dirty="0">
                <a:latin typeface="Cambria Math"/>
                <a:cs typeface="Cambria Math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𝑐</a:t>
            </a:r>
            <a:r>
              <a:rPr sz="1900" dirty="0">
                <a:latin typeface="Cambria Math"/>
                <a:cs typeface="Cambria Math"/>
              </a:rPr>
              <a:t>	=</a:t>
            </a:r>
            <a:r>
              <a:rPr sz="1900" spc="105" dirty="0">
                <a:latin typeface="Cambria Math"/>
                <a:cs typeface="Cambria Math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𝑡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497838" y="5272837"/>
            <a:ext cx="4052570" cy="74168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  <a:tabLst>
                <a:tab pos="1149350" algn="l"/>
              </a:tabLst>
            </a:pPr>
            <a:r>
              <a:rPr sz="1900" dirty="0">
                <a:latin typeface="Courier New"/>
                <a:cs typeface="Courier New"/>
              </a:rPr>
              <a:t>if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dirty="0">
                <a:latin typeface="Cambria Math"/>
                <a:cs typeface="Cambria Math"/>
              </a:rPr>
              <a:t>𝑡</a:t>
            </a:r>
            <a:r>
              <a:rPr sz="1900" spc="14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∉</a:t>
            </a:r>
            <a:r>
              <a:rPr sz="1900" spc="105" dirty="0">
                <a:latin typeface="Cambria Math"/>
                <a:cs typeface="Cambria Math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𝑄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1900" spc="-20" dirty="0">
                <a:latin typeface="Courier New"/>
                <a:cs typeface="Courier New"/>
              </a:rPr>
              <a:t>then</a:t>
            </a:r>
            <a:endParaRPr sz="1900">
              <a:latin typeface="Courier New"/>
              <a:cs typeface="Courier New"/>
            </a:endParaRPr>
          </a:p>
          <a:p>
            <a:pPr marL="302260">
              <a:lnSpc>
                <a:spcPct val="100000"/>
              </a:lnSpc>
              <a:spcBef>
                <a:spcPts val="540"/>
              </a:spcBef>
              <a:tabLst>
                <a:tab pos="1123315" algn="l"/>
                <a:tab pos="1871980" algn="l"/>
              </a:tabLst>
            </a:pPr>
            <a:r>
              <a:rPr sz="1900" dirty="0">
                <a:latin typeface="Courier New"/>
                <a:cs typeface="Courier New"/>
              </a:rPr>
              <a:t>add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𝑡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1900" dirty="0">
                <a:latin typeface="Courier New"/>
                <a:cs typeface="Courier New"/>
              </a:rPr>
              <a:t>to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𝑄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1900" dirty="0">
                <a:latin typeface="Courier New"/>
                <a:cs typeface="Courier New"/>
              </a:rPr>
              <a:t>and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to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spc="-10" dirty="0">
                <a:latin typeface="Courier New"/>
                <a:cs typeface="Courier New"/>
              </a:rPr>
              <a:t>WorkList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734429" y="2902076"/>
            <a:ext cx="301625" cy="223520"/>
          </a:xfrm>
          <a:custGeom>
            <a:avLst/>
            <a:gdLst/>
            <a:ahLst/>
            <a:cxnLst/>
            <a:rect l="l" t="t" r="r" b="b"/>
            <a:pathLst>
              <a:path w="301625" h="223519">
                <a:moveTo>
                  <a:pt x="230250" y="0"/>
                </a:moveTo>
                <a:lnTo>
                  <a:pt x="227075" y="9144"/>
                </a:lnTo>
                <a:lnTo>
                  <a:pt x="239982" y="14714"/>
                </a:lnTo>
                <a:lnTo>
                  <a:pt x="251078" y="22463"/>
                </a:lnTo>
                <a:lnTo>
                  <a:pt x="273657" y="58429"/>
                </a:lnTo>
                <a:lnTo>
                  <a:pt x="281050" y="110489"/>
                </a:lnTo>
                <a:lnTo>
                  <a:pt x="280219" y="130159"/>
                </a:lnTo>
                <a:lnTo>
                  <a:pt x="267843" y="178308"/>
                </a:lnTo>
                <a:lnTo>
                  <a:pt x="240196" y="208401"/>
                </a:lnTo>
                <a:lnTo>
                  <a:pt x="227456" y="213995"/>
                </a:lnTo>
                <a:lnTo>
                  <a:pt x="230250" y="223012"/>
                </a:lnTo>
                <a:lnTo>
                  <a:pt x="272917" y="197794"/>
                </a:lnTo>
                <a:lnTo>
                  <a:pt x="296799" y="150987"/>
                </a:lnTo>
                <a:lnTo>
                  <a:pt x="301371" y="111633"/>
                </a:lnTo>
                <a:lnTo>
                  <a:pt x="300240" y="91438"/>
                </a:lnTo>
                <a:lnTo>
                  <a:pt x="300226" y="91176"/>
                </a:lnTo>
                <a:lnTo>
                  <a:pt x="282955" y="39115"/>
                </a:lnTo>
                <a:lnTo>
                  <a:pt x="246415" y="5861"/>
                </a:lnTo>
                <a:lnTo>
                  <a:pt x="230250" y="0"/>
                </a:lnTo>
                <a:close/>
              </a:path>
              <a:path w="301625" h="223519">
                <a:moveTo>
                  <a:pt x="71120" y="0"/>
                </a:moveTo>
                <a:lnTo>
                  <a:pt x="28578" y="25396"/>
                </a:lnTo>
                <a:lnTo>
                  <a:pt x="4587" y="72278"/>
                </a:lnTo>
                <a:lnTo>
                  <a:pt x="63" y="110489"/>
                </a:lnTo>
                <a:lnTo>
                  <a:pt x="0" y="111633"/>
                </a:lnTo>
                <a:lnTo>
                  <a:pt x="1035" y="130159"/>
                </a:lnTo>
                <a:lnTo>
                  <a:pt x="1143" y="132089"/>
                </a:lnTo>
                <a:lnTo>
                  <a:pt x="18288" y="184150"/>
                </a:lnTo>
                <a:lnTo>
                  <a:pt x="54881" y="217225"/>
                </a:lnTo>
                <a:lnTo>
                  <a:pt x="71120" y="223012"/>
                </a:lnTo>
                <a:lnTo>
                  <a:pt x="73914" y="213995"/>
                </a:lnTo>
                <a:lnTo>
                  <a:pt x="61174" y="208401"/>
                </a:lnTo>
                <a:lnTo>
                  <a:pt x="50196" y="200580"/>
                </a:lnTo>
                <a:lnTo>
                  <a:pt x="27767" y="164068"/>
                </a:lnTo>
                <a:lnTo>
                  <a:pt x="20368" y="111633"/>
                </a:lnTo>
                <a:lnTo>
                  <a:pt x="20320" y="110489"/>
                </a:lnTo>
                <a:lnTo>
                  <a:pt x="27767" y="58429"/>
                </a:lnTo>
                <a:lnTo>
                  <a:pt x="50292" y="22463"/>
                </a:lnTo>
                <a:lnTo>
                  <a:pt x="74295" y="9144"/>
                </a:lnTo>
                <a:lnTo>
                  <a:pt x="7112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6251828" y="1861565"/>
            <a:ext cx="3492500" cy="23590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06245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𝜖</a:t>
            </a:r>
            <a:r>
              <a:rPr sz="2400" b="1" dirty="0">
                <a:latin typeface="Courier New"/>
                <a:cs typeface="Courier New"/>
              </a:rPr>
              <a:t>-</a:t>
            </a:r>
            <a:r>
              <a:rPr sz="2400" b="1" spc="-10" dirty="0">
                <a:latin typeface="Courier New"/>
                <a:cs typeface="Courier New"/>
              </a:rPr>
              <a:t>closure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920"/>
              </a:spcBef>
              <a:tabLst>
                <a:tab pos="2985770" algn="l"/>
              </a:tabLst>
            </a:pPr>
            <a:r>
              <a:rPr sz="1900" dirty="0">
                <a:latin typeface="Courier New"/>
                <a:cs typeface="Courier New"/>
              </a:rPr>
              <a:t>for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each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state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dirty="0">
                <a:latin typeface="Cambria Math"/>
                <a:cs typeface="Cambria Math"/>
              </a:rPr>
              <a:t>𝑛</a:t>
            </a:r>
            <a:r>
              <a:rPr sz="1900" spc="65" dirty="0">
                <a:latin typeface="Cambria Math"/>
                <a:cs typeface="Cambria Math"/>
              </a:rPr>
              <a:t>  </a:t>
            </a:r>
            <a:r>
              <a:rPr sz="1900" dirty="0">
                <a:latin typeface="Cambria Math"/>
                <a:cs typeface="Cambria Math"/>
              </a:rPr>
              <a:t>∈</a:t>
            </a:r>
            <a:r>
              <a:rPr sz="1900" spc="120" dirty="0">
                <a:latin typeface="Cambria Math"/>
                <a:cs typeface="Cambria Math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𝑁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1900" spc="-25" dirty="0">
                <a:latin typeface="Courier New"/>
                <a:cs typeface="Courier New"/>
              </a:rPr>
              <a:t>do</a:t>
            </a:r>
            <a:endParaRPr sz="1900">
              <a:latin typeface="Courier New"/>
              <a:cs typeface="Courier New"/>
            </a:endParaRPr>
          </a:p>
          <a:p>
            <a:pPr marL="12700" indent="289560">
              <a:lnSpc>
                <a:spcPct val="100000"/>
              </a:lnSpc>
              <a:spcBef>
                <a:spcPts val="540"/>
              </a:spcBef>
              <a:tabLst>
                <a:tab pos="870585" algn="l"/>
              </a:tabLst>
            </a:pPr>
            <a:r>
              <a:rPr sz="1900" dirty="0">
                <a:latin typeface="Cambria Math"/>
                <a:cs typeface="Cambria Math"/>
              </a:rPr>
              <a:t>𝐸</a:t>
            </a:r>
            <a:r>
              <a:rPr sz="1900" spc="425" dirty="0">
                <a:latin typeface="Cambria Math"/>
                <a:cs typeface="Cambria Math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𝑛</a:t>
            </a:r>
            <a:r>
              <a:rPr sz="1900" dirty="0">
                <a:latin typeface="Cambria Math"/>
                <a:cs typeface="Cambria Math"/>
              </a:rPr>
              <a:t>	=</a:t>
            </a:r>
            <a:r>
              <a:rPr sz="1900" spc="105" dirty="0">
                <a:latin typeface="Cambria Math"/>
                <a:cs typeface="Cambria Math"/>
              </a:rPr>
              <a:t> </a:t>
            </a:r>
            <a:r>
              <a:rPr sz="1900" spc="-25" dirty="0">
                <a:latin typeface="Cambria Math"/>
                <a:cs typeface="Cambria Math"/>
              </a:rPr>
              <a:t>{𝑛}</a:t>
            </a:r>
            <a:endParaRPr sz="19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  <a:spcBef>
                <a:spcPts val="550"/>
              </a:spcBef>
            </a:pPr>
            <a:r>
              <a:rPr sz="1900" dirty="0">
                <a:latin typeface="Courier New"/>
                <a:cs typeface="Courier New"/>
              </a:rPr>
              <a:t>WorkList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20" dirty="0">
                <a:latin typeface="Courier New"/>
                <a:cs typeface="Courier New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𝑁</a:t>
            </a:r>
            <a:endParaRPr sz="1900">
              <a:latin typeface="Cambria Math"/>
              <a:cs typeface="Cambria Math"/>
            </a:endParaRPr>
          </a:p>
          <a:p>
            <a:pPr marL="302260" marR="5080" indent="-289560">
              <a:lnSpc>
                <a:spcPct val="123700"/>
              </a:lnSpc>
              <a:spcBef>
                <a:spcPts val="5"/>
              </a:spcBef>
              <a:tabLst>
                <a:tab pos="1598930" algn="l"/>
              </a:tabLst>
            </a:pPr>
            <a:r>
              <a:rPr sz="1900" dirty="0">
                <a:latin typeface="Courier New"/>
                <a:cs typeface="Courier New"/>
              </a:rPr>
              <a:t>while</a:t>
            </a:r>
            <a:r>
              <a:rPr sz="1900" spc="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(WorkList </a:t>
            </a:r>
            <a:r>
              <a:rPr sz="1900" dirty="0">
                <a:latin typeface="Cambria Math"/>
                <a:cs typeface="Cambria Math"/>
              </a:rPr>
              <a:t>≠</a:t>
            </a:r>
            <a:r>
              <a:rPr sz="1900" spc="114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𝜙</a:t>
            </a:r>
            <a:r>
              <a:rPr sz="1900" dirty="0">
                <a:latin typeface="Courier New"/>
                <a:cs typeface="Courier New"/>
              </a:rPr>
              <a:t>)</a:t>
            </a:r>
            <a:r>
              <a:rPr sz="1900" spc="5" dirty="0">
                <a:latin typeface="Courier New"/>
                <a:cs typeface="Courier New"/>
              </a:rPr>
              <a:t> </a:t>
            </a:r>
            <a:r>
              <a:rPr sz="1900" spc="-25" dirty="0">
                <a:latin typeface="Courier New"/>
                <a:cs typeface="Courier New"/>
              </a:rPr>
              <a:t>do </a:t>
            </a:r>
            <a:r>
              <a:rPr sz="1900" dirty="0">
                <a:latin typeface="Courier New"/>
                <a:cs typeface="Courier New"/>
              </a:rPr>
              <a:t>remove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𝑛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1900" dirty="0">
                <a:latin typeface="Courier New"/>
                <a:cs typeface="Courier New"/>
              </a:rPr>
              <a:t>from </a:t>
            </a:r>
            <a:r>
              <a:rPr sz="1900" spc="-10" dirty="0">
                <a:latin typeface="Courier New"/>
                <a:cs typeface="Courier New"/>
              </a:rPr>
              <a:t>WorkList</a:t>
            </a:r>
            <a:endParaRPr sz="1900">
              <a:latin typeface="Courier New"/>
              <a:cs typeface="Courier New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894701" y="4358766"/>
            <a:ext cx="106045" cy="19939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50" spc="45" dirty="0">
                <a:latin typeface="Cambria Math"/>
                <a:cs typeface="Cambria Math"/>
              </a:rPr>
              <a:t>𝜖</a:t>
            </a:r>
            <a:endParaRPr sz="1150">
              <a:latin typeface="Cambria Math"/>
              <a:cs typeface="Cambria Math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719948" y="4465447"/>
            <a:ext cx="791210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30"/>
              </a:spcBef>
            </a:pPr>
            <a:r>
              <a:rPr sz="1350" spc="220" dirty="0">
                <a:latin typeface="Cambria Math"/>
                <a:cs typeface="Cambria Math"/>
              </a:rPr>
              <a:t>𝑛՜𝑝∈𝛿</a:t>
            </a:r>
            <a:r>
              <a:rPr sz="1725" spc="330" baseline="-14492" dirty="0">
                <a:latin typeface="Cambria Math"/>
                <a:cs typeface="Cambria Math"/>
              </a:rPr>
              <a:t>𝑁</a:t>
            </a:r>
            <a:endParaRPr sz="1725" baseline="-14492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541389" y="4268851"/>
            <a:ext cx="2489835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1978025" algn="l"/>
              </a:tabLst>
            </a:pPr>
            <a:r>
              <a:rPr sz="2850" baseline="1461" dirty="0">
                <a:latin typeface="Cambria Math"/>
                <a:cs typeface="Cambria Math"/>
              </a:rPr>
              <a:t>𝑡</a:t>
            </a:r>
            <a:r>
              <a:rPr sz="2850" spc="217" baseline="1461" dirty="0">
                <a:latin typeface="Cambria Math"/>
                <a:cs typeface="Cambria Math"/>
              </a:rPr>
              <a:t> </a:t>
            </a:r>
            <a:r>
              <a:rPr sz="2850" baseline="1461" dirty="0">
                <a:latin typeface="Cambria Math"/>
                <a:cs typeface="Cambria Math"/>
              </a:rPr>
              <a:t>=</a:t>
            </a:r>
            <a:r>
              <a:rPr sz="2850" spc="172" baseline="1461" dirty="0">
                <a:latin typeface="Cambria Math"/>
                <a:cs typeface="Cambria Math"/>
              </a:rPr>
              <a:t> </a:t>
            </a:r>
            <a:r>
              <a:rPr sz="2850" baseline="1461" dirty="0">
                <a:latin typeface="Cambria Math"/>
                <a:cs typeface="Cambria Math"/>
              </a:rPr>
              <a:t>{𝑛}</a:t>
            </a:r>
            <a:r>
              <a:rPr sz="2850" spc="-15" baseline="1461" dirty="0">
                <a:latin typeface="Cambria Math"/>
                <a:cs typeface="Cambria Math"/>
              </a:rPr>
              <a:t> </a:t>
            </a:r>
            <a:r>
              <a:rPr sz="2850" baseline="1461" dirty="0">
                <a:latin typeface="Cambria Math"/>
                <a:cs typeface="Cambria Math"/>
              </a:rPr>
              <a:t>∪</a:t>
            </a:r>
            <a:r>
              <a:rPr sz="2850" spc="22" baseline="1461" dirty="0">
                <a:latin typeface="Cambria Math"/>
                <a:cs typeface="Cambria Math"/>
              </a:rPr>
              <a:t> </a:t>
            </a:r>
            <a:r>
              <a:rPr sz="1900" spc="-509" dirty="0">
                <a:latin typeface="Cambria Math"/>
                <a:cs typeface="Cambria Math"/>
              </a:rPr>
              <a:t>ڂ</a:t>
            </a:r>
            <a:r>
              <a:rPr sz="1900" dirty="0">
                <a:latin typeface="Cambria Math"/>
                <a:cs typeface="Cambria Math"/>
              </a:rPr>
              <a:t>	</a:t>
            </a:r>
            <a:r>
              <a:rPr sz="2850" spc="-30" baseline="1461" dirty="0">
                <a:latin typeface="Cambria Math"/>
                <a:cs typeface="Cambria Math"/>
              </a:rPr>
              <a:t>𝐸(𝑝)</a:t>
            </a:r>
            <a:endParaRPr sz="2850" baseline="1461">
              <a:latin typeface="Cambria Math"/>
              <a:cs typeface="Cambria Math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022465" y="5146928"/>
            <a:ext cx="301625" cy="223520"/>
          </a:xfrm>
          <a:custGeom>
            <a:avLst/>
            <a:gdLst/>
            <a:ahLst/>
            <a:cxnLst/>
            <a:rect l="l" t="t" r="r" b="b"/>
            <a:pathLst>
              <a:path w="301625" h="223520">
                <a:moveTo>
                  <a:pt x="230250" y="0"/>
                </a:moveTo>
                <a:lnTo>
                  <a:pt x="227075" y="9144"/>
                </a:lnTo>
                <a:lnTo>
                  <a:pt x="239982" y="14714"/>
                </a:lnTo>
                <a:lnTo>
                  <a:pt x="251078" y="22463"/>
                </a:lnTo>
                <a:lnTo>
                  <a:pt x="273657" y="58429"/>
                </a:lnTo>
                <a:lnTo>
                  <a:pt x="281050" y="110490"/>
                </a:lnTo>
                <a:lnTo>
                  <a:pt x="280219" y="130159"/>
                </a:lnTo>
                <a:lnTo>
                  <a:pt x="267842" y="178308"/>
                </a:lnTo>
                <a:lnTo>
                  <a:pt x="240196" y="208401"/>
                </a:lnTo>
                <a:lnTo>
                  <a:pt x="227456" y="213995"/>
                </a:lnTo>
                <a:lnTo>
                  <a:pt x="230250" y="223012"/>
                </a:lnTo>
                <a:lnTo>
                  <a:pt x="272917" y="197794"/>
                </a:lnTo>
                <a:lnTo>
                  <a:pt x="296798" y="150987"/>
                </a:lnTo>
                <a:lnTo>
                  <a:pt x="301370" y="111633"/>
                </a:lnTo>
                <a:lnTo>
                  <a:pt x="300240" y="91438"/>
                </a:lnTo>
                <a:lnTo>
                  <a:pt x="300226" y="91176"/>
                </a:lnTo>
                <a:lnTo>
                  <a:pt x="282955" y="39116"/>
                </a:lnTo>
                <a:lnTo>
                  <a:pt x="246415" y="5861"/>
                </a:lnTo>
                <a:lnTo>
                  <a:pt x="230250" y="0"/>
                </a:lnTo>
                <a:close/>
              </a:path>
              <a:path w="301625" h="223520">
                <a:moveTo>
                  <a:pt x="71119" y="0"/>
                </a:moveTo>
                <a:lnTo>
                  <a:pt x="28578" y="25396"/>
                </a:lnTo>
                <a:lnTo>
                  <a:pt x="4587" y="72278"/>
                </a:lnTo>
                <a:lnTo>
                  <a:pt x="63" y="110490"/>
                </a:lnTo>
                <a:lnTo>
                  <a:pt x="0" y="111633"/>
                </a:lnTo>
                <a:lnTo>
                  <a:pt x="1035" y="130159"/>
                </a:lnTo>
                <a:lnTo>
                  <a:pt x="1143" y="132089"/>
                </a:lnTo>
                <a:lnTo>
                  <a:pt x="18287" y="184150"/>
                </a:lnTo>
                <a:lnTo>
                  <a:pt x="54881" y="217225"/>
                </a:lnTo>
                <a:lnTo>
                  <a:pt x="71119" y="223012"/>
                </a:lnTo>
                <a:lnTo>
                  <a:pt x="73913" y="213995"/>
                </a:lnTo>
                <a:lnTo>
                  <a:pt x="61174" y="208401"/>
                </a:lnTo>
                <a:lnTo>
                  <a:pt x="50196" y="200580"/>
                </a:lnTo>
                <a:lnTo>
                  <a:pt x="27767" y="164068"/>
                </a:lnTo>
                <a:lnTo>
                  <a:pt x="20368" y="111633"/>
                </a:lnTo>
                <a:lnTo>
                  <a:pt x="20319" y="110490"/>
                </a:lnTo>
                <a:lnTo>
                  <a:pt x="27767" y="58429"/>
                </a:lnTo>
                <a:lnTo>
                  <a:pt x="50291" y="22463"/>
                </a:lnTo>
                <a:lnTo>
                  <a:pt x="74294" y="9144"/>
                </a:lnTo>
                <a:lnTo>
                  <a:pt x="7111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6541389" y="4647131"/>
            <a:ext cx="1376680" cy="74295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sz="1900" dirty="0">
                <a:latin typeface="Courier New"/>
                <a:cs typeface="Courier New"/>
              </a:rPr>
              <a:t>if</a:t>
            </a:r>
            <a:r>
              <a:rPr sz="1900" spc="-30" dirty="0">
                <a:latin typeface="Courier New"/>
                <a:cs typeface="Courier New"/>
              </a:rPr>
              <a:t> </a:t>
            </a:r>
            <a:r>
              <a:rPr sz="1900" dirty="0">
                <a:latin typeface="Cambria Math"/>
                <a:cs typeface="Cambria Math"/>
              </a:rPr>
              <a:t>𝑡</a:t>
            </a:r>
            <a:r>
              <a:rPr sz="1900" spc="14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≠</a:t>
            </a:r>
            <a:r>
              <a:rPr sz="1900" spc="110" dirty="0">
                <a:latin typeface="Cambria Math"/>
                <a:cs typeface="Cambria Math"/>
              </a:rPr>
              <a:t> </a:t>
            </a:r>
            <a:r>
              <a:rPr sz="1900" spc="-20" dirty="0">
                <a:latin typeface="Cambria Math"/>
                <a:cs typeface="Cambria Math"/>
              </a:rPr>
              <a:t>𝐸(𝑛)</a:t>
            </a:r>
            <a:endParaRPr sz="1900">
              <a:latin typeface="Cambria Math"/>
              <a:cs typeface="Cambria Math"/>
            </a:endParaRPr>
          </a:p>
          <a:p>
            <a:pPr marL="300355">
              <a:lnSpc>
                <a:spcPct val="100000"/>
              </a:lnSpc>
              <a:spcBef>
                <a:spcPts val="540"/>
              </a:spcBef>
              <a:tabLst>
                <a:tab pos="870585" algn="l"/>
              </a:tabLst>
            </a:pPr>
            <a:r>
              <a:rPr sz="1900" dirty="0">
                <a:latin typeface="Cambria Math"/>
                <a:cs typeface="Cambria Math"/>
              </a:rPr>
              <a:t>𝐸</a:t>
            </a:r>
            <a:r>
              <a:rPr sz="1900" spc="425" dirty="0">
                <a:latin typeface="Cambria Math"/>
                <a:cs typeface="Cambria Math"/>
              </a:rPr>
              <a:t> </a:t>
            </a:r>
            <a:r>
              <a:rPr sz="1900" spc="-60" dirty="0">
                <a:latin typeface="Cambria Math"/>
                <a:cs typeface="Cambria Math"/>
              </a:rPr>
              <a:t>𝑛</a:t>
            </a:r>
            <a:r>
              <a:rPr sz="1900" dirty="0">
                <a:latin typeface="Cambria Math"/>
                <a:cs typeface="Cambria Math"/>
              </a:rPr>
              <a:t>	=</a:t>
            </a:r>
            <a:r>
              <a:rPr sz="1900" spc="105" dirty="0">
                <a:latin typeface="Cambria Math"/>
                <a:cs typeface="Cambria Math"/>
              </a:rPr>
              <a:t> </a:t>
            </a:r>
            <a:r>
              <a:rPr sz="1900" spc="-50" dirty="0">
                <a:latin typeface="Cambria Math"/>
                <a:cs typeface="Cambria Math"/>
              </a:rPr>
              <a:t>𝑡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5" name="object 15"/>
          <p:cNvSpPr txBox="1"/>
          <p:nvPr/>
        </p:nvSpPr>
        <p:spPr>
          <a:xfrm>
            <a:off x="10610850" y="5369433"/>
            <a:ext cx="116839" cy="23622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1350" spc="35" dirty="0">
                <a:latin typeface="Cambria Math"/>
                <a:cs typeface="Cambria Math"/>
              </a:rPr>
              <a:t>𝜖</a:t>
            </a:r>
            <a:endParaRPr sz="1350">
              <a:latin typeface="Cambria Math"/>
              <a:cs typeface="Cambria Math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805548" y="5491378"/>
            <a:ext cx="4838700" cy="3149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900" dirty="0">
                <a:latin typeface="Courier New"/>
                <a:cs typeface="Courier New"/>
              </a:rPr>
              <a:t>WorkList</a:t>
            </a:r>
            <a:r>
              <a:rPr sz="1900" spc="-10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=</a:t>
            </a:r>
            <a:r>
              <a:rPr sz="1900" spc="-5" dirty="0">
                <a:latin typeface="Courier New"/>
                <a:cs typeface="Courier New"/>
              </a:rPr>
              <a:t> </a:t>
            </a:r>
            <a:r>
              <a:rPr sz="1900" dirty="0">
                <a:latin typeface="Courier New"/>
                <a:cs typeface="Courier New"/>
              </a:rPr>
              <a:t>WorkList</a:t>
            </a:r>
            <a:r>
              <a:rPr sz="1900" spc="-15" dirty="0">
                <a:latin typeface="Courier New"/>
                <a:cs typeface="Courier New"/>
              </a:rPr>
              <a:t> </a:t>
            </a:r>
            <a:r>
              <a:rPr sz="1900" dirty="0">
                <a:latin typeface="Cambria Math"/>
                <a:cs typeface="Cambria Math"/>
              </a:rPr>
              <a:t>∪</a:t>
            </a:r>
            <a:r>
              <a:rPr sz="1900" spc="10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{𝑚|𝑚</a:t>
            </a:r>
            <a:r>
              <a:rPr sz="1900" spc="-80" dirty="0">
                <a:latin typeface="Cambria Math"/>
                <a:cs typeface="Cambria Math"/>
              </a:rPr>
              <a:t> </a:t>
            </a:r>
            <a:r>
              <a:rPr sz="1900" spc="1210" dirty="0">
                <a:latin typeface="Cambria Math"/>
                <a:cs typeface="Cambria Math"/>
              </a:rPr>
              <a:t>՜</a:t>
            </a:r>
            <a:r>
              <a:rPr sz="1900" spc="-10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𝑛</a:t>
            </a:r>
            <a:r>
              <a:rPr sz="1900" spc="145" dirty="0">
                <a:latin typeface="Cambria Math"/>
                <a:cs typeface="Cambria Math"/>
              </a:rPr>
              <a:t> </a:t>
            </a:r>
            <a:r>
              <a:rPr sz="1900" dirty="0">
                <a:latin typeface="Cambria Math"/>
                <a:cs typeface="Cambria Math"/>
              </a:rPr>
              <a:t>∈</a:t>
            </a:r>
            <a:r>
              <a:rPr sz="1900" spc="110" dirty="0">
                <a:latin typeface="Cambria Math"/>
                <a:cs typeface="Cambria Math"/>
              </a:rPr>
              <a:t> </a:t>
            </a:r>
            <a:r>
              <a:rPr sz="1900" spc="-25" dirty="0">
                <a:latin typeface="Cambria Math"/>
                <a:cs typeface="Cambria Math"/>
              </a:rPr>
              <a:t>𝛿</a:t>
            </a:r>
            <a:r>
              <a:rPr sz="2025" spc="-37" baseline="-16460" dirty="0">
                <a:latin typeface="Cambria Math"/>
                <a:cs typeface="Cambria Math"/>
              </a:rPr>
              <a:t>𝑁</a:t>
            </a:r>
            <a:r>
              <a:rPr sz="1900" spc="-25" dirty="0">
                <a:latin typeface="Cambria Math"/>
                <a:cs typeface="Cambria Math"/>
              </a:rPr>
              <a:t>}</a:t>
            </a:r>
            <a:endParaRPr sz="1900">
              <a:latin typeface="Cambria Math"/>
              <a:cs typeface="Cambria Math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8688578" y="221056"/>
            <a:ext cx="2941320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NFA</a:t>
            </a:r>
            <a:r>
              <a:rPr sz="2400" spc="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(𝑁,</a:t>
            </a:r>
            <a:r>
              <a:rPr sz="2400" spc="-114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Σ,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𝛿</a:t>
            </a:r>
            <a:r>
              <a:rPr sz="2625" baseline="-15873" dirty="0">
                <a:latin typeface="Cambria Math"/>
                <a:cs typeface="Cambria Math"/>
              </a:rPr>
              <a:t>𝑁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10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𝑛</a:t>
            </a:r>
            <a:r>
              <a:rPr sz="2625" baseline="-15873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14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𝑁</a:t>
            </a:r>
            <a:r>
              <a:rPr sz="2625" spc="-37" baseline="-15873" dirty="0">
                <a:latin typeface="Cambria Math"/>
                <a:cs typeface="Cambria Math"/>
              </a:rPr>
              <a:t>𝐴</a:t>
            </a:r>
            <a:r>
              <a:rPr sz="2400" spc="-25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688578" y="806907"/>
            <a:ext cx="2907665" cy="3917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2400" spc="-20" dirty="0">
                <a:latin typeface="Calibri"/>
                <a:cs typeface="Calibri"/>
              </a:rPr>
              <a:t>DFA</a:t>
            </a:r>
            <a:r>
              <a:rPr sz="2400" spc="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</a:t>
            </a:r>
            <a:r>
              <a:rPr sz="2400" spc="40" dirty="0">
                <a:latin typeface="Calibri"/>
                <a:cs typeface="Calibri"/>
              </a:rPr>
              <a:t> </a:t>
            </a:r>
            <a:r>
              <a:rPr sz="2400" dirty="0">
                <a:latin typeface="Cambria Math"/>
                <a:cs typeface="Cambria Math"/>
              </a:rPr>
              <a:t>(𝐷,</a:t>
            </a:r>
            <a:r>
              <a:rPr sz="2400" spc="-1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Σ,</a:t>
            </a:r>
            <a:r>
              <a:rPr sz="2400" spc="-10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𝛿</a:t>
            </a:r>
            <a:r>
              <a:rPr sz="2625" baseline="-15873" dirty="0">
                <a:latin typeface="Cambria Math"/>
                <a:cs typeface="Cambria Math"/>
              </a:rPr>
              <a:t>𝐷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25" dirty="0">
                <a:latin typeface="Cambria Math"/>
                <a:cs typeface="Cambria Math"/>
              </a:rPr>
              <a:t> </a:t>
            </a:r>
            <a:r>
              <a:rPr sz="2400" dirty="0">
                <a:latin typeface="Cambria Math"/>
                <a:cs typeface="Cambria Math"/>
              </a:rPr>
              <a:t>𝑑</a:t>
            </a:r>
            <a:r>
              <a:rPr sz="2625" baseline="-15873" dirty="0">
                <a:latin typeface="Cambria Math"/>
                <a:cs typeface="Cambria Math"/>
              </a:rPr>
              <a:t>0</a:t>
            </a:r>
            <a:r>
              <a:rPr sz="2400" dirty="0">
                <a:latin typeface="Cambria Math"/>
                <a:cs typeface="Cambria Math"/>
              </a:rPr>
              <a:t>,</a:t>
            </a:r>
            <a:r>
              <a:rPr sz="2400" spc="-105" dirty="0">
                <a:latin typeface="Cambria Math"/>
                <a:cs typeface="Cambria Math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𝐷</a:t>
            </a:r>
            <a:r>
              <a:rPr sz="2625" spc="-37" baseline="-15873" dirty="0">
                <a:latin typeface="Cambria Math"/>
                <a:cs typeface="Cambria Math"/>
              </a:rPr>
              <a:t>𝐴</a:t>
            </a:r>
            <a:r>
              <a:rPr sz="2400" spc="-25" dirty="0">
                <a:latin typeface="Cambria Math"/>
                <a:cs typeface="Cambria Math"/>
              </a:rPr>
              <a:t>)</a:t>
            </a:r>
            <a:endParaRPr sz="2400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DFA</a:t>
            </a:r>
            <a:r>
              <a:rPr spc="-150" dirty="0"/>
              <a:t> </a:t>
            </a:r>
            <a:r>
              <a:rPr dirty="0"/>
              <a:t>to</a:t>
            </a:r>
            <a:r>
              <a:rPr spc="-150" dirty="0"/>
              <a:t> </a:t>
            </a:r>
            <a:r>
              <a:rPr dirty="0"/>
              <a:t>Minimal</a:t>
            </a:r>
            <a:r>
              <a:rPr spc="-145" dirty="0"/>
              <a:t> </a:t>
            </a:r>
            <a:r>
              <a:rPr spc="-10" dirty="0"/>
              <a:t>DFA:</a:t>
            </a:r>
            <a:r>
              <a:rPr spc="-150" dirty="0"/>
              <a:t> </a:t>
            </a:r>
            <a:r>
              <a:rPr dirty="0"/>
              <a:t>Hopcroft’s</a:t>
            </a:r>
            <a:r>
              <a:rPr spc="-14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9775825" cy="218249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DFA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Subset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construction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large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states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Does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increase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time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Increases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space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requirement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scanner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memory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Speed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accesses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memory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turn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out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bottleneck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Smaller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scanner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better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chances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fitting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processor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cache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3970">
              <a:lnSpc>
                <a:spcPct val="100000"/>
              </a:lnSpc>
              <a:spcBef>
                <a:spcPts val="105"/>
              </a:spcBef>
            </a:pPr>
            <a:r>
              <a:rPr spc="-20" dirty="0"/>
              <a:t>DFA</a:t>
            </a:r>
            <a:r>
              <a:rPr spc="-150" dirty="0"/>
              <a:t> </a:t>
            </a:r>
            <a:r>
              <a:rPr dirty="0"/>
              <a:t>to</a:t>
            </a:r>
            <a:r>
              <a:rPr spc="-150" dirty="0"/>
              <a:t> </a:t>
            </a:r>
            <a:r>
              <a:rPr dirty="0"/>
              <a:t>Minimal</a:t>
            </a:r>
            <a:r>
              <a:rPr spc="-145" dirty="0"/>
              <a:t> </a:t>
            </a:r>
            <a:r>
              <a:rPr spc="-20" dirty="0"/>
              <a:t>DFA:</a:t>
            </a:r>
            <a:r>
              <a:rPr spc="-165" dirty="0"/>
              <a:t> </a:t>
            </a:r>
            <a:r>
              <a:rPr dirty="0"/>
              <a:t>Hopcroft’s</a:t>
            </a:r>
            <a:r>
              <a:rPr spc="-145" dirty="0"/>
              <a:t> </a:t>
            </a:r>
            <a:r>
              <a:rPr spc="-10" dirty="0"/>
              <a:t>Algorithm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568320" y="1860041"/>
            <a:ext cx="170053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10" dirty="0">
                <a:latin typeface="Calibri"/>
                <a:cs typeface="Calibri"/>
              </a:rPr>
              <a:t>Minimization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487043" y="2556763"/>
            <a:ext cx="1604010" cy="306070"/>
          </a:xfrm>
          <a:custGeom>
            <a:avLst/>
            <a:gdLst/>
            <a:ahLst/>
            <a:cxnLst/>
            <a:rect l="l" t="t" r="r" b="b"/>
            <a:pathLst>
              <a:path w="1604010" h="306069">
                <a:moveTo>
                  <a:pt x="79375" y="0"/>
                </a:moveTo>
                <a:lnTo>
                  <a:pt x="76073" y="0"/>
                </a:lnTo>
                <a:lnTo>
                  <a:pt x="62395" y="1295"/>
                </a:lnTo>
                <a:lnTo>
                  <a:pt x="26047" y="26631"/>
                </a:lnTo>
                <a:lnTo>
                  <a:pt x="17907" y="69596"/>
                </a:lnTo>
                <a:lnTo>
                  <a:pt x="18084" y="76492"/>
                </a:lnTo>
                <a:lnTo>
                  <a:pt x="18643" y="83807"/>
                </a:lnTo>
                <a:lnTo>
                  <a:pt x="19558" y="91592"/>
                </a:lnTo>
                <a:lnTo>
                  <a:pt x="20828" y="99822"/>
                </a:lnTo>
                <a:lnTo>
                  <a:pt x="22860" y="110998"/>
                </a:lnTo>
                <a:lnTo>
                  <a:pt x="23749" y="118618"/>
                </a:lnTo>
                <a:lnTo>
                  <a:pt x="23749" y="129794"/>
                </a:lnTo>
                <a:lnTo>
                  <a:pt x="21844" y="135763"/>
                </a:lnTo>
                <a:lnTo>
                  <a:pt x="13970" y="144907"/>
                </a:lnTo>
                <a:lnTo>
                  <a:pt x="8001" y="147447"/>
                </a:lnTo>
                <a:lnTo>
                  <a:pt x="0" y="147701"/>
                </a:lnTo>
                <a:lnTo>
                  <a:pt x="0" y="157988"/>
                </a:lnTo>
                <a:lnTo>
                  <a:pt x="23749" y="175768"/>
                </a:lnTo>
                <a:lnTo>
                  <a:pt x="23749" y="186817"/>
                </a:lnTo>
                <a:lnTo>
                  <a:pt x="22910" y="193802"/>
                </a:lnTo>
                <a:lnTo>
                  <a:pt x="22860" y="194310"/>
                </a:lnTo>
                <a:lnTo>
                  <a:pt x="18161" y="227672"/>
                </a:lnTo>
                <a:lnTo>
                  <a:pt x="18084" y="228549"/>
                </a:lnTo>
                <a:lnTo>
                  <a:pt x="17932" y="234226"/>
                </a:lnTo>
                <a:lnTo>
                  <a:pt x="17907" y="235331"/>
                </a:lnTo>
                <a:lnTo>
                  <a:pt x="18808" y="252691"/>
                </a:lnTo>
                <a:lnTo>
                  <a:pt x="32385" y="289052"/>
                </a:lnTo>
                <a:lnTo>
                  <a:pt x="76073" y="305943"/>
                </a:lnTo>
                <a:lnTo>
                  <a:pt x="79375" y="305943"/>
                </a:lnTo>
                <a:lnTo>
                  <a:pt x="79375" y="296545"/>
                </a:lnTo>
                <a:lnTo>
                  <a:pt x="77470" y="296545"/>
                </a:lnTo>
                <a:lnTo>
                  <a:pt x="68910" y="295795"/>
                </a:lnTo>
                <a:lnTo>
                  <a:pt x="41643" y="267436"/>
                </a:lnTo>
                <a:lnTo>
                  <a:pt x="39116" y="240157"/>
                </a:lnTo>
                <a:lnTo>
                  <a:pt x="39230" y="235331"/>
                </a:lnTo>
                <a:lnTo>
                  <a:pt x="39255" y="234226"/>
                </a:lnTo>
                <a:lnTo>
                  <a:pt x="39636" y="228549"/>
                </a:lnTo>
                <a:lnTo>
                  <a:pt x="39700" y="227672"/>
                </a:lnTo>
                <a:lnTo>
                  <a:pt x="40360" y="221322"/>
                </a:lnTo>
                <a:lnTo>
                  <a:pt x="40449" y="220459"/>
                </a:lnTo>
                <a:lnTo>
                  <a:pt x="41529" y="212598"/>
                </a:lnTo>
                <a:lnTo>
                  <a:pt x="43180" y="201549"/>
                </a:lnTo>
                <a:lnTo>
                  <a:pt x="44005" y="194310"/>
                </a:lnTo>
                <a:lnTo>
                  <a:pt x="28702" y="156718"/>
                </a:lnTo>
                <a:lnTo>
                  <a:pt x="22987" y="153924"/>
                </a:lnTo>
                <a:lnTo>
                  <a:pt x="22987" y="151765"/>
                </a:lnTo>
                <a:lnTo>
                  <a:pt x="28702" y="148971"/>
                </a:lnTo>
                <a:lnTo>
                  <a:pt x="33655" y="144653"/>
                </a:lnTo>
                <a:lnTo>
                  <a:pt x="42037" y="132969"/>
                </a:lnTo>
                <a:lnTo>
                  <a:pt x="44069" y="125476"/>
                </a:lnTo>
                <a:lnTo>
                  <a:pt x="44005" y="110998"/>
                </a:lnTo>
                <a:lnTo>
                  <a:pt x="43180" y="103632"/>
                </a:lnTo>
                <a:lnTo>
                  <a:pt x="41529" y="92583"/>
                </a:lnTo>
                <a:lnTo>
                  <a:pt x="40449" y="84556"/>
                </a:lnTo>
                <a:lnTo>
                  <a:pt x="39700" y="77241"/>
                </a:lnTo>
                <a:lnTo>
                  <a:pt x="39255" y="70599"/>
                </a:lnTo>
                <a:lnTo>
                  <a:pt x="39230" y="69596"/>
                </a:lnTo>
                <a:lnTo>
                  <a:pt x="39116" y="64643"/>
                </a:lnTo>
                <a:lnTo>
                  <a:pt x="39624" y="52832"/>
                </a:lnTo>
                <a:lnTo>
                  <a:pt x="54813" y="16256"/>
                </a:lnTo>
                <a:lnTo>
                  <a:pt x="77470" y="9398"/>
                </a:lnTo>
                <a:lnTo>
                  <a:pt x="79375" y="9398"/>
                </a:lnTo>
                <a:lnTo>
                  <a:pt x="79375" y="0"/>
                </a:lnTo>
                <a:close/>
              </a:path>
              <a:path w="1604010" h="306069">
                <a:moveTo>
                  <a:pt x="640207" y="34925"/>
                </a:moveTo>
                <a:lnTo>
                  <a:pt x="636905" y="34925"/>
                </a:lnTo>
                <a:lnTo>
                  <a:pt x="623227" y="35979"/>
                </a:lnTo>
                <a:lnTo>
                  <a:pt x="586879" y="55537"/>
                </a:lnTo>
                <a:lnTo>
                  <a:pt x="578739" y="86868"/>
                </a:lnTo>
                <a:lnTo>
                  <a:pt x="578739" y="93726"/>
                </a:lnTo>
                <a:lnTo>
                  <a:pt x="579755" y="101600"/>
                </a:lnTo>
                <a:lnTo>
                  <a:pt x="581660" y="110363"/>
                </a:lnTo>
                <a:lnTo>
                  <a:pt x="583692" y="119126"/>
                </a:lnTo>
                <a:lnTo>
                  <a:pt x="584581" y="125095"/>
                </a:lnTo>
                <a:lnTo>
                  <a:pt x="584581" y="133731"/>
                </a:lnTo>
                <a:lnTo>
                  <a:pt x="582676" y="138430"/>
                </a:lnTo>
                <a:lnTo>
                  <a:pt x="574802" y="145542"/>
                </a:lnTo>
                <a:lnTo>
                  <a:pt x="568833" y="147574"/>
                </a:lnTo>
                <a:lnTo>
                  <a:pt x="560832" y="147828"/>
                </a:lnTo>
                <a:lnTo>
                  <a:pt x="560832" y="157988"/>
                </a:lnTo>
                <a:lnTo>
                  <a:pt x="584581" y="171958"/>
                </a:lnTo>
                <a:lnTo>
                  <a:pt x="584581" y="180721"/>
                </a:lnTo>
                <a:lnTo>
                  <a:pt x="583692" y="186563"/>
                </a:lnTo>
                <a:lnTo>
                  <a:pt x="581660" y="195326"/>
                </a:lnTo>
                <a:lnTo>
                  <a:pt x="579755" y="204216"/>
                </a:lnTo>
                <a:lnTo>
                  <a:pt x="578739" y="211963"/>
                </a:lnTo>
                <a:lnTo>
                  <a:pt x="578739" y="218821"/>
                </a:lnTo>
                <a:lnTo>
                  <a:pt x="593217" y="258572"/>
                </a:lnTo>
                <a:lnTo>
                  <a:pt x="636905" y="271907"/>
                </a:lnTo>
                <a:lnTo>
                  <a:pt x="640207" y="271907"/>
                </a:lnTo>
                <a:lnTo>
                  <a:pt x="640207" y="262509"/>
                </a:lnTo>
                <a:lnTo>
                  <a:pt x="638302" y="262509"/>
                </a:lnTo>
                <a:lnTo>
                  <a:pt x="629742" y="261924"/>
                </a:lnTo>
                <a:lnTo>
                  <a:pt x="600570" y="231609"/>
                </a:lnTo>
                <a:lnTo>
                  <a:pt x="599948" y="221107"/>
                </a:lnTo>
                <a:lnTo>
                  <a:pt x="599948" y="215265"/>
                </a:lnTo>
                <a:lnTo>
                  <a:pt x="600710" y="208153"/>
                </a:lnTo>
                <a:lnTo>
                  <a:pt x="604012" y="191008"/>
                </a:lnTo>
                <a:lnTo>
                  <a:pt x="604901" y="185039"/>
                </a:lnTo>
                <a:lnTo>
                  <a:pt x="604901" y="174244"/>
                </a:lnTo>
                <a:lnTo>
                  <a:pt x="602869" y="168529"/>
                </a:lnTo>
                <a:lnTo>
                  <a:pt x="598678" y="163957"/>
                </a:lnTo>
                <a:lnTo>
                  <a:pt x="594487" y="159512"/>
                </a:lnTo>
                <a:lnTo>
                  <a:pt x="589534" y="156210"/>
                </a:lnTo>
                <a:lnTo>
                  <a:pt x="583819" y="154051"/>
                </a:lnTo>
                <a:lnTo>
                  <a:pt x="583819" y="151765"/>
                </a:lnTo>
                <a:lnTo>
                  <a:pt x="589534" y="149606"/>
                </a:lnTo>
                <a:lnTo>
                  <a:pt x="594487" y="146304"/>
                </a:lnTo>
                <a:lnTo>
                  <a:pt x="598678" y="141732"/>
                </a:lnTo>
                <a:lnTo>
                  <a:pt x="602869" y="137287"/>
                </a:lnTo>
                <a:lnTo>
                  <a:pt x="604901" y="131445"/>
                </a:lnTo>
                <a:lnTo>
                  <a:pt x="604901" y="120777"/>
                </a:lnTo>
                <a:lnTo>
                  <a:pt x="604012" y="114681"/>
                </a:lnTo>
                <a:lnTo>
                  <a:pt x="600710" y="97663"/>
                </a:lnTo>
                <a:lnTo>
                  <a:pt x="599948" y="90424"/>
                </a:lnTo>
                <a:lnTo>
                  <a:pt x="599948" y="84709"/>
                </a:lnTo>
                <a:lnTo>
                  <a:pt x="600557" y="74828"/>
                </a:lnTo>
                <a:lnTo>
                  <a:pt x="629742" y="44919"/>
                </a:lnTo>
                <a:lnTo>
                  <a:pt x="638302" y="44323"/>
                </a:lnTo>
                <a:lnTo>
                  <a:pt x="640207" y="44323"/>
                </a:lnTo>
                <a:lnTo>
                  <a:pt x="640207" y="34925"/>
                </a:lnTo>
                <a:close/>
              </a:path>
              <a:path w="1604010" h="306069">
                <a:moveTo>
                  <a:pt x="1506093" y="147955"/>
                </a:moveTo>
                <a:lnTo>
                  <a:pt x="1498092" y="147701"/>
                </a:lnTo>
                <a:lnTo>
                  <a:pt x="1492123" y="145669"/>
                </a:lnTo>
                <a:lnTo>
                  <a:pt x="1484249" y="138557"/>
                </a:lnTo>
                <a:lnTo>
                  <a:pt x="1482344" y="133858"/>
                </a:lnTo>
                <a:lnTo>
                  <a:pt x="1482344" y="125222"/>
                </a:lnTo>
                <a:lnTo>
                  <a:pt x="1483233" y="119253"/>
                </a:lnTo>
                <a:lnTo>
                  <a:pt x="1485265" y="110490"/>
                </a:lnTo>
                <a:lnTo>
                  <a:pt x="1487170" y="101727"/>
                </a:lnTo>
                <a:lnTo>
                  <a:pt x="1488186" y="93853"/>
                </a:lnTo>
                <a:lnTo>
                  <a:pt x="1488186" y="86995"/>
                </a:lnTo>
                <a:lnTo>
                  <a:pt x="1473708" y="48260"/>
                </a:lnTo>
                <a:lnTo>
                  <a:pt x="1430020" y="34925"/>
                </a:lnTo>
                <a:lnTo>
                  <a:pt x="1426718" y="34925"/>
                </a:lnTo>
                <a:lnTo>
                  <a:pt x="1426718" y="44323"/>
                </a:lnTo>
                <a:lnTo>
                  <a:pt x="1428623" y="44323"/>
                </a:lnTo>
                <a:lnTo>
                  <a:pt x="1437106" y="44919"/>
                </a:lnTo>
                <a:lnTo>
                  <a:pt x="1466354" y="74879"/>
                </a:lnTo>
                <a:lnTo>
                  <a:pt x="1466977" y="84836"/>
                </a:lnTo>
                <a:lnTo>
                  <a:pt x="1466977" y="90551"/>
                </a:lnTo>
                <a:lnTo>
                  <a:pt x="1466215" y="97790"/>
                </a:lnTo>
                <a:lnTo>
                  <a:pt x="1462913" y="114808"/>
                </a:lnTo>
                <a:lnTo>
                  <a:pt x="1462024" y="120904"/>
                </a:lnTo>
                <a:lnTo>
                  <a:pt x="1462024" y="131572"/>
                </a:lnTo>
                <a:lnTo>
                  <a:pt x="1464056" y="137414"/>
                </a:lnTo>
                <a:lnTo>
                  <a:pt x="1468247" y="141859"/>
                </a:lnTo>
                <a:lnTo>
                  <a:pt x="1472438" y="146431"/>
                </a:lnTo>
                <a:lnTo>
                  <a:pt x="1477264" y="149733"/>
                </a:lnTo>
                <a:lnTo>
                  <a:pt x="1482979" y="151892"/>
                </a:lnTo>
                <a:lnTo>
                  <a:pt x="1482979" y="154178"/>
                </a:lnTo>
                <a:lnTo>
                  <a:pt x="1462024" y="174371"/>
                </a:lnTo>
                <a:lnTo>
                  <a:pt x="1462024" y="185166"/>
                </a:lnTo>
                <a:lnTo>
                  <a:pt x="1462913" y="191135"/>
                </a:lnTo>
                <a:lnTo>
                  <a:pt x="1466215" y="208280"/>
                </a:lnTo>
                <a:lnTo>
                  <a:pt x="1466977" y="215392"/>
                </a:lnTo>
                <a:lnTo>
                  <a:pt x="1466977" y="221234"/>
                </a:lnTo>
                <a:lnTo>
                  <a:pt x="1466354" y="231482"/>
                </a:lnTo>
                <a:lnTo>
                  <a:pt x="1437106" y="261924"/>
                </a:lnTo>
                <a:lnTo>
                  <a:pt x="1428623" y="262509"/>
                </a:lnTo>
                <a:lnTo>
                  <a:pt x="1426718" y="262509"/>
                </a:lnTo>
                <a:lnTo>
                  <a:pt x="1426718" y="271907"/>
                </a:lnTo>
                <a:lnTo>
                  <a:pt x="1430020" y="271907"/>
                </a:lnTo>
                <a:lnTo>
                  <a:pt x="1443685" y="270916"/>
                </a:lnTo>
                <a:lnTo>
                  <a:pt x="1480032" y="251256"/>
                </a:lnTo>
                <a:lnTo>
                  <a:pt x="1488186" y="218948"/>
                </a:lnTo>
                <a:lnTo>
                  <a:pt x="1488186" y="212090"/>
                </a:lnTo>
                <a:lnTo>
                  <a:pt x="1487170" y="204343"/>
                </a:lnTo>
                <a:lnTo>
                  <a:pt x="1485265" y="195453"/>
                </a:lnTo>
                <a:lnTo>
                  <a:pt x="1483233" y="186690"/>
                </a:lnTo>
                <a:lnTo>
                  <a:pt x="1482344" y="180848"/>
                </a:lnTo>
                <a:lnTo>
                  <a:pt x="1482344" y="172085"/>
                </a:lnTo>
                <a:lnTo>
                  <a:pt x="1484249" y="167513"/>
                </a:lnTo>
                <a:lnTo>
                  <a:pt x="1488186" y="163830"/>
                </a:lnTo>
                <a:lnTo>
                  <a:pt x="1492123" y="160274"/>
                </a:lnTo>
                <a:lnTo>
                  <a:pt x="1498092" y="158369"/>
                </a:lnTo>
                <a:lnTo>
                  <a:pt x="1506093" y="158115"/>
                </a:lnTo>
                <a:lnTo>
                  <a:pt x="1506093" y="147955"/>
                </a:lnTo>
                <a:close/>
              </a:path>
              <a:path w="1604010" h="306069">
                <a:moveTo>
                  <a:pt x="1603629" y="147701"/>
                </a:moveTo>
                <a:lnTo>
                  <a:pt x="1595628" y="147447"/>
                </a:lnTo>
                <a:lnTo>
                  <a:pt x="1589659" y="144907"/>
                </a:lnTo>
                <a:lnTo>
                  <a:pt x="1581785" y="135763"/>
                </a:lnTo>
                <a:lnTo>
                  <a:pt x="1579880" y="129794"/>
                </a:lnTo>
                <a:lnTo>
                  <a:pt x="1579880" y="118618"/>
                </a:lnTo>
                <a:lnTo>
                  <a:pt x="1580705" y="111506"/>
                </a:lnTo>
                <a:lnTo>
                  <a:pt x="1580769" y="110998"/>
                </a:lnTo>
                <a:lnTo>
                  <a:pt x="1582801" y="99822"/>
                </a:lnTo>
                <a:lnTo>
                  <a:pt x="1584058" y="91592"/>
                </a:lnTo>
                <a:lnTo>
                  <a:pt x="1584883" y="84556"/>
                </a:lnTo>
                <a:lnTo>
                  <a:pt x="1584972" y="83807"/>
                </a:lnTo>
                <a:lnTo>
                  <a:pt x="1585468" y="77241"/>
                </a:lnTo>
                <a:lnTo>
                  <a:pt x="1585531" y="76492"/>
                </a:lnTo>
                <a:lnTo>
                  <a:pt x="1585683" y="70599"/>
                </a:lnTo>
                <a:lnTo>
                  <a:pt x="1585722" y="69596"/>
                </a:lnTo>
                <a:lnTo>
                  <a:pt x="1577568" y="26631"/>
                </a:lnTo>
                <a:lnTo>
                  <a:pt x="1541221" y="1295"/>
                </a:lnTo>
                <a:lnTo>
                  <a:pt x="1527556" y="0"/>
                </a:lnTo>
                <a:lnTo>
                  <a:pt x="1524254" y="0"/>
                </a:lnTo>
                <a:lnTo>
                  <a:pt x="1524254" y="9398"/>
                </a:lnTo>
                <a:lnTo>
                  <a:pt x="1526159" y="9398"/>
                </a:lnTo>
                <a:lnTo>
                  <a:pt x="1534642" y="10160"/>
                </a:lnTo>
                <a:lnTo>
                  <a:pt x="1562011" y="38519"/>
                </a:lnTo>
                <a:lnTo>
                  <a:pt x="1564513" y="64643"/>
                </a:lnTo>
                <a:lnTo>
                  <a:pt x="1564386" y="69596"/>
                </a:lnTo>
                <a:lnTo>
                  <a:pt x="1564360" y="70599"/>
                </a:lnTo>
                <a:lnTo>
                  <a:pt x="1563966" y="76492"/>
                </a:lnTo>
                <a:lnTo>
                  <a:pt x="1563916" y="77241"/>
                </a:lnTo>
                <a:lnTo>
                  <a:pt x="1563243" y="83807"/>
                </a:lnTo>
                <a:lnTo>
                  <a:pt x="1563166" y="84556"/>
                </a:lnTo>
                <a:lnTo>
                  <a:pt x="1562100" y="92583"/>
                </a:lnTo>
                <a:lnTo>
                  <a:pt x="1560449" y="103632"/>
                </a:lnTo>
                <a:lnTo>
                  <a:pt x="1559610" y="110998"/>
                </a:lnTo>
                <a:lnTo>
                  <a:pt x="1574800" y="148971"/>
                </a:lnTo>
                <a:lnTo>
                  <a:pt x="1580515" y="151765"/>
                </a:lnTo>
                <a:lnTo>
                  <a:pt x="1580515" y="153924"/>
                </a:lnTo>
                <a:lnTo>
                  <a:pt x="1559560" y="179959"/>
                </a:lnTo>
                <a:lnTo>
                  <a:pt x="1559610" y="194310"/>
                </a:lnTo>
                <a:lnTo>
                  <a:pt x="1560449" y="201549"/>
                </a:lnTo>
                <a:lnTo>
                  <a:pt x="1562100" y="212598"/>
                </a:lnTo>
                <a:lnTo>
                  <a:pt x="1563166" y="220459"/>
                </a:lnTo>
                <a:lnTo>
                  <a:pt x="1563916" y="227672"/>
                </a:lnTo>
                <a:lnTo>
                  <a:pt x="1564360" y="234226"/>
                </a:lnTo>
                <a:lnTo>
                  <a:pt x="1564386" y="235331"/>
                </a:lnTo>
                <a:lnTo>
                  <a:pt x="1564513" y="240157"/>
                </a:lnTo>
                <a:lnTo>
                  <a:pt x="1554353" y="284480"/>
                </a:lnTo>
                <a:lnTo>
                  <a:pt x="1526159" y="296545"/>
                </a:lnTo>
                <a:lnTo>
                  <a:pt x="1524254" y="296545"/>
                </a:lnTo>
                <a:lnTo>
                  <a:pt x="1524254" y="305943"/>
                </a:lnTo>
                <a:lnTo>
                  <a:pt x="1527556" y="305943"/>
                </a:lnTo>
                <a:lnTo>
                  <a:pt x="1541221" y="304673"/>
                </a:lnTo>
                <a:lnTo>
                  <a:pt x="1577568" y="279552"/>
                </a:lnTo>
                <a:lnTo>
                  <a:pt x="1585722" y="235331"/>
                </a:lnTo>
                <a:lnTo>
                  <a:pt x="1585531" y="228549"/>
                </a:lnTo>
                <a:lnTo>
                  <a:pt x="1584972" y="221322"/>
                </a:lnTo>
                <a:lnTo>
                  <a:pt x="1584058" y="213639"/>
                </a:lnTo>
                <a:lnTo>
                  <a:pt x="1582801" y="205486"/>
                </a:lnTo>
                <a:lnTo>
                  <a:pt x="1580769" y="194310"/>
                </a:lnTo>
                <a:lnTo>
                  <a:pt x="1579880" y="186817"/>
                </a:lnTo>
                <a:lnTo>
                  <a:pt x="1579880" y="175768"/>
                </a:lnTo>
                <a:lnTo>
                  <a:pt x="1581785" y="169799"/>
                </a:lnTo>
                <a:lnTo>
                  <a:pt x="1585722" y="165227"/>
                </a:lnTo>
                <a:lnTo>
                  <a:pt x="1589659" y="160782"/>
                </a:lnTo>
                <a:lnTo>
                  <a:pt x="1595628" y="158242"/>
                </a:lnTo>
                <a:lnTo>
                  <a:pt x="1603629" y="157988"/>
                </a:lnTo>
                <a:lnTo>
                  <a:pt x="1603629" y="14770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93368" y="2409799"/>
            <a:ext cx="2209800" cy="2453640"/>
          </a:xfrm>
          <a:prstGeom prst="rect">
            <a:avLst/>
          </a:prstGeom>
        </p:spPr>
        <p:txBody>
          <a:bodyPr vert="horz" wrap="square" lIns="0" tIns="119380" rIns="0" bIns="0" rtlCol="0">
            <a:spAutoFit/>
          </a:bodyPr>
          <a:lstStyle/>
          <a:p>
            <a:pPr marL="93980">
              <a:lnSpc>
                <a:spcPct val="100000"/>
              </a:lnSpc>
              <a:spcBef>
                <a:spcPts val="940"/>
              </a:spcBef>
              <a:tabLst>
                <a:tab pos="680720" algn="l"/>
                <a:tab pos="1241425" algn="l"/>
              </a:tabLst>
            </a:pPr>
            <a:r>
              <a:rPr sz="2000" dirty="0">
                <a:latin typeface="Cambria Math"/>
                <a:cs typeface="Cambria Math"/>
              </a:rPr>
              <a:t>𝑇</a:t>
            </a:r>
            <a:r>
              <a:rPr sz="2000" spc="140" dirty="0">
                <a:latin typeface="Cambria Math"/>
                <a:cs typeface="Cambria Math"/>
              </a:rPr>
              <a:t> </a:t>
            </a:r>
            <a:r>
              <a:rPr sz="2000" spc="-60" dirty="0">
                <a:latin typeface="Cambria Math"/>
                <a:cs typeface="Cambria Math"/>
              </a:rPr>
              <a:t>=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25" dirty="0">
                <a:latin typeface="Cambria Math"/>
                <a:cs typeface="Cambria Math"/>
              </a:rPr>
              <a:t>𝐷</a:t>
            </a:r>
            <a:r>
              <a:rPr sz="2175" spc="-37" baseline="-15325" dirty="0">
                <a:latin typeface="Cambria Math"/>
                <a:cs typeface="Cambria Math"/>
              </a:rPr>
              <a:t>𝐴</a:t>
            </a:r>
            <a:r>
              <a:rPr sz="2000" spc="-25" dirty="0">
                <a:latin typeface="Cambria Math"/>
                <a:cs typeface="Cambria Math"/>
              </a:rPr>
              <a:t>,</a:t>
            </a:r>
            <a:r>
              <a:rPr sz="2000" dirty="0">
                <a:latin typeface="Cambria Math"/>
                <a:cs typeface="Cambria Math"/>
              </a:rPr>
              <a:t>	𝐷</a:t>
            </a:r>
            <a:r>
              <a:rPr sz="2000" spc="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− </a:t>
            </a:r>
            <a:r>
              <a:rPr sz="2000" spc="-25" dirty="0">
                <a:latin typeface="Cambria Math"/>
                <a:cs typeface="Cambria Math"/>
              </a:rPr>
              <a:t>𝐷</a:t>
            </a:r>
            <a:r>
              <a:rPr sz="2175" spc="-37" baseline="-15325" dirty="0">
                <a:latin typeface="Cambria Math"/>
                <a:cs typeface="Cambria Math"/>
              </a:rPr>
              <a:t>𝐴</a:t>
            </a:r>
            <a:endParaRPr sz="2175" baseline="-15325">
              <a:latin typeface="Cambria Math"/>
              <a:cs typeface="Cambria Math"/>
            </a:endParaRPr>
          </a:p>
          <a:p>
            <a:pPr marL="93980">
              <a:lnSpc>
                <a:spcPct val="100000"/>
              </a:lnSpc>
              <a:spcBef>
                <a:spcPts val="840"/>
              </a:spcBef>
            </a:pP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1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𝜙</a:t>
            </a:r>
            <a:endParaRPr sz="2000">
              <a:latin typeface="Cambria Math"/>
              <a:cs typeface="Cambria Math"/>
            </a:endParaRPr>
          </a:p>
          <a:p>
            <a:pPr marR="36195" algn="r">
              <a:lnSpc>
                <a:spcPct val="100000"/>
              </a:lnSpc>
              <a:spcBef>
                <a:spcPts val="755"/>
              </a:spcBef>
              <a:tabLst>
                <a:tab pos="1822450" algn="l"/>
              </a:tabLst>
            </a:pPr>
            <a:r>
              <a:rPr sz="2000" dirty="0">
                <a:latin typeface="Courier New"/>
                <a:cs typeface="Courier New"/>
              </a:rPr>
              <a:t>while(</a:t>
            </a: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12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≠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𝑇)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25" dirty="0">
                <a:latin typeface="Courier New"/>
                <a:cs typeface="Courier New"/>
              </a:rPr>
              <a:t>do</a:t>
            </a:r>
            <a:endParaRPr sz="2000">
              <a:latin typeface="Courier New"/>
              <a:cs typeface="Courier New"/>
            </a:endParaRPr>
          </a:p>
          <a:p>
            <a:pPr marL="342900">
              <a:lnSpc>
                <a:spcPct val="100000"/>
              </a:lnSpc>
              <a:spcBef>
                <a:spcPts val="770"/>
              </a:spcBef>
            </a:pPr>
            <a:r>
              <a:rPr sz="2000" dirty="0">
                <a:latin typeface="Cambria Math"/>
                <a:cs typeface="Cambria Math"/>
              </a:rPr>
              <a:t>𝑃</a:t>
            </a:r>
            <a:r>
              <a:rPr sz="2000" spc="15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𝑇</a:t>
            </a:r>
            <a:endParaRPr sz="2000">
              <a:latin typeface="Cambria Math"/>
              <a:cs typeface="Cambria Math"/>
            </a:endParaRPr>
          </a:p>
          <a:p>
            <a:pPr marL="3429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ambria Math"/>
                <a:cs typeface="Cambria Math"/>
              </a:rPr>
              <a:t>𝑇</a:t>
            </a:r>
            <a:r>
              <a:rPr sz="2000" spc="1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𝜙</a:t>
            </a:r>
            <a:endParaRPr sz="2000">
              <a:latin typeface="Cambria Math"/>
              <a:cs typeface="Cambria Math"/>
            </a:endParaRPr>
          </a:p>
          <a:p>
            <a:pPr marR="30480" algn="r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ourier New"/>
                <a:cs typeface="Courier New"/>
              </a:rPr>
              <a:t>for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each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set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3205098" y="4532198"/>
            <a:ext cx="109093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72795" algn="l"/>
              </a:tabLst>
            </a:pPr>
            <a:r>
              <a:rPr sz="2000" dirty="0">
                <a:latin typeface="Cambria Math"/>
                <a:cs typeface="Cambria Math"/>
              </a:rPr>
              <a:t>𝑝</a:t>
            </a:r>
            <a:r>
              <a:rPr sz="2000" spc="1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2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𝑃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25" dirty="0">
                <a:latin typeface="Courier New"/>
                <a:cs typeface="Courier New"/>
              </a:rPr>
              <a:t>do</a:t>
            </a:r>
            <a:endParaRPr sz="20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528317" y="4935092"/>
            <a:ext cx="18021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dirty="0">
                <a:latin typeface="Cambria Math"/>
                <a:cs typeface="Cambria Math"/>
              </a:rPr>
              <a:t>𝑇</a:t>
            </a:r>
            <a:r>
              <a:rPr sz="2000" spc="1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=</a:t>
            </a:r>
            <a:r>
              <a:rPr sz="2000" spc="10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𝑇</a:t>
            </a:r>
            <a:r>
              <a:rPr sz="2000" spc="4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∪</a:t>
            </a:r>
            <a:r>
              <a:rPr sz="2000" spc="-10" dirty="0">
                <a:latin typeface="Cambria Math"/>
                <a:cs typeface="Cambria Math"/>
              </a:rPr>
              <a:t> Split(𝑝)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215121" y="1861565"/>
            <a:ext cx="103187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latin typeface="Cambria Math"/>
                <a:cs typeface="Cambria Math"/>
              </a:rPr>
              <a:t>Split(𝑺)</a:t>
            </a:r>
            <a:endParaRPr sz="2400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226428" y="2394559"/>
            <a:ext cx="3085465" cy="1632585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65"/>
              </a:spcBef>
              <a:tabLst>
                <a:tab pos="2127250" algn="l"/>
              </a:tabLst>
            </a:pPr>
            <a:r>
              <a:rPr sz="2000" dirty="0">
                <a:latin typeface="Courier New"/>
                <a:cs typeface="Courier New"/>
              </a:rPr>
              <a:t>for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each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ambria Math"/>
                <a:cs typeface="Cambria Math"/>
              </a:rPr>
              <a:t>𝑐</a:t>
            </a:r>
            <a:r>
              <a:rPr sz="2000" spc="18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∈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Σ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25" dirty="0">
                <a:latin typeface="Courier New"/>
                <a:cs typeface="Courier New"/>
              </a:rPr>
              <a:t>do</a:t>
            </a:r>
            <a:endParaRPr sz="2000">
              <a:latin typeface="Courier New"/>
              <a:cs typeface="Courier New"/>
            </a:endParaRPr>
          </a:p>
          <a:p>
            <a:pPr marL="342900">
              <a:lnSpc>
                <a:spcPct val="100000"/>
              </a:lnSpc>
              <a:spcBef>
                <a:spcPts val="770"/>
              </a:spcBef>
              <a:tabLst>
                <a:tab pos="1076960" algn="l"/>
                <a:tab pos="2437130" algn="l"/>
              </a:tabLst>
            </a:pPr>
            <a:r>
              <a:rPr sz="2000" dirty="0">
                <a:latin typeface="Courier New"/>
                <a:cs typeface="Courier New"/>
              </a:rPr>
              <a:t>if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𝑐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dirty="0">
                <a:latin typeface="Courier New"/>
                <a:cs typeface="Courier New"/>
              </a:rPr>
              <a:t>splits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𝑆</a:t>
            </a:r>
            <a:r>
              <a:rPr sz="2000" dirty="0">
                <a:latin typeface="Cambria Math"/>
                <a:cs typeface="Cambria Math"/>
              </a:rPr>
              <a:t>	</a:t>
            </a:r>
            <a:r>
              <a:rPr sz="2000" spc="-20" dirty="0">
                <a:latin typeface="Courier New"/>
                <a:cs typeface="Courier New"/>
              </a:rPr>
              <a:t>into</a:t>
            </a:r>
            <a:endParaRPr sz="2000">
              <a:latin typeface="Courier New"/>
              <a:cs typeface="Courier New"/>
            </a:endParaRPr>
          </a:p>
          <a:p>
            <a:pPr marL="647700">
              <a:lnSpc>
                <a:spcPct val="100000"/>
              </a:lnSpc>
              <a:spcBef>
                <a:spcPts val="755"/>
              </a:spcBef>
            </a:pPr>
            <a:r>
              <a:rPr sz="2000" dirty="0">
                <a:latin typeface="Courier New"/>
                <a:cs typeface="Courier New"/>
              </a:rPr>
              <a:t>return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ambria Math"/>
                <a:cs typeface="Cambria Math"/>
              </a:rPr>
              <a:t>{𝑠</a:t>
            </a:r>
            <a:r>
              <a:rPr sz="2175" baseline="-15325" dirty="0">
                <a:latin typeface="Cambria Math"/>
                <a:cs typeface="Cambria Math"/>
              </a:rPr>
              <a:t>1</a:t>
            </a:r>
            <a:r>
              <a:rPr sz="2000" dirty="0">
                <a:latin typeface="Cambria Math"/>
                <a:cs typeface="Cambria Math"/>
              </a:rPr>
              <a:t>,</a:t>
            </a:r>
            <a:r>
              <a:rPr sz="2000" spc="-11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𝑠</a:t>
            </a:r>
            <a:r>
              <a:rPr sz="2175" spc="-37" baseline="-15325" dirty="0">
                <a:latin typeface="Cambria Math"/>
                <a:cs typeface="Cambria Math"/>
              </a:rPr>
              <a:t>2</a:t>
            </a:r>
            <a:r>
              <a:rPr sz="2000" spc="-25" dirty="0">
                <a:latin typeface="Cambria Math"/>
                <a:cs typeface="Cambria Math"/>
              </a:rPr>
              <a:t>}</a:t>
            </a:r>
            <a:endParaRPr sz="2000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760"/>
              </a:spcBef>
            </a:pPr>
            <a:r>
              <a:rPr sz="2000" dirty="0">
                <a:latin typeface="Courier New"/>
                <a:cs typeface="Courier New"/>
              </a:rPr>
              <a:t>return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𝑆</a:t>
            </a:r>
            <a:endParaRPr sz="2000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9374885" y="2893822"/>
            <a:ext cx="1306830" cy="33083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05"/>
              </a:spcBef>
              <a:tabLst>
                <a:tab pos="426720" algn="l"/>
              </a:tabLst>
            </a:pPr>
            <a:r>
              <a:rPr sz="2000" spc="-25" dirty="0">
                <a:latin typeface="Cambria Math"/>
                <a:cs typeface="Cambria Math"/>
              </a:rPr>
              <a:t>𝑠</a:t>
            </a:r>
            <a:r>
              <a:rPr sz="2175" spc="-37" baseline="-15325" dirty="0">
                <a:latin typeface="Cambria Math"/>
                <a:cs typeface="Cambria Math"/>
              </a:rPr>
              <a:t>1</a:t>
            </a:r>
            <a:r>
              <a:rPr sz="2175" baseline="-15325" dirty="0">
                <a:latin typeface="Cambria Math"/>
                <a:cs typeface="Cambria Math"/>
              </a:rPr>
              <a:t>	</a:t>
            </a:r>
            <a:r>
              <a:rPr sz="2000" dirty="0">
                <a:latin typeface="Courier New"/>
                <a:cs typeface="Courier New"/>
              </a:rPr>
              <a:t>and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𝑠</a:t>
            </a:r>
            <a:r>
              <a:rPr sz="2175" spc="-37" baseline="-15325" dirty="0">
                <a:latin typeface="Cambria Math"/>
                <a:cs typeface="Cambria Math"/>
              </a:rPr>
              <a:t>2</a:t>
            </a:r>
            <a:endParaRPr sz="2175" baseline="-15325">
              <a:latin typeface="Cambria Math"/>
              <a:cs typeface="Cambria Math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561086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Realizing</a:t>
            </a:r>
            <a:r>
              <a:rPr sz="6000" spc="-204" dirty="0"/>
              <a:t> </a:t>
            </a:r>
            <a:r>
              <a:rPr sz="6000" spc="-10" dirty="0"/>
              <a:t>Scanners</a:t>
            </a:r>
            <a:endParaRPr sz="6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Overview</a:t>
            </a:r>
            <a:r>
              <a:rPr spc="-70" dirty="0"/>
              <a:t> </a:t>
            </a:r>
            <a:r>
              <a:rPr dirty="0"/>
              <a:t>of</a:t>
            </a:r>
            <a:r>
              <a:rPr spc="-65" dirty="0"/>
              <a:t> </a:t>
            </a:r>
            <a:r>
              <a:rPr dirty="0"/>
              <a:t>Lexical</a:t>
            </a:r>
            <a:r>
              <a:rPr spc="-7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4247388"/>
            <a:ext cx="10515600" cy="1762125"/>
          </a:xfrm>
          <a:custGeom>
            <a:avLst/>
            <a:gdLst/>
            <a:ahLst/>
            <a:cxnLst/>
            <a:rect l="l" t="t" r="r" b="b"/>
            <a:pathLst>
              <a:path w="10515600" h="1762125">
                <a:moveTo>
                  <a:pt x="0" y="79375"/>
                </a:moveTo>
                <a:lnTo>
                  <a:pt x="6239" y="48488"/>
                </a:lnTo>
                <a:lnTo>
                  <a:pt x="23255" y="23256"/>
                </a:lnTo>
                <a:lnTo>
                  <a:pt x="48493" y="6240"/>
                </a:lnTo>
                <a:lnTo>
                  <a:pt x="79400" y="0"/>
                </a:lnTo>
                <a:lnTo>
                  <a:pt x="8858885" y="0"/>
                </a:lnTo>
                <a:lnTo>
                  <a:pt x="8889771" y="6240"/>
                </a:lnTo>
                <a:lnTo>
                  <a:pt x="8915003" y="23256"/>
                </a:lnTo>
                <a:lnTo>
                  <a:pt x="8932019" y="48488"/>
                </a:lnTo>
                <a:lnTo>
                  <a:pt x="8938260" y="79375"/>
                </a:lnTo>
                <a:lnTo>
                  <a:pt x="8938260" y="714629"/>
                </a:lnTo>
                <a:lnTo>
                  <a:pt x="8932019" y="745515"/>
                </a:lnTo>
                <a:lnTo>
                  <a:pt x="8915003" y="770747"/>
                </a:lnTo>
                <a:lnTo>
                  <a:pt x="8889771" y="787763"/>
                </a:lnTo>
                <a:lnTo>
                  <a:pt x="8858885" y="794004"/>
                </a:lnTo>
                <a:lnTo>
                  <a:pt x="79400" y="794004"/>
                </a:lnTo>
                <a:lnTo>
                  <a:pt x="48493" y="787763"/>
                </a:lnTo>
                <a:lnTo>
                  <a:pt x="23255" y="770747"/>
                </a:lnTo>
                <a:lnTo>
                  <a:pt x="6239" y="745515"/>
                </a:lnTo>
                <a:lnTo>
                  <a:pt x="0" y="714629"/>
                </a:lnTo>
                <a:lnTo>
                  <a:pt x="0" y="79375"/>
                </a:lnTo>
                <a:close/>
              </a:path>
              <a:path w="10515600" h="1762125">
                <a:moveTo>
                  <a:pt x="1577339" y="1048512"/>
                </a:moveTo>
                <a:lnTo>
                  <a:pt x="1583561" y="1017645"/>
                </a:lnTo>
                <a:lnTo>
                  <a:pt x="1600533" y="992457"/>
                </a:lnTo>
                <a:lnTo>
                  <a:pt x="1625721" y="975485"/>
                </a:lnTo>
                <a:lnTo>
                  <a:pt x="1656588" y="969263"/>
                </a:lnTo>
                <a:lnTo>
                  <a:pt x="10436352" y="969263"/>
                </a:lnTo>
                <a:lnTo>
                  <a:pt x="10467218" y="975485"/>
                </a:lnTo>
                <a:lnTo>
                  <a:pt x="10492406" y="992457"/>
                </a:lnTo>
                <a:lnTo>
                  <a:pt x="10509378" y="1017645"/>
                </a:lnTo>
                <a:lnTo>
                  <a:pt x="10515600" y="1048512"/>
                </a:lnTo>
                <a:lnTo>
                  <a:pt x="10515600" y="1682496"/>
                </a:lnTo>
                <a:lnTo>
                  <a:pt x="10509378" y="1713341"/>
                </a:lnTo>
                <a:lnTo>
                  <a:pt x="10492406" y="1738531"/>
                </a:lnTo>
                <a:lnTo>
                  <a:pt x="10467218" y="1755515"/>
                </a:lnTo>
                <a:lnTo>
                  <a:pt x="10436352" y="1761744"/>
                </a:lnTo>
                <a:lnTo>
                  <a:pt x="1656588" y="1761744"/>
                </a:lnTo>
                <a:lnTo>
                  <a:pt x="1625721" y="1755515"/>
                </a:lnTo>
                <a:lnTo>
                  <a:pt x="1600533" y="1738531"/>
                </a:lnTo>
                <a:lnTo>
                  <a:pt x="1583561" y="1713341"/>
                </a:lnTo>
                <a:lnTo>
                  <a:pt x="1577339" y="1682496"/>
                </a:lnTo>
                <a:lnTo>
                  <a:pt x="1577339" y="1048512"/>
                </a:lnTo>
                <a:close/>
              </a:path>
            </a:pathLst>
          </a:custGeom>
          <a:ln w="12192">
            <a:solidFill>
              <a:srgbClr val="3C4A5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793493"/>
            <a:ext cx="9683750" cy="402907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First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stage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three-</a:t>
            </a:r>
            <a:r>
              <a:rPr sz="2800" dirty="0">
                <a:latin typeface="Calibri"/>
                <a:cs typeface="Calibri"/>
              </a:rPr>
              <a:t>part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frontend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help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understand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source 	program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Processes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valid,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assigned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syntactic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This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similar to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identifying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speech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of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English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word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2325"/>
              </a:spcBef>
            </a:pPr>
            <a:endParaRPr sz="2000">
              <a:latin typeface="Calibri"/>
              <a:cs typeface="Calibri"/>
            </a:endParaRPr>
          </a:p>
          <a:p>
            <a:pPr marL="66040">
              <a:lnSpc>
                <a:spcPct val="100000"/>
              </a:lnSpc>
            </a:pPr>
            <a:r>
              <a:rPr sz="3200" spc="-10" dirty="0">
                <a:solidFill>
                  <a:srgbClr val="44536A"/>
                </a:solidFill>
                <a:latin typeface="Calibri"/>
                <a:cs typeface="Calibri"/>
              </a:rPr>
              <a:t>Compilers</a:t>
            </a:r>
            <a:r>
              <a:rPr sz="3200" spc="-10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536A"/>
                </a:solidFill>
                <a:latin typeface="Calibri"/>
                <a:cs typeface="Calibri"/>
              </a:rPr>
              <a:t>are</a:t>
            </a:r>
            <a:r>
              <a:rPr sz="3200" spc="-114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536A"/>
                </a:solidFill>
                <a:latin typeface="Calibri"/>
                <a:cs typeface="Calibri"/>
              </a:rPr>
              <a:t>engineered</a:t>
            </a:r>
            <a:r>
              <a:rPr sz="3200" spc="-12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536A"/>
                </a:solidFill>
                <a:latin typeface="Calibri"/>
                <a:cs typeface="Calibri"/>
              </a:rPr>
              <a:t>objects.</a:t>
            </a:r>
            <a:endParaRPr sz="3200">
              <a:latin typeface="Calibri"/>
              <a:cs typeface="Calibri"/>
            </a:endParaRPr>
          </a:p>
          <a:p>
            <a:pPr marR="71120" algn="ctr">
              <a:lnSpc>
                <a:spcPct val="100000"/>
              </a:lnSpc>
              <a:spcBef>
                <a:spcPts val="3795"/>
              </a:spcBef>
            </a:pPr>
            <a:r>
              <a:rPr sz="3200" dirty="0">
                <a:solidFill>
                  <a:srgbClr val="44536A"/>
                </a:solidFill>
                <a:latin typeface="Calibri"/>
                <a:cs typeface="Calibri"/>
              </a:rPr>
              <a:t>noun</a:t>
            </a:r>
            <a:r>
              <a:rPr sz="3200" spc="-8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536A"/>
                </a:solidFill>
                <a:latin typeface="Calibri"/>
                <a:cs typeface="Calibri"/>
              </a:rPr>
              <a:t>verb</a:t>
            </a:r>
            <a:r>
              <a:rPr sz="3200" spc="-8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536A"/>
                </a:solidFill>
                <a:latin typeface="Calibri"/>
                <a:cs typeface="Calibri"/>
              </a:rPr>
              <a:t>adjective</a:t>
            </a:r>
            <a:r>
              <a:rPr sz="3200" spc="-75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dirty="0">
                <a:solidFill>
                  <a:srgbClr val="44536A"/>
                </a:solidFill>
                <a:latin typeface="Calibri"/>
                <a:cs typeface="Calibri"/>
              </a:rPr>
              <a:t>noun</a:t>
            </a:r>
            <a:r>
              <a:rPr sz="3200" spc="-90" dirty="0">
                <a:solidFill>
                  <a:srgbClr val="44536A"/>
                </a:solidFill>
                <a:latin typeface="Calibri"/>
                <a:cs typeface="Calibri"/>
              </a:rPr>
              <a:t> </a:t>
            </a:r>
            <a:r>
              <a:rPr sz="3200" spc="-10" dirty="0">
                <a:solidFill>
                  <a:srgbClr val="44536A"/>
                </a:solidFill>
                <a:latin typeface="Calibri"/>
                <a:cs typeface="Calibri"/>
              </a:rPr>
              <a:t>punctuation</a:t>
            </a:r>
            <a:endParaRPr sz="3200">
              <a:latin typeface="Calibri"/>
              <a:cs typeface="Calibri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9255252" y="4864608"/>
            <a:ext cx="527685" cy="528955"/>
            <a:chOff x="9255252" y="4864608"/>
            <a:chExt cx="527685" cy="528955"/>
          </a:xfrm>
        </p:grpSpPr>
        <p:sp>
          <p:nvSpPr>
            <p:cNvPr id="6" name="object 6"/>
            <p:cNvSpPr/>
            <p:nvPr/>
          </p:nvSpPr>
          <p:spPr>
            <a:xfrm>
              <a:off x="9261348" y="4870704"/>
              <a:ext cx="515620" cy="516890"/>
            </a:xfrm>
            <a:custGeom>
              <a:avLst/>
              <a:gdLst/>
              <a:ahLst/>
              <a:cxnLst/>
              <a:rect l="l" t="t" r="r" b="b"/>
              <a:pathLst>
                <a:path w="515620" h="516889">
                  <a:moveTo>
                    <a:pt x="399160" y="0"/>
                  </a:moveTo>
                  <a:lnTo>
                    <a:pt x="115950" y="0"/>
                  </a:lnTo>
                  <a:lnTo>
                    <a:pt x="115950" y="284861"/>
                  </a:lnTo>
                  <a:lnTo>
                    <a:pt x="0" y="284861"/>
                  </a:lnTo>
                  <a:lnTo>
                    <a:pt x="257555" y="516636"/>
                  </a:lnTo>
                  <a:lnTo>
                    <a:pt x="515111" y="284861"/>
                  </a:lnTo>
                  <a:lnTo>
                    <a:pt x="399160" y="284861"/>
                  </a:lnTo>
                  <a:lnTo>
                    <a:pt x="399160" y="0"/>
                  </a:lnTo>
                  <a:close/>
                </a:path>
              </a:pathLst>
            </a:custGeom>
            <a:solidFill>
              <a:srgbClr val="FFFFFF">
                <a:alpha val="90194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261348" y="4870704"/>
              <a:ext cx="515620" cy="516890"/>
            </a:xfrm>
            <a:custGeom>
              <a:avLst/>
              <a:gdLst/>
              <a:ahLst/>
              <a:cxnLst/>
              <a:rect l="l" t="t" r="r" b="b"/>
              <a:pathLst>
                <a:path w="515620" h="516889">
                  <a:moveTo>
                    <a:pt x="0" y="284861"/>
                  </a:moveTo>
                  <a:lnTo>
                    <a:pt x="115950" y="284861"/>
                  </a:lnTo>
                  <a:lnTo>
                    <a:pt x="115950" y="0"/>
                  </a:lnTo>
                  <a:lnTo>
                    <a:pt x="399160" y="0"/>
                  </a:lnTo>
                  <a:lnTo>
                    <a:pt x="399160" y="284861"/>
                  </a:lnTo>
                  <a:lnTo>
                    <a:pt x="515111" y="284861"/>
                  </a:lnTo>
                  <a:lnTo>
                    <a:pt x="257555" y="516636"/>
                  </a:lnTo>
                  <a:lnTo>
                    <a:pt x="0" y="284861"/>
                  </a:lnTo>
                  <a:close/>
                </a:path>
              </a:pathLst>
            </a:custGeom>
            <a:ln w="12192">
              <a:solidFill>
                <a:srgbClr val="44536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Tokens,</a:t>
            </a:r>
            <a:r>
              <a:rPr spc="-120" dirty="0"/>
              <a:t> </a:t>
            </a:r>
            <a:r>
              <a:rPr spc="-10" dirty="0"/>
              <a:t>Patterns,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-10" dirty="0"/>
              <a:t>Lexemes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780651"/>
            <a:ext cx="10202545" cy="2783840"/>
          </a:xfrm>
          <a:prstGeom prst="rect">
            <a:avLst/>
          </a:prstGeom>
        </p:spPr>
        <p:txBody>
          <a:bodyPr vert="horz" wrap="square" lIns="0" tIns="476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spc="-10" dirty="0">
                <a:latin typeface="Calibri"/>
                <a:cs typeface="Calibri"/>
              </a:rPr>
              <a:t>Token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logically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belong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together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syntactic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category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Sentences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consist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tokens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example,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float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identifier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equal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minus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b="1" dirty="0">
                <a:latin typeface="Calibri"/>
                <a:cs typeface="Calibri"/>
              </a:rPr>
              <a:t>intnum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b="1" spc="-10" dirty="0">
                <a:latin typeface="Calibri"/>
                <a:cs typeface="Calibri"/>
              </a:rPr>
              <a:t>semicolon</a:t>
            </a:r>
            <a:endParaRPr sz="24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spc="-45" dirty="0">
                <a:latin typeface="Calibri"/>
                <a:cs typeface="Calibri"/>
              </a:rPr>
              <a:t>Tokens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treated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terminal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symbols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grammar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specifying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source 	language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May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optional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</a:t>
            </a:r>
            <a:endParaRPr sz="24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943355" y="1819655"/>
          <a:ext cx="10284450" cy="3638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213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13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19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19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19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2131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258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2131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320039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2131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320039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321310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  <a:gridCol w="322579">
                  <a:extLst>
                    <a:ext uri="{9D8B030D-6E8A-4147-A177-3AD203B41FA5}">
                      <a16:colId xmlns:a16="http://schemas.microsoft.com/office/drawing/2014/main" val="20018"/>
                    </a:ext>
                  </a:extLst>
                </a:gridCol>
                <a:gridCol w="321310">
                  <a:extLst>
                    <a:ext uri="{9D8B030D-6E8A-4147-A177-3AD203B41FA5}">
                      <a16:colId xmlns:a16="http://schemas.microsoft.com/office/drawing/2014/main" val="20019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0"/>
                    </a:ext>
                  </a:extLst>
                </a:gridCol>
                <a:gridCol w="321309">
                  <a:extLst>
                    <a:ext uri="{9D8B030D-6E8A-4147-A177-3AD203B41FA5}">
                      <a16:colId xmlns:a16="http://schemas.microsoft.com/office/drawing/2014/main" val="20021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2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23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4"/>
                    </a:ext>
                  </a:extLst>
                </a:gridCol>
                <a:gridCol w="321309">
                  <a:extLst>
                    <a:ext uri="{9D8B030D-6E8A-4147-A177-3AD203B41FA5}">
                      <a16:colId xmlns:a16="http://schemas.microsoft.com/office/drawing/2014/main" val="20025"/>
                    </a:ext>
                  </a:extLst>
                </a:gridCol>
                <a:gridCol w="322579">
                  <a:extLst>
                    <a:ext uri="{9D8B030D-6E8A-4147-A177-3AD203B41FA5}">
                      <a16:colId xmlns:a16="http://schemas.microsoft.com/office/drawing/2014/main" val="20026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27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8"/>
                    </a:ext>
                  </a:extLst>
                </a:gridCol>
                <a:gridCol w="320675">
                  <a:extLst>
                    <a:ext uri="{9D8B030D-6E8A-4147-A177-3AD203B41FA5}">
                      <a16:colId xmlns:a16="http://schemas.microsoft.com/office/drawing/2014/main" val="20029"/>
                    </a:ext>
                  </a:extLst>
                </a:gridCol>
                <a:gridCol w="321945">
                  <a:extLst>
                    <a:ext uri="{9D8B030D-6E8A-4147-A177-3AD203B41FA5}">
                      <a16:colId xmlns:a16="http://schemas.microsoft.com/office/drawing/2014/main" val="20030"/>
                    </a:ext>
                  </a:extLst>
                </a:gridCol>
                <a:gridCol w="322579">
                  <a:extLst>
                    <a:ext uri="{9D8B030D-6E8A-4147-A177-3AD203B41FA5}">
                      <a16:colId xmlns:a16="http://schemas.microsoft.com/office/drawing/2014/main" val="20031"/>
                    </a:ext>
                  </a:extLst>
                </a:gridCol>
              </a:tblGrid>
              <a:tr h="363855"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f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t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a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b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s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_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z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r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o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3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9969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-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7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3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;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K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l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223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v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i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033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n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0965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0160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sz="1600" spc="-50" dirty="0">
                          <a:latin typeface="Courier New"/>
                          <a:cs typeface="Courier New"/>
                        </a:rPr>
                        <a:t>/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4826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68433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Tokens,</a:t>
            </a:r>
            <a:r>
              <a:rPr spc="-120" dirty="0"/>
              <a:t> </a:t>
            </a:r>
            <a:r>
              <a:rPr spc="-10" dirty="0"/>
              <a:t>Patterns,</a:t>
            </a:r>
            <a:r>
              <a:rPr spc="-114" dirty="0"/>
              <a:t> </a:t>
            </a:r>
            <a:r>
              <a:rPr dirty="0"/>
              <a:t>and</a:t>
            </a:r>
            <a:r>
              <a:rPr spc="-114" dirty="0"/>
              <a:t> </a:t>
            </a:r>
            <a:r>
              <a:rPr spc="-10" dirty="0"/>
              <a:t>Lexemes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457909"/>
            <a:ext cx="10196195" cy="43738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65430" indent="-227329">
              <a:lnSpc>
                <a:spcPts val="3335"/>
              </a:lnSpc>
              <a:spcBef>
                <a:spcPts val="95"/>
              </a:spcBef>
              <a:buFont typeface="Arial MT"/>
              <a:buChar char="•"/>
              <a:tabLst>
                <a:tab pos="265430" algn="l"/>
              </a:tabLst>
            </a:pPr>
            <a:r>
              <a:rPr sz="2800" b="1" spc="-10" dirty="0">
                <a:latin typeface="Calibri"/>
                <a:cs typeface="Calibri"/>
              </a:rPr>
              <a:t>Pattern</a:t>
            </a:r>
            <a:endParaRPr sz="2800">
              <a:latin typeface="Calibri"/>
              <a:cs typeface="Calibri"/>
            </a:endParaRPr>
          </a:p>
          <a:p>
            <a:pPr marL="722630" lvl="1" indent="-227329">
              <a:lnSpc>
                <a:spcPts val="2810"/>
              </a:lnSpc>
              <a:buFont typeface="Arial MT"/>
              <a:buChar char="•"/>
              <a:tabLst>
                <a:tab pos="72263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describing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token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produced</a:t>
            </a:r>
            <a:endParaRPr sz="2400">
              <a:latin typeface="Calibri"/>
              <a:cs typeface="Calibri"/>
            </a:endParaRPr>
          </a:p>
          <a:p>
            <a:pPr marL="722630" lvl="1" indent="-227329">
              <a:lnSpc>
                <a:spcPts val="2800"/>
              </a:lnSpc>
              <a:buFont typeface="Arial MT"/>
              <a:buChar char="•"/>
              <a:tabLst>
                <a:tab pos="72263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pattern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said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each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set</a:t>
            </a:r>
            <a:endParaRPr sz="2400">
              <a:latin typeface="Calibri"/>
              <a:cs typeface="Calibri"/>
            </a:endParaRPr>
          </a:p>
          <a:p>
            <a:pPr marL="723900" lvl="1" indent="-228600">
              <a:lnSpc>
                <a:spcPts val="2845"/>
              </a:lnSpc>
              <a:buFont typeface="Arial MT"/>
              <a:buChar char="•"/>
              <a:tabLst>
                <a:tab pos="723900" algn="l"/>
              </a:tabLst>
            </a:pPr>
            <a:r>
              <a:rPr sz="2000" b="1" dirty="0">
                <a:latin typeface="Courier New"/>
                <a:cs typeface="Courier New"/>
              </a:rPr>
              <a:t>float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letter(letter|digit|_)*,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=,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-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digit</a:t>
            </a:r>
            <a:r>
              <a:rPr sz="2400" baseline="24305" dirty="0">
                <a:latin typeface="Calibri"/>
                <a:cs typeface="Calibri"/>
              </a:rPr>
              <a:t>+</a:t>
            </a:r>
            <a:r>
              <a:rPr sz="2400" dirty="0">
                <a:latin typeface="Calibri"/>
                <a:cs typeface="Calibri"/>
              </a:rPr>
              <a:t>,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;</a:t>
            </a:r>
            <a:endParaRPr sz="2400">
              <a:latin typeface="Calibri"/>
              <a:cs typeface="Calibri"/>
            </a:endParaRPr>
          </a:p>
          <a:p>
            <a:pPr marL="265430" indent="-227329">
              <a:lnSpc>
                <a:spcPts val="3329"/>
              </a:lnSpc>
              <a:spcBef>
                <a:spcPts val="310"/>
              </a:spcBef>
              <a:buFont typeface="Arial MT"/>
              <a:buChar char="•"/>
              <a:tabLst>
                <a:tab pos="265430" algn="l"/>
              </a:tabLst>
            </a:pPr>
            <a:r>
              <a:rPr sz="2800" b="1" spc="-10" dirty="0">
                <a:latin typeface="Calibri"/>
                <a:cs typeface="Calibri"/>
              </a:rPr>
              <a:t>Lexeme</a:t>
            </a:r>
            <a:endParaRPr sz="2800">
              <a:latin typeface="Calibri"/>
              <a:cs typeface="Calibri"/>
            </a:endParaRPr>
          </a:p>
          <a:p>
            <a:pPr marL="722630" marR="30480" lvl="1" indent="-227329">
              <a:lnSpc>
                <a:spcPct val="80000"/>
              </a:lnSpc>
              <a:spcBef>
                <a:spcPts val="550"/>
              </a:spcBef>
              <a:buFont typeface="Arial MT"/>
              <a:buChar char="•"/>
              <a:tabLst>
                <a:tab pos="72390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pattern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corresponding 	token</a:t>
            </a:r>
            <a:endParaRPr sz="2400">
              <a:latin typeface="Calibri"/>
              <a:cs typeface="Calibri"/>
            </a:endParaRPr>
          </a:p>
          <a:p>
            <a:pPr marL="723900" lvl="1" indent="-228600">
              <a:lnSpc>
                <a:spcPct val="100000"/>
              </a:lnSpc>
              <a:spcBef>
                <a:spcPts val="40"/>
              </a:spcBef>
              <a:buFont typeface="Arial MT"/>
              <a:buChar char="•"/>
              <a:tabLst>
                <a:tab pos="723900" algn="l"/>
              </a:tabLst>
            </a:pPr>
            <a:r>
              <a:rPr sz="2000" dirty="0">
                <a:latin typeface="Courier New"/>
                <a:cs typeface="Courier New"/>
              </a:rPr>
              <a:t>“float”,</a:t>
            </a:r>
            <a:r>
              <a:rPr sz="2000" spc="-4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“abs_zero”,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“=”,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“-</a:t>
            </a:r>
            <a:r>
              <a:rPr sz="2000" dirty="0">
                <a:latin typeface="Courier New"/>
                <a:cs typeface="Courier New"/>
              </a:rPr>
              <a:t>”,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“273”,</a:t>
            </a:r>
            <a:r>
              <a:rPr sz="2000" spc="-25" dirty="0">
                <a:latin typeface="Courier New"/>
                <a:cs typeface="Courier New"/>
              </a:rPr>
              <a:t> “;”</a:t>
            </a:r>
            <a:endParaRPr sz="20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100"/>
              </a:spcBef>
              <a:buFont typeface="Arial MT"/>
              <a:buChar char="•"/>
            </a:pPr>
            <a:endParaRPr sz="2000">
              <a:latin typeface="Courier New"/>
              <a:cs typeface="Courier New"/>
            </a:endParaRPr>
          </a:p>
          <a:p>
            <a:pPr marL="265430" marR="217804" indent="-227329">
              <a:lnSpc>
                <a:spcPts val="2690"/>
              </a:lnSpc>
              <a:buFont typeface="Arial MT"/>
              <a:buChar char="•"/>
              <a:tabLst>
                <a:tab pos="266700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attribute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token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scanner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extracts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the 	</a:t>
            </a:r>
            <a:r>
              <a:rPr sz="2800" spc="-10" dirty="0">
                <a:latin typeface="Calibri"/>
                <a:cs typeface="Calibri"/>
              </a:rPr>
              <a:t>corresponding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lexeme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supplies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syntax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analyzer</a:t>
            </a:r>
            <a:endParaRPr sz="2800">
              <a:latin typeface="Calibri"/>
              <a:cs typeface="Calibri"/>
            </a:endParaRPr>
          </a:p>
          <a:p>
            <a:pPr marL="723900" lvl="1" indent="-228600">
              <a:lnSpc>
                <a:spcPct val="100000"/>
              </a:lnSpc>
              <a:spcBef>
                <a:spcPts val="65"/>
              </a:spcBef>
              <a:buFont typeface="Arial MT"/>
              <a:buChar char="•"/>
              <a:tabLst>
                <a:tab pos="723900" algn="l"/>
              </a:tabLst>
            </a:pPr>
            <a:r>
              <a:rPr sz="2000" dirty="0">
                <a:latin typeface="Calibri"/>
                <a:cs typeface="Calibri"/>
              </a:rPr>
              <a:t>What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important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attributes?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information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stored?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Tokens</a:t>
            </a:r>
            <a:r>
              <a:rPr spc="-130" dirty="0"/>
              <a:t> </a:t>
            </a:r>
            <a:r>
              <a:rPr dirty="0"/>
              <a:t>in</a:t>
            </a:r>
            <a:r>
              <a:rPr spc="-125" dirty="0"/>
              <a:t> </a:t>
            </a:r>
            <a:r>
              <a:rPr dirty="0"/>
              <a:t>Programming</a:t>
            </a:r>
            <a:r>
              <a:rPr spc="-150" dirty="0"/>
              <a:t> </a:t>
            </a:r>
            <a:r>
              <a:rPr spc="-10" dirty="0"/>
              <a:t>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11105" cy="363537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0029" marR="251460" indent="-227329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Keywords,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operators,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identifiers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(names),</a:t>
            </a:r>
            <a:r>
              <a:rPr sz="2800" spc="-1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constants,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literal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strings, 	</a:t>
            </a:r>
            <a:r>
              <a:rPr sz="2800" dirty="0">
                <a:latin typeface="Calibri"/>
                <a:cs typeface="Calibri"/>
              </a:rPr>
              <a:t>punctuation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symbols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(parentheses,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brackets,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commas,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semicolons, 	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colons)</a:t>
            </a:r>
            <a:endParaRPr sz="2800">
              <a:latin typeface="Calibri"/>
              <a:cs typeface="Calibri"/>
            </a:endParaRPr>
          </a:p>
          <a:p>
            <a:pPr marL="227329" marR="5080" indent="-227329" algn="r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27329" algn="l"/>
              </a:tabLst>
            </a:pPr>
            <a:r>
              <a:rPr sz="2800" spc="-10" dirty="0">
                <a:latin typeface="Calibri"/>
                <a:cs typeface="Calibri"/>
              </a:rPr>
              <a:t>Attributes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tokens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(apart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integer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representing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token)</a:t>
            </a:r>
            <a:endParaRPr sz="2800">
              <a:latin typeface="Calibri"/>
              <a:cs typeface="Calibri"/>
            </a:endParaRPr>
          </a:p>
          <a:p>
            <a:pPr marL="227329" marR="37465" lvl="1" indent="-227329" algn="r">
              <a:lnSpc>
                <a:spcPts val="2735"/>
              </a:lnSpc>
              <a:spcBef>
                <a:spcPts val="229"/>
              </a:spcBef>
              <a:buFont typeface="Arial MT"/>
              <a:buChar char="•"/>
              <a:tabLst>
                <a:tab pos="227329" algn="l"/>
              </a:tabLst>
            </a:pPr>
            <a:r>
              <a:rPr sz="2400" dirty="0">
                <a:latin typeface="Calibri"/>
                <a:cs typeface="Calibri"/>
              </a:rPr>
              <a:t>identifier: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lexeme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token,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pointer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symbol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table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where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lexeme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LA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intnum: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value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integer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(similarly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floatnum,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etc.)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string: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string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itself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exact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dependent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compiler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designer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Role</a:t>
            </a:r>
            <a:r>
              <a:rPr spc="-85" dirty="0"/>
              <a:t> </a:t>
            </a:r>
            <a:r>
              <a:rPr dirty="0"/>
              <a:t>of</a:t>
            </a:r>
            <a:r>
              <a:rPr spc="-75" dirty="0"/>
              <a:t> </a:t>
            </a:r>
            <a:r>
              <a:rPr dirty="0"/>
              <a:t>a</a:t>
            </a:r>
            <a:r>
              <a:rPr spc="-85" dirty="0"/>
              <a:t> </a:t>
            </a:r>
            <a:r>
              <a:rPr dirty="0"/>
              <a:t>Lexical</a:t>
            </a:r>
            <a:r>
              <a:rPr spc="-85" dirty="0"/>
              <a:t> </a:t>
            </a:r>
            <a:r>
              <a:rPr spc="-10" dirty="0"/>
              <a:t>Analyzer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10281920" cy="4030979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Identify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tokens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lexemes</a:t>
            </a:r>
            <a:endParaRPr sz="28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Construct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constants: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example,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convert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number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token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num</a:t>
            </a:r>
            <a:r>
              <a:rPr sz="2400" spc="-80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alibri"/>
                <a:cs typeface="Calibri"/>
              </a:rPr>
              <a:t>and 	</a:t>
            </a:r>
            <a:r>
              <a:rPr sz="2800" dirty="0">
                <a:latin typeface="Calibri"/>
                <a:cs typeface="Calibri"/>
              </a:rPr>
              <a:t>pass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value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attribute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spc="-10" dirty="0">
                <a:latin typeface="Courier New"/>
                <a:cs typeface="Courier New"/>
              </a:rPr>
              <a:t>31</a:t>
            </a:r>
            <a:r>
              <a:rPr sz="2000" spc="-66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becomes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000" dirty="0">
                <a:latin typeface="Courier New"/>
                <a:cs typeface="Courier New"/>
              </a:rPr>
              <a:t>&lt;num,</a:t>
            </a:r>
            <a:r>
              <a:rPr sz="2000" spc="-35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31&gt;</a:t>
            </a:r>
            <a:endParaRPr sz="2000">
              <a:latin typeface="Courier New"/>
              <a:cs typeface="Courier New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Recognize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keyword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identifiers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8500" algn="l"/>
              </a:tabLst>
            </a:pPr>
            <a:r>
              <a:rPr sz="2200" dirty="0">
                <a:latin typeface="Courier New"/>
                <a:cs typeface="Courier New"/>
              </a:rPr>
              <a:t>counter</a:t>
            </a:r>
            <a:r>
              <a:rPr sz="2200" spc="-5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=</a:t>
            </a:r>
            <a:r>
              <a:rPr sz="2200" spc="-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counter</a:t>
            </a:r>
            <a:r>
              <a:rPr sz="2200" spc="20" dirty="0">
                <a:latin typeface="Courier New"/>
                <a:cs typeface="Courier New"/>
              </a:rPr>
              <a:t> </a:t>
            </a:r>
            <a:r>
              <a:rPr sz="2200" dirty="0">
                <a:latin typeface="Courier New"/>
                <a:cs typeface="Courier New"/>
              </a:rPr>
              <a:t>+</a:t>
            </a:r>
            <a:r>
              <a:rPr sz="2200" spc="-25" dirty="0">
                <a:latin typeface="Courier New"/>
                <a:cs typeface="Courier New"/>
              </a:rPr>
              <a:t> </a:t>
            </a:r>
            <a:r>
              <a:rPr sz="2200" spc="-20" dirty="0">
                <a:latin typeface="Courier New"/>
                <a:cs typeface="Courier New"/>
              </a:rPr>
              <a:t>increment</a:t>
            </a:r>
            <a:r>
              <a:rPr sz="2200" spc="-72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becomes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000" dirty="0">
                <a:latin typeface="Courier New"/>
                <a:cs typeface="Courier New"/>
              </a:rPr>
              <a:t>id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id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+</a:t>
            </a:r>
            <a:r>
              <a:rPr sz="2000" spc="-30" dirty="0">
                <a:latin typeface="Courier New"/>
                <a:cs typeface="Courier New"/>
              </a:rPr>
              <a:t> </a:t>
            </a:r>
            <a:r>
              <a:rPr sz="2000" spc="-25" dirty="0">
                <a:latin typeface="Courier New"/>
                <a:cs typeface="Courier New"/>
              </a:rPr>
              <a:t>id</a:t>
            </a:r>
            <a:endParaRPr sz="2000">
              <a:latin typeface="Courier New"/>
              <a:cs typeface="Courier New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id</a:t>
            </a:r>
            <a:r>
              <a:rPr sz="2000" spc="-67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here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keyword</a:t>
            </a:r>
            <a:endParaRPr sz="2400">
              <a:latin typeface="Calibri"/>
              <a:cs typeface="Calibri"/>
            </a:endParaRPr>
          </a:p>
          <a:p>
            <a:pPr marL="227329" marR="3084195" indent="-227329" algn="r">
              <a:lnSpc>
                <a:spcPct val="100000"/>
              </a:lnSpc>
              <a:spcBef>
                <a:spcPts val="635"/>
              </a:spcBef>
              <a:buFont typeface="Arial MT"/>
              <a:buChar char="•"/>
              <a:tabLst>
                <a:tab pos="227329" algn="l"/>
              </a:tabLst>
            </a:pPr>
            <a:r>
              <a:rPr sz="2800" dirty="0">
                <a:latin typeface="Calibri"/>
                <a:cs typeface="Calibri"/>
              </a:rPr>
              <a:t>Discard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whatever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does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contribute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parsing</a:t>
            </a:r>
            <a:endParaRPr sz="2800">
              <a:latin typeface="Calibri"/>
              <a:cs typeface="Calibri"/>
            </a:endParaRPr>
          </a:p>
          <a:p>
            <a:pPr marL="227329" marR="3065780" lvl="1" indent="-227329" algn="r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227329" algn="l"/>
              </a:tabLst>
            </a:pPr>
            <a:r>
              <a:rPr sz="2400" dirty="0">
                <a:latin typeface="Calibri"/>
                <a:cs typeface="Calibri"/>
              </a:rPr>
              <a:t>White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spaces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(blanks,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tabs,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newlines)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comments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312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/>
              <a:t>Specifying</a:t>
            </a:r>
            <a:r>
              <a:rPr spc="-105" dirty="0"/>
              <a:t> </a:t>
            </a:r>
            <a:r>
              <a:rPr dirty="0"/>
              <a:t>and</a:t>
            </a:r>
            <a:r>
              <a:rPr spc="-100" dirty="0"/>
              <a:t> </a:t>
            </a:r>
            <a:r>
              <a:rPr spc="-10" dirty="0"/>
              <a:t>Recognizing</a:t>
            </a:r>
            <a:r>
              <a:rPr spc="-95" dirty="0"/>
              <a:t> </a:t>
            </a:r>
            <a:r>
              <a:rPr spc="-10" dirty="0"/>
              <a:t>Patterns</a:t>
            </a:r>
            <a:r>
              <a:rPr spc="-100" dirty="0"/>
              <a:t> </a:t>
            </a:r>
            <a:r>
              <a:rPr spc="-25" dirty="0"/>
              <a:t>and </a:t>
            </a:r>
            <a:r>
              <a:rPr spc="-10" dirty="0"/>
              <a:t>Tokens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982200" cy="341566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Patterns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denoted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regular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expressions,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recognized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with 	</a:t>
            </a:r>
            <a:r>
              <a:rPr sz="2800" dirty="0">
                <a:latin typeface="Calibri"/>
                <a:cs typeface="Calibri"/>
              </a:rPr>
              <a:t>finite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automata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67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0029" marR="24765" indent="-227329">
              <a:lnSpc>
                <a:spcPts val="302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Regular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definitions,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mechanism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regular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expressions,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are 	</a:t>
            </a:r>
            <a:r>
              <a:rPr sz="2800" dirty="0">
                <a:latin typeface="Calibri"/>
                <a:cs typeface="Calibri"/>
              </a:rPr>
              <a:t>popular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specification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tokens</a:t>
            </a:r>
            <a:endParaRPr sz="2800">
              <a:latin typeface="Calibri"/>
              <a:cs typeface="Calibri"/>
            </a:endParaRPr>
          </a:p>
          <a:p>
            <a:pPr marL="240029" marR="215265" indent="-227329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Transition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diagrams,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variant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finite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state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automata,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to 	</a:t>
            </a:r>
            <a:r>
              <a:rPr sz="2800" dirty="0">
                <a:latin typeface="Calibri"/>
                <a:cs typeface="Calibri"/>
              </a:rPr>
              <a:t>implement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regular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definitions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recognize</a:t>
            </a:r>
            <a:r>
              <a:rPr sz="2800" spc="-1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tokens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Usually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model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before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translating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executable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Transition</a:t>
            </a:r>
            <a:r>
              <a:rPr spc="-185" dirty="0"/>
              <a:t> </a:t>
            </a:r>
            <a:r>
              <a:rPr spc="-10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13010" cy="330962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029" marR="461009" indent="-227329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25" dirty="0">
                <a:latin typeface="Calibri"/>
                <a:cs typeface="Calibri"/>
              </a:rPr>
              <a:t>Transition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diagrams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(TDs)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generalized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DFAs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following 	differences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Edges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labelled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symbol,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symbols,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regular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definition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Few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accepting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indicated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retracting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states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ts val="228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Indicates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lexeme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does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include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symbol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transitions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accepting</a:t>
            </a:r>
            <a:endParaRPr sz="2000">
              <a:latin typeface="Calibri"/>
              <a:cs typeface="Calibri"/>
            </a:endParaRPr>
          </a:p>
          <a:p>
            <a:pPr marL="1155700">
              <a:lnSpc>
                <a:spcPts val="2280"/>
              </a:lnSpc>
            </a:pPr>
            <a:r>
              <a:rPr sz="2000" spc="-10" dirty="0">
                <a:latin typeface="Calibri"/>
                <a:cs typeface="Calibri"/>
              </a:rPr>
              <a:t>state</a:t>
            </a:r>
            <a:endParaRPr sz="20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Each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accepting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action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attached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it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Action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executed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when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state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reached</a:t>
            </a:r>
            <a:endParaRPr sz="20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6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spc="-25" dirty="0">
                <a:latin typeface="Calibri"/>
                <a:cs typeface="Calibri"/>
              </a:rPr>
              <a:t>Typically,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such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action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returns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token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its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attribute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value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Examples</a:t>
            </a:r>
            <a:r>
              <a:rPr spc="-110" dirty="0"/>
              <a:t> </a:t>
            </a:r>
            <a:r>
              <a:rPr dirty="0"/>
              <a:t>of</a:t>
            </a:r>
            <a:r>
              <a:rPr spc="-90" dirty="0"/>
              <a:t> </a:t>
            </a:r>
            <a:r>
              <a:rPr spc="-35" dirty="0"/>
              <a:t>Transition</a:t>
            </a:r>
            <a:r>
              <a:rPr spc="-95" dirty="0"/>
              <a:t> </a:t>
            </a:r>
            <a:r>
              <a:rPr spc="-10" dirty="0"/>
              <a:t>Diagrams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3240493"/>
            <a:ext cx="10034270" cy="272669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dirty="0">
                <a:latin typeface="Calibri"/>
                <a:cs typeface="Calibri"/>
              </a:rPr>
              <a:t>*</a:t>
            </a:r>
            <a:r>
              <a:rPr sz="2800" b="1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indicates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retraction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state</a:t>
            </a:r>
            <a:endParaRPr sz="2800">
              <a:latin typeface="Calibri"/>
              <a:cs typeface="Calibri"/>
            </a:endParaRPr>
          </a:p>
          <a:p>
            <a:pPr marL="240029" marR="887730" indent="-227329">
              <a:lnSpc>
                <a:spcPts val="3020"/>
              </a:lnSpc>
              <a:spcBef>
                <a:spcPts val="1060"/>
              </a:spcBef>
              <a:buFont typeface="Arial MT"/>
              <a:buChar char="•"/>
              <a:tabLst>
                <a:tab pos="241300" algn="l"/>
              </a:tabLst>
            </a:pPr>
            <a:r>
              <a:rPr sz="2400" dirty="0">
                <a:latin typeface="Courier New"/>
                <a:cs typeface="Courier New"/>
              </a:rPr>
              <a:t>get_token_code()</a:t>
            </a:r>
            <a:r>
              <a:rPr sz="2400" spc="-844" dirty="0">
                <a:latin typeface="Courier New"/>
                <a:cs typeface="Courier New"/>
              </a:rPr>
              <a:t> </a:t>
            </a:r>
            <a:r>
              <a:rPr sz="2800" dirty="0">
                <a:latin typeface="Calibri"/>
                <a:cs typeface="Calibri"/>
              </a:rPr>
              <a:t>searches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table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check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name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a 	</a:t>
            </a:r>
            <a:r>
              <a:rPr sz="2800" dirty="0">
                <a:latin typeface="Calibri"/>
                <a:cs typeface="Calibri"/>
              </a:rPr>
              <a:t>reserved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integer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so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ts val="3195"/>
              </a:lnSpc>
              <a:spcBef>
                <a:spcPts val="62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Otherwise,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returns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integer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IDENTIFIER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token,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with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5"/>
              </a:lnSpc>
            </a:pPr>
            <a:r>
              <a:rPr sz="2600" spc="-20" dirty="0">
                <a:latin typeface="Courier New"/>
                <a:cs typeface="Courier New"/>
              </a:rPr>
              <a:t>name</a:t>
            </a:r>
            <a:r>
              <a:rPr sz="2600" spc="-940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alibri"/>
                <a:cs typeface="Calibri"/>
              </a:rPr>
              <a:t>containing</a:t>
            </a:r>
            <a:r>
              <a:rPr sz="2800" spc="-114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characters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forming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token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Name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relevant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reserved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7350379" y="2491232"/>
            <a:ext cx="530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letter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906515" y="2491232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90761" y="2491232"/>
            <a:ext cx="536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other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801105" y="2584704"/>
            <a:ext cx="1366520" cy="574675"/>
            <a:chOff x="5801105" y="2584704"/>
            <a:chExt cx="1366520" cy="574675"/>
          </a:xfrm>
        </p:grpSpPr>
        <p:sp>
          <p:nvSpPr>
            <p:cNvPr id="8" name="object 8"/>
            <p:cNvSpPr/>
            <p:nvPr/>
          </p:nvSpPr>
          <p:spPr>
            <a:xfrm>
              <a:off x="5801105" y="2830068"/>
              <a:ext cx="705485" cy="86995"/>
            </a:xfrm>
            <a:custGeom>
              <a:avLst/>
              <a:gdLst/>
              <a:ahLst/>
              <a:cxnLst/>
              <a:rect l="l" t="t" r="r" b="b"/>
              <a:pathLst>
                <a:path w="705484" h="86994">
                  <a:moveTo>
                    <a:pt x="618490" y="0"/>
                  </a:moveTo>
                  <a:lnTo>
                    <a:pt x="618490" y="86868"/>
                  </a:lnTo>
                  <a:lnTo>
                    <a:pt x="676402" y="57912"/>
                  </a:lnTo>
                  <a:lnTo>
                    <a:pt x="632968" y="57912"/>
                  </a:lnTo>
                  <a:lnTo>
                    <a:pt x="632968" y="28956"/>
                  </a:lnTo>
                  <a:lnTo>
                    <a:pt x="676402" y="28956"/>
                  </a:lnTo>
                  <a:lnTo>
                    <a:pt x="618490" y="0"/>
                  </a:lnTo>
                  <a:close/>
                </a:path>
                <a:path w="705484" h="86994">
                  <a:moveTo>
                    <a:pt x="618490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618490" y="57912"/>
                  </a:lnTo>
                  <a:lnTo>
                    <a:pt x="618490" y="28956"/>
                  </a:lnTo>
                  <a:close/>
                </a:path>
                <a:path w="705484" h="86994">
                  <a:moveTo>
                    <a:pt x="676402" y="28956"/>
                  </a:moveTo>
                  <a:lnTo>
                    <a:pt x="632968" y="28956"/>
                  </a:lnTo>
                  <a:lnTo>
                    <a:pt x="632968" y="57912"/>
                  </a:lnTo>
                  <a:lnTo>
                    <a:pt x="676402" y="57912"/>
                  </a:lnTo>
                  <a:lnTo>
                    <a:pt x="705358" y="43434"/>
                  </a:lnTo>
                  <a:lnTo>
                    <a:pt x="676402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505955" y="2584704"/>
              <a:ext cx="661670" cy="574675"/>
            </a:xfrm>
            <a:custGeom>
              <a:avLst/>
              <a:gdLst/>
              <a:ahLst/>
              <a:cxnLst/>
              <a:rect l="l" t="t" r="r" b="b"/>
              <a:pathLst>
                <a:path w="661670" h="574675">
                  <a:moveTo>
                    <a:pt x="330708" y="0"/>
                  </a:moveTo>
                  <a:lnTo>
                    <a:pt x="281842" y="3115"/>
                  </a:lnTo>
                  <a:lnTo>
                    <a:pt x="235202" y="12165"/>
                  </a:lnTo>
                  <a:lnTo>
                    <a:pt x="191298" y="26705"/>
                  </a:lnTo>
                  <a:lnTo>
                    <a:pt x="150642" y="46290"/>
                  </a:lnTo>
                  <a:lnTo>
                    <a:pt x="113746" y="70474"/>
                  </a:lnTo>
                  <a:lnTo>
                    <a:pt x="81123" y="98814"/>
                  </a:lnTo>
                  <a:lnTo>
                    <a:pt x="53283" y="130865"/>
                  </a:lnTo>
                  <a:lnTo>
                    <a:pt x="30739" y="166181"/>
                  </a:lnTo>
                  <a:lnTo>
                    <a:pt x="14003" y="204317"/>
                  </a:lnTo>
                  <a:lnTo>
                    <a:pt x="3586" y="244830"/>
                  </a:lnTo>
                  <a:lnTo>
                    <a:pt x="0" y="287274"/>
                  </a:lnTo>
                  <a:lnTo>
                    <a:pt x="3586" y="329717"/>
                  </a:lnTo>
                  <a:lnTo>
                    <a:pt x="14003" y="370230"/>
                  </a:lnTo>
                  <a:lnTo>
                    <a:pt x="30739" y="408366"/>
                  </a:lnTo>
                  <a:lnTo>
                    <a:pt x="53283" y="443682"/>
                  </a:lnTo>
                  <a:lnTo>
                    <a:pt x="81123" y="475733"/>
                  </a:lnTo>
                  <a:lnTo>
                    <a:pt x="113746" y="504073"/>
                  </a:lnTo>
                  <a:lnTo>
                    <a:pt x="150642" y="528257"/>
                  </a:lnTo>
                  <a:lnTo>
                    <a:pt x="191298" y="547842"/>
                  </a:lnTo>
                  <a:lnTo>
                    <a:pt x="235202" y="562382"/>
                  </a:lnTo>
                  <a:lnTo>
                    <a:pt x="281842" y="571432"/>
                  </a:lnTo>
                  <a:lnTo>
                    <a:pt x="330708" y="574548"/>
                  </a:lnTo>
                  <a:lnTo>
                    <a:pt x="379573" y="571432"/>
                  </a:lnTo>
                  <a:lnTo>
                    <a:pt x="426213" y="562382"/>
                  </a:lnTo>
                  <a:lnTo>
                    <a:pt x="470117" y="547842"/>
                  </a:lnTo>
                  <a:lnTo>
                    <a:pt x="510773" y="528257"/>
                  </a:lnTo>
                  <a:lnTo>
                    <a:pt x="547669" y="504073"/>
                  </a:lnTo>
                  <a:lnTo>
                    <a:pt x="580292" y="475733"/>
                  </a:lnTo>
                  <a:lnTo>
                    <a:pt x="608132" y="443682"/>
                  </a:lnTo>
                  <a:lnTo>
                    <a:pt x="630676" y="408366"/>
                  </a:lnTo>
                  <a:lnTo>
                    <a:pt x="647412" y="370230"/>
                  </a:lnTo>
                  <a:lnTo>
                    <a:pt x="657829" y="329717"/>
                  </a:lnTo>
                  <a:lnTo>
                    <a:pt x="661416" y="287274"/>
                  </a:lnTo>
                  <a:lnTo>
                    <a:pt x="657829" y="244830"/>
                  </a:lnTo>
                  <a:lnTo>
                    <a:pt x="647412" y="204317"/>
                  </a:lnTo>
                  <a:lnTo>
                    <a:pt x="630676" y="166181"/>
                  </a:lnTo>
                  <a:lnTo>
                    <a:pt x="608132" y="130865"/>
                  </a:lnTo>
                  <a:lnTo>
                    <a:pt x="580292" y="98814"/>
                  </a:lnTo>
                  <a:lnTo>
                    <a:pt x="547669" y="70474"/>
                  </a:lnTo>
                  <a:lnTo>
                    <a:pt x="510773" y="46290"/>
                  </a:lnTo>
                  <a:lnTo>
                    <a:pt x="470117" y="26705"/>
                  </a:lnTo>
                  <a:lnTo>
                    <a:pt x="426213" y="12165"/>
                  </a:lnTo>
                  <a:lnTo>
                    <a:pt x="379573" y="3115"/>
                  </a:lnTo>
                  <a:lnTo>
                    <a:pt x="3307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6766052" y="270758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8068056" y="2584704"/>
            <a:ext cx="662940" cy="574675"/>
          </a:xfrm>
          <a:custGeom>
            <a:avLst/>
            <a:gdLst/>
            <a:ahLst/>
            <a:cxnLst/>
            <a:rect l="l" t="t" r="r" b="b"/>
            <a:pathLst>
              <a:path w="662940" h="574675">
                <a:moveTo>
                  <a:pt x="331470" y="0"/>
                </a:moveTo>
                <a:lnTo>
                  <a:pt x="282501" y="3115"/>
                </a:lnTo>
                <a:lnTo>
                  <a:pt x="235758" y="12165"/>
                </a:lnTo>
                <a:lnTo>
                  <a:pt x="191756" y="26705"/>
                </a:lnTo>
                <a:lnTo>
                  <a:pt x="151007" y="46290"/>
                </a:lnTo>
                <a:lnTo>
                  <a:pt x="114025" y="70474"/>
                </a:lnTo>
                <a:lnTo>
                  <a:pt x="81323" y="98814"/>
                </a:lnTo>
                <a:lnTo>
                  <a:pt x="53416" y="130865"/>
                </a:lnTo>
                <a:lnTo>
                  <a:pt x="30817" y="166181"/>
                </a:lnTo>
                <a:lnTo>
                  <a:pt x="14038" y="204317"/>
                </a:lnTo>
                <a:lnTo>
                  <a:pt x="3595" y="244830"/>
                </a:lnTo>
                <a:lnTo>
                  <a:pt x="0" y="287274"/>
                </a:lnTo>
                <a:lnTo>
                  <a:pt x="3595" y="329717"/>
                </a:lnTo>
                <a:lnTo>
                  <a:pt x="14038" y="370230"/>
                </a:lnTo>
                <a:lnTo>
                  <a:pt x="30817" y="408366"/>
                </a:lnTo>
                <a:lnTo>
                  <a:pt x="53416" y="443682"/>
                </a:lnTo>
                <a:lnTo>
                  <a:pt x="81323" y="475733"/>
                </a:lnTo>
                <a:lnTo>
                  <a:pt x="114025" y="504073"/>
                </a:lnTo>
                <a:lnTo>
                  <a:pt x="151007" y="528257"/>
                </a:lnTo>
                <a:lnTo>
                  <a:pt x="191756" y="547842"/>
                </a:lnTo>
                <a:lnTo>
                  <a:pt x="235758" y="562382"/>
                </a:lnTo>
                <a:lnTo>
                  <a:pt x="282501" y="571432"/>
                </a:lnTo>
                <a:lnTo>
                  <a:pt x="331470" y="574548"/>
                </a:lnTo>
                <a:lnTo>
                  <a:pt x="380438" y="571432"/>
                </a:lnTo>
                <a:lnTo>
                  <a:pt x="427181" y="562382"/>
                </a:lnTo>
                <a:lnTo>
                  <a:pt x="471183" y="547842"/>
                </a:lnTo>
                <a:lnTo>
                  <a:pt x="511932" y="528257"/>
                </a:lnTo>
                <a:lnTo>
                  <a:pt x="548914" y="504073"/>
                </a:lnTo>
                <a:lnTo>
                  <a:pt x="581616" y="475733"/>
                </a:lnTo>
                <a:lnTo>
                  <a:pt x="609523" y="443682"/>
                </a:lnTo>
                <a:lnTo>
                  <a:pt x="632122" y="408366"/>
                </a:lnTo>
                <a:lnTo>
                  <a:pt x="648901" y="370230"/>
                </a:lnTo>
                <a:lnTo>
                  <a:pt x="659344" y="329717"/>
                </a:lnTo>
                <a:lnTo>
                  <a:pt x="662940" y="287274"/>
                </a:lnTo>
                <a:lnTo>
                  <a:pt x="659344" y="244830"/>
                </a:lnTo>
                <a:lnTo>
                  <a:pt x="648901" y="204317"/>
                </a:lnTo>
                <a:lnTo>
                  <a:pt x="632122" y="166181"/>
                </a:lnTo>
                <a:lnTo>
                  <a:pt x="609523" y="130865"/>
                </a:lnTo>
                <a:lnTo>
                  <a:pt x="581616" y="98814"/>
                </a:lnTo>
                <a:lnTo>
                  <a:pt x="548914" y="70474"/>
                </a:lnTo>
                <a:lnTo>
                  <a:pt x="511932" y="46290"/>
                </a:lnTo>
                <a:lnTo>
                  <a:pt x="471183" y="26705"/>
                </a:lnTo>
                <a:lnTo>
                  <a:pt x="427181" y="12165"/>
                </a:lnTo>
                <a:lnTo>
                  <a:pt x="380438" y="3115"/>
                </a:lnTo>
                <a:lnTo>
                  <a:pt x="33147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8329421" y="270758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7177278" y="2584704"/>
            <a:ext cx="3176905" cy="574675"/>
            <a:chOff x="7177278" y="2584704"/>
            <a:chExt cx="3176905" cy="574675"/>
          </a:xfrm>
        </p:grpSpPr>
        <p:sp>
          <p:nvSpPr>
            <p:cNvPr id="14" name="object 14"/>
            <p:cNvSpPr/>
            <p:nvPr/>
          </p:nvSpPr>
          <p:spPr>
            <a:xfrm>
              <a:off x="7177278" y="2830067"/>
              <a:ext cx="2513965" cy="86995"/>
            </a:xfrm>
            <a:custGeom>
              <a:avLst/>
              <a:gdLst/>
              <a:ahLst/>
              <a:cxnLst/>
              <a:rect l="l" t="t" r="r" b="b"/>
              <a:pathLst>
                <a:path w="2513965" h="86994">
                  <a:moveTo>
                    <a:pt x="892683" y="43434"/>
                  </a:moveTo>
                  <a:lnTo>
                    <a:pt x="863727" y="28956"/>
                  </a:lnTo>
                  <a:lnTo>
                    <a:pt x="805815" y="0"/>
                  </a:lnTo>
                  <a:lnTo>
                    <a:pt x="805815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805815" y="57912"/>
                  </a:lnTo>
                  <a:lnTo>
                    <a:pt x="805815" y="86868"/>
                  </a:lnTo>
                  <a:lnTo>
                    <a:pt x="863727" y="57912"/>
                  </a:lnTo>
                  <a:lnTo>
                    <a:pt x="892683" y="43434"/>
                  </a:lnTo>
                  <a:close/>
                </a:path>
                <a:path w="2513965" h="86994">
                  <a:moveTo>
                    <a:pt x="2513457" y="43434"/>
                  </a:moveTo>
                  <a:lnTo>
                    <a:pt x="2484501" y="28956"/>
                  </a:lnTo>
                  <a:lnTo>
                    <a:pt x="2426589" y="0"/>
                  </a:lnTo>
                  <a:lnTo>
                    <a:pt x="2426589" y="28956"/>
                  </a:lnTo>
                  <a:lnTo>
                    <a:pt x="1554480" y="28956"/>
                  </a:lnTo>
                  <a:lnTo>
                    <a:pt x="1554480" y="57912"/>
                  </a:lnTo>
                  <a:lnTo>
                    <a:pt x="2426589" y="57912"/>
                  </a:lnTo>
                  <a:lnTo>
                    <a:pt x="2426589" y="86868"/>
                  </a:lnTo>
                  <a:lnTo>
                    <a:pt x="2484501" y="57912"/>
                  </a:lnTo>
                  <a:lnTo>
                    <a:pt x="2513457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9691116" y="2584704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40" h="574675">
                  <a:moveTo>
                    <a:pt x="331469" y="0"/>
                  </a:moveTo>
                  <a:lnTo>
                    <a:pt x="282501" y="3115"/>
                  </a:lnTo>
                  <a:lnTo>
                    <a:pt x="235758" y="12165"/>
                  </a:lnTo>
                  <a:lnTo>
                    <a:pt x="191756" y="26705"/>
                  </a:lnTo>
                  <a:lnTo>
                    <a:pt x="151007" y="46290"/>
                  </a:lnTo>
                  <a:lnTo>
                    <a:pt x="114025" y="70474"/>
                  </a:lnTo>
                  <a:lnTo>
                    <a:pt x="81323" y="98814"/>
                  </a:lnTo>
                  <a:lnTo>
                    <a:pt x="53416" y="130865"/>
                  </a:lnTo>
                  <a:lnTo>
                    <a:pt x="30817" y="166181"/>
                  </a:lnTo>
                  <a:lnTo>
                    <a:pt x="14038" y="204317"/>
                  </a:lnTo>
                  <a:lnTo>
                    <a:pt x="3595" y="244830"/>
                  </a:lnTo>
                  <a:lnTo>
                    <a:pt x="0" y="287274"/>
                  </a:lnTo>
                  <a:lnTo>
                    <a:pt x="3595" y="329717"/>
                  </a:lnTo>
                  <a:lnTo>
                    <a:pt x="14038" y="370230"/>
                  </a:lnTo>
                  <a:lnTo>
                    <a:pt x="30817" y="408366"/>
                  </a:lnTo>
                  <a:lnTo>
                    <a:pt x="53416" y="443682"/>
                  </a:lnTo>
                  <a:lnTo>
                    <a:pt x="81323" y="475733"/>
                  </a:lnTo>
                  <a:lnTo>
                    <a:pt x="114025" y="504073"/>
                  </a:lnTo>
                  <a:lnTo>
                    <a:pt x="151007" y="528257"/>
                  </a:lnTo>
                  <a:lnTo>
                    <a:pt x="191756" y="547842"/>
                  </a:lnTo>
                  <a:lnTo>
                    <a:pt x="235758" y="562382"/>
                  </a:lnTo>
                  <a:lnTo>
                    <a:pt x="282501" y="571432"/>
                  </a:lnTo>
                  <a:lnTo>
                    <a:pt x="331469" y="574548"/>
                  </a:lnTo>
                  <a:lnTo>
                    <a:pt x="380438" y="571432"/>
                  </a:lnTo>
                  <a:lnTo>
                    <a:pt x="427181" y="562382"/>
                  </a:lnTo>
                  <a:lnTo>
                    <a:pt x="471183" y="547842"/>
                  </a:lnTo>
                  <a:lnTo>
                    <a:pt x="511932" y="528257"/>
                  </a:lnTo>
                  <a:lnTo>
                    <a:pt x="548914" y="504073"/>
                  </a:lnTo>
                  <a:lnTo>
                    <a:pt x="581616" y="475733"/>
                  </a:lnTo>
                  <a:lnTo>
                    <a:pt x="609523" y="443682"/>
                  </a:lnTo>
                  <a:lnTo>
                    <a:pt x="632122" y="408366"/>
                  </a:lnTo>
                  <a:lnTo>
                    <a:pt x="648901" y="370230"/>
                  </a:lnTo>
                  <a:lnTo>
                    <a:pt x="659344" y="329717"/>
                  </a:lnTo>
                  <a:lnTo>
                    <a:pt x="662939" y="287274"/>
                  </a:lnTo>
                  <a:lnTo>
                    <a:pt x="659344" y="244830"/>
                  </a:lnTo>
                  <a:lnTo>
                    <a:pt x="648901" y="204317"/>
                  </a:lnTo>
                  <a:lnTo>
                    <a:pt x="632122" y="166181"/>
                  </a:lnTo>
                  <a:lnTo>
                    <a:pt x="609523" y="130865"/>
                  </a:lnTo>
                  <a:lnTo>
                    <a:pt x="581616" y="98814"/>
                  </a:lnTo>
                  <a:lnTo>
                    <a:pt x="548914" y="70474"/>
                  </a:lnTo>
                  <a:lnTo>
                    <a:pt x="511932" y="46290"/>
                  </a:lnTo>
                  <a:lnTo>
                    <a:pt x="471183" y="26705"/>
                  </a:lnTo>
                  <a:lnTo>
                    <a:pt x="427181" y="12165"/>
                  </a:lnTo>
                  <a:lnTo>
                    <a:pt x="380438" y="3115"/>
                  </a:lnTo>
                  <a:lnTo>
                    <a:pt x="33146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9829800" y="2671572"/>
              <a:ext cx="386080" cy="401320"/>
            </a:xfrm>
            <a:custGeom>
              <a:avLst/>
              <a:gdLst/>
              <a:ahLst/>
              <a:cxnLst/>
              <a:rect l="l" t="t" r="r" b="b"/>
              <a:pathLst>
                <a:path w="386079" h="401319">
                  <a:moveTo>
                    <a:pt x="192785" y="0"/>
                  </a:moveTo>
                  <a:lnTo>
                    <a:pt x="148596" y="5289"/>
                  </a:lnTo>
                  <a:lnTo>
                    <a:pt x="108024" y="20358"/>
                  </a:lnTo>
                  <a:lnTo>
                    <a:pt x="72227" y="44007"/>
                  </a:lnTo>
                  <a:lnTo>
                    <a:pt x="42367" y="75035"/>
                  </a:lnTo>
                  <a:lnTo>
                    <a:pt x="19603" y="112245"/>
                  </a:lnTo>
                  <a:lnTo>
                    <a:pt x="5094" y="154434"/>
                  </a:lnTo>
                  <a:lnTo>
                    <a:pt x="0" y="200405"/>
                  </a:lnTo>
                  <a:lnTo>
                    <a:pt x="5094" y="246377"/>
                  </a:lnTo>
                  <a:lnTo>
                    <a:pt x="19603" y="288566"/>
                  </a:lnTo>
                  <a:lnTo>
                    <a:pt x="42367" y="325776"/>
                  </a:lnTo>
                  <a:lnTo>
                    <a:pt x="72227" y="356804"/>
                  </a:lnTo>
                  <a:lnTo>
                    <a:pt x="108024" y="380453"/>
                  </a:lnTo>
                  <a:lnTo>
                    <a:pt x="148596" y="395522"/>
                  </a:lnTo>
                  <a:lnTo>
                    <a:pt x="192785" y="400812"/>
                  </a:lnTo>
                  <a:lnTo>
                    <a:pt x="236975" y="395522"/>
                  </a:lnTo>
                  <a:lnTo>
                    <a:pt x="277547" y="380453"/>
                  </a:lnTo>
                  <a:lnTo>
                    <a:pt x="313344" y="356804"/>
                  </a:lnTo>
                  <a:lnTo>
                    <a:pt x="343204" y="325776"/>
                  </a:lnTo>
                  <a:lnTo>
                    <a:pt x="365968" y="288566"/>
                  </a:lnTo>
                  <a:lnTo>
                    <a:pt x="380477" y="246377"/>
                  </a:lnTo>
                  <a:lnTo>
                    <a:pt x="385572" y="200405"/>
                  </a:lnTo>
                  <a:lnTo>
                    <a:pt x="380477" y="154434"/>
                  </a:lnTo>
                  <a:lnTo>
                    <a:pt x="365968" y="112245"/>
                  </a:lnTo>
                  <a:lnTo>
                    <a:pt x="343204" y="75035"/>
                  </a:lnTo>
                  <a:lnTo>
                    <a:pt x="313344" y="44007"/>
                  </a:lnTo>
                  <a:lnTo>
                    <a:pt x="277547" y="20358"/>
                  </a:lnTo>
                  <a:lnTo>
                    <a:pt x="236975" y="5289"/>
                  </a:lnTo>
                  <a:lnTo>
                    <a:pt x="192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9952990" y="270758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171957" y="2005838"/>
            <a:ext cx="448309" cy="614680"/>
          </a:xfrm>
          <a:custGeom>
            <a:avLst/>
            <a:gdLst/>
            <a:ahLst/>
            <a:cxnLst/>
            <a:rect l="l" t="t" r="r" b="b"/>
            <a:pathLst>
              <a:path w="448309" h="614680">
                <a:moveTo>
                  <a:pt x="78081" y="545964"/>
                </a:moveTo>
                <a:lnTo>
                  <a:pt x="52435" y="560069"/>
                </a:lnTo>
                <a:lnTo>
                  <a:pt x="132064" y="614679"/>
                </a:lnTo>
                <a:lnTo>
                  <a:pt x="130259" y="563879"/>
                </a:lnTo>
                <a:lnTo>
                  <a:pt x="130214" y="562609"/>
                </a:lnTo>
                <a:lnTo>
                  <a:pt x="130124" y="560069"/>
                </a:lnTo>
                <a:lnTo>
                  <a:pt x="130078" y="558800"/>
                </a:lnTo>
                <a:lnTo>
                  <a:pt x="84820" y="558800"/>
                </a:lnTo>
                <a:lnTo>
                  <a:pt x="78081" y="545964"/>
                </a:lnTo>
                <a:close/>
              </a:path>
              <a:path w="448309" h="614680">
                <a:moveTo>
                  <a:pt x="347710" y="539750"/>
                </a:moveTo>
                <a:lnTo>
                  <a:pt x="343011" y="548639"/>
                </a:lnTo>
                <a:lnTo>
                  <a:pt x="338693" y="557529"/>
                </a:lnTo>
                <a:lnTo>
                  <a:pt x="338947" y="557529"/>
                </a:lnTo>
                <a:lnTo>
                  <a:pt x="334756" y="563879"/>
                </a:lnTo>
                <a:lnTo>
                  <a:pt x="331200" y="571500"/>
                </a:lnTo>
                <a:lnTo>
                  <a:pt x="328025" y="576579"/>
                </a:lnTo>
                <a:lnTo>
                  <a:pt x="325104" y="581659"/>
                </a:lnTo>
                <a:lnTo>
                  <a:pt x="322945" y="585469"/>
                </a:lnTo>
                <a:lnTo>
                  <a:pt x="323199" y="585469"/>
                </a:lnTo>
                <a:lnTo>
                  <a:pt x="320024" y="590550"/>
                </a:lnTo>
                <a:lnTo>
                  <a:pt x="319516" y="591819"/>
                </a:lnTo>
                <a:lnTo>
                  <a:pt x="345551" y="604519"/>
                </a:lnTo>
                <a:lnTo>
                  <a:pt x="345297" y="604519"/>
                </a:lnTo>
                <a:lnTo>
                  <a:pt x="346313" y="603250"/>
                </a:lnTo>
                <a:lnTo>
                  <a:pt x="350377" y="595629"/>
                </a:lnTo>
                <a:lnTo>
                  <a:pt x="353044" y="591819"/>
                </a:lnTo>
                <a:lnTo>
                  <a:pt x="356473" y="585469"/>
                </a:lnTo>
                <a:lnTo>
                  <a:pt x="364347" y="570229"/>
                </a:lnTo>
                <a:lnTo>
                  <a:pt x="368665" y="562609"/>
                </a:lnTo>
                <a:lnTo>
                  <a:pt x="373364" y="553719"/>
                </a:lnTo>
                <a:lnTo>
                  <a:pt x="378317" y="543559"/>
                </a:lnTo>
                <a:lnTo>
                  <a:pt x="379587" y="541019"/>
                </a:lnTo>
                <a:lnTo>
                  <a:pt x="347583" y="541019"/>
                </a:lnTo>
                <a:lnTo>
                  <a:pt x="347710" y="539750"/>
                </a:lnTo>
                <a:close/>
              </a:path>
              <a:path w="448309" h="614680">
                <a:moveTo>
                  <a:pt x="103288" y="532147"/>
                </a:moveTo>
                <a:lnTo>
                  <a:pt x="100926" y="533400"/>
                </a:lnTo>
                <a:lnTo>
                  <a:pt x="78081" y="545964"/>
                </a:lnTo>
                <a:lnTo>
                  <a:pt x="84820" y="558800"/>
                </a:lnTo>
                <a:lnTo>
                  <a:pt x="110220" y="544829"/>
                </a:lnTo>
                <a:lnTo>
                  <a:pt x="103288" y="532147"/>
                </a:lnTo>
                <a:close/>
              </a:path>
              <a:path w="448309" h="614680">
                <a:moveTo>
                  <a:pt x="128635" y="518159"/>
                </a:moveTo>
                <a:lnTo>
                  <a:pt x="105544" y="530859"/>
                </a:lnTo>
                <a:lnTo>
                  <a:pt x="103288" y="532147"/>
                </a:lnTo>
                <a:lnTo>
                  <a:pt x="110220" y="544829"/>
                </a:lnTo>
                <a:lnTo>
                  <a:pt x="84820" y="558800"/>
                </a:lnTo>
                <a:lnTo>
                  <a:pt x="130078" y="558800"/>
                </a:lnTo>
                <a:lnTo>
                  <a:pt x="128725" y="520700"/>
                </a:lnTo>
                <a:lnTo>
                  <a:pt x="128635" y="518159"/>
                </a:lnTo>
                <a:close/>
              </a:path>
              <a:path w="448309" h="614680">
                <a:moveTo>
                  <a:pt x="166735" y="0"/>
                </a:moveTo>
                <a:lnTo>
                  <a:pt x="118221" y="20319"/>
                </a:lnTo>
                <a:lnTo>
                  <a:pt x="110982" y="27939"/>
                </a:lnTo>
                <a:lnTo>
                  <a:pt x="103997" y="34289"/>
                </a:lnTo>
                <a:lnTo>
                  <a:pt x="77581" y="68579"/>
                </a:lnTo>
                <a:lnTo>
                  <a:pt x="53959" y="110489"/>
                </a:lnTo>
                <a:lnTo>
                  <a:pt x="33639" y="156209"/>
                </a:lnTo>
                <a:lnTo>
                  <a:pt x="17129" y="203200"/>
                </a:lnTo>
                <a:lnTo>
                  <a:pt x="5699" y="250189"/>
                </a:lnTo>
                <a:lnTo>
                  <a:pt x="111" y="292100"/>
                </a:lnTo>
                <a:lnTo>
                  <a:pt x="0" y="314959"/>
                </a:lnTo>
                <a:lnTo>
                  <a:pt x="989" y="332558"/>
                </a:lnTo>
                <a:lnTo>
                  <a:pt x="7731" y="373379"/>
                </a:lnTo>
                <a:lnTo>
                  <a:pt x="19161" y="414019"/>
                </a:lnTo>
                <a:lnTo>
                  <a:pt x="34782" y="455929"/>
                </a:lnTo>
                <a:lnTo>
                  <a:pt x="53197" y="497839"/>
                </a:lnTo>
                <a:lnTo>
                  <a:pt x="78081" y="545964"/>
                </a:lnTo>
                <a:lnTo>
                  <a:pt x="103202" y="532147"/>
                </a:lnTo>
                <a:lnTo>
                  <a:pt x="102535" y="530859"/>
                </a:lnTo>
                <a:lnTo>
                  <a:pt x="101711" y="529452"/>
                </a:lnTo>
                <a:lnTo>
                  <a:pt x="89265" y="505459"/>
                </a:lnTo>
                <a:lnTo>
                  <a:pt x="79359" y="485139"/>
                </a:lnTo>
                <a:lnTo>
                  <a:pt x="70088" y="464819"/>
                </a:lnTo>
                <a:lnTo>
                  <a:pt x="61452" y="444500"/>
                </a:lnTo>
                <a:lnTo>
                  <a:pt x="54070" y="425450"/>
                </a:lnTo>
                <a:lnTo>
                  <a:pt x="53705" y="425450"/>
                </a:lnTo>
                <a:lnTo>
                  <a:pt x="46593" y="405129"/>
                </a:lnTo>
                <a:lnTo>
                  <a:pt x="46847" y="405129"/>
                </a:lnTo>
                <a:lnTo>
                  <a:pt x="40751" y="386079"/>
                </a:lnTo>
                <a:lnTo>
                  <a:pt x="35925" y="367029"/>
                </a:lnTo>
                <a:lnTo>
                  <a:pt x="36179" y="367029"/>
                </a:lnTo>
                <a:lnTo>
                  <a:pt x="32504" y="349250"/>
                </a:lnTo>
                <a:lnTo>
                  <a:pt x="32369" y="349250"/>
                </a:lnTo>
                <a:lnTo>
                  <a:pt x="29987" y="330200"/>
                </a:lnTo>
                <a:lnTo>
                  <a:pt x="29926" y="329711"/>
                </a:lnTo>
                <a:lnTo>
                  <a:pt x="29829" y="328929"/>
                </a:lnTo>
                <a:lnTo>
                  <a:pt x="29575" y="323850"/>
                </a:lnTo>
                <a:lnTo>
                  <a:pt x="29041" y="314959"/>
                </a:lnTo>
                <a:lnTo>
                  <a:pt x="30845" y="275589"/>
                </a:lnTo>
                <a:lnTo>
                  <a:pt x="35395" y="250189"/>
                </a:lnTo>
                <a:lnTo>
                  <a:pt x="38973" y="233679"/>
                </a:lnTo>
                <a:lnTo>
                  <a:pt x="45069" y="212089"/>
                </a:lnTo>
                <a:lnTo>
                  <a:pt x="44815" y="212089"/>
                </a:lnTo>
                <a:lnTo>
                  <a:pt x="52308" y="189229"/>
                </a:lnTo>
                <a:lnTo>
                  <a:pt x="52054" y="189229"/>
                </a:lnTo>
                <a:lnTo>
                  <a:pt x="60690" y="166369"/>
                </a:lnTo>
                <a:lnTo>
                  <a:pt x="60436" y="166369"/>
                </a:lnTo>
                <a:lnTo>
                  <a:pt x="69834" y="143509"/>
                </a:lnTo>
                <a:lnTo>
                  <a:pt x="70192" y="143509"/>
                </a:lnTo>
                <a:lnTo>
                  <a:pt x="79994" y="123189"/>
                </a:lnTo>
                <a:lnTo>
                  <a:pt x="79613" y="123189"/>
                </a:lnTo>
                <a:lnTo>
                  <a:pt x="90789" y="102869"/>
                </a:lnTo>
                <a:lnTo>
                  <a:pt x="90408" y="102869"/>
                </a:lnTo>
                <a:lnTo>
                  <a:pt x="102092" y="83819"/>
                </a:lnTo>
                <a:lnTo>
                  <a:pt x="102581" y="83819"/>
                </a:lnTo>
                <a:lnTo>
                  <a:pt x="107807" y="76200"/>
                </a:lnTo>
                <a:lnTo>
                  <a:pt x="107426" y="76200"/>
                </a:lnTo>
                <a:lnTo>
                  <a:pt x="113522" y="67309"/>
                </a:lnTo>
                <a:lnTo>
                  <a:pt x="114199" y="67309"/>
                </a:lnTo>
                <a:lnTo>
                  <a:pt x="119491" y="60959"/>
                </a:lnTo>
                <a:lnTo>
                  <a:pt x="119110" y="60959"/>
                </a:lnTo>
                <a:lnTo>
                  <a:pt x="125460" y="53339"/>
                </a:lnTo>
                <a:lnTo>
                  <a:pt x="126222" y="53339"/>
                </a:lnTo>
                <a:lnTo>
                  <a:pt x="131302" y="48259"/>
                </a:lnTo>
                <a:lnTo>
                  <a:pt x="130667" y="48259"/>
                </a:lnTo>
                <a:lnTo>
                  <a:pt x="137144" y="43179"/>
                </a:lnTo>
                <a:lnTo>
                  <a:pt x="136255" y="43179"/>
                </a:lnTo>
                <a:lnTo>
                  <a:pt x="142859" y="38100"/>
                </a:lnTo>
                <a:lnTo>
                  <a:pt x="144002" y="38100"/>
                </a:lnTo>
                <a:lnTo>
                  <a:pt x="148320" y="35559"/>
                </a:lnTo>
                <a:lnTo>
                  <a:pt x="147177" y="35559"/>
                </a:lnTo>
                <a:lnTo>
                  <a:pt x="153781" y="31750"/>
                </a:lnTo>
                <a:lnTo>
                  <a:pt x="155432" y="31750"/>
                </a:lnTo>
                <a:lnTo>
                  <a:pt x="158734" y="30479"/>
                </a:lnTo>
                <a:lnTo>
                  <a:pt x="156956" y="30479"/>
                </a:lnTo>
                <a:lnTo>
                  <a:pt x="163433" y="29209"/>
                </a:lnTo>
                <a:lnTo>
                  <a:pt x="235467" y="29209"/>
                </a:lnTo>
                <a:lnTo>
                  <a:pt x="221726" y="20319"/>
                </a:lnTo>
                <a:lnTo>
                  <a:pt x="212074" y="13969"/>
                </a:lnTo>
                <a:lnTo>
                  <a:pt x="193532" y="6350"/>
                </a:lnTo>
                <a:lnTo>
                  <a:pt x="184515" y="2539"/>
                </a:lnTo>
                <a:lnTo>
                  <a:pt x="166735" y="0"/>
                </a:lnTo>
                <a:close/>
              </a:path>
              <a:path w="448309" h="614680">
                <a:moveTo>
                  <a:pt x="442928" y="288289"/>
                </a:moveTo>
                <a:lnTo>
                  <a:pt x="412607" y="288289"/>
                </a:lnTo>
                <a:lnTo>
                  <a:pt x="415528" y="297179"/>
                </a:lnTo>
                <a:lnTo>
                  <a:pt x="415147" y="297179"/>
                </a:lnTo>
                <a:lnTo>
                  <a:pt x="415800" y="299719"/>
                </a:lnTo>
                <a:lnTo>
                  <a:pt x="417179" y="304800"/>
                </a:lnTo>
                <a:lnTo>
                  <a:pt x="418131" y="312419"/>
                </a:lnTo>
                <a:lnTo>
                  <a:pt x="418322" y="313689"/>
                </a:lnTo>
                <a:lnTo>
                  <a:pt x="418830" y="322579"/>
                </a:lnTo>
                <a:lnTo>
                  <a:pt x="418818" y="323619"/>
                </a:lnTo>
                <a:lnTo>
                  <a:pt x="414258" y="367029"/>
                </a:lnTo>
                <a:lnTo>
                  <a:pt x="405114" y="403859"/>
                </a:lnTo>
                <a:lnTo>
                  <a:pt x="404955" y="403859"/>
                </a:lnTo>
                <a:lnTo>
                  <a:pt x="397113" y="427989"/>
                </a:lnTo>
                <a:lnTo>
                  <a:pt x="377936" y="476250"/>
                </a:lnTo>
                <a:lnTo>
                  <a:pt x="357362" y="520700"/>
                </a:lnTo>
                <a:lnTo>
                  <a:pt x="352409" y="530859"/>
                </a:lnTo>
                <a:lnTo>
                  <a:pt x="347583" y="541019"/>
                </a:lnTo>
                <a:lnTo>
                  <a:pt x="379587" y="541019"/>
                </a:lnTo>
                <a:lnTo>
                  <a:pt x="383397" y="533400"/>
                </a:lnTo>
                <a:lnTo>
                  <a:pt x="404606" y="487679"/>
                </a:lnTo>
                <a:lnTo>
                  <a:pt x="424545" y="436879"/>
                </a:lnTo>
                <a:lnTo>
                  <a:pt x="435013" y="403859"/>
                </a:lnTo>
                <a:lnTo>
                  <a:pt x="405114" y="403859"/>
                </a:lnTo>
                <a:lnTo>
                  <a:pt x="405445" y="402585"/>
                </a:lnTo>
                <a:lnTo>
                  <a:pt x="435341" y="402585"/>
                </a:lnTo>
                <a:lnTo>
                  <a:pt x="439912" y="384809"/>
                </a:lnTo>
                <a:lnTo>
                  <a:pt x="447532" y="335279"/>
                </a:lnTo>
                <a:lnTo>
                  <a:pt x="447659" y="328929"/>
                </a:lnTo>
                <a:lnTo>
                  <a:pt x="447786" y="322579"/>
                </a:lnTo>
                <a:lnTo>
                  <a:pt x="447447" y="314959"/>
                </a:lnTo>
                <a:lnTo>
                  <a:pt x="447334" y="312419"/>
                </a:lnTo>
                <a:lnTo>
                  <a:pt x="447278" y="311150"/>
                </a:lnTo>
                <a:lnTo>
                  <a:pt x="445754" y="299719"/>
                </a:lnTo>
                <a:lnTo>
                  <a:pt x="443341" y="289559"/>
                </a:lnTo>
                <a:lnTo>
                  <a:pt x="442928" y="288289"/>
                </a:lnTo>
                <a:close/>
              </a:path>
              <a:path w="448309" h="614680">
                <a:moveTo>
                  <a:pt x="53578" y="424179"/>
                </a:moveTo>
                <a:lnTo>
                  <a:pt x="53705" y="425450"/>
                </a:lnTo>
                <a:lnTo>
                  <a:pt x="54070" y="425450"/>
                </a:lnTo>
                <a:lnTo>
                  <a:pt x="53578" y="424179"/>
                </a:lnTo>
                <a:close/>
              </a:path>
              <a:path w="448309" h="614680">
                <a:moveTo>
                  <a:pt x="32303" y="348276"/>
                </a:moveTo>
                <a:lnTo>
                  <a:pt x="32369" y="349250"/>
                </a:lnTo>
                <a:lnTo>
                  <a:pt x="32504" y="349250"/>
                </a:lnTo>
                <a:lnTo>
                  <a:pt x="32303" y="348276"/>
                </a:lnTo>
                <a:close/>
              </a:path>
              <a:path w="448309" h="614680">
                <a:moveTo>
                  <a:pt x="440039" y="279400"/>
                </a:moveTo>
                <a:lnTo>
                  <a:pt x="409051" y="279400"/>
                </a:lnTo>
                <a:lnTo>
                  <a:pt x="412861" y="289559"/>
                </a:lnTo>
                <a:lnTo>
                  <a:pt x="412607" y="288289"/>
                </a:lnTo>
                <a:lnTo>
                  <a:pt x="442928" y="288289"/>
                </a:lnTo>
                <a:lnTo>
                  <a:pt x="440039" y="279400"/>
                </a:lnTo>
                <a:close/>
              </a:path>
              <a:path w="448309" h="614680">
                <a:moveTo>
                  <a:pt x="359422" y="148589"/>
                </a:moveTo>
                <a:lnTo>
                  <a:pt x="322183" y="148589"/>
                </a:lnTo>
                <a:lnTo>
                  <a:pt x="341233" y="171450"/>
                </a:lnTo>
                <a:lnTo>
                  <a:pt x="340852" y="171450"/>
                </a:lnTo>
                <a:lnTo>
                  <a:pt x="358505" y="194309"/>
                </a:lnTo>
                <a:lnTo>
                  <a:pt x="358251" y="194309"/>
                </a:lnTo>
                <a:lnTo>
                  <a:pt x="374507" y="217169"/>
                </a:lnTo>
                <a:lnTo>
                  <a:pt x="374126" y="217169"/>
                </a:lnTo>
                <a:lnTo>
                  <a:pt x="388477" y="238759"/>
                </a:lnTo>
                <a:lnTo>
                  <a:pt x="388223" y="238759"/>
                </a:lnTo>
                <a:lnTo>
                  <a:pt x="394573" y="250189"/>
                </a:lnTo>
                <a:lnTo>
                  <a:pt x="394319" y="250189"/>
                </a:lnTo>
                <a:lnTo>
                  <a:pt x="400161" y="260350"/>
                </a:lnTo>
                <a:lnTo>
                  <a:pt x="399907" y="260350"/>
                </a:lnTo>
                <a:lnTo>
                  <a:pt x="405114" y="270509"/>
                </a:lnTo>
                <a:lnTo>
                  <a:pt x="404860" y="270509"/>
                </a:lnTo>
                <a:lnTo>
                  <a:pt x="409305" y="280669"/>
                </a:lnTo>
                <a:lnTo>
                  <a:pt x="409051" y="279400"/>
                </a:lnTo>
                <a:lnTo>
                  <a:pt x="440039" y="279400"/>
                </a:lnTo>
                <a:lnTo>
                  <a:pt x="435975" y="269239"/>
                </a:lnTo>
                <a:lnTo>
                  <a:pt x="431149" y="257809"/>
                </a:lnTo>
                <a:lnTo>
                  <a:pt x="425815" y="246379"/>
                </a:lnTo>
                <a:lnTo>
                  <a:pt x="419719" y="236219"/>
                </a:lnTo>
                <a:lnTo>
                  <a:pt x="413115" y="223519"/>
                </a:lnTo>
                <a:lnTo>
                  <a:pt x="398383" y="200659"/>
                </a:lnTo>
                <a:lnTo>
                  <a:pt x="381746" y="176529"/>
                </a:lnTo>
                <a:lnTo>
                  <a:pt x="363712" y="153669"/>
                </a:lnTo>
                <a:lnTo>
                  <a:pt x="359422" y="148589"/>
                </a:lnTo>
                <a:close/>
              </a:path>
              <a:path w="448309" h="614680">
                <a:moveTo>
                  <a:pt x="341042" y="127000"/>
                </a:moveTo>
                <a:lnTo>
                  <a:pt x="302879" y="127000"/>
                </a:lnTo>
                <a:lnTo>
                  <a:pt x="322691" y="149859"/>
                </a:lnTo>
                <a:lnTo>
                  <a:pt x="322183" y="148589"/>
                </a:lnTo>
                <a:lnTo>
                  <a:pt x="359422" y="148589"/>
                </a:lnTo>
                <a:lnTo>
                  <a:pt x="344408" y="130809"/>
                </a:lnTo>
                <a:lnTo>
                  <a:pt x="341042" y="127000"/>
                </a:lnTo>
                <a:close/>
              </a:path>
              <a:path w="448309" h="614680">
                <a:moveTo>
                  <a:pt x="70192" y="143509"/>
                </a:moveTo>
                <a:lnTo>
                  <a:pt x="69834" y="143509"/>
                </a:lnTo>
                <a:lnTo>
                  <a:pt x="69580" y="144779"/>
                </a:lnTo>
                <a:lnTo>
                  <a:pt x="70192" y="143509"/>
                </a:lnTo>
                <a:close/>
              </a:path>
              <a:path w="448309" h="614680">
                <a:moveTo>
                  <a:pt x="270675" y="55879"/>
                </a:moveTo>
                <a:lnTo>
                  <a:pt x="224266" y="55879"/>
                </a:lnTo>
                <a:lnTo>
                  <a:pt x="234172" y="63500"/>
                </a:lnTo>
                <a:lnTo>
                  <a:pt x="233791" y="63500"/>
                </a:lnTo>
                <a:lnTo>
                  <a:pt x="243697" y="71119"/>
                </a:lnTo>
                <a:lnTo>
                  <a:pt x="243316" y="71119"/>
                </a:lnTo>
                <a:lnTo>
                  <a:pt x="253222" y="78739"/>
                </a:lnTo>
                <a:lnTo>
                  <a:pt x="263382" y="87629"/>
                </a:lnTo>
                <a:lnTo>
                  <a:pt x="262874" y="87629"/>
                </a:lnTo>
                <a:lnTo>
                  <a:pt x="283321" y="106679"/>
                </a:lnTo>
                <a:lnTo>
                  <a:pt x="282940" y="106679"/>
                </a:lnTo>
                <a:lnTo>
                  <a:pt x="303133" y="128269"/>
                </a:lnTo>
                <a:lnTo>
                  <a:pt x="302879" y="127000"/>
                </a:lnTo>
                <a:lnTo>
                  <a:pt x="341042" y="127000"/>
                </a:lnTo>
                <a:lnTo>
                  <a:pt x="324215" y="107950"/>
                </a:lnTo>
                <a:lnTo>
                  <a:pt x="303514" y="86359"/>
                </a:lnTo>
                <a:lnTo>
                  <a:pt x="282686" y="67309"/>
                </a:lnTo>
                <a:lnTo>
                  <a:pt x="272145" y="57150"/>
                </a:lnTo>
                <a:lnTo>
                  <a:pt x="270675" y="55879"/>
                </a:lnTo>
                <a:close/>
              </a:path>
              <a:path w="448309" h="614680">
                <a:moveTo>
                  <a:pt x="102581" y="83819"/>
                </a:moveTo>
                <a:lnTo>
                  <a:pt x="102092" y="83819"/>
                </a:lnTo>
                <a:lnTo>
                  <a:pt x="101711" y="85089"/>
                </a:lnTo>
                <a:lnTo>
                  <a:pt x="102581" y="83819"/>
                </a:lnTo>
                <a:close/>
              </a:path>
              <a:path w="448309" h="614680">
                <a:moveTo>
                  <a:pt x="114199" y="67309"/>
                </a:moveTo>
                <a:lnTo>
                  <a:pt x="113522" y="67309"/>
                </a:lnTo>
                <a:lnTo>
                  <a:pt x="113141" y="68579"/>
                </a:lnTo>
                <a:lnTo>
                  <a:pt x="114199" y="67309"/>
                </a:lnTo>
                <a:close/>
              </a:path>
              <a:path w="448309" h="614680">
                <a:moveTo>
                  <a:pt x="263327" y="49529"/>
                </a:moveTo>
                <a:lnTo>
                  <a:pt x="215249" y="49529"/>
                </a:lnTo>
                <a:lnTo>
                  <a:pt x="224774" y="57150"/>
                </a:lnTo>
                <a:lnTo>
                  <a:pt x="224266" y="55879"/>
                </a:lnTo>
                <a:lnTo>
                  <a:pt x="270675" y="55879"/>
                </a:lnTo>
                <a:lnTo>
                  <a:pt x="263327" y="49529"/>
                </a:lnTo>
                <a:close/>
              </a:path>
              <a:path w="448309" h="614680">
                <a:moveTo>
                  <a:pt x="126222" y="53339"/>
                </a:moveTo>
                <a:lnTo>
                  <a:pt x="125460" y="53339"/>
                </a:lnTo>
                <a:lnTo>
                  <a:pt x="124952" y="54609"/>
                </a:lnTo>
                <a:lnTo>
                  <a:pt x="126222" y="53339"/>
                </a:lnTo>
                <a:close/>
              </a:path>
              <a:path w="448309" h="614680">
                <a:moveTo>
                  <a:pt x="249983" y="39369"/>
                </a:moveTo>
                <a:lnTo>
                  <a:pt x="198231" y="39369"/>
                </a:lnTo>
                <a:lnTo>
                  <a:pt x="207121" y="44450"/>
                </a:lnTo>
                <a:lnTo>
                  <a:pt x="206486" y="44450"/>
                </a:lnTo>
                <a:lnTo>
                  <a:pt x="215630" y="50800"/>
                </a:lnTo>
                <a:lnTo>
                  <a:pt x="215249" y="49529"/>
                </a:lnTo>
                <a:lnTo>
                  <a:pt x="263327" y="49529"/>
                </a:lnTo>
                <a:lnTo>
                  <a:pt x="261858" y="48259"/>
                </a:lnTo>
                <a:lnTo>
                  <a:pt x="249983" y="39369"/>
                </a:lnTo>
                <a:close/>
              </a:path>
              <a:path w="448309" h="614680">
                <a:moveTo>
                  <a:pt x="244840" y="35559"/>
                </a:moveTo>
                <a:lnTo>
                  <a:pt x="190230" y="35559"/>
                </a:lnTo>
                <a:lnTo>
                  <a:pt x="198866" y="40639"/>
                </a:lnTo>
                <a:lnTo>
                  <a:pt x="198231" y="39369"/>
                </a:lnTo>
                <a:lnTo>
                  <a:pt x="249983" y="39369"/>
                </a:lnTo>
                <a:lnTo>
                  <a:pt x="244840" y="35559"/>
                </a:lnTo>
                <a:close/>
              </a:path>
              <a:path w="448309" h="614680">
                <a:moveTo>
                  <a:pt x="144002" y="38100"/>
                </a:moveTo>
                <a:lnTo>
                  <a:pt x="142859" y="38100"/>
                </a:lnTo>
                <a:lnTo>
                  <a:pt x="141843" y="39369"/>
                </a:lnTo>
                <a:lnTo>
                  <a:pt x="144002" y="38100"/>
                </a:lnTo>
                <a:close/>
              </a:path>
              <a:path w="448309" h="614680">
                <a:moveTo>
                  <a:pt x="235467" y="29209"/>
                </a:moveTo>
                <a:lnTo>
                  <a:pt x="170291" y="29209"/>
                </a:lnTo>
                <a:lnTo>
                  <a:pt x="177530" y="30479"/>
                </a:lnTo>
                <a:lnTo>
                  <a:pt x="176387" y="30479"/>
                </a:lnTo>
                <a:lnTo>
                  <a:pt x="184134" y="33019"/>
                </a:lnTo>
                <a:lnTo>
                  <a:pt x="182864" y="33019"/>
                </a:lnTo>
                <a:lnTo>
                  <a:pt x="191119" y="36829"/>
                </a:lnTo>
                <a:lnTo>
                  <a:pt x="190230" y="35559"/>
                </a:lnTo>
                <a:lnTo>
                  <a:pt x="244840" y="35559"/>
                </a:lnTo>
                <a:lnTo>
                  <a:pt x="241411" y="33019"/>
                </a:lnTo>
                <a:lnTo>
                  <a:pt x="235467" y="29209"/>
                </a:lnTo>
                <a:close/>
              </a:path>
              <a:path w="448309" h="614680">
                <a:moveTo>
                  <a:pt x="155432" y="31750"/>
                </a:moveTo>
                <a:lnTo>
                  <a:pt x="153781" y="31750"/>
                </a:lnTo>
                <a:lnTo>
                  <a:pt x="152130" y="33019"/>
                </a:lnTo>
                <a:lnTo>
                  <a:pt x="15543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8272018" y="1708480"/>
            <a:ext cx="1028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letter/digit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0199623" y="2329687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40469" y="3175253"/>
            <a:ext cx="278701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return(get_token_code(),</a:t>
            </a:r>
            <a:r>
              <a:rPr sz="1200" spc="-65" dirty="0">
                <a:latin typeface="Courier New"/>
                <a:cs typeface="Courier New"/>
              </a:rPr>
              <a:t> </a:t>
            </a:r>
            <a:r>
              <a:rPr sz="1200" spc="-20" dirty="0">
                <a:latin typeface="Courier New"/>
                <a:cs typeface="Courier New"/>
              </a:rPr>
              <a:t>name)</a:t>
            </a:r>
            <a:endParaRPr sz="1200">
              <a:latin typeface="Courier New"/>
              <a:cs typeface="Courier New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862583" y="1690116"/>
            <a:ext cx="4239895" cy="1416050"/>
            <a:chOff x="862583" y="1690116"/>
            <a:chExt cx="4239895" cy="1416050"/>
          </a:xfrm>
        </p:grpSpPr>
        <p:sp>
          <p:nvSpPr>
            <p:cNvPr id="23" name="object 23"/>
            <p:cNvSpPr/>
            <p:nvPr/>
          </p:nvSpPr>
          <p:spPr>
            <a:xfrm>
              <a:off x="862583" y="1690116"/>
              <a:ext cx="4239895" cy="1416050"/>
            </a:xfrm>
            <a:custGeom>
              <a:avLst/>
              <a:gdLst/>
              <a:ahLst/>
              <a:cxnLst/>
              <a:rect l="l" t="t" r="r" b="b"/>
              <a:pathLst>
                <a:path w="4239895" h="1416050">
                  <a:moveTo>
                    <a:pt x="4239768" y="0"/>
                  </a:moveTo>
                  <a:lnTo>
                    <a:pt x="0" y="0"/>
                  </a:lnTo>
                  <a:lnTo>
                    <a:pt x="0" y="1415796"/>
                  </a:lnTo>
                  <a:lnTo>
                    <a:pt x="4239768" y="1415796"/>
                  </a:lnTo>
                  <a:lnTo>
                    <a:pt x="4239768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2326005" y="2266949"/>
              <a:ext cx="975994" cy="212090"/>
            </a:xfrm>
            <a:custGeom>
              <a:avLst/>
              <a:gdLst/>
              <a:ahLst/>
              <a:cxnLst/>
              <a:rect l="l" t="t" r="r" b="b"/>
              <a:pathLst>
                <a:path w="975995" h="212089">
                  <a:moveTo>
                    <a:pt x="49784" y="0"/>
                  </a:moveTo>
                  <a:lnTo>
                    <a:pt x="0" y="0"/>
                  </a:lnTo>
                  <a:lnTo>
                    <a:pt x="0" y="8890"/>
                  </a:lnTo>
                  <a:lnTo>
                    <a:pt x="0" y="204470"/>
                  </a:lnTo>
                  <a:lnTo>
                    <a:pt x="0" y="212090"/>
                  </a:lnTo>
                  <a:lnTo>
                    <a:pt x="49784" y="212090"/>
                  </a:lnTo>
                  <a:lnTo>
                    <a:pt x="49784" y="204470"/>
                  </a:lnTo>
                  <a:lnTo>
                    <a:pt x="18542" y="204470"/>
                  </a:lnTo>
                  <a:lnTo>
                    <a:pt x="18542" y="8890"/>
                  </a:lnTo>
                  <a:lnTo>
                    <a:pt x="49784" y="8890"/>
                  </a:lnTo>
                  <a:lnTo>
                    <a:pt x="49784" y="0"/>
                  </a:lnTo>
                  <a:close/>
                </a:path>
                <a:path w="975995" h="212089">
                  <a:moveTo>
                    <a:pt x="975614" y="0"/>
                  </a:moveTo>
                  <a:lnTo>
                    <a:pt x="925830" y="0"/>
                  </a:lnTo>
                  <a:lnTo>
                    <a:pt x="925830" y="8890"/>
                  </a:lnTo>
                  <a:lnTo>
                    <a:pt x="957072" y="8890"/>
                  </a:lnTo>
                  <a:lnTo>
                    <a:pt x="957072" y="204470"/>
                  </a:lnTo>
                  <a:lnTo>
                    <a:pt x="925830" y="204470"/>
                  </a:lnTo>
                  <a:lnTo>
                    <a:pt x="925830" y="212090"/>
                  </a:lnTo>
                  <a:lnTo>
                    <a:pt x="975614" y="212090"/>
                  </a:lnTo>
                  <a:lnTo>
                    <a:pt x="975614" y="204470"/>
                  </a:lnTo>
                  <a:lnTo>
                    <a:pt x="975614" y="8890"/>
                  </a:lnTo>
                  <a:lnTo>
                    <a:pt x="97561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862583" y="1690116"/>
            <a:ext cx="4239895" cy="141605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210"/>
              </a:spcBef>
            </a:pPr>
            <a:r>
              <a:rPr sz="2400" dirty="0">
                <a:latin typeface="Calibri"/>
                <a:cs typeface="Calibri"/>
              </a:rPr>
              <a:t>Identifiers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reserved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words</a:t>
            </a:r>
            <a:endParaRPr sz="2400">
              <a:latin typeface="Calibri"/>
              <a:cs typeface="Calibri"/>
            </a:endParaRPr>
          </a:p>
          <a:p>
            <a:pPr marL="547370">
              <a:lnSpc>
                <a:spcPct val="100000"/>
              </a:lnSpc>
              <a:spcBef>
                <a:spcPts val="1010"/>
              </a:spcBef>
              <a:tabLst>
                <a:tab pos="1518920" algn="l"/>
              </a:tabLst>
            </a:pPr>
            <a:r>
              <a:rPr sz="1800" dirty="0">
                <a:latin typeface="Cambria Math"/>
                <a:cs typeface="Cambria Math"/>
              </a:rPr>
              <a:t>𝑙𝑒𝑡𝑡𝑒𝑟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=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10" dirty="0">
                <a:latin typeface="Cambria Math"/>
                <a:cs typeface="Cambria Math"/>
              </a:rPr>
              <a:t>𝑎−𝑧𝐴−𝑍</a:t>
            </a:r>
            <a:endParaRPr sz="1800">
              <a:latin typeface="Cambria Math"/>
              <a:cs typeface="Cambria Math"/>
            </a:endParaRPr>
          </a:p>
          <a:p>
            <a:pPr marL="54737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𝑑𝑖𝑔𝑖𝑡</a:t>
            </a:r>
            <a:r>
              <a:rPr sz="1800" spc="12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[0−9]</a:t>
            </a:r>
            <a:endParaRPr sz="1800">
              <a:latin typeface="Cambria Math"/>
              <a:cs typeface="Cambria Math"/>
            </a:endParaRPr>
          </a:p>
          <a:p>
            <a:pPr marL="54737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𝑖𝑑𝑒𝑛𝑡𝑖𝑓𝑖𝑒𝑟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𝑙𝑒𝑡𝑡𝑒𝑟(𝑙𝑒𝑡𝑡𝑒𝑟|𝑑𝑖𝑔𝑖𝑡)</a:t>
            </a:r>
            <a:r>
              <a:rPr sz="1950" spc="-15" baseline="27777" dirty="0">
                <a:latin typeface="Cambria Math"/>
                <a:cs typeface="Cambria Math"/>
              </a:rPr>
              <a:t>∗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</a:t>
            </a:r>
            <a:r>
              <a:rPr spc="-30" dirty="0"/>
              <a:t> </a:t>
            </a:r>
            <a:r>
              <a:rPr dirty="0"/>
              <a:t>Sample</a:t>
            </a:r>
            <a:r>
              <a:rPr spc="-10" dirty="0"/>
              <a:t> Specification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90600" y="1997964"/>
            <a:ext cx="4599940" cy="28625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3111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45"/>
              </a:spcBef>
              <a:tabLst>
                <a:tab pos="754380" algn="l"/>
              </a:tabLst>
            </a:pPr>
            <a:r>
              <a:rPr sz="2000" spc="-20" dirty="0">
                <a:latin typeface="Cambria Math"/>
                <a:cs typeface="Cambria Math"/>
              </a:rPr>
              <a:t>𝑠𝑡𝑚𝑡</a:t>
            </a:r>
            <a:r>
              <a:rPr sz="2000" dirty="0">
                <a:latin typeface="Cambria Math"/>
                <a:cs typeface="Cambria Math"/>
              </a:rPr>
              <a:t>	⟶</a:t>
            </a:r>
            <a:r>
              <a:rPr sz="2000" spc="8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if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𝑒𝑥𝑝𝑟</a:t>
            </a:r>
            <a:r>
              <a:rPr sz="2000" spc="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then</a:t>
            </a:r>
            <a:r>
              <a:rPr sz="2000" spc="-40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𝑠𝑡𝑚𝑡</a:t>
            </a:r>
            <a:endParaRPr sz="2000">
              <a:latin typeface="Cambria Math"/>
              <a:cs typeface="Cambria Math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|</a:t>
            </a:r>
            <a:r>
              <a:rPr sz="2000" spc="-2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if</a:t>
            </a:r>
            <a:r>
              <a:rPr sz="2000" spc="-3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𝑒𝑥𝑝𝑟</a:t>
            </a:r>
            <a:r>
              <a:rPr sz="2000" spc="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then</a:t>
            </a:r>
            <a:r>
              <a:rPr sz="2000" spc="-4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𝑠𝑡𝑚𝑡</a:t>
            </a:r>
            <a:r>
              <a:rPr sz="2000" spc="15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else</a:t>
            </a:r>
            <a:r>
              <a:rPr sz="2000" spc="-35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𝑠𝑡𝑚𝑡</a:t>
            </a:r>
            <a:endParaRPr sz="2000">
              <a:latin typeface="Cambria Math"/>
              <a:cs typeface="Cambria Math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|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50" dirty="0">
                <a:latin typeface="Cambria Math"/>
                <a:cs typeface="Cambria Math"/>
              </a:rPr>
              <a:t>𝜖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𝑒𝑥𝑝𝑟</a:t>
            </a:r>
            <a:r>
              <a:rPr sz="2000" spc="114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⟶</a:t>
            </a:r>
            <a:r>
              <a:rPr sz="2000" spc="9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𝑡𝑒𝑟𝑚 relop</a:t>
            </a:r>
            <a:r>
              <a:rPr sz="2000" spc="-50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𝑡𝑒𝑟𝑚</a:t>
            </a:r>
            <a:endParaRPr sz="2000">
              <a:latin typeface="Cambria Math"/>
              <a:cs typeface="Cambria Math"/>
            </a:endParaRPr>
          </a:p>
          <a:p>
            <a:pPr marL="10058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|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20" dirty="0">
                <a:latin typeface="Cambria Math"/>
                <a:cs typeface="Cambria Math"/>
              </a:rPr>
              <a:t>𝑡𝑒𝑟𝑚</a:t>
            </a:r>
            <a:endParaRPr sz="2000">
              <a:latin typeface="Cambria Math"/>
              <a:cs typeface="Cambria Math"/>
            </a:endParaRPr>
          </a:p>
          <a:p>
            <a:pPr marL="91440">
              <a:lnSpc>
                <a:spcPct val="100000"/>
              </a:lnSpc>
            </a:pPr>
            <a:r>
              <a:rPr sz="2000" dirty="0">
                <a:latin typeface="Cambria Math"/>
                <a:cs typeface="Cambria Math"/>
              </a:rPr>
              <a:t>𝑡𝑒𝑟𝑚</a:t>
            </a:r>
            <a:r>
              <a:rPr sz="2000" spc="110" dirty="0">
                <a:latin typeface="Cambria Math"/>
                <a:cs typeface="Cambria Math"/>
              </a:rPr>
              <a:t> </a:t>
            </a:r>
            <a:r>
              <a:rPr sz="2000" dirty="0">
                <a:latin typeface="Cambria Math"/>
                <a:cs typeface="Cambria Math"/>
              </a:rPr>
              <a:t>⟶</a:t>
            </a:r>
            <a:r>
              <a:rPr sz="2000" spc="100" dirty="0">
                <a:latin typeface="Cambria Math"/>
                <a:cs typeface="Cambria Math"/>
              </a:rPr>
              <a:t> </a:t>
            </a:r>
            <a:r>
              <a:rPr sz="2000" spc="-25" dirty="0">
                <a:latin typeface="Cambria Math"/>
                <a:cs typeface="Cambria Math"/>
              </a:rPr>
              <a:t>id</a:t>
            </a:r>
            <a:endParaRPr sz="2000">
              <a:latin typeface="Cambria Math"/>
              <a:cs typeface="Cambria Math"/>
            </a:endParaRPr>
          </a:p>
          <a:p>
            <a:pPr marL="1005840">
              <a:lnSpc>
                <a:spcPct val="100000"/>
              </a:lnSpc>
              <a:spcBef>
                <a:spcPts val="5"/>
              </a:spcBef>
            </a:pPr>
            <a:r>
              <a:rPr sz="2000" dirty="0">
                <a:latin typeface="Cambria Math"/>
                <a:cs typeface="Cambria Math"/>
              </a:rPr>
              <a:t>|</a:t>
            </a:r>
            <a:r>
              <a:rPr sz="2000" spc="-5" dirty="0">
                <a:latin typeface="Cambria Math"/>
                <a:cs typeface="Cambria Math"/>
              </a:rPr>
              <a:t> </a:t>
            </a:r>
            <a:r>
              <a:rPr sz="2000" spc="-10" dirty="0">
                <a:latin typeface="Cambria Math"/>
                <a:cs typeface="Cambria Math"/>
              </a:rPr>
              <a:t>number</a:t>
            </a:r>
            <a:endParaRPr sz="2000">
              <a:latin typeface="Cambria Math"/>
              <a:cs typeface="Cambria Math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6289547" y="1997964"/>
            <a:ext cx="5361940" cy="3206750"/>
            <a:chOff x="6289547" y="1997964"/>
            <a:chExt cx="5361940" cy="3206750"/>
          </a:xfrm>
        </p:grpSpPr>
        <p:sp>
          <p:nvSpPr>
            <p:cNvPr id="5" name="object 5"/>
            <p:cNvSpPr/>
            <p:nvPr/>
          </p:nvSpPr>
          <p:spPr>
            <a:xfrm>
              <a:off x="6289547" y="1997964"/>
              <a:ext cx="5361940" cy="3206750"/>
            </a:xfrm>
            <a:custGeom>
              <a:avLst/>
              <a:gdLst/>
              <a:ahLst/>
              <a:cxnLst/>
              <a:rect l="l" t="t" r="r" b="b"/>
              <a:pathLst>
                <a:path w="5361940" h="3206750">
                  <a:moveTo>
                    <a:pt x="5361432" y="0"/>
                  </a:moveTo>
                  <a:lnTo>
                    <a:pt x="0" y="0"/>
                  </a:lnTo>
                  <a:lnTo>
                    <a:pt x="0" y="3206495"/>
                  </a:lnTo>
                  <a:lnTo>
                    <a:pt x="5361432" y="3206495"/>
                  </a:lnTo>
                  <a:lnTo>
                    <a:pt x="5361432" y="0"/>
                  </a:lnTo>
                  <a:close/>
                </a:path>
              </a:pathLst>
            </a:custGeom>
            <a:solidFill>
              <a:srgbClr val="FFF1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78802" y="2635249"/>
              <a:ext cx="3681729" cy="2133600"/>
            </a:xfrm>
            <a:custGeom>
              <a:avLst/>
              <a:gdLst/>
              <a:ahLst/>
              <a:cxnLst/>
              <a:rect l="l" t="t" r="r" b="b"/>
              <a:pathLst>
                <a:path w="3681729" h="2133600">
                  <a:moveTo>
                    <a:pt x="70485" y="1930273"/>
                  </a:moveTo>
                  <a:lnTo>
                    <a:pt x="67437" y="1921637"/>
                  </a:lnTo>
                  <a:lnTo>
                    <a:pt x="52095" y="1927186"/>
                  </a:lnTo>
                  <a:lnTo>
                    <a:pt x="38646" y="1935226"/>
                  </a:lnTo>
                  <a:lnTo>
                    <a:pt x="9740" y="1973745"/>
                  </a:lnTo>
                  <a:lnTo>
                    <a:pt x="50" y="2026412"/>
                  </a:lnTo>
                  <a:lnTo>
                    <a:pt x="0" y="2027555"/>
                  </a:lnTo>
                  <a:lnTo>
                    <a:pt x="965" y="2045081"/>
                  </a:lnTo>
                  <a:lnTo>
                    <a:pt x="1066" y="2047011"/>
                  </a:lnTo>
                  <a:lnTo>
                    <a:pt x="17399" y="2096389"/>
                  </a:lnTo>
                  <a:lnTo>
                    <a:pt x="52070" y="2127821"/>
                  </a:lnTo>
                  <a:lnTo>
                    <a:pt x="67437" y="2133346"/>
                  </a:lnTo>
                  <a:lnTo>
                    <a:pt x="70104" y="2124837"/>
                  </a:lnTo>
                  <a:lnTo>
                    <a:pt x="58051" y="2119439"/>
                  </a:lnTo>
                  <a:lnTo>
                    <a:pt x="47637" y="2111972"/>
                  </a:lnTo>
                  <a:lnTo>
                    <a:pt x="26314" y="2077275"/>
                  </a:lnTo>
                  <a:lnTo>
                    <a:pt x="19342" y="2027555"/>
                  </a:lnTo>
                  <a:lnTo>
                    <a:pt x="19304" y="2026412"/>
                  </a:lnTo>
                  <a:lnTo>
                    <a:pt x="20078" y="2008365"/>
                  </a:lnTo>
                  <a:lnTo>
                    <a:pt x="31750" y="1963801"/>
                  </a:lnTo>
                  <a:lnTo>
                    <a:pt x="58267" y="1935594"/>
                  </a:lnTo>
                  <a:lnTo>
                    <a:pt x="70485" y="1930273"/>
                  </a:lnTo>
                  <a:close/>
                </a:path>
                <a:path w="3681729" h="2133600">
                  <a:moveTo>
                    <a:pt x="544449" y="558673"/>
                  </a:moveTo>
                  <a:lnTo>
                    <a:pt x="541401" y="550037"/>
                  </a:lnTo>
                  <a:lnTo>
                    <a:pt x="526059" y="555586"/>
                  </a:lnTo>
                  <a:lnTo>
                    <a:pt x="512610" y="563626"/>
                  </a:lnTo>
                  <a:lnTo>
                    <a:pt x="483704" y="602145"/>
                  </a:lnTo>
                  <a:lnTo>
                    <a:pt x="474014" y="654812"/>
                  </a:lnTo>
                  <a:lnTo>
                    <a:pt x="473964" y="655955"/>
                  </a:lnTo>
                  <a:lnTo>
                    <a:pt x="474929" y="673493"/>
                  </a:lnTo>
                  <a:lnTo>
                    <a:pt x="475030" y="675411"/>
                  </a:lnTo>
                  <a:lnTo>
                    <a:pt x="491363" y="724789"/>
                  </a:lnTo>
                  <a:lnTo>
                    <a:pt x="526034" y="756221"/>
                  </a:lnTo>
                  <a:lnTo>
                    <a:pt x="541401" y="761746"/>
                  </a:lnTo>
                  <a:lnTo>
                    <a:pt x="544068" y="753237"/>
                  </a:lnTo>
                  <a:lnTo>
                    <a:pt x="532015" y="747839"/>
                  </a:lnTo>
                  <a:lnTo>
                    <a:pt x="521601" y="740371"/>
                  </a:lnTo>
                  <a:lnTo>
                    <a:pt x="500278" y="705675"/>
                  </a:lnTo>
                  <a:lnTo>
                    <a:pt x="493306" y="655955"/>
                  </a:lnTo>
                  <a:lnTo>
                    <a:pt x="493268" y="654812"/>
                  </a:lnTo>
                  <a:lnTo>
                    <a:pt x="494042" y="636765"/>
                  </a:lnTo>
                  <a:lnTo>
                    <a:pt x="505714" y="592201"/>
                  </a:lnTo>
                  <a:lnTo>
                    <a:pt x="532231" y="563994"/>
                  </a:lnTo>
                  <a:lnTo>
                    <a:pt x="544449" y="558673"/>
                  </a:lnTo>
                  <a:close/>
                </a:path>
                <a:path w="3681729" h="2133600">
                  <a:moveTo>
                    <a:pt x="716534" y="1923161"/>
                  </a:moveTo>
                  <a:lnTo>
                    <a:pt x="699262" y="1923161"/>
                  </a:lnTo>
                  <a:lnTo>
                    <a:pt x="699262" y="2130933"/>
                  </a:lnTo>
                  <a:lnTo>
                    <a:pt x="716534" y="2130933"/>
                  </a:lnTo>
                  <a:lnTo>
                    <a:pt x="716534" y="1923161"/>
                  </a:lnTo>
                  <a:close/>
                </a:path>
                <a:path w="3681729" h="2133600">
                  <a:moveTo>
                    <a:pt x="731774" y="1648841"/>
                  </a:moveTo>
                  <a:lnTo>
                    <a:pt x="714502" y="1648841"/>
                  </a:lnTo>
                  <a:lnTo>
                    <a:pt x="714502" y="1856613"/>
                  </a:lnTo>
                  <a:lnTo>
                    <a:pt x="731774" y="1856613"/>
                  </a:lnTo>
                  <a:lnTo>
                    <a:pt x="731774" y="1648841"/>
                  </a:lnTo>
                  <a:close/>
                </a:path>
                <a:path w="3681729" h="2133600">
                  <a:moveTo>
                    <a:pt x="1164717" y="10033"/>
                  </a:moveTo>
                  <a:lnTo>
                    <a:pt x="1161669" y="1397"/>
                  </a:lnTo>
                  <a:lnTo>
                    <a:pt x="1146327" y="6946"/>
                  </a:lnTo>
                  <a:lnTo>
                    <a:pt x="1132878" y="14986"/>
                  </a:lnTo>
                  <a:lnTo>
                    <a:pt x="1103960" y="53505"/>
                  </a:lnTo>
                  <a:lnTo>
                    <a:pt x="1094168" y="106172"/>
                  </a:lnTo>
                  <a:lnTo>
                    <a:pt x="1094105" y="107315"/>
                  </a:lnTo>
                  <a:lnTo>
                    <a:pt x="1095082" y="124853"/>
                  </a:lnTo>
                  <a:lnTo>
                    <a:pt x="1111631" y="176149"/>
                  </a:lnTo>
                  <a:lnTo>
                    <a:pt x="1146302" y="207581"/>
                  </a:lnTo>
                  <a:lnTo>
                    <a:pt x="1161669" y="213106"/>
                  </a:lnTo>
                  <a:lnTo>
                    <a:pt x="1164336" y="204597"/>
                  </a:lnTo>
                  <a:lnTo>
                    <a:pt x="1152283" y="199199"/>
                  </a:lnTo>
                  <a:lnTo>
                    <a:pt x="1141869" y="191731"/>
                  </a:lnTo>
                  <a:lnTo>
                    <a:pt x="1120546" y="157035"/>
                  </a:lnTo>
                  <a:lnTo>
                    <a:pt x="1113574" y="107315"/>
                  </a:lnTo>
                  <a:lnTo>
                    <a:pt x="1113536" y="106172"/>
                  </a:lnTo>
                  <a:lnTo>
                    <a:pt x="1114310" y="88125"/>
                  </a:lnTo>
                  <a:lnTo>
                    <a:pt x="1125982" y="43561"/>
                  </a:lnTo>
                  <a:lnTo>
                    <a:pt x="1152499" y="15354"/>
                  </a:lnTo>
                  <a:lnTo>
                    <a:pt x="1164717" y="10033"/>
                  </a:lnTo>
                  <a:close/>
                </a:path>
                <a:path w="3681729" h="2133600">
                  <a:moveTo>
                    <a:pt x="1234694" y="551561"/>
                  </a:moveTo>
                  <a:lnTo>
                    <a:pt x="1217422" y="551561"/>
                  </a:lnTo>
                  <a:lnTo>
                    <a:pt x="1217422" y="759333"/>
                  </a:lnTo>
                  <a:lnTo>
                    <a:pt x="1234694" y="759333"/>
                  </a:lnTo>
                  <a:lnTo>
                    <a:pt x="1234694" y="551561"/>
                  </a:lnTo>
                  <a:close/>
                </a:path>
                <a:path w="3681729" h="2133600">
                  <a:moveTo>
                    <a:pt x="1248410" y="1648841"/>
                  </a:moveTo>
                  <a:lnTo>
                    <a:pt x="1231138" y="1648841"/>
                  </a:lnTo>
                  <a:lnTo>
                    <a:pt x="1231138" y="1856613"/>
                  </a:lnTo>
                  <a:lnTo>
                    <a:pt x="1248410" y="1856613"/>
                  </a:lnTo>
                  <a:lnTo>
                    <a:pt x="1248410" y="1648841"/>
                  </a:lnTo>
                  <a:close/>
                </a:path>
                <a:path w="3681729" h="2133600">
                  <a:moveTo>
                    <a:pt x="1948942" y="107315"/>
                  </a:moveTo>
                  <a:lnTo>
                    <a:pt x="1939124" y="53505"/>
                  </a:lnTo>
                  <a:lnTo>
                    <a:pt x="1910270" y="14986"/>
                  </a:lnTo>
                  <a:lnTo>
                    <a:pt x="1881378" y="1397"/>
                  </a:lnTo>
                  <a:lnTo>
                    <a:pt x="1878457" y="10033"/>
                  </a:lnTo>
                  <a:lnTo>
                    <a:pt x="1890661" y="15354"/>
                  </a:lnTo>
                  <a:lnTo>
                    <a:pt x="1901202" y="22707"/>
                  </a:lnTo>
                  <a:lnTo>
                    <a:pt x="1922614" y="56832"/>
                  </a:lnTo>
                  <a:lnTo>
                    <a:pt x="1929638" y="106172"/>
                  </a:lnTo>
                  <a:lnTo>
                    <a:pt x="1928850" y="124853"/>
                  </a:lnTo>
                  <a:lnTo>
                    <a:pt x="1917065" y="170561"/>
                  </a:lnTo>
                  <a:lnTo>
                    <a:pt x="1890801" y="199199"/>
                  </a:lnTo>
                  <a:lnTo>
                    <a:pt x="1878711" y="204597"/>
                  </a:lnTo>
                  <a:lnTo>
                    <a:pt x="1881378" y="213106"/>
                  </a:lnTo>
                  <a:lnTo>
                    <a:pt x="1921891" y="189103"/>
                  </a:lnTo>
                  <a:lnTo>
                    <a:pt x="1944573" y="144741"/>
                  </a:lnTo>
                  <a:lnTo>
                    <a:pt x="1947837" y="126771"/>
                  </a:lnTo>
                  <a:lnTo>
                    <a:pt x="1948942" y="107315"/>
                  </a:lnTo>
                  <a:close/>
                </a:path>
                <a:path w="3681729" h="2133600">
                  <a:moveTo>
                    <a:pt x="2194941" y="10033"/>
                  </a:moveTo>
                  <a:lnTo>
                    <a:pt x="2191893" y="1397"/>
                  </a:lnTo>
                  <a:lnTo>
                    <a:pt x="2176551" y="6946"/>
                  </a:lnTo>
                  <a:lnTo>
                    <a:pt x="2163102" y="14986"/>
                  </a:lnTo>
                  <a:lnTo>
                    <a:pt x="2134184" y="53505"/>
                  </a:lnTo>
                  <a:lnTo>
                    <a:pt x="2124392" y="106172"/>
                  </a:lnTo>
                  <a:lnTo>
                    <a:pt x="2124329" y="107315"/>
                  </a:lnTo>
                  <a:lnTo>
                    <a:pt x="2125307" y="124853"/>
                  </a:lnTo>
                  <a:lnTo>
                    <a:pt x="2141855" y="176149"/>
                  </a:lnTo>
                  <a:lnTo>
                    <a:pt x="2176526" y="207581"/>
                  </a:lnTo>
                  <a:lnTo>
                    <a:pt x="2191893" y="213106"/>
                  </a:lnTo>
                  <a:lnTo>
                    <a:pt x="2194560" y="204597"/>
                  </a:lnTo>
                  <a:lnTo>
                    <a:pt x="2182507" y="199199"/>
                  </a:lnTo>
                  <a:lnTo>
                    <a:pt x="2172093" y="191731"/>
                  </a:lnTo>
                  <a:lnTo>
                    <a:pt x="2150770" y="157035"/>
                  </a:lnTo>
                  <a:lnTo>
                    <a:pt x="2143798" y="107315"/>
                  </a:lnTo>
                  <a:lnTo>
                    <a:pt x="2143760" y="106172"/>
                  </a:lnTo>
                  <a:lnTo>
                    <a:pt x="2144534" y="88125"/>
                  </a:lnTo>
                  <a:lnTo>
                    <a:pt x="2156206" y="43561"/>
                  </a:lnTo>
                  <a:lnTo>
                    <a:pt x="2182723" y="15354"/>
                  </a:lnTo>
                  <a:lnTo>
                    <a:pt x="2194941" y="10033"/>
                  </a:lnTo>
                  <a:close/>
                </a:path>
                <a:path w="3681729" h="2133600">
                  <a:moveTo>
                    <a:pt x="2426462" y="0"/>
                  </a:moveTo>
                  <a:lnTo>
                    <a:pt x="2376678" y="0"/>
                  </a:lnTo>
                  <a:lnTo>
                    <a:pt x="2376678" y="7620"/>
                  </a:lnTo>
                  <a:lnTo>
                    <a:pt x="2376678" y="203200"/>
                  </a:lnTo>
                  <a:lnTo>
                    <a:pt x="2376678" y="212090"/>
                  </a:lnTo>
                  <a:lnTo>
                    <a:pt x="2426462" y="212090"/>
                  </a:lnTo>
                  <a:lnTo>
                    <a:pt x="2426462" y="203200"/>
                  </a:lnTo>
                  <a:lnTo>
                    <a:pt x="2395220" y="203200"/>
                  </a:lnTo>
                  <a:lnTo>
                    <a:pt x="2395220" y="7620"/>
                  </a:lnTo>
                  <a:lnTo>
                    <a:pt x="2426462" y="7620"/>
                  </a:lnTo>
                  <a:lnTo>
                    <a:pt x="2426462" y="0"/>
                  </a:lnTo>
                  <a:close/>
                </a:path>
                <a:path w="3681729" h="2133600">
                  <a:moveTo>
                    <a:pt x="2827909" y="0"/>
                  </a:moveTo>
                  <a:lnTo>
                    <a:pt x="2778125" y="0"/>
                  </a:lnTo>
                  <a:lnTo>
                    <a:pt x="2778125" y="7620"/>
                  </a:lnTo>
                  <a:lnTo>
                    <a:pt x="2809367" y="7620"/>
                  </a:lnTo>
                  <a:lnTo>
                    <a:pt x="2809367" y="203200"/>
                  </a:lnTo>
                  <a:lnTo>
                    <a:pt x="2778125" y="203200"/>
                  </a:lnTo>
                  <a:lnTo>
                    <a:pt x="2778125" y="212090"/>
                  </a:lnTo>
                  <a:lnTo>
                    <a:pt x="2827909" y="212090"/>
                  </a:lnTo>
                  <a:lnTo>
                    <a:pt x="2827909" y="203200"/>
                  </a:lnTo>
                  <a:lnTo>
                    <a:pt x="2827909" y="7620"/>
                  </a:lnTo>
                  <a:lnTo>
                    <a:pt x="2827909" y="0"/>
                  </a:lnTo>
                  <a:close/>
                </a:path>
                <a:path w="3681729" h="2133600">
                  <a:moveTo>
                    <a:pt x="3681730" y="107315"/>
                  </a:moveTo>
                  <a:lnTo>
                    <a:pt x="3671913" y="53505"/>
                  </a:lnTo>
                  <a:lnTo>
                    <a:pt x="3643058" y="14986"/>
                  </a:lnTo>
                  <a:lnTo>
                    <a:pt x="3614166" y="1397"/>
                  </a:lnTo>
                  <a:lnTo>
                    <a:pt x="3611245" y="10033"/>
                  </a:lnTo>
                  <a:lnTo>
                    <a:pt x="3623449" y="15354"/>
                  </a:lnTo>
                  <a:lnTo>
                    <a:pt x="3633990" y="22707"/>
                  </a:lnTo>
                  <a:lnTo>
                    <a:pt x="3655403" y="56832"/>
                  </a:lnTo>
                  <a:lnTo>
                    <a:pt x="3662426" y="106172"/>
                  </a:lnTo>
                  <a:lnTo>
                    <a:pt x="3661638" y="124853"/>
                  </a:lnTo>
                  <a:lnTo>
                    <a:pt x="3649853" y="170561"/>
                  </a:lnTo>
                  <a:lnTo>
                    <a:pt x="3623589" y="199199"/>
                  </a:lnTo>
                  <a:lnTo>
                    <a:pt x="3611499" y="204597"/>
                  </a:lnTo>
                  <a:lnTo>
                    <a:pt x="3614166" y="213106"/>
                  </a:lnTo>
                  <a:lnTo>
                    <a:pt x="3654679" y="189103"/>
                  </a:lnTo>
                  <a:lnTo>
                    <a:pt x="3677361" y="144741"/>
                  </a:lnTo>
                  <a:lnTo>
                    <a:pt x="3680625" y="126771"/>
                  </a:lnTo>
                  <a:lnTo>
                    <a:pt x="3681730" y="10731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6289547" y="1997964"/>
            <a:ext cx="5361940" cy="3206750"/>
          </a:xfrm>
          <a:prstGeom prst="rect">
            <a:avLst/>
          </a:prstGeom>
        </p:spPr>
        <p:txBody>
          <a:bodyPr vert="horz" wrap="square" lIns="0" tIns="317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250"/>
              </a:spcBef>
            </a:pPr>
            <a:r>
              <a:rPr sz="1800" dirty="0">
                <a:latin typeface="Cambria Math"/>
                <a:cs typeface="Cambria Math"/>
              </a:rPr>
              <a:t>𝑑𝑖𝑔𝑖𝑡</a:t>
            </a:r>
            <a:r>
              <a:rPr sz="1800" spc="12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⟶</a:t>
            </a:r>
            <a:r>
              <a:rPr sz="1800" spc="7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[0−9]</a:t>
            </a:r>
            <a:endParaRPr sz="1800">
              <a:latin typeface="Cambria Math"/>
              <a:cs typeface="Cambria Math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 Math"/>
                <a:cs typeface="Cambria Math"/>
              </a:rPr>
              <a:t>𝑑𝑖𝑔𝑖𝑡𝑠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⟶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𝑑𝑖𝑔𝑖𝑡</a:t>
            </a:r>
            <a:r>
              <a:rPr sz="1950" spc="-15" baseline="27777" dirty="0">
                <a:latin typeface="Cambria Math"/>
                <a:cs typeface="Cambria Math"/>
              </a:rPr>
              <a:t>+</a:t>
            </a:r>
            <a:endParaRPr sz="1950" baseline="27777">
              <a:latin typeface="Cambria Math"/>
              <a:cs typeface="Cambria Math"/>
            </a:endParaRPr>
          </a:p>
          <a:p>
            <a:pPr marL="92710">
              <a:lnSpc>
                <a:spcPct val="100000"/>
              </a:lnSpc>
              <a:tabLst>
                <a:tab pos="2059939" algn="l"/>
                <a:tab pos="3088640" algn="l"/>
              </a:tabLst>
            </a:pPr>
            <a:r>
              <a:rPr sz="1800" dirty="0">
                <a:latin typeface="Cambria Math"/>
                <a:cs typeface="Cambria Math"/>
              </a:rPr>
              <a:t>𝑛𝑢𝑚𝑏𝑒𝑟</a:t>
            </a:r>
            <a:r>
              <a:rPr sz="1800" spc="10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⟶</a:t>
            </a:r>
            <a:r>
              <a:rPr sz="1800" spc="6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𝑑𝑖𝑔𝑖𝑡𝑠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10" dirty="0">
                <a:latin typeface="Cambria Math"/>
                <a:cs typeface="Cambria Math"/>
              </a:rPr>
              <a:t>.</a:t>
            </a:r>
            <a:r>
              <a:rPr sz="1800" spc="-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𝑑𝑖𝑔𝑖𝑡𝑠</a:t>
            </a:r>
            <a:r>
              <a:rPr sz="1800" spc="36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?</a:t>
            </a:r>
            <a:r>
              <a:rPr sz="1800" dirty="0">
                <a:latin typeface="Cambria Math"/>
                <a:cs typeface="Cambria Math"/>
              </a:rPr>
              <a:t>	𝐸</a:t>
            </a:r>
            <a:r>
              <a:rPr sz="1800" spc="2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+−</a:t>
            </a:r>
            <a:r>
              <a:rPr sz="1800" spc="22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?</a:t>
            </a:r>
            <a:r>
              <a:rPr sz="1800" spc="-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𝑑𝑖𝑔𝑖𝑡𝑠</a:t>
            </a:r>
            <a:r>
              <a:rPr sz="1800" spc="37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?</a:t>
            </a:r>
            <a:endParaRPr sz="1800">
              <a:latin typeface="Cambria Math"/>
              <a:cs typeface="Cambria Math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𝑙𝑒𝑡𝑡𝑒𝑟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⟶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[𝐴−𝑍𝑎</a:t>
            </a:r>
            <a:r>
              <a:rPr sz="1800" spc="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−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𝑧]</a:t>
            </a:r>
            <a:endParaRPr sz="1800">
              <a:latin typeface="Cambria Math"/>
              <a:cs typeface="Cambria Math"/>
            </a:endParaRPr>
          </a:p>
          <a:p>
            <a:pPr marL="92710">
              <a:lnSpc>
                <a:spcPct val="100000"/>
              </a:lnSpc>
              <a:tabLst>
                <a:tab pos="1438275" algn="l"/>
                <a:tab pos="2203450" algn="l"/>
              </a:tabLst>
            </a:pPr>
            <a:r>
              <a:rPr sz="1800" dirty="0">
                <a:latin typeface="Cambria Math"/>
                <a:cs typeface="Cambria Math"/>
              </a:rPr>
              <a:t>𝑖𝑑</a:t>
            </a:r>
            <a:r>
              <a:rPr sz="1800" spc="13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⟶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𝑙𝑒𝑡𝑡𝑒𝑟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10" dirty="0">
                <a:latin typeface="Cambria Math"/>
                <a:cs typeface="Cambria Math"/>
              </a:rPr>
              <a:t>𝑙𝑒𝑡𝑡𝑒𝑟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10" dirty="0">
                <a:latin typeface="Cambria Math"/>
                <a:cs typeface="Cambria Math"/>
              </a:rPr>
              <a:t>𝑑𝑖𝑔𝑖𝑡)</a:t>
            </a:r>
            <a:r>
              <a:rPr sz="1950" spc="-15" baseline="27777" dirty="0">
                <a:latin typeface="Cambria Math"/>
                <a:cs typeface="Cambria Math"/>
              </a:rPr>
              <a:t>∗</a:t>
            </a:r>
            <a:endParaRPr sz="1950" baseline="27777">
              <a:latin typeface="Cambria Math"/>
              <a:cs typeface="Cambria Math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𝑖𝑓</a:t>
            </a:r>
            <a:r>
              <a:rPr sz="1800" spc="75" dirty="0">
                <a:latin typeface="Cambria Math"/>
                <a:cs typeface="Cambria Math"/>
              </a:rPr>
              <a:t>  </a:t>
            </a:r>
            <a:r>
              <a:rPr sz="1800" dirty="0">
                <a:latin typeface="Cambria Math"/>
                <a:cs typeface="Cambria Math"/>
              </a:rPr>
              <a:t>⟶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if</a:t>
            </a:r>
            <a:endParaRPr sz="1800">
              <a:latin typeface="Cambria Math"/>
              <a:cs typeface="Cambria Math"/>
            </a:endParaRPr>
          </a:p>
          <a:p>
            <a:pPr marL="92710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𝑡ℎ𝑒𝑛</a:t>
            </a:r>
            <a:r>
              <a:rPr sz="1800" spc="11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⟶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then</a:t>
            </a:r>
            <a:endParaRPr sz="1800">
              <a:latin typeface="Cambria Math"/>
              <a:cs typeface="Cambria Math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latin typeface="Cambria Math"/>
                <a:cs typeface="Cambria Math"/>
              </a:rPr>
              <a:t>𝑒𝑙𝑠𝑒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⟶</a:t>
            </a:r>
            <a:r>
              <a:rPr sz="1800" spc="70" dirty="0">
                <a:latin typeface="Cambria Math"/>
                <a:cs typeface="Cambria Math"/>
              </a:rPr>
              <a:t> </a:t>
            </a:r>
            <a:r>
              <a:rPr sz="1800" spc="-20" dirty="0">
                <a:latin typeface="Cambria Math"/>
                <a:cs typeface="Cambria Math"/>
              </a:rPr>
              <a:t>else</a:t>
            </a:r>
            <a:endParaRPr sz="1800">
              <a:latin typeface="Cambria Math"/>
              <a:cs typeface="Cambria Math"/>
            </a:endParaRPr>
          </a:p>
          <a:p>
            <a:pPr marL="92710">
              <a:lnSpc>
                <a:spcPct val="100000"/>
              </a:lnSpc>
              <a:tabLst>
                <a:tab pos="1698625" algn="l"/>
                <a:tab pos="2216785" algn="l"/>
              </a:tabLst>
            </a:pPr>
            <a:r>
              <a:rPr sz="1800" dirty="0">
                <a:latin typeface="Cambria Math"/>
                <a:cs typeface="Cambria Math"/>
              </a:rPr>
              <a:t>𝑟𝑒𝑙𝑜𝑝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⟶&lt;</a:t>
            </a:r>
            <a:r>
              <a:rPr sz="1800" spc="8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|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&gt;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25" dirty="0">
                <a:latin typeface="Cambria Math"/>
                <a:cs typeface="Cambria Math"/>
              </a:rPr>
              <a:t>&lt;=</a:t>
            </a:r>
            <a:r>
              <a:rPr sz="1800" dirty="0">
                <a:latin typeface="Cambria Math"/>
                <a:cs typeface="Cambria Math"/>
              </a:rPr>
              <a:t>	&gt;=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|</a:t>
            </a:r>
            <a:r>
              <a:rPr sz="1800" spc="9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|</a:t>
            </a:r>
            <a:r>
              <a:rPr sz="1800" spc="85" dirty="0">
                <a:latin typeface="Cambria Math"/>
                <a:cs typeface="Cambria Math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&lt;&gt;</a:t>
            </a:r>
            <a:endParaRPr sz="1800">
              <a:latin typeface="Cambria Math"/>
              <a:cs typeface="Cambria Math"/>
            </a:endParaRPr>
          </a:p>
          <a:p>
            <a:pPr marL="92710">
              <a:lnSpc>
                <a:spcPct val="100000"/>
              </a:lnSpc>
              <a:tabLst>
                <a:tab pos="963930" algn="l"/>
                <a:tab pos="1685289" algn="l"/>
              </a:tabLst>
            </a:pPr>
            <a:r>
              <a:rPr sz="1800" dirty="0">
                <a:latin typeface="Cambria Math"/>
                <a:cs typeface="Cambria Math"/>
              </a:rPr>
              <a:t>𝑤𝑠</a:t>
            </a:r>
            <a:r>
              <a:rPr sz="1800" spc="60" dirty="0">
                <a:latin typeface="Cambria Math"/>
                <a:cs typeface="Cambria Math"/>
              </a:rPr>
              <a:t>  </a:t>
            </a:r>
            <a:r>
              <a:rPr sz="1800" spc="-50" dirty="0">
                <a:latin typeface="Cambria Math"/>
                <a:cs typeface="Cambria Math"/>
              </a:rPr>
              <a:t>⟶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20" dirty="0">
                <a:latin typeface="Cambria Math"/>
                <a:cs typeface="Cambria Math"/>
              </a:rPr>
              <a:t>blank</a:t>
            </a:r>
            <a:r>
              <a:rPr sz="1800" dirty="0">
                <a:latin typeface="Cambria Math"/>
                <a:cs typeface="Cambria Math"/>
              </a:rPr>
              <a:t>	tab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|</a:t>
            </a:r>
            <a:r>
              <a:rPr sz="1800" spc="-15" dirty="0">
                <a:latin typeface="Cambria Math"/>
                <a:cs typeface="Cambria Math"/>
              </a:rPr>
              <a:t> </a:t>
            </a:r>
            <a:r>
              <a:rPr sz="1800" spc="-10" dirty="0">
                <a:latin typeface="Cambria Math"/>
                <a:cs typeface="Cambria Math"/>
              </a:rPr>
              <a:t>newline)</a:t>
            </a:r>
            <a:r>
              <a:rPr sz="1950" spc="-15" baseline="27777" dirty="0">
                <a:latin typeface="Cambria Math"/>
                <a:cs typeface="Cambria Math"/>
              </a:rPr>
              <a:t>+</a:t>
            </a:r>
            <a:endParaRPr sz="1950" baseline="27777">
              <a:latin typeface="Cambria Math"/>
              <a:cs typeface="Cambria Math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243027"/>
            <a:ext cx="72148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65" dirty="0"/>
              <a:t>Tokens,</a:t>
            </a:r>
            <a:r>
              <a:rPr spc="-110" dirty="0"/>
              <a:t> </a:t>
            </a:r>
            <a:r>
              <a:rPr dirty="0"/>
              <a:t>Lexemes,</a:t>
            </a:r>
            <a:r>
              <a:rPr spc="-135" dirty="0"/>
              <a:t> </a:t>
            </a:r>
            <a:r>
              <a:rPr dirty="0"/>
              <a:t>and</a:t>
            </a:r>
            <a:r>
              <a:rPr spc="-105" dirty="0"/>
              <a:t> </a:t>
            </a:r>
            <a:r>
              <a:rPr spc="-10" dirty="0"/>
              <a:t>Attributes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137919"/>
          <a:ext cx="10515600" cy="5207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Lexemes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Token</a:t>
                      </a:r>
                      <a:r>
                        <a:rPr sz="2400" b="1" spc="-4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2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marL="790575">
                        <a:lnSpc>
                          <a:spcPct val="100000"/>
                        </a:lnSpc>
                        <a:spcBef>
                          <a:spcPts val="204"/>
                        </a:spcBef>
                      </a:pP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Attribute</a:t>
                      </a:r>
                      <a:r>
                        <a:rPr sz="2400" b="1" spc="-10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24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Value</a:t>
                      </a:r>
                      <a:endParaRPr sz="2400">
                        <a:latin typeface="Calibri"/>
                        <a:cs typeface="Calibri"/>
                      </a:endParaRPr>
                    </a:p>
                  </a:txBody>
                  <a:tcPr marL="0" marR="0" marT="2603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mbria Math"/>
                          <a:cs typeface="Cambria Math"/>
                        </a:rPr>
                        <a:t>𝑤𝑠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34290" algn="ctr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1270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25" dirty="0">
                          <a:latin typeface="Cambria Math"/>
                          <a:cs typeface="Cambria Math"/>
                        </a:rPr>
                        <a:t>𝑖𝑓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b="1" spc="-25" dirty="0">
                          <a:latin typeface="Calibri"/>
                          <a:cs typeface="Calibri"/>
                        </a:rPr>
                        <a:t>if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20" dirty="0">
                          <a:latin typeface="Cambria Math"/>
                          <a:cs typeface="Cambria Math"/>
                        </a:rPr>
                        <a:t>𝑡ℎ𝑒𝑛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20" dirty="0">
                          <a:latin typeface="Cambria Math"/>
                          <a:cs typeface="Cambria Math"/>
                        </a:rPr>
                        <a:t>then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20" dirty="0">
                          <a:latin typeface="Cambria Math"/>
                          <a:cs typeface="Cambria Math"/>
                        </a:rPr>
                        <a:t>𝑒𝑙𝑠𝑒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3175" algn="ctr">
                        <a:lnSpc>
                          <a:spcPct val="100000"/>
                        </a:lnSpc>
                        <a:spcBef>
                          <a:spcPts val="245"/>
                        </a:spcBef>
                      </a:pPr>
                      <a:r>
                        <a:rPr sz="2000" spc="-20" dirty="0">
                          <a:latin typeface="Cambria Math"/>
                          <a:cs typeface="Cambria Math"/>
                        </a:rPr>
                        <a:t>else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1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35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-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-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2984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5" dirty="0">
                          <a:latin typeface="Cambria Math"/>
                          <a:cs typeface="Cambria Math"/>
                        </a:rPr>
                        <a:t>𝑖𝑑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Cambria Math"/>
                          <a:cs typeface="Cambria Math"/>
                        </a:rPr>
                        <a:t>id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Pointer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symbol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table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entry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alibri"/>
                          <a:cs typeface="Calibri"/>
                        </a:rPr>
                        <a:t>Any</a:t>
                      </a:r>
                      <a:r>
                        <a:rPr sz="2000" spc="-7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10" dirty="0">
                          <a:latin typeface="Cambria Math"/>
                          <a:cs typeface="Cambria Math"/>
                        </a:rPr>
                        <a:t>𝑛𝑢𝑚𝑏𝑒𝑟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number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10" dirty="0">
                          <a:latin typeface="Calibri"/>
                          <a:cs typeface="Calibri"/>
                        </a:rPr>
                        <a:t>Pointer</a:t>
                      </a:r>
                      <a:r>
                        <a:rPr sz="2000" spc="-5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to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symbol</a:t>
                      </a:r>
                      <a:r>
                        <a:rPr sz="2000" spc="-65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dirty="0">
                          <a:latin typeface="Calibri"/>
                          <a:cs typeface="Calibri"/>
                        </a:rPr>
                        <a:t>table</a:t>
                      </a:r>
                      <a:r>
                        <a:rPr sz="2000" spc="-50" dirty="0">
                          <a:latin typeface="Calibri"/>
                          <a:cs typeface="Calibri"/>
                        </a:rPr>
                        <a:t> </a:t>
                      </a:r>
                      <a:r>
                        <a:rPr sz="2000" spc="-20" dirty="0">
                          <a:latin typeface="Calibri"/>
                          <a:cs typeface="Calibri"/>
                        </a:rPr>
                        <a:t>entry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0" dirty="0">
                          <a:latin typeface="Cambria Math"/>
                          <a:cs typeface="Cambria Math"/>
                        </a:rPr>
                        <a:t>&lt;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relop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LT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&lt;=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relop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LE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50" dirty="0">
                          <a:latin typeface="Cambria Math"/>
                          <a:cs typeface="Cambria Math"/>
                        </a:rPr>
                        <a:t>=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relop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EQ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95605">
                <a:tc>
                  <a:txBody>
                    <a:bodyPr/>
                    <a:lstStyle/>
                    <a:p>
                      <a:pPr marR="4826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25" dirty="0">
                          <a:latin typeface="Cambria Math"/>
                          <a:cs typeface="Cambria Math"/>
                        </a:rPr>
                        <a:t>&lt;&gt;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relop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175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NE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4889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0" dirty="0">
                          <a:latin typeface="Cambria Math"/>
                          <a:cs typeface="Cambria Math"/>
                        </a:rPr>
                        <a:t>&gt;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relop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GT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ACAC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96240">
                <a:tc>
                  <a:txBody>
                    <a:bodyPr/>
                    <a:lstStyle/>
                    <a:p>
                      <a:pPr marR="51435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&gt;=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10" dirty="0">
                          <a:latin typeface="Cambria Math"/>
                          <a:cs typeface="Cambria Math"/>
                        </a:rPr>
                        <a:t>relop</a:t>
                      </a:r>
                      <a:endParaRPr sz="2000">
                        <a:latin typeface="Cambria Math"/>
                        <a:cs typeface="Cambria Math"/>
                      </a:endParaRPr>
                    </a:p>
                  </a:txBody>
                  <a:tcPr marL="0" marR="0" marT="3238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92075">
                        <a:lnSpc>
                          <a:spcPct val="100000"/>
                        </a:lnSpc>
                        <a:spcBef>
                          <a:spcPts val="240"/>
                        </a:spcBef>
                      </a:pPr>
                      <a:r>
                        <a:rPr sz="2000" spc="-25" dirty="0">
                          <a:latin typeface="Calibri"/>
                          <a:cs typeface="Calibri"/>
                        </a:rPr>
                        <a:t>GE</a:t>
                      </a:r>
                      <a:endParaRPr sz="2000">
                        <a:latin typeface="Calibri"/>
                        <a:cs typeface="Calibri"/>
                      </a:endParaRPr>
                    </a:p>
                  </a:txBody>
                  <a:tcPr marL="0" marR="0" marT="304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160146"/>
            <a:ext cx="627189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5" dirty="0"/>
              <a:t>Transition</a:t>
            </a:r>
            <a:r>
              <a:rPr spc="-135" dirty="0"/>
              <a:t> </a:t>
            </a:r>
            <a:r>
              <a:rPr dirty="0"/>
              <a:t>Diagram</a:t>
            </a:r>
            <a:r>
              <a:rPr spc="-135" dirty="0"/>
              <a:t> </a:t>
            </a:r>
            <a:r>
              <a:rPr dirty="0"/>
              <a:t>for</a:t>
            </a:r>
            <a:r>
              <a:rPr spc="-160" dirty="0"/>
              <a:t> </a:t>
            </a:r>
            <a:r>
              <a:rPr spc="-10" dirty="0"/>
              <a:t>relop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891908" y="1707007"/>
            <a:ext cx="15519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return(relop,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LE)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904608" y="3379978"/>
            <a:ext cx="15100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return(relop,</a:t>
            </a:r>
            <a:r>
              <a:rPr sz="1800" spc="-35" dirty="0">
                <a:latin typeface="Calibri"/>
                <a:cs typeface="Calibri"/>
              </a:rPr>
              <a:t> LT)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6891908" y="4656201"/>
            <a:ext cx="16002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return(relop,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GE)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6904608" y="5618784"/>
            <a:ext cx="157416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return(relop,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GT)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6926326" y="2896565"/>
            <a:ext cx="17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4298" y="1335024"/>
            <a:ext cx="4552950" cy="2500884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6536817" y="1457959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490342" y="1251915"/>
            <a:ext cx="3345179" cy="5060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89"/>
              </a:lnSpc>
              <a:spcBef>
                <a:spcPts val="100"/>
              </a:spcBef>
              <a:tabLst>
                <a:tab pos="1534160" algn="l"/>
                <a:tab pos="3218180" algn="l"/>
              </a:tabLst>
            </a:pPr>
            <a:r>
              <a:rPr sz="2700" spc="-15" baseline="3086" dirty="0">
                <a:latin typeface="Calibri"/>
                <a:cs typeface="Calibri"/>
              </a:rPr>
              <a:t>start</a:t>
            </a:r>
            <a:r>
              <a:rPr sz="2700" baseline="3086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&lt;</a:t>
            </a:r>
            <a:r>
              <a:rPr sz="1800" dirty="0">
                <a:latin typeface="Calibri"/>
                <a:cs typeface="Calibri"/>
              </a:rPr>
              <a:t>	</a:t>
            </a:r>
            <a:r>
              <a:rPr sz="1800" spc="-50" dirty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  <a:p>
            <a:pPr marL="871855">
              <a:lnSpc>
                <a:spcPts val="1889"/>
              </a:lnSpc>
              <a:tabLst>
                <a:tab pos="2435225" algn="l"/>
              </a:tabLst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sz="1800" dirty="0">
                <a:solidFill>
                  <a:srgbClr val="FFFFFF"/>
                </a:solidFill>
                <a:latin typeface="Calibri"/>
                <a:cs typeface="Calibri"/>
              </a:rPr>
              <a:t>	</a:t>
            </a: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536817" y="2307158"/>
            <a:ext cx="1946275" cy="50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188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3</a:t>
            </a:r>
            <a:endParaRPr sz="1800">
              <a:latin typeface="Calibri"/>
              <a:cs typeface="Calibri"/>
            </a:endParaRPr>
          </a:p>
          <a:p>
            <a:pPr marL="367665">
              <a:lnSpc>
                <a:spcPts val="1880"/>
              </a:lnSpc>
            </a:pPr>
            <a:r>
              <a:rPr sz="1800" spc="-10" dirty="0">
                <a:latin typeface="Calibri"/>
                <a:cs typeface="Calibri"/>
              </a:rPr>
              <a:t>return(relop,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NE)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6266688" y="4436364"/>
            <a:ext cx="661670" cy="574675"/>
            <a:chOff x="6266688" y="4436364"/>
            <a:chExt cx="661670" cy="574675"/>
          </a:xfrm>
        </p:grpSpPr>
        <p:sp>
          <p:nvSpPr>
            <p:cNvPr id="13" name="object 13"/>
            <p:cNvSpPr/>
            <p:nvPr/>
          </p:nvSpPr>
          <p:spPr>
            <a:xfrm>
              <a:off x="6266688" y="4436364"/>
              <a:ext cx="661670" cy="574675"/>
            </a:xfrm>
            <a:custGeom>
              <a:avLst/>
              <a:gdLst/>
              <a:ahLst/>
              <a:cxnLst/>
              <a:rect l="l" t="t" r="r" b="b"/>
              <a:pathLst>
                <a:path w="661670" h="574675">
                  <a:moveTo>
                    <a:pt x="330708" y="0"/>
                  </a:moveTo>
                  <a:lnTo>
                    <a:pt x="281842" y="3115"/>
                  </a:lnTo>
                  <a:lnTo>
                    <a:pt x="235202" y="12165"/>
                  </a:lnTo>
                  <a:lnTo>
                    <a:pt x="191298" y="26705"/>
                  </a:lnTo>
                  <a:lnTo>
                    <a:pt x="150642" y="46290"/>
                  </a:lnTo>
                  <a:lnTo>
                    <a:pt x="113746" y="70474"/>
                  </a:lnTo>
                  <a:lnTo>
                    <a:pt x="81123" y="98814"/>
                  </a:lnTo>
                  <a:lnTo>
                    <a:pt x="53283" y="130865"/>
                  </a:lnTo>
                  <a:lnTo>
                    <a:pt x="30739" y="166181"/>
                  </a:lnTo>
                  <a:lnTo>
                    <a:pt x="14003" y="204317"/>
                  </a:lnTo>
                  <a:lnTo>
                    <a:pt x="3586" y="244830"/>
                  </a:lnTo>
                  <a:lnTo>
                    <a:pt x="0" y="287274"/>
                  </a:lnTo>
                  <a:lnTo>
                    <a:pt x="3586" y="329717"/>
                  </a:lnTo>
                  <a:lnTo>
                    <a:pt x="14003" y="370230"/>
                  </a:lnTo>
                  <a:lnTo>
                    <a:pt x="30739" y="408366"/>
                  </a:lnTo>
                  <a:lnTo>
                    <a:pt x="53283" y="443682"/>
                  </a:lnTo>
                  <a:lnTo>
                    <a:pt x="81123" y="475733"/>
                  </a:lnTo>
                  <a:lnTo>
                    <a:pt x="113746" y="504073"/>
                  </a:lnTo>
                  <a:lnTo>
                    <a:pt x="150642" y="528257"/>
                  </a:lnTo>
                  <a:lnTo>
                    <a:pt x="191298" y="547842"/>
                  </a:lnTo>
                  <a:lnTo>
                    <a:pt x="235202" y="562382"/>
                  </a:lnTo>
                  <a:lnTo>
                    <a:pt x="281842" y="571432"/>
                  </a:lnTo>
                  <a:lnTo>
                    <a:pt x="330708" y="574548"/>
                  </a:lnTo>
                  <a:lnTo>
                    <a:pt x="379573" y="571432"/>
                  </a:lnTo>
                  <a:lnTo>
                    <a:pt x="426213" y="562382"/>
                  </a:lnTo>
                  <a:lnTo>
                    <a:pt x="470117" y="547842"/>
                  </a:lnTo>
                  <a:lnTo>
                    <a:pt x="510773" y="528257"/>
                  </a:lnTo>
                  <a:lnTo>
                    <a:pt x="547669" y="504073"/>
                  </a:lnTo>
                  <a:lnTo>
                    <a:pt x="580292" y="475733"/>
                  </a:lnTo>
                  <a:lnTo>
                    <a:pt x="608132" y="443682"/>
                  </a:lnTo>
                  <a:lnTo>
                    <a:pt x="630676" y="408366"/>
                  </a:lnTo>
                  <a:lnTo>
                    <a:pt x="647412" y="370230"/>
                  </a:lnTo>
                  <a:lnTo>
                    <a:pt x="657829" y="329717"/>
                  </a:lnTo>
                  <a:lnTo>
                    <a:pt x="661415" y="287274"/>
                  </a:lnTo>
                  <a:lnTo>
                    <a:pt x="657829" y="244830"/>
                  </a:lnTo>
                  <a:lnTo>
                    <a:pt x="647412" y="204317"/>
                  </a:lnTo>
                  <a:lnTo>
                    <a:pt x="630676" y="166181"/>
                  </a:lnTo>
                  <a:lnTo>
                    <a:pt x="608132" y="130865"/>
                  </a:lnTo>
                  <a:lnTo>
                    <a:pt x="580292" y="98814"/>
                  </a:lnTo>
                  <a:lnTo>
                    <a:pt x="547669" y="70474"/>
                  </a:lnTo>
                  <a:lnTo>
                    <a:pt x="510773" y="46290"/>
                  </a:lnTo>
                  <a:lnTo>
                    <a:pt x="470117" y="26705"/>
                  </a:lnTo>
                  <a:lnTo>
                    <a:pt x="426213" y="12165"/>
                  </a:lnTo>
                  <a:lnTo>
                    <a:pt x="379573" y="3115"/>
                  </a:lnTo>
                  <a:lnTo>
                    <a:pt x="3307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405372" y="4523232"/>
              <a:ext cx="386080" cy="401320"/>
            </a:xfrm>
            <a:custGeom>
              <a:avLst/>
              <a:gdLst/>
              <a:ahLst/>
              <a:cxnLst/>
              <a:rect l="l" t="t" r="r" b="b"/>
              <a:pathLst>
                <a:path w="386079" h="401320">
                  <a:moveTo>
                    <a:pt x="192785" y="0"/>
                  </a:moveTo>
                  <a:lnTo>
                    <a:pt x="148596" y="5289"/>
                  </a:lnTo>
                  <a:lnTo>
                    <a:pt x="108024" y="20358"/>
                  </a:lnTo>
                  <a:lnTo>
                    <a:pt x="72227" y="44007"/>
                  </a:lnTo>
                  <a:lnTo>
                    <a:pt x="42367" y="75035"/>
                  </a:lnTo>
                  <a:lnTo>
                    <a:pt x="19603" y="112245"/>
                  </a:lnTo>
                  <a:lnTo>
                    <a:pt x="5094" y="154434"/>
                  </a:lnTo>
                  <a:lnTo>
                    <a:pt x="0" y="200406"/>
                  </a:lnTo>
                  <a:lnTo>
                    <a:pt x="5094" y="246377"/>
                  </a:lnTo>
                  <a:lnTo>
                    <a:pt x="19603" y="288566"/>
                  </a:lnTo>
                  <a:lnTo>
                    <a:pt x="42367" y="325776"/>
                  </a:lnTo>
                  <a:lnTo>
                    <a:pt x="72227" y="356804"/>
                  </a:lnTo>
                  <a:lnTo>
                    <a:pt x="108024" y="380453"/>
                  </a:lnTo>
                  <a:lnTo>
                    <a:pt x="148596" y="395522"/>
                  </a:lnTo>
                  <a:lnTo>
                    <a:pt x="192785" y="400812"/>
                  </a:lnTo>
                  <a:lnTo>
                    <a:pt x="236975" y="395522"/>
                  </a:lnTo>
                  <a:lnTo>
                    <a:pt x="277547" y="380453"/>
                  </a:lnTo>
                  <a:lnTo>
                    <a:pt x="313344" y="356804"/>
                  </a:lnTo>
                  <a:lnTo>
                    <a:pt x="343204" y="325776"/>
                  </a:lnTo>
                  <a:lnTo>
                    <a:pt x="365968" y="288566"/>
                  </a:lnTo>
                  <a:lnTo>
                    <a:pt x="380477" y="246377"/>
                  </a:lnTo>
                  <a:lnTo>
                    <a:pt x="385572" y="200406"/>
                  </a:lnTo>
                  <a:lnTo>
                    <a:pt x="380477" y="154434"/>
                  </a:lnTo>
                  <a:lnTo>
                    <a:pt x="365968" y="112245"/>
                  </a:lnTo>
                  <a:lnTo>
                    <a:pt x="343204" y="75035"/>
                  </a:lnTo>
                  <a:lnTo>
                    <a:pt x="313344" y="44007"/>
                  </a:lnTo>
                  <a:lnTo>
                    <a:pt x="277547" y="20358"/>
                  </a:lnTo>
                  <a:lnTo>
                    <a:pt x="236975" y="5289"/>
                  </a:lnTo>
                  <a:lnTo>
                    <a:pt x="19278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6528054" y="45593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7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6272784" y="5372100"/>
            <a:ext cx="662940" cy="574675"/>
            <a:chOff x="6272784" y="5372100"/>
            <a:chExt cx="662940" cy="574675"/>
          </a:xfrm>
        </p:grpSpPr>
        <p:sp>
          <p:nvSpPr>
            <p:cNvPr id="17" name="object 17"/>
            <p:cNvSpPr/>
            <p:nvPr/>
          </p:nvSpPr>
          <p:spPr>
            <a:xfrm>
              <a:off x="6272784" y="5372100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40" h="574675">
                  <a:moveTo>
                    <a:pt x="331469" y="0"/>
                  </a:moveTo>
                  <a:lnTo>
                    <a:pt x="282501" y="3115"/>
                  </a:lnTo>
                  <a:lnTo>
                    <a:pt x="235758" y="12165"/>
                  </a:lnTo>
                  <a:lnTo>
                    <a:pt x="191756" y="26705"/>
                  </a:lnTo>
                  <a:lnTo>
                    <a:pt x="151007" y="46290"/>
                  </a:lnTo>
                  <a:lnTo>
                    <a:pt x="114025" y="70474"/>
                  </a:lnTo>
                  <a:lnTo>
                    <a:pt x="81323" y="98814"/>
                  </a:lnTo>
                  <a:lnTo>
                    <a:pt x="53416" y="130865"/>
                  </a:lnTo>
                  <a:lnTo>
                    <a:pt x="30817" y="166181"/>
                  </a:lnTo>
                  <a:lnTo>
                    <a:pt x="14038" y="204317"/>
                  </a:lnTo>
                  <a:lnTo>
                    <a:pt x="3595" y="244830"/>
                  </a:lnTo>
                  <a:lnTo>
                    <a:pt x="0" y="287274"/>
                  </a:lnTo>
                  <a:lnTo>
                    <a:pt x="3595" y="329726"/>
                  </a:lnTo>
                  <a:lnTo>
                    <a:pt x="14038" y="370244"/>
                  </a:lnTo>
                  <a:lnTo>
                    <a:pt x="30817" y="408383"/>
                  </a:lnTo>
                  <a:lnTo>
                    <a:pt x="53416" y="443699"/>
                  </a:lnTo>
                  <a:lnTo>
                    <a:pt x="81323" y="475748"/>
                  </a:lnTo>
                  <a:lnTo>
                    <a:pt x="114025" y="504085"/>
                  </a:lnTo>
                  <a:lnTo>
                    <a:pt x="151007" y="528267"/>
                  </a:lnTo>
                  <a:lnTo>
                    <a:pt x="191756" y="547848"/>
                  </a:lnTo>
                  <a:lnTo>
                    <a:pt x="235758" y="562385"/>
                  </a:lnTo>
                  <a:lnTo>
                    <a:pt x="282501" y="571433"/>
                  </a:lnTo>
                  <a:lnTo>
                    <a:pt x="331469" y="574547"/>
                  </a:lnTo>
                  <a:lnTo>
                    <a:pt x="380438" y="571433"/>
                  </a:lnTo>
                  <a:lnTo>
                    <a:pt x="427181" y="562385"/>
                  </a:lnTo>
                  <a:lnTo>
                    <a:pt x="471183" y="547848"/>
                  </a:lnTo>
                  <a:lnTo>
                    <a:pt x="511932" y="528267"/>
                  </a:lnTo>
                  <a:lnTo>
                    <a:pt x="548914" y="504085"/>
                  </a:lnTo>
                  <a:lnTo>
                    <a:pt x="581616" y="475748"/>
                  </a:lnTo>
                  <a:lnTo>
                    <a:pt x="609523" y="443699"/>
                  </a:lnTo>
                  <a:lnTo>
                    <a:pt x="632122" y="408383"/>
                  </a:lnTo>
                  <a:lnTo>
                    <a:pt x="648901" y="370244"/>
                  </a:lnTo>
                  <a:lnTo>
                    <a:pt x="659344" y="329726"/>
                  </a:lnTo>
                  <a:lnTo>
                    <a:pt x="662939" y="287274"/>
                  </a:lnTo>
                  <a:lnTo>
                    <a:pt x="659344" y="244830"/>
                  </a:lnTo>
                  <a:lnTo>
                    <a:pt x="648901" y="204317"/>
                  </a:lnTo>
                  <a:lnTo>
                    <a:pt x="632122" y="166181"/>
                  </a:lnTo>
                  <a:lnTo>
                    <a:pt x="609523" y="130865"/>
                  </a:lnTo>
                  <a:lnTo>
                    <a:pt x="581616" y="98814"/>
                  </a:lnTo>
                  <a:lnTo>
                    <a:pt x="548914" y="70474"/>
                  </a:lnTo>
                  <a:lnTo>
                    <a:pt x="511932" y="46290"/>
                  </a:lnTo>
                  <a:lnTo>
                    <a:pt x="471183" y="26705"/>
                  </a:lnTo>
                  <a:lnTo>
                    <a:pt x="427181" y="12165"/>
                  </a:lnTo>
                  <a:lnTo>
                    <a:pt x="380438" y="3115"/>
                  </a:lnTo>
                  <a:lnTo>
                    <a:pt x="33146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411468" y="5458968"/>
              <a:ext cx="386080" cy="401320"/>
            </a:xfrm>
            <a:custGeom>
              <a:avLst/>
              <a:gdLst/>
              <a:ahLst/>
              <a:cxnLst/>
              <a:rect l="l" t="t" r="r" b="b"/>
              <a:pathLst>
                <a:path w="386079" h="401320">
                  <a:moveTo>
                    <a:pt x="192786" y="0"/>
                  </a:moveTo>
                  <a:lnTo>
                    <a:pt x="148596" y="5289"/>
                  </a:lnTo>
                  <a:lnTo>
                    <a:pt x="108024" y="20358"/>
                  </a:lnTo>
                  <a:lnTo>
                    <a:pt x="72227" y="44007"/>
                  </a:lnTo>
                  <a:lnTo>
                    <a:pt x="42367" y="75035"/>
                  </a:lnTo>
                  <a:lnTo>
                    <a:pt x="19603" y="112245"/>
                  </a:lnTo>
                  <a:lnTo>
                    <a:pt x="5094" y="154434"/>
                  </a:lnTo>
                  <a:lnTo>
                    <a:pt x="0" y="200405"/>
                  </a:lnTo>
                  <a:lnTo>
                    <a:pt x="5094" y="246357"/>
                  </a:lnTo>
                  <a:lnTo>
                    <a:pt x="19603" y="288539"/>
                  </a:lnTo>
                  <a:lnTo>
                    <a:pt x="42367" y="325749"/>
                  </a:lnTo>
                  <a:lnTo>
                    <a:pt x="72227" y="356784"/>
                  </a:lnTo>
                  <a:lnTo>
                    <a:pt x="108024" y="380442"/>
                  </a:lnTo>
                  <a:lnTo>
                    <a:pt x="148596" y="395519"/>
                  </a:lnTo>
                  <a:lnTo>
                    <a:pt x="192786" y="400811"/>
                  </a:lnTo>
                  <a:lnTo>
                    <a:pt x="236975" y="395519"/>
                  </a:lnTo>
                  <a:lnTo>
                    <a:pt x="277547" y="380442"/>
                  </a:lnTo>
                  <a:lnTo>
                    <a:pt x="313344" y="356784"/>
                  </a:lnTo>
                  <a:lnTo>
                    <a:pt x="343204" y="325749"/>
                  </a:lnTo>
                  <a:lnTo>
                    <a:pt x="365968" y="288539"/>
                  </a:lnTo>
                  <a:lnTo>
                    <a:pt x="380477" y="246357"/>
                  </a:lnTo>
                  <a:lnTo>
                    <a:pt x="385572" y="200405"/>
                  </a:lnTo>
                  <a:lnTo>
                    <a:pt x="380477" y="154434"/>
                  </a:lnTo>
                  <a:lnTo>
                    <a:pt x="365968" y="112245"/>
                  </a:lnTo>
                  <a:lnTo>
                    <a:pt x="343204" y="75035"/>
                  </a:lnTo>
                  <a:lnTo>
                    <a:pt x="313344" y="44007"/>
                  </a:lnTo>
                  <a:lnTo>
                    <a:pt x="277547" y="20358"/>
                  </a:lnTo>
                  <a:lnTo>
                    <a:pt x="236975" y="5289"/>
                  </a:lnTo>
                  <a:lnTo>
                    <a:pt x="19278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6534657" y="5495645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95594" y="1802968"/>
            <a:ext cx="13970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&gt;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896739" y="3383991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4636008" y="4436364"/>
            <a:ext cx="661670" cy="574675"/>
          </a:xfrm>
          <a:custGeom>
            <a:avLst/>
            <a:gdLst/>
            <a:ahLst/>
            <a:cxnLst/>
            <a:rect l="l" t="t" r="r" b="b"/>
            <a:pathLst>
              <a:path w="661670" h="574675">
                <a:moveTo>
                  <a:pt x="330707" y="0"/>
                </a:moveTo>
                <a:lnTo>
                  <a:pt x="281842" y="3115"/>
                </a:lnTo>
                <a:lnTo>
                  <a:pt x="235202" y="12165"/>
                </a:lnTo>
                <a:lnTo>
                  <a:pt x="191298" y="26705"/>
                </a:lnTo>
                <a:lnTo>
                  <a:pt x="150642" y="46290"/>
                </a:lnTo>
                <a:lnTo>
                  <a:pt x="113746" y="70474"/>
                </a:lnTo>
                <a:lnTo>
                  <a:pt x="81123" y="98814"/>
                </a:lnTo>
                <a:lnTo>
                  <a:pt x="53283" y="130865"/>
                </a:lnTo>
                <a:lnTo>
                  <a:pt x="30739" y="166181"/>
                </a:lnTo>
                <a:lnTo>
                  <a:pt x="14003" y="204317"/>
                </a:lnTo>
                <a:lnTo>
                  <a:pt x="3586" y="244830"/>
                </a:lnTo>
                <a:lnTo>
                  <a:pt x="0" y="287274"/>
                </a:lnTo>
                <a:lnTo>
                  <a:pt x="3586" y="329717"/>
                </a:lnTo>
                <a:lnTo>
                  <a:pt x="14003" y="370230"/>
                </a:lnTo>
                <a:lnTo>
                  <a:pt x="30739" y="408366"/>
                </a:lnTo>
                <a:lnTo>
                  <a:pt x="53283" y="443682"/>
                </a:lnTo>
                <a:lnTo>
                  <a:pt x="81123" y="475733"/>
                </a:lnTo>
                <a:lnTo>
                  <a:pt x="113746" y="504073"/>
                </a:lnTo>
                <a:lnTo>
                  <a:pt x="150642" y="528257"/>
                </a:lnTo>
                <a:lnTo>
                  <a:pt x="191298" y="547842"/>
                </a:lnTo>
                <a:lnTo>
                  <a:pt x="235202" y="562382"/>
                </a:lnTo>
                <a:lnTo>
                  <a:pt x="281842" y="571432"/>
                </a:lnTo>
                <a:lnTo>
                  <a:pt x="330707" y="574548"/>
                </a:lnTo>
                <a:lnTo>
                  <a:pt x="379573" y="571432"/>
                </a:lnTo>
                <a:lnTo>
                  <a:pt x="426213" y="562382"/>
                </a:lnTo>
                <a:lnTo>
                  <a:pt x="470117" y="547842"/>
                </a:lnTo>
                <a:lnTo>
                  <a:pt x="510773" y="528257"/>
                </a:lnTo>
                <a:lnTo>
                  <a:pt x="547669" y="504073"/>
                </a:lnTo>
                <a:lnTo>
                  <a:pt x="580292" y="475733"/>
                </a:lnTo>
                <a:lnTo>
                  <a:pt x="608132" y="443682"/>
                </a:lnTo>
                <a:lnTo>
                  <a:pt x="630676" y="408366"/>
                </a:lnTo>
                <a:lnTo>
                  <a:pt x="647412" y="370230"/>
                </a:lnTo>
                <a:lnTo>
                  <a:pt x="657829" y="329717"/>
                </a:lnTo>
                <a:lnTo>
                  <a:pt x="661415" y="287274"/>
                </a:lnTo>
                <a:lnTo>
                  <a:pt x="657829" y="244830"/>
                </a:lnTo>
                <a:lnTo>
                  <a:pt x="647412" y="204317"/>
                </a:lnTo>
                <a:lnTo>
                  <a:pt x="630676" y="166181"/>
                </a:lnTo>
                <a:lnTo>
                  <a:pt x="608132" y="130865"/>
                </a:lnTo>
                <a:lnTo>
                  <a:pt x="580292" y="98814"/>
                </a:lnTo>
                <a:lnTo>
                  <a:pt x="547669" y="70474"/>
                </a:lnTo>
                <a:lnTo>
                  <a:pt x="510773" y="46290"/>
                </a:lnTo>
                <a:lnTo>
                  <a:pt x="470117" y="26705"/>
                </a:lnTo>
                <a:lnTo>
                  <a:pt x="426213" y="12165"/>
                </a:lnTo>
                <a:lnTo>
                  <a:pt x="379573" y="3115"/>
                </a:lnTo>
                <a:lnTo>
                  <a:pt x="33070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4896358" y="4559300"/>
            <a:ext cx="1416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5274055" y="3013583"/>
            <a:ext cx="1609725" cy="863600"/>
          </a:xfrm>
          <a:prstGeom prst="rect">
            <a:avLst/>
          </a:prstGeom>
        </p:spPr>
        <p:txBody>
          <a:bodyPr vert="horz" wrap="square" lIns="0" tIns="156845" rIns="0" bIns="0" rtlCol="0">
            <a:spAutoFit/>
          </a:bodyPr>
          <a:lstStyle/>
          <a:p>
            <a:pPr marR="210185" algn="r">
              <a:lnSpc>
                <a:spcPct val="100000"/>
              </a:lnSpc>
              <a:spcBef>
                <a:spcPts val="1235"/>
              </a:spcBef>
            </a:pPr>
            <a:r>
              <a:rPr sz="1800" spc="-50" dirty="0">
                <a:latin typeface="Calibri"/>
                <a:cs typeface="Calibri"/>
              </a:rPr>
              <a:t>4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40"/>
              </a:spcBef>
            </a:pPr>
            <a:r>
              <a:rPr sz="1800" spc="-10" dirty="0">
                <a:latin typeface="Calibri"/>
                <a:cs typeface="Calibri"/>
              </a:rPr>
              <a:t>return(relop,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25" dirty="0">
                <a:latin typeface="Calibri"/>
                <a:cs typeface="Calibri"/>
              </a:rPr>
              <a:t>EQ)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3407664" y="1903857"/>
            <a:ext cx="2860040" cy="2863215"/>
            <a:chOff x="3407664" y="1903857"/>
            <a:chExt cx="2860040" cy="2863215"/>
          </a:xfrm>
        </p:grpSpPr>
        <p:sp>
          <p:nvSpPr>
            <p:cNvPr id="26" name="object 26"/>
            <p:cNvSpPr/>
            <p:nvPr/>
          </p:nvSpPr>
          <p:spPr>
            <a:xfrm>
              <a:off x="3407664" y="1903857"/>
              <a:ext cx="1325245" cy="2616835"/>
            </a:xfrm>
            <a:custGeom>
              <a:avLst/>
              <a:gdLst/>
              <a:ahLst/>
              <a:cxnLst/>
              <a:rect l="l" t="t" r="r" b="b"/>
              <a:pathLst>
                <a:path w="1325245" h="2616835">
                  <a:moveTo>
                    <a:pt x="1325118" y="2519298"/>
                  </a:moveTo>
                  <a:lnTo>
                    <a:pt x="1299206" y="2532318"/>
                  </a:lnTo>
                  <a:lnTo>
                    <a:pt x="1305732" y="2545298"/>
                  </a:lnTo>
                  <a:lnTo>
                    <a:pt x="1305507" y="2545298"/>
                  </a:lnTo>
                  <a:lnTo>
                    <a:pt x="1279906" y="2558287"/>
                  </a:lnTo>
                  <a:lnTo>
                    <a:pt x="1247521" y="2558287"/>
                  </a:lnTo>
                  <a:lnTo>
                    <a:pt x="1325245" y="2616454"/>
                  </a:lnTo>
                  <a:lnTo>
                    <a:pt x="1325168" y="2558287"/>
                  </a:lnTo>
                  <a:lnTo>
                    <a:pt x="1279906" y="2558287"/>
                  </a:lnTo>
                  <a:lnTo>
                    <a:pt x="1273374" y="2545298"/>
                  </a:lnTo>
                  <a:lnTo>
                    <a:pt x="1325151" y="2545298"/>
                  </a:lnTo>
                  <a:lnTo>
                    <a:pt x="1325118" y="2519298"/>
                  </a:lnTo>
                  <a:close/>
                </a:path>
                <a:path w="1325245" h="2616835">
                  <a:moveTo>
                    <a:pt x="1299206" y="2532318"/>
                  </a:moveTo>
                  <a:lnTo>
                    <a:pt x="1273374" y="2545298"/>
                  </a:lnTo>
                  <a:lnTo>
                    <a:pt x="1279906" y="2558287"/>
                  </a:lnTo>
                  <a:lnTo>
                    <a:pt x="1305507" y="2545298"/>
                  </a:lnTo>
                  <a:lnTo>
                    <a:pt x="1305732" y="2545298"/>
                  </a:lnTo>
                  <a:lnTo>
                    <a:pt x="1299206" y="2532318"/>
                  </a:lnTo>
                  <a:close/>
                </a:path>
                <a:path w="1325245" h="2616835">
                  <a:moveTo>
                    <a:pt x="25908" y="0"/>
                  </a:moveTo>
                  <a:lnTo>
                    <a:pt x="0" y="12953"/>
                  </a:lnTo>
                  <a:lnTo>
                    <a:pt x="1273374" y="2545298"/>
                  </a:lnTo>
                  <a:lnTo>
                    <a:pt x="1299206" y="2532318"/>
                  </a:lnTo>
                  <a:lnTo>
                    <a:pt x="25908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770503" y="3066796"/>
              <a:ext cx="97789" cy="109727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298186" y="4680204"/>
              <a:ext cx="969644" cy="86995"/>
            </a:xfrm>
            <a:custGeom>
              <a:avLst/>
              <a:gdLst/>
              <a:ahLst/>
              <a:cxnLst/>
              <a:rect l="l" t="t" r="r" b="b"/>
              <a:pathLst>
                <a:path w="969645" h="86995">
                  <a:moveTo>
                    <a:pt x="882396" y="0"/>
                  </a:moveTo>
                  <a:lnTo>
                    <a:pt x="882396" y="86868"/>
                  </a:lnTo>
                  <a:lnTo>
                    <a:pt x="940307" y="57912"/>
                  </a:lnTo>
                  <a:lnTo>
                    <a:pt x="896874" y="57912"/>
                  </a:lnTo>
                  <a:lnTo>
                    <a:pt x="896874" y="28956"/>
                  </a:lnTo>
                  <a:lnTo>
                    <a:pt x="940308" y="28956"/>
                  </a:lnTo>
                  <a:lnTo>
                    <a:pt x="882396" y="0"/>
                  </a:lnTo>
                  <a:close/>
                </a:path>
                <a:path w="969645" h="86995">
                  <a:moveTo>
                    <a:pt x="882396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882396" y="57912"/>
                  </a:lnTo>
                  <a:lnTo>
                    <a:pt x="882396" y="28956"/>
                  </a:lnTo>
                  <a:close/>
                </a:path>
                <a:path w="969645" h="86995">
                  <a:moveTo>
                    <a:pt x="940308" y="28956"/>
                  </a:moveTo>
                  <a:lnTo>
                    <a:pt x="896874" y="28956"/>
                  </a:lnTo>
                  <a:lnTo>
                    <a:pt x="896874" y="57912"/>
                  </a:lnTo>
                  <a:lnTo>
                    <a:pt x="940307" y="57912"/>
                  </a:lnTo>
                  <a:lnTo>
                    <a:pt x="969263" y="43434"/>
                  </a:lnTo>
                  <a:lnTo>
                    <a:pt x="940308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719698" y="4376166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=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30" name="object 30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96204" y="4914646"/>
            <a:ext cx="1175639" cy="546608"/>
          </a:xfrm>
          <a:prstGeom prst="rect">
            <a:avLst/>
          </a:prstGeom>
        </p:spPr>
      </p:pic>
      <p:sp>
        <p:nvSpPr>
          <p:cNvPr id="31" name="object 31"/>
          <p:cNvSpPr txBox="1"/>
          <p:nvPr/>
        </p:nvSpPr>
        <p:spPr>
          <a:xfrm>
            <a:off x="6920483" y="5218633"/>
            <a:ext cx="1771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sz="2800" b="1" spc="-55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Description</a:t>
            </a:r>
            <a:r>
              <a:rPr spc="-85" dirty="0"/>
              <a:t> </a:t>
            </a:r>
            <a:r>
              <a:rPr dirty="0"/>
              <a:t>of</a:t>
            </a:r>
            <a:r>
              <a:rPr spc="-80" dirty="0"/>
              <a:t> </a:t>
            </a:r>
            <a:r>
              <a:rPr dirty="0"/>
              <a:t>Lexical</a:t>
            </a:r>
            <a:r>
              <a:rPr spc="-8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9966"/>
            <a:ext cx="10286365" cy="405002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ts val="3329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spc="-10" dirty="0">
                <a:latin typeface="Calibri"/>
                <a:cs typeface="Calibri"/>
              </a:rPr>
              <a:t>Input: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ts val="2565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high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level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such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Java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form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595"/>
              </a:lnSpc>
            </a:pP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ASCII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3329"/>
              </a:lnSpc>
              <a:spcBef>
                <a:spcPts val="309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spc="-10" dirty="0">
                <a:latin typeface="Calibri"/>
                <a:cs typeface="Calibri"/>
              </a:rPr>
              <a:t>Output:</a:t>
            </a:r>
            <a:endParaRPr sz="2800">
              <a:latin typeface="Calibri"/>
              <a:cs typeface="Calibri"/>
            </a:endParaRPr>
          </a:p>
          <a:p>
            <a:pPr marL="227329" marR="980440" lvl="1" indent="-227329" algn="r">
              <a:lnSpc>
                <a:spcPts val="2565"/>
              </a:lnSpc>
              <a:buFont typeface="Arial MT"/>
              <a:buChar char="•"/>
              <a:tabLst>
                <a:tab pos="227329" algn="l"/>
              </a:tabLst>
            </a:pP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sequence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tokens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along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attributes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corresponding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different</a:t>
            </a:r>
            <a:endParaRPr sz="2400">
              <a:latin typeface="Calibri"/>
              <a:cs typeface="Calibri"/>
            </a:endParaRPr>
          </a:p>
          <a:p>
            <a:pPr marR="997585" algn="r">
              <a:lnSpc>
                <a:spcPts val="2595"/>
              </a:lnSpc>
            </a:pPr>
            <a:r>
              <a:rPr sz="2400" spc="-10" dirty="0">
                <a:latin typeface="Calibri"/>
                <a:cs typeface="Calibri"/>
              </a:rPr>
              <a:t>syntactic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categories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that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forwarded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parser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syntax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analysis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3329"/>
              </a:lnSpc>
              <a:spcBef>
                <a:spcPts val="30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b="1" spc="-10" dirty="0">
                <a:latin typeface="Calibri"/>
                <a:cs typeface="Calibri"/>
              </a:rPr>
              <a:t>Functionality: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ts val="281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Strips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blanks,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tabs,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newlines,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comments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55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Keeps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track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associates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error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messages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various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parts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555"/>
              </a:lnSpc>
            </a:pP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compiler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numbers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845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Performs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some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preprocessor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functions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Transition</a:t>
            </a:r>
            <a:r>
              <a:rPr spc="-80" dirty="0"/>
              <a:t> </a:t>
            </a:r>
            <a:r>
              <a:rPr dirty="0"/>
              <a:t>Diagrams</a:t>
            </a:r>
            <a:r>
              <a:rPr spc="-105" dirty="0"/>
              <a:t> </a:t>
            </a:r>
            <a:r>
              <a:rPr dirty="0"/>
              <a:t>for</a:t>
            </a:r>
            <a:r>
              <a:rPr spc="-80" dirty="0"/>
              <a:t> </a:t>
            </a:r>
            <a:r>
              <a:rPr dirty="0"/>
              <a:t>IDs</a:t>
            </a:r>
            <a:r>
              <a:rPr spc="-75" dirty="0"/>
              <a:t> </a:t>
            </a:r>
            <a:r>
              <a:rPr dirty="0"/>
              <a:t>and</a:t>
            </a:r>
            <a:r>
              <a:rPr spc="-80" dirty="0"/>
              <a:t> </a:t>
            </a:r>
            <a:r>
              <a:rPr spc="-10" dirty="0"/>
              <a:t>Keywords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472176" y="2491232"/>
            <a:ext cx="5302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letter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028694" y="2491232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012685" y="2491232"/>
            <a:ext cx="536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other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923538" y="2584704"/>
            <a:ext cx="1366520" cy="574675"/>
            <a:chOff x="3923538" y="2584704"/>
            <a:chExt cx="1366520" cy="574675"/>
          </a:xfrm>
        </p:grpSpPr>
        <p:sp>
          <p:nvSpPr>
            <p:cNvPr id="7" name="object 7"/>
            <p:cNvSpPr/>
            <p:nvPr/>
          </p:nvSpPr>
          <p:spPr>
            <a:xfrm>
              <a:off x="3923538" y="2830068"/>
              <a:ext cx="705485" cy="86995"/>
            </a:xfrm>
            <a:custGeom>
              <a:avLst/>
              <a:gdLst/>
              <a:ahLst/>
              <a:cxnLst/>
              <a:rect l="l" t="t" r="r" b="b"/>
              <a:pathLst>
                <a:path w="705485" h="86994">
                  <a:moveTo>
                    <a:pt x="618489" y="0"/>
                  </a:moveTo>
                  <a:lnTo>
                    <a:pt x="618489" y="86868"/>
                  </a:lnTo>
                  <a:lnTo>
                    <a:pt x="676402" y="57912"/>
                  </a:lnTo>
                  <a:lnTo>
                    <a:pt x="632967" y="57912"/>
                  </a:lnTo>
                  <a:lnTo>
                    <a:pt x="632967" y="28956"/>
                  </a:lnTo>
                  <a:lnTo>
                    <a:pt x="676402" y="28956"/>
                  </a:lnTo>
                  <a:lnTo>
                    <a:pt x="618489" y="0"/>
                  </a:lnTo>
                  <a:close/>
                </a:path>
                <a:path w="705485" h="86994">
                  <a:moveTo>
                    <a:pt x="618489" y="28956"/>
                  </a:moveTo>
                  <a:lnTo>
                    <a:pt x="0" y="28956"/>
                  </a:lnTo>
                  <a:lnTo>
                    <a:pt x="0" y="57912"/>
                  </a:lnTo>
                  <a:lnTo>
                    <a:pt x="618489" y="57912"/>
                  </a:lnTo>
                  <a:lnTo>
                    <a:pt x="618489" y="28956"/>
                  </a:lnTo>
                  <a:close/>
                </a:path>
                <a:path w="705485" h="86994">
                  <a:moveTo>
                    <a:pt x="676402" y="28956"/>
                  </a:moveTo>
                  <a:lnTo>
                    <a:pt x="632967" y="28956"/>
                  </a:lnTo>
                  <a:lnTo>
                    <a:pt x="632967" y="57912"/>
                  </a:lnTo>
                  <a:lnTo>
                    <a:pt x="676402" y="57912"/>
                  </a:lnTo>
                  <a:lnTo>
                    <a:pt x="705358" y="43434"/>
                  </a:lnTo>
                  <a:lnTo>
                    <a:pt x="676402" y="289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626864" y="2584704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39" h="574675">
                  <a:moveTo>
                    <a:pt x="331470" y="0"/>
                  </a:moveTo>
                  <a:lnTo>
                    <a:pt x="282501" y="3115"/>
                  </a:lnTo>
                  <a:lnTo>
                    <a:pt x="235758" y="12165"/>
                  </a:lnTo>
                  <a:lnTo>
                    <a:pt x="191756" y="26705"/>
                  </a:lnTo>
                  <a:lnTo>
                    <a:pt x="151007" y="46290"/>
                  </a:lnTo>
                  <a:lnTo>
                    <a:pt x="114025" y="70474"/>
                  </a:lnTo>
                  <a:lnTo>
                    <a:pt x="81323" y="98814"/>
                  </a:lnTo>
                  <a:lnTo>
                    <a:pt x="53416" y="130865"/>
                  </a:lnTo>
                  <a:lnTo>
                    <a:pt x="30817" y="166181"/>
                  </a:lnTo>
                  <a:lnTo>
                    <a:pt x="14038" y="204317"/>
                  </a:lnTo>
                  <a:lnTo>
                    <a:pt x="3595" y="244830"/>
                  </a:lnTo>
                  <a:lnTo>
                    <a:pt x="0" y="287274"/>
                  </a:lnTo>
                  <a:lnTo>
                    <a:pt x="3595" y="329717"/>
                  </a:lnTo>
                  <a:lnTo>
                    <a:pt x="14038" y="370230"/>
                  </a:lnTo>
                  <a:lnTo>
                    <a:pt x="30817" y="408366"/>
                  </a:lnTo>
                  <a:lnTo>
                    <a:pt x="53416" y="443682"/>
                  </a:lnTo>
                  <a:lnTo>
                    <a:pt x="81323" y="475733"/>
                  </a:lnTo>
                  <a:lnTo>
                    <a:pt x="114025" y="504073"/>
                  </a:lnTo>
                  <a:lnTo>
                    <a:pt x="151007" y="528257"/>
                  </a:lnTo>
                  <a:lnTo>
                    <a:pt x="191756" y="547842"/>
                  </a:lnTo>
                  <a:lnTo>
                    <a:pt x="235758" y="562382"/>
                  </a:lnTo>
                  <a:lnTo>
                    <a:pt x="282501" y="571432"/>
                  </a:lnTo>
                  <a:lnTo>
                    <a:pt x="331470" y="574548"/>
                  </a:lnTo>
                  <a:lnTo>
                    <a:pt x="380438" y="571432"/>
                  </a:lnTo>
                  <a:lnTo>
                    <a:pt x="427181" y="562382"/>
                  </a:lnTo>
                  <a:lnTo>
                    <a:pt x="471183" y="547842"/>
                  </a:lnTo>
                  <a:lnTo>
                    <a:pt x="511932" y="528257"/>
                  </a:lnTo>
                  <a:lnTo>
                    <a:pt x="548914" y="504073"/>
                  </a:lnTo>
                  <a:lnTo>
                    <a:pt x="581616" y="475733"/>
                  </a:lnTo>
                  <a:lnTo>
                    <a:pt x="609523" y="443682"/>
                  </a:lnTo>
                  <a:lnTo>
                    <a:pt x="632122" y="408366"/>
                  </a:lnTo>
                  <a:lnTo>
                    <a:pt x="648901" y="370230"/>
                  </a:lnTo>
                  <a:lnTo>
                    <a:pt x="659344" y="329717"/>
                  </a:lnTo>
                  <a:lnTo>
                    <a:pt x="662939" y="287274"/>
                  </a:lnTo>
                  <a:lnTo>
                    <a:pt x="659344" y="244830"/>
                  </a:lnTo>
                  <a:lnTo>
                    <a:pt x="648901" y="204317"/>
                  </a:lnTo>
                  <a:lnTo>
                    <a:pt x="632122" y="166181"/>
                  </a:lnTo>
                  <a:lnTo>
                    <a:pt x="609523" y="130865"/>
                  </a:lnTo>
                  <a:lnTo>
                    <a:pt x="581616" y="98814"/>
                  </a:lnTo>
                  <a:lnTo>
                    <a:pt x="548914" y="70474"/>
                  </a:lnTo>
                  <a:lnTo>
                    <a:pt x="511932" y="46290"/>
                  </a:lnTo>
                  <a:lnTo>
                    <a:pt x="471183" y="26705"/>
                  </a:lnTo>
                  <a:lnTo>
                    <a:pt x="427181" y="12165"/>
                  </a:lnTo>
                  <a:lnTo>
                    <a:pt x="380438" y="3115"/>
                  </a:lnTo>
                  <a:lnTo>
                    <a:pt x="3314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888229" y="2707589"/>
            <a:ext cx="14160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6190488" y="2584704"/>
            <a:ext cx="661670" cy="574675"/>
          </a:xfrm>
          <a:custGeom>
            <a:avLst/>
            <a:gdLst/>
            <a:ahLst/>
            <a:cxnLst/>
            <a:rect l="l" t="t" r="r" b="b"/>
            <a:pathLst>
              <a:path w="661670" h="574675">
                <a:moveTo>
                  <a:pt x="330708" y="0"/>
                </a:moveTo>
                <a:lnTo>
                  <a:pt x="281842" y="3115"/>
                </a:lnTo>
                <a:lnTo>
                  <a:pt x="235202" y="12165"/>
                </a:lnTo>
                <a:lnTo>
                  <a:pt x="191298" y="26705"/>
                </a:lnTo>
                <a:lnTo>
                  <a:pt x="150642" y="46290"/>
                </a:lnTo>
                <a:lnTo>
                  <a:pt x="113746" y="70474"/>
                </a:lnTo>
                <a:lnTo>
                  <a:pt x="81123" y="98814"/>
                </a:lnTo>
                <a:lnTo>
                  <a:pt x="53283" y="130865"/>
                </a:lnTo>
                <a:lnTo>
                  <a:pt x="30739" y="166181"/>
                </a:lnTo>
                <a:lnTo>
                  <a:pt x="14003" y="204317"/>
                </a:lnTo>
                <a:lnTo>
                  <a:pt x="3586" y="244830"/>
                </a:lnTo>
                <a:lnTo>
                  <a:pt x="0" y="287274"/>
                </a:lnTo>
                <a:lnTo>
                  <a:pt x="3586" y="329717"/>
                </a:lnTo>
                <a:lnTo>
                  <a:pt x="14003" y="370230"/>
                </a:lnTo>
                <a:lnTo>
                  <a:pt x="30739" y="408366"/>
                </a:lnTo>
                <a:lnTo>
                  <a:pt x="53283" y="443682"/>
                </a:lnTo>
                <a:lnTo>
                  <a:pt x="81123" y="475733"/>
                </a:lnTo>
                <a:lnTo>
                  <a:pt x="113746" y="504073"/>
                </a:lnTo>
                <a:lnTo>
                  <a:pt x="150642" y="528257"/>
                </a:lnTo>
                <a:lnTo>
                  <a:pt x="191298" y="547842"/>
                </a:lnTo>
                <a:lnTo>
                  <a:pt x="235202" y="562382"/>
                </a:lnTo>
                <a:lnTo>
                  <a:pt x="281842" y="571432"/>
                </a:lnTo>
                <a:lnTo>
                  <a:pt x="330708" y="574548"/>
                </a:lnTo>
                <a:lnTo>
                  <a:pt x="379573" y="571432"/>
                </a:lnTo>
                <a:lnTo>
                  <a:pt x="426213" y="562382"/>
                </a:lnTo>
                <a:lnTo>
                  <a:pt x="470117" y="547842"/>
                </a:lnTo>
                <a:lnTo>
                  <a:pt x="510773" y="528257"/>
                </a:lnTo>
                <a:lnTo>
                  <a:pt x="547669" y="504073"/>
                </a:lnTo>
                <a:lnTo>
                  <a:pt x="580292" y="475733"/>
                </a:lnTo>
                <a:lnTo>
                  <a:pt x="608132" y="443682"/>
                </a:lnTo>
                <a:lnTo>
                  <a:pt x="630676" y="408366"/>
                </a:lnTo>
                <a:lnTo>
                  <a:pt x="647412" y="370230"/>
                </a:lnTo>
                <a:lnTo>
                  <a:pt x="657829" y="329717"/>
                </a:lnTo>
                <a:lnTo>
                  <a:pt x="661415" y="287274"/>
                </a:lnTo>
                <a:lnTo>
                  <a:pt x="657829" y="244830"/>
                </a:lnTo>
                <a:lnTo>
                  <a:pt x="647412" y="204317"/>
                </a:lnTo>
                <a:lnTo>
                  <a:pt x="630676" y="166181"/>
                </a:lnTo>
                <a:lnTo>
                  <a:pt x="608132" y="130865"/>
                </a:lnTo>
                <a:lnTo>
                  <a:pt x="580292" y="98814"/>
                </a:lnTo>
                <a:lnTo>
                  <a:pt x="547669" y="70474"/>
                </a:lnTo>
                <a:lnTo>
                  <a:pt x="510773" y="46290"/>
                </a:lnTo>
                <a:lnTo>
                  <a:pt x="470117" y="26705"/>
                </a:lnTo>
                <a:lnTo>
                  <a:pt x="426213" y="12165"/>
                </a:lnTo>
                <a:lnTo>
                  <a:pt x="379573" y="3115"/>
                </a:lnTo>
                <a:lnTo>
                  <a:pt x="330708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6393560" y="2707589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5298185" y="2584704"/>
            <a:ext cx="3176905" cy="574675"/>
            <a:chOff x="5298185" y="2584704"/>
            <a:chExt cx="3176905" cy="574675"/>
          </a:xfrm>
        </p:grpSpPr>
        <p:sp>
          <p:nvSpPr>
            <p:cNvPr id="13" name="object 13"/>
            <p:cNvSpPr/>
            <p:nvPr/>
          </p:nvSpPr>
          <p:spPr>
            <a:xfrm>
              <a:off x="5298186" y="2830067"/>
              <a:ext cx="2513965" cy="86995"/>
            </a:xfrm>
            <a:custGeom>
              <a:avLst/>
              <a:gdLst/>
              <a:ahLst/>
              <a:cxnLst/>
              <a:rect l="l" t="t" r="r" b="b"/>
              <a:pathLst>
                <a:path w="2513965" h="86994">
                  <a:moveTo>
                    <a:pt x="892683" y="43434"/>
                  </a:moveTo>
                  <a:lnTo>
                    <a:pt x="863727" y="28956"/>
                  </a:lnTo>
                  <a:lnTo>
                    <a:pt x="805815" y="0"/>
                  </a:lnTo>
                  <a:lnTo>
                    <a:pt x="805815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805815" y="57912"/>
                  </a:lnTo>
                  <a:lnTo>
                    <a:pt x="805815" y="86868"/>
                  </a:lnTo>
                  <a:lnTo>
                    <a:pt x="863727" y="57912"/>
                  </a:lnTo>
                  <a:lnTo>
                    <a:pt x="892683" y="43434"/>
                  </a:lnTo>
                  <a:close/>
                </a:path>
                <a:path w="2513965" h="86994">
                  <a:moveTo>
                    <a:pt x="2513457" y="43434"/>
                  </a:moveTo>
                  <a:lnTo>
                    <a:pt x="2484501" y="28956"/>
                  </a:lnTo>
                  <a:lnTo>
                    <a:pt x="2426589" y="0"/>
                  </a:lnTo>
                  <a:lnTo>
                    <a:pt x="2426589" y="28956"/>
                  </a:lnTo>
                  <a:lnTo>
                    <a:pt x="1554480" y="28956"/>
                  </a:lnTo>
                  <a:lnTo>
                    <a:pt x="1554480" y="57912"/>
                  </a:lnTo>
                  <a:lnTo>
                    <a:pt x="2426589" y="57912"/>
                  </a:lnTo>
                  <a:lnTo>
                    <a:pt x="2426589" y="86868"/>
                  </a:lnTo>
                  <a:lnTo>
                    <a:pt x="2484501" y="57912"/>
                  </a:lnTo>
                  <a:lnTo>
                    <a:pt x="2513457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7813547" y="2584704"/>
              <a:ext cx="661670" cy="574675"/>
            </a:xfrm>
            <a:custGeom>
              <a:avLst/>
              <a:gdLst/>
              <a:ahLst/>
              <a:cxnLst/>
              <a:rect l="l" t="t" r="r" b="b"/>
              <a:pathLst>
                <a:path w="661670" h="574675">
                  <a:moveTo>
                    <a:pt x="330707" y="0"/>
                  </a:moveTo>
                  <a:lnTo>
                    <a:pt x="281842" y="3115"/>
                  </a:lnTo>
                  <a:lnTo>
                    <a:pt x="235202" y="12165"/>
                  </a:lnTo>
                  <a:lnTo>
                    <a:pt x="191298" y="26705"/>
                  </a:lnTo>
                  <a:lnTo>
                    <a:pt x="150642" y="46290"/>
                  </a:lnTo>
                  <a:lnTo>
                    <a:pt x="113746" y="70474"/>
                  </a:lnTo>
                  <a:lnTo>
                    <a:pt x="81123" y="98814"/>
                  </a:lnTo>
                  <a:lnTo>
                    <a:pt x="53283" y="130865"/>
                  </a:lnTo>
                  <a:lnTo>
                    <a:pt x="30739" y="166181"/>
                  </a:lnTo>
                  <a:lnTo>
                    <a:pt x="14003" y="204317"/>
                  </a:lnTo>
                  <a:lnTo>
                    <a:pt x="3586" y="244830"/>
                  </a:lnTo>
                  <a:lnTo>
                    <a:pt x="0" y="287274"/>
                  </a:lnTo>
                  <a:lnTo>
                    <a:pt x="3586" y="329717"/>
                  </a:lnTo>
                  <a:lnTo>
                    <a:pt x="14003" y="370230"/>
                  </a:lnTo>
                  <a:lnTo>
                    <a:pt x="30739" y="408366"/>
                  </a:lnTo>
                  <a:lnTo>
                    <a:pt x="53283" y="443682"/>
                  </a:lnTo>
                  <a:lnTo>
                    <a:pt x="81123" y="475733"/>
                  </a:lnTo>
                  <a:lnTo>
                    <a:pt x="113746" y="504073"/>
                  </a:lnTo>
                  <a:lnTo>
                    <a:pt x="150642" y="528257"/>
                  </a:lnTo>
                  <a:lnTo>
                    <a:pt x="191298" y="547842"/>
                  </a:lnTo>
                  <a:lnTo>
                    <a:pt x="235202" y="562382"/>
                  </a:lnTo>
                  <a:lnTo>
                    <a:pt x="281842" y="571432"/>
                  </a:lnTo>
                  <a:lnTo>
                    <a:pt x="330707" y="574548"/>
                  </a:lnTo>
                  <a:lnTo>
                    <a:pt x="379573" y="571432"/>
                  </a:lnTo>
                  <a:lnTo>
                    <a:pt x="426213" y="562382"/>
                  </a:lnTo>
                  <a:lnTo>
                    <a:pt x="470117" y="547842"/>
                  </a:lnTo>
                  <a:lnTo>
                    <a:pt x="510773" y="528257"/>
                  </a:lnTo>
                  <a:lnTo>
                    <a:pt x="547669" y="504073"/>
                  </a:lnTo>
                  <a:lnTo>
                    <a:pt x="580292" y="475733"/>
                  </a:lnTo>
                  <a:lnTo>
                    <a:pt x="608132" y="443682"/>
                  </a:lnTo>
                  <a:lnTo>
                    <a:pt x="630676" y="408366"/>
                  </a:lnTo>
                  <a:lnTo>
                    <a:pt x="647412" y="370230"/>
                  </a:lnTo>
                  <a:lnTo>
                    <a:pt x="657829" y="329717"/>
                  </a:lnTo>
                  <a:lnTo>
                    <a:pt x="661416" y="287274"/>
                  </a:lnTo>
                  <a:lnTo>
                    <a:pt x="657829" y="244830"/>
                  </a:lnTo>
                  <a:lnTo>
                    <a:pt x="647412" y="204317"/>
                  </a:lnTo>
                  <a:lnTo>
                    <a:pt x="630676" y="166181"/>
                  </a:lnTo>
                  <a:lnTo>
                    <a:pt x="608132" y="130865"/>
                  </a:lnTo>
                  <a:lnTo>
                    <a:pt x="580292" y="98814"/>
                  </a:lnTo>
                  <a:lnTo>
                    <a:pt x="547669" y="70474"/>
                  </a:lnTo>
                  <a:lnTo>
                    <a:pt x="510773" y="46290"/>
                  </a:lnTo>
                  <a:lnTo>
                    <a:pt x="470117" y="26705"/>
                  </a:lnTo>
                  <a:lnTo>
                    <a:pt x="426213" y="12165"/>
                  </a:lnTo>
                  <a:lnTo>
                    <a:pt x="379573" y="3115"/>
                  </a:lnTo>
                  <a:lnTo>
                    <a:pt x="33070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7882127" y="2628900"/>
              <a:ext cx="523240" cy="478790"/>
            </a:xfrm>
            <a:custGeom>
              <a:avLst/>
              <a:gdLst/>
              <a:ahLst/>
              <a:cxnLst/>
              <a:rect l="l" t="t" r="r" b="b"/>
              <a:pathLst>
                <a:path w="523240" h="478789">
                  <a:moveTo>
                    <a:pt x="261366" y="0"/>
                  </a:moveTo>
                  <a:lnTo>
                    <a:pt x="214371" y="3852"/>
                  </a:lnTo>
                  <a:lnTo>
                    <a:pt x="170146" y="14961"/>
                  </a:lnTo>
                  <a:lnTo>
                    <a:pt x="129427" y="32653"/>
                  </a:lnTo>
                  <a:lnTo>
                    <a:pt x="92950" y="56252"/>
                  </a:lnTo>
                  <a:lnTo>
                    <a:pt x="61453" y="85084"/>
                  </a:lnTo>
                  <a:lnTo>
                    <a:pt x="35672" y="118476"/>
                  </a:lnTo>
                  <a:lnTo>
                    <a:pt x="16345" y="155754"/>
                  </a:lnTo>
                  <a:lnTo>
                    <a:pt x="4209" y="196242"/>
                  </a:lnTo>
                  <a:lnTo>
                    <a:pt x="0" y="239267"/>
                  </a:lnTo>
                  <a:lnTo>
                    <a:pt x="4209" y="282293"/>
                  </a:lnTo>
                  <a:lnTo>
                    <a:pt x="16345" y="322781"/>
                  </a:lnTo>
                  <a:lnTo>
                    <a:pt x="35672" y="360059"/>
                  </a:lnTo>
                  <a:lnTo>
                    <a:pt x="61453" y="393451"/>
                  </a:lnTo>
                  <a:lnTo>
                    <a:pt x="92950" y="422283"/>
                  </a:lnTo>
                  <a:lnTo>
                    <a:pt x="129427" y="445882"/>
                  </a:lnTo>
                  <a:lnTo>
                    <a:pt x="170146" y="463574"/>
                  </a:lnTo>
                  <a:lnTo>
                    <a:pt x="214371" y="474683"/>
                  </a:lnTo>
                  <a:lnTo>
                    <a:pt x="261366" y="478536"/>
                  </a:lnTo>
                  <a:lnTo>
                    <a:pt x="308360" y="474683"/>
                  </a:lnTo>
                  <a:lnTo>
                    <a:pt x="352585" y="463574"/>
                  </a:lnTo>
                  <a:lnTo>
                    <a:pt x="393304" y="445882"/>
                  </a:lnTo>
                  <a:lnTo>
                    <a:pt x="429781" y="422283"/>
                  </a:lnTo>
                  <a:lnTo>
                    <a:pt x="461278" y="393451"/>
                  </a:lnTo>
                  <a:lnTo>
                    <a:pt x="487059" y="360059"/>
                  </a:lnTo>
                  <a:lnTo>
                    <a:pt x="506386" y="322781"/>
                  </a:lnTo>
                  <a:lnTo>
                    <a:pt x="518522" y="282293"/>
                  </a:lnTo>
                  <a:lnTo>
                    <a:pt x="522731" y="239267"/>
                  </a:lnTo>
                  <a:lnTo>
                    <a:pt x="518522" y="196242"/>
                  </a:lnTo>
                  <a:lnTo>
                    <a:pt x="506386" y="155754"/>
                  </a:lnTo>
                  <a:lnTo>
                    <a:pt x="487059" y="118476"/>
                  </a:lnTo>
                  <a:lnTo>
                    <a:pt x="461278" y="85084"/>
                  </a:lnTo>
                  <a:lnTo>
                    <a:pt x="429781" y="56252"/>
                  </a:lnTo>
                  <a:lnTo>
                    <a:pt x="393304" y="32653"/>
                  </a:lnTo>
                  <a:lnTo>
                    <a:pt x="352585" y="14961"/>
                  </a:lnTo>
                  <a:lnTo>
                    <a:pt x="308360" y="3852"/>
                  </a:lnTo>
                  <a:lnTo>
                    <a:pt x="261366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8041893" y="2736850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latin typeface="Calibri"/>
                <a:cs typeface="Calibri"/>
              </a:rPr>
              <a:t>11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94389" y="2005838"/>
            <a:ext cx="448309" cy="614680"/>
          </a:xfrm>
          <a:custGeom>
            <a:avLst/>
            <a:gdLst/>
            <a:ahLst/>
            <a:cxnLst/>
            <a:rect l="l" t="t" r="r" b="b"/>
            <a:pathLst>
              <a:path w="448309" h="614680">
                <a:moveTo>
                  <a:pt x="78081" y="545964"/>
                </a:moveTo>
                <a:lnTo>
                  <a:pt x="52435" y="560069"/>
                </a:lnTo>
                <a:lnTo>
                  <a:pt x="132064" y="614679"/>
                </a:lnTo>
                <a:lnTo>
                  <a:pt x="130259" y="563879"/>
                </a:lnTo>
                <a:lnTo>
                  <a:pt x="130214" y="562609"/>
                </a:lnTo>
                <a:lnTo>
                  <a:pt x="130124" y="560069"/>
                </a:lnTo>
                <a:lnTo>
                  <a:pt x="130078" y="558800"/>
                </a:lnTo>
                <a:lnTo>
                  <a:pt x="84820" y="558800"/>
                </a:lnTo>
                <a:lnTo>
                  <a:pt x="78081" y="545964"/>
                </a:lnTo>
                <a:close/>
              </a:path>
              <a:path w="448309" h="614680">
                <a:moveTo>
                  <a:pt x="347710" y="539750"/>
                </a:moveTo>
                <a:lnTo>
                  <a:pt x="343011" y="548639"/>
                </a:lnTo>
                <a:lnTo>
                  <a:pt x="338693" y="557529"/>
                </a:lnTo>
                <a:lnTo>
                  <a:pt x="338947" y="557529"/>
                </a:lnTo>
                <a:lnTo>
                  <a:pt x="334756" y="563879"/>
                </a:lnTo>
                <a:lnTo>
                  <a:pt x="331200" y="571500"/>
                </a:lnTo>
                <a:lnTo>
                  <a:pt x="328025" y="576579"/>
                </a:lnTo>
                <a:lnTo>
                  <a:pt x="325104" y="581659"/>
                </a:lnTo>
                <a:lnTo>
                  <a:pt x="322945" y="585469"/>
                </a:lnTo>
                <a:lnTo>
                  <a:pt x="323199" y="585469"/>
                </a:lnTo>
                <a:lnTo>
                  <a:pt x="320024" y="590550"/>
                </a:lnTo>
                <a:lnTo>
                  <a:pt x="319643" y="591819"/>
                </a:lnTo>
                <a:lnTo>
                  <a:pt x="345424" y="604519"/>
                </a:lnTo>
                <a:lnTo>
                  <a:pt x="345297" y="604519"/>
                </a:lnTo>
                <a:lnTo>
                  <a:pt x="346313" y="603250"/>
                </a:lnTo>
                <a:lnTo>
                  <a:pt x="350377" y="595629"/>
                </a:lnTo>
                <a:lnTo>
                  <a:pt x="353044" y="591819"/>
                </a:lnTo>
                <a:lnTo>
                  <a:pt x="356473" y="585469"/>
                </a:lnTo>
                <a:lnTo>
                  <a:pt x="364347" y="570229"/>
                </a:lnTo>
                <a:lnTo>
                  <a:pt x="368665" y="562609"/>
                </a:lnTo>
                <a:lnTo>
                  <a:pt x="373364" y="553719"/>
                </a:lnTo>
                <a:lnTo>
                  <a:pt x="378317" y="543559"/>
                </a:lnTo>
                <a:lnTo>
                  <a:pt x="379587" y="541019"/>
                </a:lnTo>
                <a:lnTo>
                  <a:pt x="347583" y="541019"/>
                </a:lnTo>
                <a:lnTo>
                  <a:pt x="347710" y="539750"/>
                </a:lnTo>
                <a:close/>
              </a:path>
              <a:path w="448309" h="614680">
                <a:moveTo>
                  <a:pt x="103202" y="532147"/>
                </a:moveTo>
                <a:lnTo>
                  <a:pt x="78081" y="545964"/>
                </a:lnTo>
                <a:lnTo>
                  <a:pt x="84820" y="558800"/>
                </a:lnTo>
                <a:lnTo>
                  <a:pt x="110220" y="544829"/>
                </a:lnTo>
                <a:lnTo>
                  <a:pt x="103202" y="532147"/>
                </a:lnTo>
                <a:close/>
              </a:path>
              <a:path w="448309" h="614680">
                <a:moveTo>
                  <a:pt x="128635" y="518159"/>
                </a:moveTo>
                <a:lnTo>
                  <a:pt x="103202" y="532147"/>
                </a:lnTo>
                <a:lnTo>
                  <a:pt x="110220" y="544829"/>
                </a:lnTo>
                <a:lnTo>
                  <a:pt x="84820" y="558800"/>
                </a:lnTo>
                <a:lnTo>
                  <a:pt x="130078" y="558800"/>
                </a:lnTo>
                <a:lnTo>
                  <a:pt x="128725" y="520700"/>
                </a:lnTo>
                <a:lnTo>
                  <a:pt x="128635" y="518159"/>
                </a:lnTo>
                <a:close/>
              </a:path>
              <a:path w="448309" h="614680">
                <a:moveTo>
                  <a:pt x="166735" y="0"/>
                </a:moveTo>
                <a:lnTo>
                  <a:pt x="118221" y="20319"/>
                </a:lnTo>
                <a:lnTo>
                  <a:pt x="110982" y="27939"/>
                </a:lnTo>
                <a:lnTo>
                  <a:pt x="103997" y="34289"/>
                </a:lnTo>
                <a:lnTo>
                  <a:pt x="77581" y="68579"/>
                </a:lnTo>
                <a:lnTo>
                  <a:pt x="53959" y="110489"/>
                </a:lnTo>
                <a:lnTo>
                  <a:pt x="33639" y="156209"/>
                </a:lnTo>
                <a:lnTo>
                  <a:pt x="17129" y="203200"/>
                </a:lnTo>
                <a:lnTo>
                  <a:pt x="5699" y="250189"/>
                </a:lnTo>
                <a:lnTo>
                  <a:pt x="111" y="292100"/>
                </a:lnTo>
                <a:lnTo>
                  <a:pt x="0" y="314959"/>
                </a:lnTo>
                <a:lnTo>
                  <a:pt x="989" y="332558"/>
                </a:lnTo>
                <a:lnTo>
                  <a:pt x="7731" y="373379"/>
                </a:lnTo>
                <a:lnTo>
                  <a:pt x="19161" y="414019"/>
                </a:lnTo>
                <a:lnTo>
                  <a:pt x="34782" y="455929"/>
                </a:lnTo>
                <a:lnTo>
                  <a:pt x="53197" y="497839"/>
                </a:lnTo>
                <a:lnTo>
                  <a:pt x="78081" y="545964"/>
                </a:lnTo>
                <a:lnTo>
                  <a:pt x="103202" y="532147"/>
                </a:lnTo>
                <a:lnTo>
                  <a:pt x="99679" y="525779"/>
                </a:lnTo>
                <a:lnTo>
                  <a:pt x="89291" y="505511"/>
                </a:lnTo>
                <a:lnTo>
                  <a:pt x="86256" y="499109"/>
                </a:lnTo>
                <a:lnTo>
                  <a:pt x="79359" y="485139"/>
                </a:lnTo>
                <a:lnTo>
                  <a:pt x="70088" y="464819"/>
                </a:lnTo>
                <a:lnTo>
                  <a:pt x="63179" y="448564"/>
                </a:lnTo>
                <a:lnTo>
                  <a:pt x="54078" y="425450"/>
                </a:lnTo>
                <a:lnTo>
                  <a:pt x="53705" y="425450"/>
                </a:lnTo>
                <a:lnTo>
                  <a:pt x="46593" y="405129"/>
                </a:lnTo>
                <a:lnTo>
                  <a:pt x="46847" y="405129"/>
                </a:lnTo>
                <a:lnTo>
                  <a:pt x="40751" y="386079"/>
                </a:lnTo>
                <a:lnTo>
                  <a:pt x="35925" y="367029"/>
                </a:lnTo>
                <a:lnTo>
                  <a:pt x="36179" y="367029"/>
                </a:lnTo>
                <a:lnTo>
                  <a:pt x="32504" y="349250"/>
                </a:lnTo>
                <a:lnTo>
                  <a:pt x="32369" y="349250"/>
                </a:lnTo>
                <a:lnTo>
                  <a:pt x="29987" y="330200"/>
                </a:lnTo>
                <a:lnTo>
                  <a:pt x="29926" y="329711"/>
                </a:lnTo>
                <a:lnTo>
                  <a:pt x="29829" y="328929"/>
                </a:lnTo>
                <a:lnTo>
                  <a:pt x="29575" y="323850"/>
                </a:lnTo>
                <a:lnTo>
                  <a:pt x="29041" y="314959"/>
                </a:lnTo>
                <a:lnTo>
                  <a:pt x="30845" y="275589"/>
                </a:lnTo>
                <a:lnTo>
                  <a:pt x="35395" y="250189"/>
                </a:lnTo>
                <a:lnTo>
                  <a:pt x="38973" y="233679"/>
                </a:lnTo>
                <a:lnTo>
                  <a:pt x="45069" y="212089"/>
                </a:lnTo>
                <a:lnTo>
                  <a:pt x="44815" y="212089"/>
                </a:lnTo>
                <a:lnTo>
                  <a:pt x="52308" y="189229"/>
                </a:lnTo>
                <a:lnTo>
                  <a:pt x="52054" y="189229"/>
                </a:lnTo>
                <a:lnTo>
                  <a:pt x="60690" y="166369"/>
                </a:lnTo>
                <a:lnTo>
                  <a:pt x="60436" y="166369"/>
                </a:lnTo>
                <a:lnTo>
                  <a:pt x="69834" y="143509"/>
                </a:lnTo>
                <a:lnTo>
                  <a:pt x="70192" y="143509"/>
                </a:lnTo>
                <a:lnTo>
                  <a:pt x="79994" y="123189"/>
                </a:lnTo>
                <a:lnTo>
                  <a:pt x="79613" y="123189"/>
                </a:lnTo>
                <a:lnTo>
                  <a:pt x="90789" y="102869"/>
                </a:lnTo>
                <a:lnTo>
                  <a:pt x="90408" y="102869"/>
                </a:lnTo>
                <a:lnTo>
                  <a:pt x="102092" y="83819"/>
                </a:lnTo>
                <a:lnTo>
                  <a:pt x="102581" y="83819"/>
                </a:lnTo>
                <a:lnTo>
                  <a:pt x="107807" y="76200"/>
                </a:lnTo>
                <a:lnTo>
                  <a:pt x="107426" y="76200"/>
                </a:lnTo>
                <a:lnTo>
                  <a:pt x="113522" y="67309"/>
                </a:lnTo>
                <a:lnTo>
                  <a:pt x="114199" y="67309"/>
                </a:lnTo>
                <a:lnTo>
                  <a:pt x="119491" y="60959"/>
                </a:lnTo>
                <a:lnTo>
                  <a:pt x="119110" y="60959"/>
                </a:lnTo>
                <a:lnTo>
                  <a:pt x="125460" y="53339"/>
                </a:lnTo>
                <a:lnTo>
                  <a:pt x="126222" y="53339"/>
                </a:lnTo>
                <a:lnTo>
                  <a:pt x="131302" y="48259"/>
                </a:lnTo>
                <a:lnTo>
                  <a:pt x="130667" y="48259"/>
                </a:lnTo>
                <a:lnTo>
                  <a:pt x="137144" y="43179"/>
                </a:lnTo>
                <a:lnTo>
                  <a:pt x="136255" y="43179"/>
                </a:lnTo>
                <a:lnTo>
                  <a:pt x="142859" y="38100"/>
                </a:lnTo>
                <a:lnTo>
                  <a:pt x="144002" y="38100"/>
                </a:lnTo>
                <a:lnTo>
                  <a:pt x="148320" y="35559"/>
                </a:lnTo>
                <a:lnTo>
                  <a:pt x="147177" y="35559"/>
                </a:lnTo>
                <a:lnTo>
                  <a:pt x="153781" y="31750"/>
                </a:lnTo>
                <a:lnTo>
                  <a:pt x="155432" y="31750"/>
                </a:lnTo>
                <a:lnTo>
                  <a:pt x="158734" y="30479"/>
                </a:lnTo>
                <a:lnTo>
                  <a:pt x="156956" y="30479"/>
                </a:lnTo>
                <a:lnTo>
                  <a:pt x="163560" y="29209"/>
                </a:lnTo>
                <a:lnTo>
                  <a:pt x="235467" y="29209"/>
                </a:lnTo>
                <a:lnTo>
                  <a:pt x="221726" y="20319"/>
                </a:lnTo>
                <a:lnTo>
                  <a:pt x="212074" y="13969"/>
                </a:lnTo>
                <a:lnTo>
                  <a:pt x="193532" y="6350"/>
                </a:lnTo>
                <a:lnTo>
                  <a:pt x="184515" y="2539"/>
                </a:lnTo>
                <a:lnTo>
                  <a:pt x="166735" y="0"/>
                </a:lnTo>
                <a:close/>
              </a:path>
              <a:path w="448309" h="614680">
                <a:moveTo>
                  <a:pt x="442928" y="288289"/>
                </a:moveTo>
                <a:lnTo>
                  <a:pt x="412607" y="288289"/>
                </a:lnTo>
                <a:lnTo>
                  <a:pt x="415528" y="297179"/>
                </a:lnTo>
                <a:lnTo>
                  <a:pt x="415147" y="297179"/>
                </a:lnTo>
                <a:lnTo>
                  <a:pt x="415800" y="299719"/>
                </a:lnTo>
                <a:lnTo>
                  <a:pt x="417179" y="304800"/>
                </a:lnTo>
                <a:lnTo>
                  <a:pt x="418131" y="312419"/>
                </a:lnTo>
                <a:lnTo>
                  <a:pt x="418322" y="313689"/>
                </a:lnTo>
                <a:lnTo>
                  <a:pt x="418830" y="322579"/>
                </a:lnTo>
                <a:lnTo>
                  <a:pt x="418818" y="323619"/>
                </a:lnTo>
                <a:lnTo>
                  <a:pt x="414258" y="367029"/>
                </a:lnTo>
                <a:lnTo>
                  <a:pt x="405114" y="403859"/>
                </a:lnTo>
                <a:lnTo>
                  <a:pt x="404955" y="403859"/>
                </a:lnTo>
                <a:lnTo>
                  <a:pt x="397113" y="427989"/>
                </a:lnTo>
                <a:lnTo>
                  <a:pt x="377936" y="476250"/>
                </a:lnTo>
                <a:lnTo>
                  <a:pt x="357362" y="520700"/>
                </a:lnTo>
                <a:lnTo>
                  <a:pt x="352409" y="530859"/>
                </a:lnTo>
                <a:lnTo>
                  <a:pt x="347583" y="541019"/>
                </a:lnTo>
                <a:lnTo>
                  <a:pt x="379587" y="541019"/>
                </a:lnTo>
                <a:lnTo>
                  <a:pt x="383397" y="533400"/>
                </a:lnTo>
                <a:lnTo>
                  <a:pt x="404606" y="487679"/>
                </a:lnTo>
                <a:lnTo>
                  <a:pt x="424545" y="436879"/>
                </a:lnTo>
                <a:lnTo>
                  <a:pt x="435013" y="403859"/>
                </a:lnTo>
                <a:lnTo>
                  <a:pt x="405114" y="403859"/>
                </a:lnTo>
                <a:lnTo>
                  <a:pt x="405445" y="402585"/>
                </a:lnTo>
                <a:lnTo>
                  <a:pt x="435341" y="402585"/>
                </a:lnTo>
                <a:lnTo>
                  <a:pt x="439912" y="384809"/>
                </a:lnTo>
                <a:lnTo>
                  <a:pt x="447532" y="335279"/>
                </a:lnTo>
                <a:lnTo>
                  <a:pt x="447659" y="328929"/>
                </a:lnTo>
                <a:lnTo>
                  <a:pt x="447786" y="322579"/>
                </a:lnTo>
                <a:lnTo>
                  <a:pt x="447447" y="314959"/>
                </a:lnTo>
                <a:lnTo>
                  <a:pt x="447334" y="312419"/>
                </a:lnTo>
                <a:lnTo>
                  <a:pt x="447278" y="311150"/>
                </a:lnTo>
                <a:lnTo>
                  <a:pt x="445754" y="299719"/>
                </a:lnTo>
                <a:lnTo>
                  <a:pt x="443341" y="289559"/>
                </a:lnTo>
                <a:lnTo>
                  <a:pt x="442928" y="288289"/>
                </a:lnTo>
                <a:close/>
              </a:path>
              <a:path w="448309" h="614680">
                <a:moveTo>
                  <a:pt x="53578" y="424179"/>
                </a:moveTo>
                <a:lnTo>
                  <a:pt x="53705" y="425450"/>
                </a:lnTo>
                <a:lnTo>
                  <a:pt x="54078" y="425450"/>
                </a:lnTo>
                <a:lnTo>
                  <a:pt x="53578" y="424179"/>
                </a:lnTo>
                <a:close/>
              </a:path>
              <a:path w="448309" h="614680">
                <a:moveTo>
                  <a:pt x="32303" y="348276"/>
                </a:moveTo>
                <a:lnTo>
                  <a:pt x="32369" y="349250"/>
                </a:lnTo>
                <a:lnTo>
                  <a:pt x="32504" y="349250"/>
                </a:lnTo>
                <a:lnTo>
                  <a:pt x="32303" y="348276"/>
                </a:lnTo>
                <a:close/>
              </a:path>
              <a:path w="448309" h="614680">
                <a:moveTo>
                  <a:pt x="440039" y="279400"/>
                </a:moveTo>
                <a:lnTo>
                  <a:pt x="409051" y="279400"/>
                </a:lnTo>
                <a:lnTo>
                  <a:pt x="412861" y="289559"/>
                </a:lnTo>
                <a:lnTo>
                  <a:pt x="412607" y="288289"/>
                </a:lnTo>
                <a:lnTo>
                  <a:pt x="442928" y="288289"/>
                </a:lnTo>
                <a:lnTo>
                  <a:pt x="440039" y="279400"/>
                </a:lnTo>
                <a:close/>
              </a:path>
              <a:path w="448309" h="614680">
                <a:moveTo>
                  <a:pt x="359422" y="148589"/>
                </a:moveTo>
                <a:lnTo>
                  <a:pt x="322183" y="148589"/>
                </a:lnTo>
                <a:lnTo>
                  <a:pt x="341233" y="171450"/>
                </a:lnTo>
                <a:lnTo>
                  <a:pt x="340852" y="171450"/>
                </a:lnTo>
                <a:lnTo>
                  <a:pt x="358505" y="194309"/>
                </a:lnTo>
                <a:lnTo>
                  <a:pt x="358251" y="194309"/>
                </a:lnTo>
                <a:lnTo>
                  <a:pt x="374507" y="217169"/>
                </a:lnTo>
                <a:lnTo>
                  <a:pt x="374126" y="217169"/>
                </a:lnTo>
                <a:lnTo>
                  <a:pt x="388477" y="238759"/>
                </a:lnTo>
                <a:lnTo>
                  <a:pt x="388223" y="238759"/>
                </a:lnTo>
                <a:lnTo>
                  <a:pt x="394573" y="250189"/>
                </a:lnTo>
                <a:lnTo>
                  <a:pt x="394319" y="250189"/>
                </a:lnTo>
                <a:lnTo>
                  <a:pt x="400161" y="260350"/>
                </a:lnTo>
                <a:lnTo>
                  <a:pt x="399907" y="260350"/>
                </a:lnTo>
                <a:lnTo>
                  <a:pt x="405114" y="270509"/>
                </a:lnTo>
                <a:lnTo>
                  <a:pt x="404860" y="270509"/>
                </a:lnTo>
                <a:lnTo>
                  <a:pt x="409305" y="280669"/>
                </a:lnTo>
                <a:lnTo>
                  <a:pt x="409051" y="279400"/>
                </a:lnTo>
                <a:lnTo>
                  <a:pt x="440039" y="279400"/>
                </a:lnTo>
                <a:lnTo>
                  <a:pt x="435975" y="269239"/>
                </a:lnTo>
                <a:lnTo>
                  <a:pt x="431149" y="257809"/>
                </a:lnTo>
                <a:lnTo>
                  <a:pt x="425815" y="246379"/>
                </a:lnTo>
                <a:lnTo>
                  <a:pt x="419719" y="236219"/>
                </a:lnTo>
                <a:lnTo>
                  <a:pt x="413115" y="223519"/>
                </a:lnTo>
                <a:lnTo>
                  <a:pt x="398383" y="200659"/>
                </a:lnTo>
                <a:lnTo>
                  <a:pt x="381746" y="176529"/>
                </a:lnTo>
                <a:lnTo>
                  <a:pt x="363712" y="153669"/>
                </a:lnTo>
                <a:lnTo>
                  <a:pt x="359422" y="148589"/>
                </a:lnTo>
                <a:close/>
              </a:path>
              <a:path w="448309" h="614680">
                <a:moveTo>
                  <a:pt x="341042" y="127000"/>
                </a:moveTo>
                <a:lnTo>
                  <a:pt x="302879" y="127000"/>
                </a:lnTo>
                <a:lnTo>
                  <a:pt x="322691" y="149859"/>
                </a:lnTo>
                <a:lnTo>
                  <a:pt x="322183" y="148589"/>
                </a:lnTo>
                <a:lnTo>
                  <a:pt x="359422" y="148589"/>
                </a:lnTo>
                <a:lnTo>
                  <a:pt x="344408" y="130809"/>
                </a:lnTo>
                <a:lnTo>
                  <a:pt x="341042" y="127000"/>
                </a:lnTo>
                <a:close/>
              </a:path>
              <a:path w="448309" h="614680">
                <a:moveTo>
                  <a:pt x="70192" y="143509"/>
                </a:moveTo>
                <a:lnTo>
                  <a:pt x="69834" y="143509"/>
                </a:lnTo>
                <a:lnTo>
                  <a:pt x="69580" y="144779"/>
                </a:lnTo>
                <a:lnTo>
                  <a:pt x="70192" y="143509"/>
                </a:lnTo>
                <a:close/>
              </a:path>
              <a:path w="448309" h="614680">
                <a:moveTo>
                  <a:pt x="295182" y="78739"/>
                </a:moveTo>
                <a:lnTo>
                  <a:pt x="253222" y="78739"/>
                </a:lnTo>
                <a:lnTo>
                  <a:pt x="263382" y="87629"/>
                </a:lnTo>
                <a:lnTo>
                  <a:pt x="262874" y="87629"/>
                </a:lnTo>
                <a:lnTo>
                  <a:pt x="283321" y="106679"/>
                </a:lnTo>
                <a:lnTo>
                  <a:pt x="282940" y="106679"/>
                </a:lnTo>
                <a:lnTo>
                  <a:pt x="303133" y="128269"/>
                </a:lnTo>
                <a:lnTo>
                  <a:pt x="302879" y="127000"/>
                </a:lnTo>
                <a:lnTo>
                  <a:pt x="341042" y="127000"/>
                </a:lnTo>
                <a:lnTo>
                  <a:pt x="324215" y="107950"/>
                </a:lnTo>
                <a:lnTo>
                  <a:pt x="303514" y="86359"/>
                </a:lnTo>
                <a:lnTo>
                  <a:pt x="295182" y="78739"/>
                </a:lnTo>
                <a:close/>
              </a:path>
              <a:path w="448309" h="614680">
                <a:moveTo>
                  <a:pt x="102581" y="83819"/>
                </a:moveTo>
                <a:lnTo>
                  <a:pt x="102092" y="83819"/>
                </a:lnTo>
                <a:lnTo>
                  <a:pt x="101711" y="85089"/>
                </a:lnTo>
                <a:lnTo>
                  <a:pt x="102581" y="83819"/>
                </a:lnTo>
                <a:close/>
              </a:path>
              <a:path w="448309" h="614680">
                <a:moveTo>
                  <a:pt x="270675" y="55879"/>
                </a:moveTo>
                <a:lnTo>
                  <a:pt x="224266" y="55879"/>
                </a:lnTo>
                <a:lnTo>
                  <a:pt x="234172" y="63500"/>
                </a:lnTo>
                <a:lnTo>
                  <a:pt x="233791" y="63500"/>
                </a:lnTo>
                <a:lnTo>
                  <a:pt x="243697" y="71119"/>
                </a:lnTo>
                <a:lnTo>
                  <a:pt x="243316" y="71119"/>
                </a:lnTo>
                <a:lnTo>
                  <a:pt x="253349" y="80009"/>
                </a:lnTo>
                <a:lnTo>
                  <a:pt x="253222" y="78739"/>
                </a:lnTo>
                <a:lnTo>
                  <a:pt x="295182" y="78739"/>
                </a:lnTo>
                <a:lnTo>
                  <a:pt x="282686" y="67309"/>
                </a:lnTo>
                <a:lnTo>
                  <a:pt x="272145" y="57150"/>
                </a:lnTo>
                <a:lnTo>
                  <a:pt x="270675" y="55879"/>
                </a:lnTo>
                <a:close/>
              </a:path>
              <a:path w="448309" h="614680">
                <a:moveTo>
                  <a:pt x="114199" y="67309"/>
                </a:moveTo>
                <a:lnTo>
                  <a:pt x="113522" y="67309"/>
                </a:lnTo>
                <a:lnTo>
                  <a:pt x="113141" y="68579"/>
                </a:lnTo>
                <a:lnTo>
                  <a:pt x="114199" y="67309"/>
                </a:lnTo>
                <a:close/>
              </a:path>
              <a:path w="448309" h="614680">
                <a:moveTo>
                  <a:pt x="263327" y="49529"/>
                </a:moveTo>
                <a:lnTo>
                  <a:pt x="215249" y="49529"/>
                </a:lnTo>
                <a:lnTo>
                  <a:pt x="224774" y="57150"/>
                </a:lnTo>
                <a:lnTo>
                  <a:pt x="224266" y="55879"/>
                </a:lnTo>
                <a:lnTo>
                  <a:pt x="270675" y="55879"/>
                </a:lnTo>
                <a:lnTo>
                  <a:pt x="263327" y="49529"/>
                </a:lnTo>
                <a:close/>
              </a:path>
              <a:path w="448309" h="614680">
                <a:moveTo>
                  <a:pt x="126222" y="53339"/>
                </a:moveTo>
                <a:lnTo>
                  <a:pt x="125460" y="53339"/>
                </a:lnTo>
                <a:lnTo>
                  <a:pt x="124952" y="54609"/>
                </a:lnTo>
                <a:lnTo>
                  <a:pt x="126222" y="53339"/>
                </a:lnTo>
                <a:close/>
              </a:path>
              <a:path w="448309" h="614680">
                <a:moveTo>
                  <a:pt x="249983" y="39369"/>
                </a:moveTo>
                <a:lnTo>
                  <a:pt x="198231" y="39369"/>
                </a:lnTo>
                <a:lnTo>
                  <a:pt x="207121" y="44450"/>
                </a:lnTo>
                <a:lnTo>
                  <a:pt x="206486" y="44450"/>
                </a:lnTo>
                <a:lnTo>
                  <a:pt x="215630" y="50800"/>
                </a:lnTo>
                <a:lnTo>
                  <a:pt x="215249" y="49529"/>
                </a:lnTo>
                <a:lnTo>
                  <a:pt x="263327" y="49529"/>
                </a:lnTo>
                <a:lnTo>
                  <a:pt x="261858" y="48259"/>
                </a:lnTo>
                <a:lnTo>
                  <a:pt x="249983" y="39369"/>
                </a:lnTo>
                <a:close/>
              </a:path>
              <a:path w="448309" h="614680">
                <a:moveTo>
                  <a:pt x="244840" y="35559"/>
                </a:moveTo>
                <a:lnTo>
                  <a:pt x="190230" y="35559"/>
                </a:lnTo>
                <a:lnTo>
                  <a:pt x="198866" y="40639"/>
                </a:lnTo>
                <a:lnTo>
                  <a:pt x="198231" y="39369"/>
                </a:lnTo>
                <a:lnTo>
                  <a:pt x="249983" y="39369"/>
                </a:lnTo>
                <a:lnTo>
                  <a:pt x="244840" y="35559"/>
                </a:lnTo>
                <a:close/>
              </a:path>
              <a:path w="448309" h="614680">
                <a:moveTo>
                  <a:pt x="144002" y="38100"/>
                </a:moveTo>
                <a:lnTo>
                  <a:pt x="142859" y="38100"/>
                </a:lnTo>
                <a:lnTo>
                  <a:pt x="141843" y="39369"/>
                </a:lnTo>
                <a:lnTo>
                  <a:pt x="144002" y="38100"/>
                </a:lnTo>
                <a:close/>
              </a:path>
              <a:path w="448309" h="614680">
                <a:moveTo>
                  <a:pt x="235467" y="29209"/>
                </a:moveTo>
                <a:lnTo>
                  <a:pt x="170291" y="29209"/>
                </a:lnTo>
                <a:lnTo>
                  <a:pt x="177530" y="30479"/>
                </a:lnTo>
                <a:lnTo>
                  <a:pt x="176387" y="30479"/>
                </a:lnTo>
                <a:lnTo>
                  <a:pt x="184134" y="33019"/>
                </a:lnTo>
                <a:lnTo>
                  <a:pt x="182864" y="33019"/>
                </a:lnTo>
                <a:lnTo>
                  <a:pt x="191119" y="36829"/>
                </a:lnTo>
                <a:lnTo>
                  <a:pt x="190230" y="35559"/>
                </a:lnTo>
                <a:lnTo>
                  <a:pt x="244840" y="35559"/>
                </a:lnTo>
                <a:lnTo>
                  <a:pt x="241411" y="33019"/>
                </a:lnTo>
                <a:lnTo>
                  <a:pt x="235467" y="29209"/>
                </a:lnTo>
                <a:close/>
              </a:path>
              <a:path w="448309" h="614680">
                <a:moveTo>
                  <a:pt x="155432" y="31750"/>
                </a:moveTo>
                <a:lnTo>
                  <a:pt x="153781" y="31750"/>
                </a:lnTo>
                <a:lnTo>
                  <a:pt x="152130" y="33019"/>
                </a:lnTo>
                <a:lnTo>
                  <a:pt x="155432" y="3175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394196" y="1708480"/>
            <a:ext cx="102806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letter/digit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321802" y="2329687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962647" y="3175253"/>
            <a:ext cx="2786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Courier New"/>
                <a:cs typeface="Courier New"/>
              </a:rPr>
              <a:t>return(get_token_code(),</a:t>
            </a:r>
            <a:r>
              <a:rPr sz="1200" spc="-70" dirty="0">
                <a:latin typeface="Courier New"/>
                <a:cs typeface="Courier New"/>
              </a:rPr>
              <a:t> </a:t>
            </a:r>
            <a:r>
              <a:rPr sz="1200" spc="-20" dirty="0">
                <a:latin typeface="Courier New"/>
                <a:cs typeface="Courier New"/>
              </a:rPr>
              <a:t>name)</a:t>
            </a:r>
            <a:endParaRPr sz="1200">
              <a:latin typeface="Courier New"/>
              <a:cs typeface="Courier New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38200" y="1702307"/>
            <a:ext cx="2559050" cy="4622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5400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00"/>
              </a:spcBef>
            </a:pPr>
            <a:r>
              <a:rPr sz="2400" dirty="0">
                <a:latin typeface="Calibri"/>
                <a:cs typeface="Calibri"/>
              </a:rPr>
              <a:t>IDs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Keywords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38200" y="3934967"/>
            <a:ext cx="2559050" cy="462280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7305" rIns="0" bIns="0" rtlCol="0">
            <a:spAutoFit/>
          </a:bodyPr>
          <a:lstStyle/>
          <a:p>
            <a:pPr marL="91440">
              <a:lnSpc>
                <a:spcPct val="100000"/>
              </a:lnSpc>
              <a:spcBef>
                <a:spcPts val="215"/>
              </a:spcBef>
            </a:pPr>
            <a:r>
              <a:rPr sz="2400" spc="-10" dirty="0">
                <a:latin typeface="Calibri"/>
                <a:cs typeface="Calibri"/>
              </a:rPr>
              <a:t>Whitespace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055745" y="5055234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3949446" y="5393435"/>
            <a:ext cx="705485" cy="86995"/>
          </a:xfrm>
          <a:custGeom>
            <a:avLst/>
            <a:gdLst/>
            <a:ahLst/>
            <a:cxnLst/>
            <a:rect l="l" t="t" r="r" b="b"/>
            <a:pathLst>
              <a:path w="705485" h="86995">
                <a:moveTo>
                  <a:pt x="618489" y="0"/>
                </a:moveTo>
                <a:lnTo>
                  <a:pt x="618489" y="86867"/>
                </a:lnTo>
                <a:lnTo>
                  <a:pt x="676401" y="57911"/>
                </a:lnTo>
                <a:lnTo>
                  <a:pt x="632967" y="57911"/>
                </a:lnTo>
                <a:lnTo>
                  <a:pt x="632967" y="28955"/>
                </a:lnTo>
                <a:lnTo>
                  <a:pt x="676401" y="28955"/>
                </a:lnTo>
                <a:lnTo>
                  <a:pt x="618489" y="0"/>
                </a:lnTo>
                <a:close/>
              </a:path>
              <a:path w="705485" h="86995">
                <a:moveTo>
                  <a:pt x="618489" y="28955"/>
                </a:moveTo>
                <a:lnTo>
                  <a:pt x="0" y="28955"/>
                </a:lnTo>
                <a:lnTo>
                  <a:pt x="0" y="57911"/>
                </a:lnTo>
                <a:lnTo>
                  <a:pt x="618489" y="57911"/>
                </a:lnTo>
                <a:lnTo>
                  <a:pt x="618489" y="28955"/>
                </a:lnTo>
                <a:close/>
              </a:path>
              <a:path w="705485" h="86995">
                <a:moveTo>
                  <a:pt x="676401" y="28955"/>
                </a:moveTo>
                <a:lnTo>
                  <a:pt x="632967" y="28955"/>
                </a:lnTo>
                <a:lnTo>
                  <a:pt x="632967" y="57911"/>
                </a:lnTo>
                <a:lnTo>
                  <a:pt x="676401" y="57911"/>
                </a:lnTo>
                <a:lnTo>
                  <a:pt x="705357" y="43433"/>
                </a:lnTo>
                <a:lnTo>
                  <a:pt x="676401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421373" y="4273042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delim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5499353" y="5055234"/>
            <a:ext cx="5467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delim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7040118" y="5055234"/>
            <a:ext cx="536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other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4654296" y="5148071"/>
            <a:ext cx="662940" cy="576580"/>
          </a:xfrm>
          <a:custGeom>
            <a:avLst/>
            <a:gdLst/>
            <a:ahLst/>
            <a:cxnLst/>
            <a:rect l="l" t="t" r="r" b="b"/>
            <a:pathLst>
              <a:path w="662939" h="576579">
                <a:moveTo>
                  <a:pt x="331469" y="0"/>
                </a:moveTo>
                <a:lnTo>
                  <a:pt x="282501" y="3121"/>
                </a:lnTo>
                <a:lnTo>
                  <a:pt x="235758" y="12190"/>
                </a:lnTo>
                <a:lnTo>
                  <a:pt x="191756" y="26762"/>
                </a:lnTo>
                <a:lnTo>
                  <a:pt x="151007" y="46390"/>
                </a:lnTo>
                <a:lnTo>
                  <a:pt x="114025" y="70632"/>
                </a:lnTo>
                <a:lnTo>
                  <a:pt x="81323" y="99041"/>
                </a:lnTo>
                <a:lnTo>
                  <a:pt x="53416" y="131173"/>
                </a:lnTo>
                <a:lnTo>
                  <a:pt x="30817" y="166584"/>
                </a:lnTo>
                <a:lnTo>
                  <a:pt x="14038" y="204828"/>
                </a:lnTo>
                <a:lnTo>
                  <a:pt x="3595" y="245460"/>
                </a:lnTo>
                <a:lnTo>
                  <a:pt x="0" y="288035"/>
                </a:lnTo>
                <a:lnTo>
                  <a:pt x="3595" y="330600"/>
                </a:lnTo>
                <a:lnTo>
                  <a:pt x="14038" y="371225"/>
                </a:lnTo>
                <a:lnTo>
                  <a:pt x="30817" y="409465"/>
                </a:lnTo>
                <a:lnTo>
                  <a:pt x="53416" y="444875"/>
                </a:lnTo>
                <a:lnTo>
                  <a:pt x="81323" y="477009"/>
                </a:lnTo>
                <a:lnTo>
                  <a:pt x="114025" y="505422"/>
                </a:lnTo>
                <a:lnTo>
                  <a:pt x="151007" y="529668"/>
                </a:lnTo>
                <a:lnTo>
                  <a:pt x="191756" y="549301"/>
                </a:lnTo>
                <a:lnTo>
                  <a:pt x="235758" y="563877"/>
                </a:lnTo>
                <a:lnTo>
                  <a:pt x="282501" y="572949"/>
                </a:lnTo>
                <a:lnTo>
                  <a:pt x="331469" y="576071"/>
                </a:lnTo>
                <a:lnTo>
                  <a:pt x="380438" y="572949"/>
                </a:lnTo>
                <a:lnTo>
                  <a:pt x="427181" y="563877"/>
                </a:lnTo>
                <a:lnTo>
                  <a:pt x="471183" y="549301"/>
                </a:lnTo>
                <a:lnTo>
                  <a:pt x="511932" y="529668"/>
                </a:lnTo>
                <a:lnTo>
                  <a:pt x="548914" y="505422"/>
                </a:lnTo>
                <a:lnTo>
                  <a:pt x="581616" y="477009"/>
                </a:lnTo>
                <a:lnTo>
                  <a:pt x="609523" y="444875"/>
                </a:lnTo>
                <a:lnTo>
                  <a:pt x="632122" y="409465"/>
                </a:lnTo>
                <a:lnTo>
                  <a:pt x="648901" y="371225"/>
                </a:lnTo>
                <a:lnTo>
                  <a:pt x="659344" y="330600"/>
                </a:lnTo>
                <a:lnTo>
                  <a:pt x="662939" y="288035"/>
                </a:lnTo>
                <a:lnTo>
                  <a:pt x="659344" y="245460"/>
                </a:lnTo>
                <a:lnTo>
                  <a:pt x="648901" y="204828"/>
                </a:lnTo>
                <a:lnTo>
                  <a:pt x="632122" y="166584"/>
                </a:lnTo>
                <a:lnTo>
                  <a:pt x="609523" y="131173"/>
                </a:lnTo>
                <a:lnTo>
                  <a:pt x="581616" y="99041"/>
                </a:lnTo>
                <a:lnTo>
                  <a:pt x="548914" y="70632"/>
                </a:lnTo>
                <a:lnTo>
                  <a:pt x="511932" y="46390"/>
                </a:lnTo>
                <a:lnTo>
                  <a:pt x="471183" y="26762"/>
                </a:lnTo>
                <a:lnTo>
                  <a:pt x="427181" y="12190"/>
                </a:lnTo>
                <a:lnTo>
                  <a:pt x="380438" y="3121"/>
                </a:lnTo>
                <a:lnTo>
                  <a:pt x="3314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 txBox="1"/>
          <p:nvPr/>
        </p:nvSpPr>
        <p:spPr>
          <a:xfrm>
            <a:off x="4857369" y="527227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6217920" y="5148071"/>
            <a:ext cx="661670" cy="576580"/>
          </a:xfrm>
          <a:custGeom>
            <a:avLst/>
            <a:gdLst/>
            <a:ahLst/>
            <a:cxnLst/>
            <a:rect l="l" t="t" r="r" b="b"/>
            <a:pathLst>
              <a:path w="661670" h="576579">
                <a:moveTo>
                  <a:pt x="330707" y="0"/>
                </a:moveTo>
                <a:lnTo>
                  <a:pt x="281842" y="3121"/>
                </a:lnTo>
                <a:lnTo>
                  <a:pt x="235202" y="12190"/>
                </a:lnTo>
                <a:lnTo>
                  <a:pt x="191298" y="26762"/>
                </a:lnTo>
                <a:lnTo>
                  <a:pt x="150642" y="46390"/>
                </a:lnTo>
                <a:lnTo>
                  <a:pt x="113746" y="70632"/>
                </a:lnTo>
                <a:lnTo>
                  <a:pt x="81123" y="99041"/>
                </a:lnTo>
                <a:lnTo>
                  <a:pt x="53283" y="131173"/>
                </a:lnTo>
                <a:lnTo>
                  <a:pt x="30739" y="166584"/>
                </a:lnTo>
                <a:lnTo>
                  <a:pt x="14003" y="204828"/>
                </a:lnTo>
                <a:lnTo>
                  <a:pt x="3586" y="245460"/>
                </a:lnTo>
                <a:lnTo>
                  <a:pt x="0" y="288035"/>
                </a:lnTo>
                <a:lnTo>
                  <a:pt x="3586" y="330600"/>
                </a:lnTo>
                <a:lnTo>
                  <a:pt x="14003" y="371225"/>
                </a:lnTo>
                <a:lnTo>
                  <a:pt x="30739" y="409465"/>
                </a:lnTo>
                <a:lnTo>
                  <a:pt x="53283" y="444875"/>
                </a:lnTo>
                <a:lnTo>
                  <a:pt x="81123" y="477009"/>
                </a:lnTo>
                <a:lnTo>
                  <a:pt x="113746" y="505422"/>
                </a:lnTo>
                <a:lnTo>
                  <a:pt x="150642" y="529668"/>
                </a:lnTo>
                <a:lnTo>
                  <a:pt x="191298" y="549301"/>
                </a:lnTo>
                <a:lnTo>
                  <a:pt x="235202" y="563877"/>
                </a:lnTo>
                <a:lnTo>
                  <a:pt x="281842" y="572949"/>
                </a:lnTo>
                <a:lnTo>
                  <a:pt x="330707" y="576071"/>
                </a:lnTo>
                <a:lnTo>
                  <a:pt x="379573" y="572949"/>
                </a:lnTo>
                <a:lnTo>
                  <a:pt x="426213" y="563877"/>
                </a:lnTo>
                <a:lnTo>
                  <a:pt x="470117" y="549301"/>
                </a:lnTo>
                <a:lnTo>
                  <a:pt x="510773" y="529668"/>
                </a:lnTo>
                <a:lnTo>
                  <a:pt x="547669" y="505422"/>
                </a:lnTo>
                <a:lnTo>
                  <a:pt x="580292" y="477009"/>
                </a:lnTo>
                <a:lnTo>
                  <a:pt x="608132" y="444875"/>
                </a:lnTo>
                <a:lnTo>
                  <a:pt x="630676" y="409465"/>
                </a:lnTo>
                <a:lnTo>
                  <a:pt x="647412" y="371225"/>
                </a:lnTo>
                <a:lnTo>
                  <a:pt x="657829" y="330600"/>
                </a:lnTo>
                <a:lnTo>
                  <a:pt x="661415" y="288035"/>
                </a:lnTo>
                <a:lnTo>
                  <a:pt x="657829" y="245460"/>
                </a:lnTo>
                <a:lnTo>
                  <a:pt x="647412" y="204828"/>
                </a:lnTo>
                <a:lnTo>
                  <a:pt x="630676" y="166584"/>
                </a:lnTo>
                <a:lnTo>
                  <a:pt x="608132" y="131173"/>
                </a:lnTo>
                <a:lnTo>
                  <a:pt x="580292" y="99041"/>
                </a:lnTo>
                <a:lnTo>
                  <a:pt x="547669" y="70632"/>
                </a:lnTo>
                <a:lnTo>
                  <a:pt x="510773" y="46390"/>
                </a:lnTo>
                <a:lnTo>
                  <a:pt x="470117" y="26762"/>
                </a:lnTo>
                <a:lnTo>
                  <a:pt x="426213" y="12190"/>
                </a:lnTo>
                <a:lnTo>
                  <a:pt x="379573" y="3121"/>
                </a:lnTo>
                <a:lnTo>
                  <a:pt x="33070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6420739" y="5272278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5325618" y="4569205"/>
            <a:ext cx="2513965" cy="911225"/>
          </a:xfrm>
          <a:custGeom>
            <a:avLst/>
            <a:gdLst/>
            <a:ahLst/>
            <a:cxnLst/>
            <a:rect l="l" t="t" r="r" b="b"/>
            <a:pathLst>
              <a:path w="2513965" h="911225">
                <a:moveTo>
                  <a:pt x="892683" y="867664"/>
                </a:moveTo>
                <a:lnTo>
                  <a:pt x="863727" y="853186"/>
                </a:lnTo>
                <a:lnTo>
                  <a:pt x="805815" y="824230"/>
                </a:lnTo>
                <a:lnTo>
                  <a:pt x="805815" y="853186"/>
                </a:lnTo>
                <a:lnTo>
                  <a:pt x="0" y="853186"/>
                </a:lnTo>
                <a:lnTo>
                  <a:pt x="0" y="882142"/>
                </a:lnTo>
                <a:lnTo>
                  <a:pt x="805815" y="882142"/>
                </a:lnTo>
                <a:lnTo>
                  <a:pt x="805815" y="911098"/>
                </a:lnTo>
                <a:lnTo>
                  <a:pt x="863727" y="882142"/>
                </a:lnTo>
                <a:lnTo>
                  <a:pt x="892683" y="867664"/>
                </a:lnTo>
                <a:close/>
              </a:path>
              <a:path w="2513965" h="911225">
                <a:moveTo>
                  <a:pt x="1429727" y="403860"/>
                </a:moveTo>
                <a:lnTo>
                  <a:pt x="1399921" y="403860"/>
                </a:lnTo>
                <a:lnTo>
                  <a:pt x="1399755" y="403860"/>
                </a:lnTo>
                <a:lnTo>
                  <a:pt x="1391793" y="428002"/>
                </a:lnTo>
                <a:lnTo>
                  <a:pt x="1392047" y="426720"/>
                </a:lnTo>
                <a:lnTo>
                  <a:pt x="1382649" y="452120"/>
                </a:lnTo>
                <a:lnTo>
                  <a:pt x="1382903" y="452120"/>
                </a:lnTo>
                <a:lnTo>
                  <a:pt x="1372743" y="476250"/>
                </a:lnTo>
                <a:lnTo>
                  <a:pt x="1372997" y="476250"/>
                </a:lnTo>
                <a:lnTo>
                  <a:pt x="1362456" y="499110"/>
                </a:lnTo>
                <a:lnTo>
                  <a:pt x="1347470" y="530860"/>
                </a:lnTo>
                <a:lnTo>
                  <a:pt x="1342517" y="539750"/>
                </a:lnTo>
                <a:lnTo>
                  <a:pt x="1337945" y="548652"/>
                </a:lnTo>
                <a:lnTo>
                  <a:pt x="1333627" y="557530"/>
                </a:lnTo>
                <a:lnTo>
                  <a:pt x="1333881" y="557530"/>
                </a:lnTo>
                <a:lnTo>
                  <a:pt x="1329677" y="563880"/>
                </a:lnTo>
                <a:lnTo>
                  <a:pt x="1326134" y="571500"/>
                </a:lnTo>
                <a:lnTo>
                  <a:pt x="1322959" y="576580"/>
                </a:lnTo>
                <a:lnTo>
                  <a:pt x="1320152" y="581660"/>
                </a:lnTo>
                <a:lnTo>
                  <a:pt x="1318006" y="585470"/>
                </a:lnTo>
                <a:lnTo>
                  <a:pt x="1318260" y="585470"/>
                </a:lnTo>
                <a:lnTo>
                  <a:pt x="1315085" y="590550"/>
                </a:lnTo>
                <a:lnTo>
                  <a:pt x="1314704" y="591820"/>
                </a:lnTo>
                <a:lnTo>
                  <a:pt x="1340485" y="604520"/>
                </a:lnTo>
                <a:lnTo>
                  <a:pt x="1341501" y="603250"/>
                </a:lnTo>
                <a:lnTo>
                  <a:pt x="1345438" y="595630"/>
                </a:lnTo>
                <a:lnTo>
                  <a:pt x="1348232" y="590550"/>
                </a:lnTo>
                <a:lnTo>
                  <a:pt x="1351534" y="585470"/>
                </a:lnTo>
                <a:lnTo>
                  <a:pt x="1355090" y="577850"/>
                </a:lnTo>
                <a:lnTo>
                  <a:pt x="1359281" y="570230"/>
                </a:lnTo>
                <a:lnTo>
                  <a:pt x="1363599" y="562610"/>
                </a:lnTo>
                <a:lnTo>
                  <a:pt x="1368425" y="553720"/>
                </a:lnTo>
                <a:lnTo>
                  <a:pt x="1373251" y="543560"/>
                </a:lnTo>
                <a:lnTo>
                  <a:pt x="1378458" y="533400"/>
                </a:lnTo>
                <a:lnTo>
                  <a:pt x="1399413" y="487680"/>
                </a:lnTo>
                <a:lnTo>
                  <a:pt x="1419225" y="436880"/>
                </a:lnTo>
                <a:lnTo>
                  <a:pt x="1422196" y="428002"/>
                </a:lnTo>
                <a:lnTo>
                  <a:pt x="1427734" y="411480"/>
                </a:lnTo>
                <a:lnTo>
                  <a:pt x="1429727" y="403860"/>
                </a:lnTo>
                <a:close/>
              </a:path>
              <a:path w="2513965" h="911225">
                <a:moveTo>
                  <a:pt x="1442593" y="322580"/>
                </a:moveTo>
                <a:lnTo>
                  <a:pt x="1442161" y="314960"/>
                </a:lnTo>
                <a:lnTo>
                  <a:pt x="1442097" y="313702"/>
                </a:lnTo>
                <a:lnTo>
                  <a:pt x="1442021" y="312420"/>
                </a:lnTo>
                <a:lnTo>
                  <a:pt x="1441958" y="311150"/>
                </a:lnTo>
                <a:lnTo>
                  <a:pt x="1440561" y="299720"/>
                </a:lnTo>
                <a:lnTo>
                  <a:pt x="1438021" y="289560"/>
                </a:lnTo>
                <a:lnTo>
                  <a:pt x="1437601" y="288302"/>
                </a:lnTo>
                <a:lnTo>
                  <a:pt x="1434719" y="279400"/>
                </a:lnTo>
                <a:lnTo>
                  <a:pt x="1430782" y="269252"/>
                </a:lnTo>
                <a:lnTo>
                  <a:pt x="1425956" y="257810"/>
                </a:lnTo>
                <a:lnTo>
                  <a:pt x="1421803" y="248920"/>
                </a:lnTo>
                <a:lnTo>
                  <a:pt x="1420622" y="246380"/>
                </a:lnTo>
                <a:lnTo>
                  <a:pt x="1414526" y="236220"/>
                </a:lnTo>
                <a:lnTo>
                  <a:pt x="1407922" y="223520"/>
                </a:lnTo>
                <a:lnTo>
                  <a:pt x="1393317" y="200660"/>
                </a:lnTo>
                <a:lnTo>
                  <a:pt x="1376680" y="176530"/>
                </a:lnTo>
                <a:lnTo>
                  <a:pt x="1358646" y="153670"/>
                </a:lnTo>
                <a:lnTo>
                  <a:pt x="1354353" y="148602"/>
                </a:lnTo>
                <a:lnTo>
                  <a:pt x="1339342" y="130810"/>
                </a:lnTo>
                <a:lnTo>
                  <a:pt x="1335989" y="127000"/>
                </a:lnTo>
                <a:lnTo>
                  <a:pt x="1319276" y="107950"/>
                </a:lnTo>
                <a:lnTo>
                  <a:pt x="1298702" y="86360"/>
                </a:lnTo>
                <a:lnTo>
                  <a:pt x="1290929" y="78752"/>
                </a:lnTo>
                <a:lnTo>
                  <a:pt x="1283296" y="71247"/>
                </a:lnTo>
                <a:lnTo>
                  <a:pt x="1278001" y="66052"/>
                </a:lnTo>
                <a:lnTo>
                  <a:pt x="1267460" y="57150"/>
                </a:lnTo>
                <a:lnTo>
                  <a:pt x="1265986" y="55880"/>
                </a:lnTo>
                <a:lnTo>
                  <a:pt x="1258633" y="49530"/>
                </a:lnTo>
                <a:lnTo>
                  <a:pt x="1257173" y="48260"/>
                </a:lnTo>
                <a:lnTo>
                  <a:pt x="1245311" y="39370"/>
                </a:lnTo>
                <a:lnTo>
                  <a:pt x="1240231" y="35560"/>
                </a:lnTo>
                <a:lnTo>
                  <a:pt x="1236853" y="33020"/>
                </a:lnTo>
                <a:lnTo>
                  <a:pt x="1231900" y="29210"/>
                </a:lnTo>
                <a:lnTo>
                  <a:pt x="1226947" y="25400"/>
                </a:lnTo>
                <a:lnTo>
                  <a:pt x="1217155" y="20320"/>
                </a:lnTo>
                <a:lnTo>
                  <a:pt x="1207630" y="13970"/>
                </a:lnTo>
                <a:lnTo>
                  <a:pt x="1198245" y="10160"/>
                </a:lnTo>
                <a:lnTo>
                  <a:pt x="1180084" y="2552"/>
                </a:lnTo>
                <a:lnTo>
                  <a:pt x="1162304" y="0"/>
                </a:lnTo>
                <a:lnTo>
                  <a:pt x="1145159" y="2552"/>
                </a:lnTo>
                <a:lnTo>
                  <a:pt x="1106805" y="26670"/>
                </a:lnTo>
                <a:lnTo>
                  <a:pt x="1079754" y="59702"/>
                </a:lnTo>
                <a:lnTo>
                  <a:pt x="1049909" y="110502"/>
                </a:lnTo>
                <a:lnTo>
                  <a:pt x="1029716" y="156210"/>
                </a:lnTo>
                <a:lnTo>
                  <a:pt x="1013333" y="203200"/>
                </a:lnTo>
                <a:lnTo>
                  <a:pt x="1001903" y="250202"/>
                </a:lnTo>
                <a:lnTo>
                  <a:pt x="996315" y="292100"/>
                </a:lnTo>
                <a:lnTo>
                  <a:pt x="996200" y="314960"/>
                </a:lnTo>
                <a:lnTo>
                  <a:pt x="996988" y="328930"/>
                </a:lnTo>
                <a:lnTo>
                  <a:pt x="997051" y="330200"/>
                </a:lnTo>
                <a:lnTo>
                  <a:pt x="1003935" y="373380"/>
                </a:lnTo>
                <a:lnTo>
                  <a:pt x="1015365" y="414020"/>
                </a:lnTo>
                <a:lnTo>
                  <a:pt x="1030859" y="455930"/>
                </a:lnTo>
                <a:lnTo>
                  <a:pt x="1049401" y="497852"/>
                </a:lnTo>
                <a:lnTo>
                  <a:pt x="1070102" y="538480"/>
                </a:lnTo>
                <a:lnTo>
                  <a:pt x="1073975" y="545960"/>
                </a:lnTo>
                <a:lnTo>
                  <a:pt x="1048258" y="560070"/>
                </a:lnTo>
                <a:lnTo>
                  <a:pt x="1127887" y="614680"/>
                </a:lnTo>
                <a:lnTo>
                  <a:pt x="1126147" y="563880"/>
                </a:lnTo>
                <a:lnTo>
                  <a:pt x="1126096" y="562610"/>
                </a:lnTo>
                <a:lnTo>
                  <a:pt x="1126007" y="560070"/>
                </a:lnTo>
                <a:lnTo>
                  <a:pt x="1125969" y="558800"/>
                </a:lnTo>
                <a:lnTo>
                  <a:pt x="1124585" y="518160"/>
                </a:lnTo>
                <a:lnTo>
                  <a:pt x="1099108" y="532155"/>
                </a:lnTo>
                <a:lnTo>
                  <a:pt x="1095629" y="525780"/>
                </a:lnTo>
                <a:lnTo>
                  <a:pt x="1075436" y="485152"/>
                </a:lnTo>
                <a:lnTo>
                  <a:pt x="1057529" y="444500"/>
                </a:lnTo>
                <a:lnTo>
                  <a:pt x="1049655" y="424180"/>
                </a:lnTo>
                <a:lnTo>
                  <a:pt x="1049909" y="425450"/>
                </a:lnTo>
                <a:lnTo>
                  <a:pt x="1042797" y="405130"/>
                </a:lnTo>
                <a:lnTo>
                  <a:pt x="1043051" y="405130"/>
                </a:lnTo>
                <a:lnTo>
                  <a:pt x="1036955" y="386080"/>
                </a:lnTo>
                <a:lnTo>
                  <a:pt x="1032002" y="367030"/>
                </a:lnTo>
                <a:lnTo>
                  <a:pt x="1032256" y="367030"/>
                </a:lnTo>
                <a:lnTo>
                  <a:pt x="1028661" y="349250"/>
                </a:lnTo>
                <a:lnTo>
                  <a:pt x="1028446" y="348297"/>
                </a:lnTo>
                <a:lnTo>
                  <a:pt x="1026185" y="330200"/>
                </a:lnTo>
                <a:lnTo>
                  <a:pt x="1026121" y="329717"/>
                </a:lnTo>
                <a:lnTo>
                  <a:pt x="1026033" y="328930"/>
                </a:lnTo>
                <a:lnTo>
                  <a:pt x="1025779" y="323850"/>
                </a:lnTo>
                <a:lnTo>
                  <a:pt x="1025245" y="314960"/>
                </a:lnTo>
                <a:lnTo>
                  <a:pt x="1025271" y="293382"/>
                </a:lnTo>
                <a:lnTo>
                  <a:pt x="1027049" y="275602"/>
                </a:lnTo>
                <a:lnTo>
                  <a:pt x="1030478" y="255270"/>
                </a:lnTo>
                <a:lnTo>
                  <a:pt x="1030224" y="255270"/>
                </a:lnTo>
                <a:lnTo>
                  <a:pt x="1035850" y="230720"/>
                </a:lnTo>
                <a:lnTo>
                  <a:pt x="1040422" y="213931"/>
                </a:lnTo>
                <a:lnTo>
                  <a:pt x="1041019" y="212077"/>
                </a:lnTo>
                <a:lnTo>
                  <a:pt x="1041107" y="211620"/>
                </a:lnTo>
                <a:lnTo>
                  <a:pt x="1041425" y="210820"/>
                </a:lnTo>
                <a:lnTo>
                  <a:pt x="1048385" y="189230"/>
                </a:lnTo>
                <a:lnTo>
                  <a:pt x="1048131" y="189230"/>
                </a:lnTo>
                <a:lnTo>
                  <a:pt x="1056767" y="166370"/>
                </a:lnTo>
                <a:lnTo>
                  <a:pt x="1056513" y="166370"/>
                </a:lnTo>
                <a:lnTo>
                  <a:pt x="1064475" y="147269"/>
                </a:lnTo>
                <a:lnTo>
                  <a:pt x="1066253" y="143510"/>
                </a:lnTo>
                <a:lnTo>
                  <a:pt x="1075944" y="123202"/>
                </a:lnTo>
                <a:lnTo>
                  <a:pt x="1075690" y="123202"/>
                </a:lnTo>
                <a:lnTo>
                  <a:pt x="1086739" y="102870"/>
                </a:lnTo>
                <a:lnTo>
                  <a:pt x="1086358" y="102870"/>
                </a:lnTo>
                <a:lnTo>
                  <a:pt x="1098042" y="83820"/>
                </a:lnTo>
                <a:lnTo>
                  <a:pt x="1097661" y="85102"/>
                </a:lnTo>
                <a:lnTo>
                  <a:pt x="1098511" y="83820"/>
                </a:lnTo>
                <a:lnTo>
                  <a:pt x="1103630" y="76200"/>
                </a:lnTo>
                <a:lnTo>
                  <a:pt x="1103249" y="76200"/>
                </a:lnTo>
                <a:lnTo>
                  <a:pt x="1109472" y="67310"/>
                </a:lnTo>
                <a:lnTo>
                  <a:pt x="1109091" y="68580"/>
                </a:lnTo>
                <a:lnTo>
                  <a:pt x="1110119" y="67310"/>
                </a:lnTo>
                <a:lnTo>
                  <a:pt x="1115314" y="60960"/>
                </a:lnTo>
                <a:lnTo>
                  <a:pt x="1114933" y="60960"/>
                </a:lnTo>
                <a:lnTo>
                  <a:pt x="1121283" y="53352"/>
                </a:lnTo>
                <a:lnTo>
                  <a:pt x="1120775" y="54610"/>
                </a:lnTo>
                <a:lnTo>
                  <a:pt x="1122032" y="53352"/>
                </a:lnTo>
                <a:lnTo>
                  <a:pt x="1127125" y="48260"/>
                </a:lnTo>
                <a:lnTo>
                  <a:pt x="1126490" y="48260"/>
                </a:lnTo>
                <a:lnTo>
                  <a:pt x="1132967" y="43180"/>
                </a:lnTo>
                <a:lnTo>
                  <a:pt x="1132205" y="43180"/>
                </a:lnTo>
                <a:lnTo>
                  <a:pt x="1138682" y="38100"/>
                </a:lnTo>
                <a:lnTo>
                  <a:pt x="1137539" y="39370"/>
                </a:lnTo>
                <a:lnTo>
                  <a:pt x="1139190" y="38100"/>
                </a:lnTo>
                <a:lnTo>
                  <a:pt x="1144143" y="34302"/>
                </a:lnTo>
                <a:lnTo>
                  <a:pt x="1143127" y="35560"/>
                </a:lnTo>
                <a:lnTo>
                  <a:pt x="1145286" y="34302"/>
                </a:lnTo>
                <a:lnTo>
                  <a:pt x="1149604" y="31750"/>
                </a:lnTo>
                <a:lnTo>
                  <a:pt x="1147953" y="33020"/>
                </a:lnTo>
                <a:lnTo>
                  <a:pt x="1151191" y="31750"/>
                </a:lnTo>
                <a:lnTo>
                  <a:pt x="1154430" y="30480"/>
                </a:lnTo>
                <a:lnTo>
                  <a:pt x="1152652" y="30480"/>
                </a:lnTo>
                <a:lnTo>
                  <a:pt x="1159129" y="29210"/>
                </a:lnTo>
                <a:lnTo>
                  <a:pt x="1165987" y="29210"/>
                </a:lnTo>
                <a:lnTo>
                  <a:pt x="1173226" y="30480"/>
                </a:lnTo>
                <a:lnTo>
                  <a:pt x="1171956" y="30480"/>
                </a:lnTo>
                <a:lnTo>
                  <a:pt x="1179576" y="33020"/>
                </a:lnTo>
                <a:lnTo>
                  <a:pt x="1178433" y="33020"/>
                </a:lnTo>
                <a:lnTo>
                  <a:pt x="1186688" y="36830"/>
                </a:lnTo>
                <a:lnTo>
                  <a:pt x="1185799" y="35560"/>
                </a:lnTo>
                <a:lnTo>
                  <a:pt x="1194308" y="40652"/>
                </a:lnTo>
                <a:lnTo>
                  <a:pt x="1193673" y="39370"/>
                </a:lnTo>
                <a:lnTo>
                  <a:pt x="1202563" y="44450"/>
                </a:lnTo>
                <a:lnTo>
                  <a:pt x="1201928" y="44450"/>
                </a:lnTo>
                <a:lnTo>
                  <a:pt x="1211072" y="50800"/>
                </a:lnTo>
                <a:lnTo>
                  <a:pt x="1210678" y="49530"/>
                </a:lnTo>
                <a:lnTo>
                  <a:pt x="1220203" y="57150"/>
                </a:lnTo>
                <a:lnTo>
                  <a:pt x="1219708" y="55880"/>
                </a:lnTo>
                <a:lnTo>
                  <a:pt x="1229487" y="63500"/>
                </a:lnTo>
                <a:lnTo>
                  <a:pt x="1229106" y="63500"/>
                </a:lnTo>
                <a:lnTo>
                  <a:pt x="1236560" y="69316"/>
                </a:lnTo>
                <a:lnTo>
                  <a:pt x="1248778" y="80010"/>
                </a:lnTo>
                <a:lnTo>
                  <a:pt x="1248410" y="78752"/>
                </a:lnTo>
                <a:lnTo>
                  <a:pt x="1258570" y="87630"/>
                </a:lnTo>
                <a:lnTo>
                  <a:pt x="1258176" y="87630"/>
                </a:lnTo>
                <a:lnTo>
                  <a:pt x="1278382" y="106680"/>
                </a:lnTo>
                <a:lnTo>
                  <a:pt x="1278001" y="106680"/>
                </a:lnTo>
                <a:lnTo>
                  <a:pt x="1298181" y="128270"/>
                </a:lnTo>
                <a:lnTo>
                  <a:pt x="1297813" y="127000"/>
                </a:lnTo>
                <a:lnTo>
                  <a:pt x="1317625" y="149860"/>
                </a:lnTo>
                <a:lnTo>
                  <a:pt x="1317231" y="148602"/>
                </a:lnTo>
                <a:lnTo>
                  <a:pt x="1336167" y="171450"/>
                </a:lnTo>
                <a:lnTo>
                  <a:pt x="1335786" y="171450"/>
                </a:lnTo>
                <a:lnTo>
                  <a:pt x="1353566" y="194310"/>
                </a:lnTo>
                <a:lnTo>
                  <a:pt x="1353185" y="194310"/>
                </a:lnTo>
                <a:lnTo>
                  <a:pt x="1369314" y="217170"/>
                </a:lnTo>
                <a:lnTo>
                  <a:pt x="1368933" y="217170"/>
                </a:lnTo>
                <a:lnTo>
                  <a:pt x="1383284" y="238760"/>
                </a:lnTo>
                <a:lnTo>
                  <a:pt x="1382903" y="238760"/>
                </a:lnTo>
                <a:lnTo>
                  <a:pt x="1389380" y="250202"/>
                </a:lnTo>
                <a:lnTo>
                  <a:pt x="1389126" y="248920"/>
                </a:lnTo>
                <a:lnTo>
                  <a:pt x="1394968" y="260350"/>
                </a:lnTo>
                <a:lnTo>
                  <a:pt x="1394714" y="260350"/>
                </a:lnTo>
                <a:lnTo>
                  <a:pt x="1399794" y="270510"/>
                </a:lnTo>
                <a:lnTo>
                  <a:pt x="1399540" y="269252"/>
                </a:lnTo>
                <a:lnTo>
                  <a:pt x="1404112" y="279400"/>
                </a:lnTo>
                <a:lnTo>
                  <a:pt x="1403731" y="279400"/>
                </a:lnTo>
                <a:lnTo>
                  <a:pt x="1407541" y="289560"/>
                </a:lnTo>
                <a:lnTo>
                  <a:pt x="1407287" y="288302"/>
                </a:lnTo>
                <a:lnTo>
                  <a:pt x="1410335" y="297180"/>
                </a:lnTo>
                <a:lnTo>
                  <a:pt x="1409954" y="297180"/>
                </a:lnTo>
                <a:lnTo>
                  <a:pt x="1410563" y="299720"/>
                </a:lnTo>
                <a:lnTo>
                  <a:pt x="1411859" y="304800"/>
                </a:lnTo>
                <a:lnTo>
                  <a:pt x="1412811" y="312420"/>
                </a:lnTo>
                <a:lnTo>
                  <a:pt x="1413002" y="313702"/>
                </a:lnTo>
                <a:lnTo>
                  <a:pt x="1413637" y="322580"/>
                </a:lnTo>
                <a:lnTo>
                  <a:pt x="1413611" y="323519"/>
                </a:lnTo>
                <a:lnTo>
                  <a:pt x="1413484" y="328930"/>
                </a:lnTo>
                <a:lnTo>
                  <a:pt x="1409065" y="367030"/>
                </a:lnTo>
                <a:lnTo>
                  <a:pt x="1400251" y="402590"/>
                </a:lnTo>
                <a:lnTo>
                  <a:pt x="1430058" y="402590"/>
                </a:lnTo>
                <a:lnTo>
                  <a:pt x="1439672" y="359410"/>
                </a:lnTo>
                <a:lnTo>
                  <a:pt x="1441107" y="348297"/>
                </a:lnTo>
                <a:lnTo>
                  <a:pt x="1441208" y="347560"/>
                </a:lnTo>
                <a:lnTo>
                  <a:pt x="1441323" y="346710"/>
                </a:lnTo>
                <a:lnTo>
                  <a:pt x="1442212" y="335280"/>
                </a:lnTo>
                <a:lnTo>
                  <a:pt x="1442542" y="323850"/>
                </a:lnTo>
                <a:lnTo>
                  <a:pt x="1442593" y="322580"/>
                </a:lnTo>
                <a:close/>
              </a:path>
              <a:path w="2513965" h="911225">
                <a:moveTo>
                  <a:pt x="2513457" y="867664"/>
                </a:moveTo>
                <a:lnTo>
                  <a:pt x="2484501" y="853186"/>
                </a:lnTo>
                <a:lnTo>
                  <a:pt x="2426589" y="824230"/>
                </a:lnTo>
                <a:lnTo>
                  <a:pt x="2426589" y="853186"/>
                </a:lnTo>
                <a:lnTo>
                  <a:pt x="1554480" y="853186"/>
                </a:lnTo>
                <a:lnTo>
                  <a:pt x="1554480" y="882142"/>
                </a:lnTo>
                <a:lnTo>
                  <a:pt x="2426589" y="882142"/>
                </a:lnTo>
                <a:lnTo>
                  <a:pt x="2426589" y="911098"/>
                </a:lnTo>
                <a:lnTo>
                  <a:pt x="2484501" y="882142"/>
                </a:lnTo>
                <a:lnTo>
                  <a:pt x="2513457" y="86766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8348853" y="4893386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7840980" y="5148071"/>
            <a:ext cx="661670" cy="576580"/>
            <a:chOff x="7840980" y="5148071"/>
            <a:chExt cx="661670" cy="576580"/>
          </a:xfrm>
        </p:grpSpPr>
        <p:sp>
          <p:nvSpPr>
            <p:cNvPr id="35" name="object 35"/>
            <p:cNvSpPr/>
            <p:nvPr/>
          </p:nvSpPr>
          <p:spPr>
            <a:xfrm>
              <a:off x="7840980" y="5148071"/>
              <a:ext cx="661670" cy="576580"/>
            </a:xfrm>
            <a:custGeom>
              <a:avLst/>
              <a:gdLst/>
              <a:ahLst/>
              <a:cxnLst/>
              <a:rect l="l" t="t" r="r" b="b"/>
              <a:pathLst>
                <a:path w="661670" h="576579">
                  <a:moveTo>
                    <a:pt x="330708" y="0"/>
                  </a:moveTo>
                  <a:lnTo>
                    <a:pt x="281842" y="3121"/>
                  </a:lnTo>
                  <a:lnTo>
                    <a:pt x="235202" y="12190"/>
                  </a:lnTo>
                  <a:lnTo>
                    <a:pt x="191298" y="26762"/>
                  </a:lnTo>
                  <a:lnTo>
                    <a:pt x="150642" y="46390"/>
                  </a:lnTo>
                  <a:lnTo>
                    <a:pt x="113746" y="70632"/>
                  </a:lnTo>
                  <a:lnTo>
                    <a:pt x="81123" y="99041"/>
                  </a:lnTo>
                  <a:lnTo>
                    <a:pt x="53283" y="131173"/>
                  </a:lnTo>
                  <a:lnTo>
                    <a:pt x="30739" y="166584"/>
                  </a:lnTo>
                  <a:lnTo>
                    <a:pt x="14003" y="204828"/>
                  </a:lnTo>
                  <a:lnTo>
                    <a:pt x="3586" y="245460"/>
                  </a:lnTo>
                  <a:lnTo>
                    <a:pt x="0" y="288035"/>
                  </a:lnTo>
                  <a:lnTo>
                    <a:pt x="3586" y="330600"/>
                  </a:lnTo>
                  <a:lnTo>
                    <a:pt x="14003" y="371225"/>
                  </a:lnTo>
                  <a:lnTo>
                    <a:pt x="30739" y="409465"/>
                  </a:lnTo>
                  <a:lnTo>
                    <a:pt x="53283" y="444875"/>
                  </a:lnTo>
                  <a:lnTo>
                    <a:pt x="81123" y="477009"/>
                  </a:lnTo>
                  <a:lnTo>
                    <a:pt x="113746" y="505422"/>
                  </a:lnTo>
                  <a:lnTo>
                    <a:pt x="150642" y="529668"/>
                  </a:lnTo>
                  <a:lnTo>
                    <a:pt x="191298" y="549301"/>
                  </a:lnTo>
                  <a:lnTo>
                    <a:pt x="235202" y="563877"/>
                  </a:lnTo>
                  <a:lnTo>
                    <a:pt x="281842" y="572949"/>
                  </a:lnTo>
                  <a:lnTo>
                    <a:pt x="330708" y="576071"/>
                  </a:lnTo>
                  <a:lnTo>
                    <a:pt x="379573" y="572949"/>
                  </a:lnTo>
                  <a:lnTo>
                    <a:pt x="426213" y="563877"/>
                  </a:lnTo>
                  <a:lnTo>
                    <a:pt x="470117" y="549301"/>
                  </a:lnTo>
                  <a:lnTo>
                    <a:pt x="510773" y="529668"/>
                  </a:lnTo>
                  <a:lnTo>
                    <a:pt x="547669" y="505422"/>
                  </a:lnTo>
                  <a:lnTo>
                    <a:pt x="580292" y="477009"/>
                  </a:lnTo>
                  <a:lnTo>
                    <a:pt x="608132" y="444875"/>
                  </a:lnTo>
                  <a:lnTo>
                    <a:pt x="630676" y="409465"/>
                  </a:lnTo>
                  <a:lnTo>
                    <a:pt x="647412" y="371225"/>
                  </a:lnTo>
                  <a:lnTo>
                    <a:pt x="657829" y="330600"/>
                  </a:lnTo>
                  <a:lnTo>
                    <a:pt x="661416" y="288035"/>
                  </a:lnTo>
                  <a:lnTo>
                    <a:pt x="657829" y="245460"/>
                  </a:lnTo>
                  <a:lnTo>
                    <a:pt x="647412" y="204828"/>
                  </a:lnTo>
                  <a:lnTo>
                    <a:pt x="630676" y="166584"/>
                  </a:lnTo>
                  <a:lnTo>
                    <a:pt x="608132" y="131173"/>
                  </a:lnTo>
                  <a:lnTo>
                    <a:pt x="580292" y="99041"/>
                  </a:lnTo>
                  <a:lnTo>
                    <a:pt x="547669" y="70632"/>
                  </a:lnTo>
                  <a:lnTo>
                    <a:pt x="510773" y="46390"/>
                  </a:lnTo>
                  <a:lnTo>
                    <a:pt x="470117" y="26762"/>
                  </a:lnTo>
                  <a:lnTo>
                    <a:pt x="426213" y="12190"/>
                  </a:lnTo>
                  <a:lnTo>
                    <a:pt x="379573" y="3121"/>
                  </a:lnTo>
                  <a:lnTo>
                    <a:pt x="3307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7911084" y="5196839"/>
              <a:ext cx="521334" cy="478790"/>
            </a:xfrm>
            <a:custGeom>
              <a:avLst/>
              <a:gdLst/>
              <a:ahLst/>
              <a:cxnLst/>
              <a:rect l="l" t="t" r="r" b="b"/>
              <a:pathLst>
                <a:path w="521334" h="478789">
                  <a:moveTo>
                    <a:pt x="260604" y="0"/>
                  </a:moveTo>
                  <a:lnTo>
                    <a:pt x="213769" y="3852"/>
                  </a:lnTo>
                  <a:lnTo>
                    <a:pt x="169685" y="14961"/>
                  </a:lnTo>
                  <a:lnTo>
                    <a:pt x="129088" y="32653"/>
                  </a:lnTo>
                  <a:lnTo>
                    <a:pt x="92715" y="56252"/>
                  </a:lnTo>
                  <a:lnTo>
                    <a:pt x="61302" y="85084"/>
                  </a:lnTo>
                  <a:lnTo>
                    <a:pt x="35588" y="118476"/>
                  </a:lnTo>
                  <a:lnTo>
                    <a:pt x="16308" y="155754"/>
                  </a:lnTo>
                  <a:lnTo>
                    <a:pt x="4199" y="196242"/>
                  </a:lnTo>
                  <a:lnTo>
                    <a:pt x="0" y="239268"/>
                  </a:lnTo>
                  <a:lnTo>
                    <a:pt x="4199" y="282293"/>
                  </a:lnTo>
                  <a:lnTo>
                    <a:pt x="16308" y="322781"/>
                  </a:lnTo>
                  <a:lnTo>
                    <a:pt x="35588" y="360059"/>
                  </a:lnTo>
                  <a:lnTo>
                    <a:pt x="61302" y="393451"/>
                  </a:lnTo>
                  <a:lnTo>
                    <a:pt x="92715" y="422283"/>
                  </a:lnTo>
                  <a:lnTo>
                    <a:pt x="129088" y="445882"/>
                  </a:lnTo>
                  <a:lnTo>
                    <a:pt x="169685" y="463574"/>
                  </a:lnTo>
                  <a:lnTo>
                    <a:pt x="213769" y="474683"/>
                  </a:lnTo>
                  <a:lnTo>
                    <a:pt x="260604" y="478536"/>
                  </a:lnTo>
                  <a:lnTo>
                    <a:pt x="307438" y="474683"/>
                  </a:lnTo>
                  <a:lnTo>
                    <a:pt x="351522" y="463574"/>
                  </a:lnTo>
                  <a:lnTo>
                    <a:pt x="392119" y="445882"/>
                  </a:lnTo>
                  <a:lnTo>
                    <a:pt x="428492" y="422283"/>
                  </a:lnTo>
                  <a:lnTo>
                    <a:pt x="459905" y="393451"/>
                  </a:lnTo>
                  <a:lnTo>
                    <a:pt x="485619" y="360059"/>
                  </a:lnTo>
                  <a:lnTo>
                    <a:pt x="504899" y="322781"/>
                  </a:lnTo>
                  <a:lnTo>
                    <a:pt x="517008" y="282293"/>
                  </a:lnTo>
                  <a:lnTo>
                    <a:pt x="521208" y="239268"/>
                  </a:lnTo>
                  <a:lnTo>
                    <a:pt x="517008" y="196242"/>
                  </a:lnTo>
                  <a:lnTo>
                    <a:pt x="504899" y="155754"/>
                  </a:lnTo>
                  <a:lnTo>
                    <a:pt x="485619" y="118476"/>
                  </a:lnTo>
                  <a:lnTo>
                    <a:pt x="459905" y="85084"/>
                  </a:lnTo>
                  <a:lnTo>
                    <a:pt x="428492" y="56252"/>
                  </a:lnTo>
                  <a:lnTo>
                    <a:pt x="392119" y="32653"/>
                  </a:lnTo>
                  <a:lnTo>
                    <a:pt x="351522" y="14961"/>
                  </a:lnTo>
                  <a:lnTo>
                    <a:pt x="307438" y="3852"/>
                  </a:lnTo>
                  <a:lnTo>
                    <a:pt x="26060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8070342" y="5305805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Calibri"/>
                <a:cs typeface="Calibri"/>
              </a:rPr>
              <a:t>24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39" name="object 39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5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35" dirty="0"/>
              <a:t>Transition</a:t>
            </a:r>
            <a:r>
              <a:rPr spc="-110" dirty="0"/>
              <a:t> </a:t>
            </a:r>
            <a:r>
              <a:rPr dirty="0"/>
              <a:t>Diagram</a:t>
            </a:r>
            <a:r>
              <a:rPr spc="-105" dirty="0"/>
              <a:t> </a:t>
            </a:r>
            <a:r>
              <a:rPr dirty="0"/>
              <a:t>for</a:t>
            </a:r>
            <a:r>
              <a:rPr spc="-110" dirty="0"/>
              <a:t> </a:t>
            </a:r>
            <a:r>
              <a:rPr dirty="0"/>
              <a:t>Unsigned</a:t>
            </a:r>
            <a:r>
              <a:rPr spc="-105" dirty="0"/>
              <a:t> </a:t>
            </a:r>
            <a:r>
              <a:rPr spc="-10" dirty="0"/>
              <a:t>Numbers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832097" y="3004515"/>
            <a:ext cx="134620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spc="-50" dirty="0">
                <a:latin typeface="Calibri"/>
                <a:cs typeface="Calibri"/>
              </a:rPr>
              <a:t>.</a:t>
            </a:r>
            <a:endParaRPr sz="32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55725" y="2722372"/>
            <a:ext cx="10498074" cy="2873755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8862186" y="3205353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digit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6" name="object 6"/>
          <p:cNvSpPr txBox="1"/>
          <p:nvPr/>
        </p:nvSpPr>
        <p:spPr>
          <a:xfrm>
            <a:off x="11202416" y="3024581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676003" y="2451353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digit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790691" y="2451353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digit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371971" y="3205353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579614" y="3164585"/>
            <a:ext cx="3149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+|-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55442" y="2451608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digit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6939" y="3205353"/>
            <a:ext cx="451484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start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2364994" y="3205353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digit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4986909" y="3205353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digit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3085845" y="343395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784730" y="343395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387341" y="343395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688584" y="343395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6990080" y="343395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291321" y="343395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592818" y="3433953"/>
            <a:ext cx="2571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0913744" y="3467480"/>
            <a:ext cx="205740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-25" dirty="0">
                <a:latin typeface="Calibri"/>
                <a:cs typeface="Calibri"/>
              </a:rPr>
              <a:t>19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0087736" y="3205353"/>
            <a:ext cx="5365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other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266178" y="4745558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7015733" y="517893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Calibri"/>
                <a:cs typeface="Calibri"/>
              </a:rPr>
              <a:t>21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4442840" y="5178933"/>
            <a:ext cx="205740" cy="239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25" dirty="0">
                <a:latin typeface="Calibri"/>
                <a:cs typeface="Calibri"/>
              </a:rPr>
              <a:t>20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719065" y="4745558"/>
            <a:ext cx="20256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0" dirty="0">
                <a:latin typeface="Calibri"/>
                <a:cs typeface="Calibri"/>
              </a:rPr>
              <a:t>*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5053710" y="4238370"/>
            <a:ext cx="1371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511031" y="4238370"/>
            <a:ext cx="4349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digit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312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/>
              <a:t>Combining</a:t>
            </a:r>
            <a:r>
              <a:rPr spc="-95" dirty="0"/>
              <a:t> </a:t>
            </a:r>
            <a:r>
              <a:rPr spc="-35" dirty="0"/>
              <a:t>Transition</a:t>
            </a:r>
            <a:r>
              <a:rPr spc="-90" dirty="0"/>
              <a:t> </a:t>
            </a:r>
            <a:r>
              <a:rPr dirty="0"/>
              <a:t>Diagrams</a:t>
            </a:r>
            <a:r>
              <a:rPr spc="-114" dirty="0"/>
              <a:t> </a:t>
            </a:r>
            <a:r>
              <a:rPr dirty="0"/>
              <a:t>to</a:t>
            </a:r>
            <a:r>
              <a:rPr spc="-95" dirty="0"/>
              <a:t> </a:t>
            </a:r>
            <a:r>
              <a:rPr dirty="0"/>
              <a:t>form</a:t>
            </a:r>
            <a:r>
              <a:rPr spc="-90" dirty="0"/>
              <a:t> </a:t>
            </a:r>
            <a:r>
              <a:rPr spc="-50" dirty="0"/>
              <a:t>a </a:t>
            </a:r>
            <a:r>
              <a:rPr dirty="0"/>
              <a:t>Lexical</a:t>
            </a:r>
            <a:r>
              <a:rPr spc="-155" dirty="0"/>
              <a:t> </a:t>
            </a:r>
            <a:r>
              <a:rPr spc="-10" dirty="0"/>
              <a:t>Analyzer</a:t>
            </a:r>
          </a:p>
        </p:txBody>
      </p:sp>
      <p:sp>
        <p:nvSpPr>
          <p:cNvPr id="3" name="object 3"/>
          <p:cNvSpPr/>
          <p:nvPr/>
        </p:nvSpPr>
        <p:spPr>
          <a:xfrm>
            <a:off x="3287267" y="3049523"/>
            <a:ext cx="5617845" cy="759460"/>
          </a:xfrm>
          <a:custGeom>
            <a:avLst/>
            <a:gdLst/>
            <a:ahLst/>
            <a:cxnLst/>
            <a:rect l="l" t="t" r="r" b="b"/>
            <a:pathLst>
              <a:path w="5617845" h="759460">
                <a:moveTo>
                  <a:pt x="5490972" y="0"/>
                </a:moveTo>
                <a:lnTo>
                  <a:pt x="126492" y="0"/>
                </a:lnTo>
                <a:lnTo>
                  <a:pt x="77259" y="9941"/>
                </a:lnTo>
                <a:lnTo>
                  <a:pt x="37052" y="37052"/>
                </a:lnTo>
                <a:lnTo>
                  <a:pt x="9941" y="77259"/>
                </a:lnTo>
                <a:lnTo>
                  <a:pt x="0" y="126491"/>
                </a:lnTo>
                <a:lnTo>
                  <a:pt x="0" y="632459"/>
                </a:lnTo>
                <a:lnTo>
                  <a:pt x="9941" y="681692"/>
                </a:lnTo>
                <a:lnTo>
                  <a:pt x="37052" y="721899"/>
                </a:lnTo>
                <a:lnTo>
                  <a:pt x="77259" y="749010"/>
                </a:lnTo>
                <a:lnTo>
                  <a:pt x="126492" y="758951"/>
                </a:lnTo>
                <a:lnTo>
                  <a:pt x="5490972" y="758951"/>
                </a:lnTo>
                <a:lnTo>
                  <a:pt x="5540204" y="749010"/>
                </a:lnTo>
                <a:lnTo>
                  <a:pt x="5580411" y="721899"/>
                </a:lnTo>
                <a:lnTo>
                  <a:pt x="5607522" y="681692"/>
                </a:lnTo>
                <a:lnTo>
                  <a:pt x="5617464" y="632459"/>
                </a:lnTo>
                <a:lnTo>
                  <a:pt x="5617464" y="126491"/>
                </a:lnTo>
                <a:lnTo>
                  <a:pt x="5607522" y="77259"/>
                </a:lnTo>
                <a:lnTo>
                  <a:pt x="5580411" y="37052"/>
                </a:lnTo>
                <a:lnTo>
                  <a:pt x="5540204" y="9941"/>
                </a:lnTo>
                <a:lnTo>
                  <a:pt x="5490972" y="0"/>
                </a:lnTo>
                <a:close/>
              </a:path>
            </a:pathLst>
          </a:custGeom>
          <a:solidFill>
            <a:srgbClr val="FFF1C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916939" y="1793493"/>
            <a:ext cx="10034270" cy="1894839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transition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diagrams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(TDs)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combined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appropriately 	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yield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scanner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2800">
              <a:latin typeface="Calibri"/>
              <a:cs typeface="Calibri"/>
            </a:endParaRPr>
          </a:p>
          <a:p>
            <a:pPr marL="323215" algn="ctr">
              <a:lnSpc>
                <a:spcPct val="100000"/>
              </a:lnSpc>
              <a:spcBef>
                <a:spcPts val="5"/>
              </a:spcBef>
            </a:pPr>
            <a:r>
              <a:rPr sz="3600" dirty="0">
                <a:latin typeface="Calibri"/>
                <a:cs typeface="Calibri"/>
              </a:rPr>
              <a:t>How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do</a:t>
            </a:r>
            <a:r>
              <a:rPr sz="3600" spc="-4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we</a:t>
            </a:r>
            <a:r>
              <a:rPr sz="3600" spc="-3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do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this?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7312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/>
              <a:t>Combining</a:t>
            </a:r>
            <a:r>
              <a:rPr spc="-95" dirty="0"/>
              <a:t> </a:t>
            </a:r>
            <a:r>
              <a:rPr spc="-35" dirty="0"/>
              <a:t>Transition</a:t>
            </a:r>
            <a:r>
              <a:rPr spc="-90" dirty="0"/>
              <a:t> </a:t>
            </a:r>
            <a:r>
              <a:rPr dirty="0"/>
              <a:t>Diagrams</a:t>
            </a:r>
            <a:r>
              <a:rPr spc="-114" dirty="0"/>
              <a:t> </a:t>
            </a:r>
            <a:r>
              <a:rPr dirty="0"/>
              <a:t>to</a:t>
            </a:r>
            <a:r>
              <a:rPr spc="-95" dirty="0"/>
              <a:t> </a:t>
            </a:r>
            <a:r>
              <a:rPr dirty="0"/>
              <a:t>form</a:t>
            </a:r>
            <a:r>
              <a:rPr spc="-90" dirty="0"/>
              <a:t> </a:t>
            </a:r>
            <a:r>
              <a:rPr spc="-50" dirty="0"/>
              <a:t>a </a:t>
            </a:r>
            <a:r>
              <a:rPr dirty="0"/>
              <a:t>Lexical</a:t>
            </a:r>
            <a:r>
              <a:rPr spc="-155" dirty="0"/>
              <a:t> </a:t>
            </a:r>
            <a:r>
              <a:rPr spc="-10" dirty="0"/>
              <a:t>Analyzer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360660" cy="3467100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029" marR="331470" indent="-227329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" dirty="0">
                <a:latin typeface="Calibri"/>
                <a:cs typeface="Calibri"/>
              </a:rPr>
              <a:t>Different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transition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diagrams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(TDs)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combined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appropriately 	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yield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0" dirty="0">
                <a:latin typeface="Calibri"/>
                <a:cs typeface="Calibri"/>
              </a:rPr>
              <a:t> scanner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Try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different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transition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diagrams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another</a:t>
            </a:r>
            <a:endParaRPr sz="2400">
              <a:latin typeface="Calibri"/>
              <a:cs typeface="Calibri"/>
            </a:endParaRPr>
          </a:p>
          <a:p>
            <a:pPr marL="1155700" marR="101600" lvl="2" indent="-228600">
              <a:lnSpc>
                <a:spcPts val="2160"/>
              </a:lnSpc>
              <a:spcBef>
                <a:spcPts val="55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For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example,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TDs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reserved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words,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constants,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identifiers,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operators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could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tried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order</a:t>
            </a:r>
            <a:endParaRPr sz="20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5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35" dirty="0">
                <a:latin typeface="Calibri"/>
                <a:cs typeface="Calibri"/>
              </a:rPr>
              <a:t>However,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“longest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match”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characteristic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700" algn="l"/>
              </a:tabLst>
            </a:pPr>
            <a:r>
              <a:rPr sz="1800" dirty="0">
                <a:latin typeface="Courier New"/>
                <a:cs typeface="Courier New"/>
              </a:rPr>
              <a:t>thenext</a:t>
            </a:r>
            <a:r>
              <a:rPr sz="1800" spc="-665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would</a:t>
            </a:r>
            <a:r>
              <a:rPr sz="2000" spc="-114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be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20" dirty="0">
                <a:latin typeface="Calibri"/>
                <a:cs typeface="Calibri"/>
              </a:rPr>
              <a:t>identifier,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not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reserved</a:t>
            </a:r>
            <a:r>
              <a:rPr sz="2000" spc="-3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word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1800" dirty="0">
                <a:latin typeface="Courier New"/>
                <a:cs typeface="Courier New"/>
              </a:rPr>
              <a:t>then</a:t>
            </a:r>
            <a:r>
              <a:rPr sz="1800" spc="-65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followed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by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identifier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ext</a:t>
            </a:r>
            <a:endParaRPr sz="1800">
              <a:latin typeface="Courier New"/>
              <a:cs typeface="Courier New"/>
            </a:endParaRPr>
          </a:p>
          <a:p>
            <a:pPr marL="240029" marR="5080" indent="-227329">
              <a:lnSpc>
                <a:spcPts val="3020"/>
              </a:lnSpc>
              <a:spcBef>
                <a:spcPts val="98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100" dirty="0">
                <a:latin typeface="Calibri"/>
                <a:cs typeface="Calibri"/>
              </a:rPr>
              <a:t>To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find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longest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match,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TDs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tried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longest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match 	</a:t>
            </a:r>
            <a:r>
              <a:rPr sz="2800" dirty="0">
                <a:latin typeface="Calibri"/>
                <a:cs typeface="Calibri"/>
              </a:rPr>
              <a:t>must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used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Challenges</a:t>
            </a:r>
            <a:r>
              <a:rPr spc="-8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dirty="0"/>
              <a:t>Lexical</a:t>
            </a:r>
            <a:r>
              <a:rPr spc="-7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Certain</a:t>
            </a:r>
            <a:r>
              <a:rPr spc="-75" dirty="0"/>
              <a:t> </a:t>
            </a:r>
            <a:r>
              <a:rPr dirty="0"/>
              <a:t>languages</a:t>
            </a:r>
            <a:r>
              <a:rPr spc="-75" dirty="0"/>
              <a:t> </a:t>
            </a:r>
            <a:r>
              <a:rPr dirty="0"/>
              <a:t>like</a:t>
            </a:r>
            <a:r>
              <a:rPr spc="-70" dirty="0"/>
              <a:t> </a:t>
            </a:r>
            <a:r>
              <a:rPr dirty="0"/>
              <a:t>PL/I</a:t>
            </a:r>
            <a:r>
              <a:rPr spc="-70" dirty="0"/>
              <a:t> </a:t>
            </a:r>
            <a:r>
              <a:rPr dirty="0"/>
              <a:t>do</a:t>
            </a:r>
            <a:r>
              <a:rPr spc="-55" dirty="0"/>
              <a:t> </a:t>
            </a:r>
            <a:r>
              <a:rPr dirty="0"/>
              <a:t>not</a:t>
            </a:r>
            <a:r>
              <a:rPr spc="-50" dirty="0"/>
              <a:t> </a:t>
            </a:r>
            <a:r>
              <a:rPr dirty="0"/>
              <a:t>have</a:t>
            </a:r>
            <a:r>
              <a:rPr spc="-70" dirty="0"/>
              <a:t> </a:t>
            </a:r>
            <a:r>
              <a:rPr dirty="0"/>
              <a:t>any</a:t>
            </a:r>
            <a:r>
              <a:rPr spc="-80" dirty="0"/>
              <a:t> </a:t>
            </a:r>
            <a:r>
              <a:rPr dirty="0"/>
              <a:t>reserved</a:t>
            </a:r>
            <a:r>
              <a:rPr spc="-65" dirty="0"/>
              <a:t> </a:t>
            </a:r>
            <a:r>
              <a:rPr spc="-10" dirty="0"/>
              <a:t>words</a:t>
            </a:r>
          </a:p>
          <a:p>
            <a:pPr marL="698500" lvl="1" indent="-228600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b="1" dirty="0">
                <a:latin typeface="Courier New"/>
                <a:cs typeface="Courier New"/>
              </a:rPr>
              <a:t>while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-60" dirty="0">
                <a:latin typeface="Calibri"/>
                <a:cs typeface="Calibri"/>
              </a:rPr>
              <a:t> </a:t>
            </a:r>
            <a:r>
              <a:rPr sz="2000" b="1" dirty="0">
                <a:latin typeface="Courier New"/>
                <a:cs typeface="Courier New"/>
              </a:rPr>
              <a:t>do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ourier New"/>
                <a:cs typeface="Courier New"/>
              </a:rPr>
              <a:t>if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else</a:t>
            </a:r>
            <a:r>
              <a:rPr sz="2000" b="1" spc="-67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reserved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PL/I</a:t>
            </a:r>
            <a:endParaRPr sz="2400">
              <a:latin typeface="Calibri"/>
              <a:cs typeface="Calibri"/>
            </a:endParaRPr>
          </a:p>
          <a:p>
            <a:pPr marL="697230" marR="5080" lvl="1" indent="-227329">
              <a:lnSpc>
                <a:spcPts val="2590"/>
              </a:lnSpc>
              <a:spcBef>
                <a:spcPts val="54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Makes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difficult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scanner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distinguish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keywords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user- 	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identifiers</a:t>
            </a:r>
            <a:endParaRPr sz="2400">
              <a:latin typeface="Calibri"/>
              <a:cs typeface="Calibri"/>
            </a:endParaRPr>
          </a:p>
          <a:p>
            <a:pPr marL="1499870">
              <a:lnSpc>
                <a:spcPct val="100000"/>
              </a:lnSpc>
              <a:spcBef>
                <a:spcPts val="1910"/>
              </a:spcBef>
            </a:pP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then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then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then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else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else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else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then</a:t>
            </a:r>
            <a:endParaRPr sz="1800">
              <a:latin typeface="Courier New"/>
              <a:cs typeface="Courier New"/>
            </a:endParaRPr>
          </a:p>
          <a:p>
            <a:pPr marL="1499870">
              <a:lnSpc>
                <a:spcPct val="100000"/>
              </a:lnSpc>
              <a:spcBef>
                <a:spcPts val="1755"/>
              </a:spcBef>
            </a:pP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then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then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then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+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ourier New"/>
                <a:cs typeface="Courier New"/>
              </a:rPr>
              <a:t>1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Challenges</a:t>
            </a:r>
            <a:r>
              <a:rPr spc="-8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dirty="0"/>
              <a:t>Lexical</a:t>
            </a:r>
            <a:r>
              <a:rPr spc="-7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78839" y="1759966"/>
            <a:ext cx="10130155" cy="40163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78130" indent="-227329">
              <a:lnSpc>
                <a:spcPts val="3329"/>
              </a:lnSpc>
              <a:spcBef>
                <a:spcPts val="95"/>
              </a:spcBef>
              <a:buFont typeface="Arial MT"/>
              <a:buChar char="•"/>
              <a:tabLst>
                <a:tab pos="278130" algn="l"/>
              </a:tabLst>
            </a:pPr>
            <a:r>
              <a:rPr sz="2800" dirty="0">
                <a:latin typeface="Calibri"/>
                <a:cs typeface="Calibri"/>
              </a:rPr>
              <a:t>Certain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PL/I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not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have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reserved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words</a:t>
            </a:r>
            <a:endParaRPr sz="2800">
              <a:latin typeface="Calibri"/>
              <a:cs typeface="Calibri"/>
            </a:endParaRPr>
          </a:p>
          <a:p>
            <a:pPr marL="736600" lvl="1" indent="-228600">
              <a:lnSpc>
                <a:spcPts val="2810"/>
              </a:lnSpc>
              <a:buFont typeface="Arial MT"/>
              <a:buChar char="•"/>
              <a:tabLst>
                <a:tab pos="736600" algn="l"/>
              </a:tabLst>
            </a:pPr>
            <a:r>
              <a:rPr sz="2000" b="1" dirty="0">
                <a:latin typeface="Courier New"/>
                <a:cs typeface="Courier New"/>
              </a:rPr>
              <a:t>while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-45" dirty="0">
                <a:latin typeface="Calibri"/>
                <a:cs typeface="Calibri"/>
              </a:rPr>
              <a:t> </a:t>
            </a:r>
            <a:r>
              <a:rPr sz="2000" b="1" dirty="0">
                <a:latin typeface="Courier New"/>
                <a:cs typeface="Courier New"/>
              </a:rPr>
              <a:t>do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000" b="1" dirty="0">
                <a:latin typeface="Courier New"/>
                <a:cs typeface="Courier New"/>
              </a:rPr>
              <a:t>if</a:t>
            </a:r>
            <a:r>
              <a:rPr sz="2400" b="1" dirty="0">
                <a:latin typeface="Calibri"/>
                <a:cs typeface="Calibri"/>
              </a:rPr>
              <a:t>,</a:t>
            </a:r>
            <a:r>
              <a:rPr sz="2400" b="1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else</a:t>
            </a:r>
            <a:r>
              <a:rPr sz="2000" b="1" spc="-680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reserved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PL/I</a:t>
            </a:r>
            <a:endParaRPr sz="2400">
              <a:latin typeface="Calibri"/>
              <a:cs typeface="Calibri"/>
            </a:endParaRPr>
          </a:p>
          <a:p>
            <a:pPr marL="735330" marR="17780" lvl="1" indent="-227329">
              <a:lnSpc>
                <a:spcPct val="80000"/>
              </a:lnSpc>
              <a:spcBef>
                <a:spcPts val="535"/>
              </a:spcBef>
              <a:buFont typeface="Arial MT"/>
              <a:buChar char="•"/>
              <a:tabLst>
                <a:tab pos="736600" algn="l"/>
              </a:tabLst>
            </a:pPr>
            <a:r>
              <a:rPr sz="2400" dirty="0">
                <a:latin typeface="Calibri"/>
                <a:cs typeface="Calibri"/>
              </a:rPr>
              <a:t>Makes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difficult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scanner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distinguish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keywords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user- 	</a:t>
            </a:r>
            <a:r>
              <a:rPr sz="2400" dirty="0">
                <a:latin typeface="Calibri"/>
                <a:cs typeface="Calibri"/>
              </a:rPr>
              <a:t>defined</a:t>
            </a:r>
            <a:r>
              <a:rPr sz="2400" spc="-10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identifiers</a:t>
            </a:r>
            <a:endParaRPr sz="2400">
              <a:latin typeface="Calibri"/>
              <a:cs typeface="Calibri"/>
            </a:endParaRPr>
          </a:p>
          <a:p>
            <a:pPr marL="278130" indent="-227329">
              <a:lnSpc>
                <a:spcPct val="100000"/>
              </a:lnSpc>
              <a:spcBef>
                <a:spcPts val="2735"/>
              </a:spcBef>
              <a:buFont typeface="Arial MT"/>
              <a:buChar char="•"/>
              <a:tabLst>
                <a:tab pos="278130" algn="l"/>
              </a:tabLst>
            </a:pPr>
            <a:r>
              <a:rPr sz="2800" dirty="0">
                <a:latin typeface="Calibri"/>
                <a:cs typeface="Calibri"/>
              </a:rPr>
              <a:t>PL/I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declarations</a:t>
            </a:r>
            <a:endParaRPr sz="2800">
              <a:latin typeface="Calibri"/>
              <a:cs typeface="Calibri"/>
            </a:endParaRPr>
          </a:p>
          <a:p>
            <a:pPr marL="736600" lvl="1" indent="-228600">
              <a:lnSpc>
                <a:spcPts val="2355"/>
              </a:lnSpc>
              <a:spcBef>
                <a:spcPts val="55"/>
              </a:spcBef>
              <a:buFont typeface="Arial MT"/>
              <a:buChar char="•"/>
              <a:tabLst>
                <a:tab pos="736600" algn="l"/>
              </a:tabLst>
            </a:pPr>
            <a:r>
              <a:rPr sz="2000" spc="-10" dirty="0">
                <a:latin typeface="Courier New"/>
                <a:cs typeface="Courier New"/>
              </a:rPr>
              <a:t>DECLARE(arg</a:t>
            </a:r>
            <a:r>
              <a:rPr sz="1950" spc="-15" baseline="-21367" dirty="0">
                <a:latin typeface="Courier New"/>
                <a:cs typeface="Courier New"/>
              </a:rPr>
              <a:t>1</a:t>
            </a:r>
            <a:r>
              <a:rPr sz="2000" spc="-10" dirty="0">
                <a:latin typeface="Courier New"/>
                <a:cs typeface="Courier New"/>
              </a:rPr>
              <a:t>,arg</a:t>
            </a:r>
            <a:r>
              <a:rPr sz="1950" spc="-15" baseline="-21367" dirty="0">
                <a:latin typeface="Courier New"/>
                <a:cs typeface="Courier New"/>
              </a:rPr>
              <a:t>2</a:t>
            </a:r>
            <a:r>
              <a:rPr sz="2000" spc="-10" dirty="0">
                <a:latin typeface="Courier New"/>
                <a:cs typeface="Courier New"/>
              </a:rPr>
              <a:t>,arg</a:t>
            </a:r>
            <a:r>
              <a:rPr sz="1950" spc="-15" baseline="-21367" dirty="0">
                <a:latin typeface="Courier New"/>
                <a:cs typeface="Courier New"/>
              </a:rPr>
              <a:t>3</a:t>
            </a:r>
            <a:r>
              <a:rPr sz="2000" spc="-10" dirty="0">
                <a:latin typeface="Courier New"/>
                <a:cs typeface="Courier New"/>
              </a:rPr>
              <a:t>,…,arg</a:t>
            </a:r>
            <a:r>
              <a:rPr sz="1950" spc="-15" baseline="-21367" dirty="0">
                <a:latin typeface="Courier New"/>
                <a:cs typeface="Courier New"/>
              </a:rPr>
              <a:t>n</a:t>
            </a:r>
            <a:r>
              <a:rPr sz="2000" spc="-10" dirty="0">
                <a:latin typeface="Courier New"/>
                <a:cs typeface="Courier New"/>
              </a:rPr>
              <a:t>)</a:t>
            </a:r>
            <a:endParaRPr sz="2000">
              <a:latin typeface="Courier New"/>
              <a:cs typeface="Courier New"/>
            </a:endParaRPr>
          </a:p>
          <a:p>
            <a:pPr marL="735330" lvl="1" indent="-227329">
              <a:lnSpc>
                <a:spcPts val="2550"/>
              </a:lnSpc>
              <a:buFont typeface="Arial MT"/>
              <a:buChar char="•"/>
              <a:tabLst>
                <a:tab pos="735330" algn="l"/>
              </a:tabLst>
            </a:pP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tell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whether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DECLARE</a:t>
            </a:r>
            <a:r>
              <a:rPr sz="2000" spc="-66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keyword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variable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definitions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</a:t>
            </a:r>
            <a:endParaRPr sz="2400">
              <a:latin typeface="Calibri"/>
              <a:cs typeface="Calibri"/>
            </a:endParaRPr>
          </a:p>
          <a:p>
            <a:pPr marL="736600">
              <a:lnSpc>
                <a:spcPts val="2590"/>
              </a:lnSpc>
            </a:pPr>
            <a:r>
              <a:rPr sz="2400" spc="-10" dirty="0">
                <a:latin typeface="Calibri"/>
                <a:cs typeface="Calibri"/>
              </a:rPr>
              <a:t>procedure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arguments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until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after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“</a:t>
            </a:r>
            <a:r>
              <a:rPr sz="2000" spc="-25" dirty="0">
                <a:latin typeface="Courier New"/>
                <a:cs typeface="Courier New"/>
              </a:rPr>
              <a:t>)</a:t>
            </a:r>
            <a:r>
              <a:rPr sz="2400" spc="-25" dirty="0">
                <a:latin typeface="Calibri"/>
                <a:cs typeface="Calibri"/>
              </a:rPr>
              <a:t>”</a:t>
            </a:r>
            <a:endParaRPr sz="2400">
              <a:latin typeface="Calibri"/>
              <a:cs typeface="Calibri"/>
            </a:endParaRPr>
          </a:p>
          <a:p>
            <a:pPr marL="278130" indent="-227329">
              <a:lnSpc>
                <a:spcPts val="3329"/>
              </a:lnSpc>
              <a:spcBef>
                <a:spcPts val="310"/>
              </a:spcBef>
              <a:buFont typeface="Arial MT"/>
              <a:buChar char="•"/>
              <a:tabLst>
                <a:tab pos="278130" algn="l"/>
              </a:tabLst>
            </a:pPr>
            <a:r>
              <a:rPr sz="2800" spc="-10" dirty="0">
                <a:latin typeface="Calibri"/>
                <a:cs typeface="Calibri"/>
              </a:rPr>
              <a:t>Requires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arbitrary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lookahead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very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large</a:t>
            </a:r>
            <a:r>
              <a:rPr sz="2800" spc="-1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buffers</a:t>
            </a:r>
            <a:endParaRPr sz="2800">
              <a:latin typeface="Calibri"/>
              <a:cs typeface="Calibri"/>
            </a:endParaRPr>
          </a:p>
          <a:p>
            <a:pPr marL="735330" lvl="1" indent="-227329">
              <a:lnSpc>
                <a:spcPts val="2850"/>
              </a:lnSpc>
              <a:buFont typeface="Arial MT"/>
              <a:buChar char="•"/>
              <a:tabLst>
                <a:tab pos="735330" algn="l"/>
              </a:tabLst>
            </a:pPr>
            <a:r>
              <a:rPr sz="2400" spc="-20" dirty="0">
                <a:latin typeface="Calibri"/>
                <a:cs typeface="Calibri"/>
              </a:rPr>
              <a:t>Worse,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buffers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may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have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reloaded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wrong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inferences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Challenges</a:t>
            </a:r>
            <a:r>
              <a:rPr spc="-8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dirty="0"/>
              <a:t>Lexical</a:t>
            </a:r>
            <a:r>
              <a:rPr spc="-7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2228214"/>
            <a:ext cx="8731250" cy="36391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ts val="3329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fi</a:t>
            </a:r>
            <a:r>
              <a:rPr sz="2400" spc="-805" dirty="0">
                <a:latin typeface="Courier New"/>
                <a:cs typeface="Courier New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typo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function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call?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ts val="2850"/>
              </a:lnSpc>
              <a:buFont typeface="Arial MT"/>
              <a:buChar char="•"/>
              <a:tabLst>
                <a:tab pos="697230" algn="l"/>
                <a:tab pos="2269490" algn="l"/>
              </a:tabLst>
            </a:pPr>
            <a:r>
              <a:rPr sz="2400" spc="-10" dirty="0">
                <a:latin typeface="Calibri"/>
                <a:cs typeface="Calibri"/>
              </a:rPr>
              <a:t>Remember,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000" spc="-10" dirty="0">
                <a:latin typeface="Courier New"/>
                <a:cs typeface="Courier New"/>
              </a:rPr>
              <a:t>fi</a:t>
            </a:r>
            <a:r>
              <a:rPr sz="2000" spc="-66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valid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lexeme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IDENTIFIER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8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ts val="3335"/>
              </a:lnSpc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Think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C++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ts val="281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spc="-30" dirty="0">
                <a:latin typeface="Calibri"/>
                <a:cs typeface="Calibri"/>
              </a:rPr>
              <a:t>Template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syntax:</a:t>
            </a:r>
            <a:r>
              <a:rPr sz="2400" spc="-95" dirty="0">
                <a:latin typeface="Calibri"/>
                <a:cs typeface="Calibri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Foo&lt;Bar&gt;</a:t>
            </a:r>
            <a:endParaRPr sz="2000">
              <a:latin typeface="Courier New"/>
              <a:cs typeface="Courier New"/>
            </a:endParaRPr>
          </a:p>
          <a:p>
            <a:pPr marL="697230" lvl="1" indent="-227329">
              <a:lnSpc>
                <a:spcPts val="2800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Stream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syntax: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000" dirty="0">
                <a:latin typeface="Courier New"/>
                <a:cs typeface="Courier New"/>
              </a:rPr>
              <a:t>cin</a:t>
            </a:r>
            <a:r>
              <a:rPr sz="2000" spc="-6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&gt;&gt;</a:t>
            </a:r>
            <a:r>
              <a:rPr sz="2000" spc="-65" dirty="0">
                <a:latin typeface="Courier New"/>
                <a:cs typeface="Courier New"/>
              </a:rPr>
              <a:t> </a:t>
            </a:r>
            <a:r>
              <a:rPr sz="2000" spc="-20" dirty="0">
                <a:latin typeface="Courier New"/>
                <a:cs typeface="Courier New"/>
              </a:rPr>
              <a:t>var;</a:t>
            </a:r>
            <a:endParaRPr sz="2000">
              <a:latin typeface="Courier New"/>
              <a:cs typeface="Courier New"/>
            </a:endParaRPr>
          </a:p>
          <a:p>
            <a:pPr marL="697230" lvl="1" indent="-227329">
              <a:lnSpc>
                <a:spcPts val="2845"/>
              </a:lnSpc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Nested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templates:</a:t>
            </a:r>
            <a:r>
              <a:rPr sz="2400" spc="-100" dirty="0">
                <a:latin typeface="Calibri"/>
                <a:cs typeface="Calibri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Foo&lt;Bar&lt;Bazz&gt;&gt;</a:t>
            </a:r>
            <a:endParaRPr sz="2000">
              <a:latin typeface="Courier New"/>
              <a:cs typeface="Courier New"/>
            </a:endParaRPr>
          </a:p>
          <a:p>
            <a:pPr lvl="1">
              <a:lnSpc>
                <a:spcPct val="100000"/>
              </a:lnSpc>
              <a:spcBef>
                <a:spcPts val="1290"/>
              </a:spcBef>
              <a:buFont typeface="Arial MT"/>
              <a:buChar char="•"/>
            </a:pPr>
            <a:endParaRPr sz="2400">
              <a:latin typeface="Courier New"/>
              <a:cs typeface="Courier New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Can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problems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resolved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lexical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analysers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alone?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864864" y="1825751"/>
            <a:ext cx="3671570" cy="39941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844" rIns="0" bIns="0" rtlCol="0">
            <a:spAutoFit/>
          </a:bodyPr>
          <a:lstStyle/>
          <a:p>
            <a:pPr marL="617220">
              <a:lnSpc>
                <a:spcPct val="100000"/>
              </a:lnSpc>
              <a:spcBef>
                <a:spcPts val="234"/>
              </a:spcBef>
            </a:pPr>
            <a:r>
              <a:rPr sz="2000" dirty="0">
                <a:latin typeface="Courier New"/>
                <a:cs typeface="Courier New"/>
              </a:rPr>
              <a:t>fi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(a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==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g(x))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spc="-50" dirty="0">
                <a:latin typeface="Courier New"/>
                <a:cs typeface="Courier New"/>
              </a:rPr>
              <a:t>…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Challenges</a:t>
            </a:r>
            <a:r>
              <a:rPr spc="-8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dirty="0"/>
              <a:t>Lexical</a:t>
            </a:r>
            <a:r>
              <a:rPr spc="-7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7795259" cy="284861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fixed-</a:t>
            </a:r>
            <a:r>
              <a:rPr sz="2800" dirty="0">
                <a:latin typeface="Calibri"/>
                <a:cs typeface="Calibri"/>
              </a:rPr>
              <a:t>format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Fortran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80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line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Column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1-</a:t>
            </a:r>
            <a:r>
              <a:rPr sz="2400" dirty="0">
                <a:latin typeface="Calibri"/>
                <a:cs typeface="Calibri"/>
              </a:rPr>
              <a:t>5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statement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number/label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column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Column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6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continuation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mark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Column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7-</a:t>
            </a:r>
            <a:r>
              <a:rPr sz="2400" dirty="0">
                <a:latin typeface="Calibri"/>
                <a:cs typeface="Calibri"/>
              </a:rPr>
              <a:t>72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Column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73-</a:t>
            </a:r>
            <a:r>
              <a:rPr sz="2400" dirty="0">
                <a:latin typeface="Calibri"/>
                <a:cs typeface="Calibri"/>
              </a:rPr>
              <a:t>80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Ignored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(used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purposes)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04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Letter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Column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1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meant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current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line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comment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Challenges</a:t>
            </a:r>
            <a:r>
              <a:rPr spc="-80" dirty="0"/>
              <a:t> </a:t>
            </a:r>
            <a:r>
              <a:rPr dirty="0"/>
              <a:t>in</a:t>
            </a:r>
            <a:r>
              <a:rPr spc="-75" dirty="0"/>
              <a:t> </a:t>
            </a:r>
            <a:r>
              <a:rPr dirty="0"/>
              <a:t>Lexical</a:t>
            </a:r>
            <a:r>
              <a:rPr spc="-7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10300335" cy="412369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30" dirty="0">
                <a:latin typeface="Calibri"/>
                <a:cs typeface="Calibri"/>
              </a:rPr>
              <a:t>fixed-</a:t>
            </a:r>
            <a:r>
              <a:rPr sz="2800" dirty="0">
                <a:latin typeface="Calibri"/>
                <a:cs typeface="Calibri"/>
              </a:rPr>
              <a:t>format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Fortran,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some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keywords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35" dirty="0">
                <a:latin typeface="Calibri"/>
                <a:cs typeface="Calibri"/>
              </a:rPr>
              <a:t>context-</a:t>
            </a:r>
            <a:r>
              <a:rPr sz="2800" spc="-10" dirty="0">
                <a:latin typeface="Calibri"/>
                <a:cs typeface="Calibri"/>
              </a:rPr>
              <a:t>dependent</a:t>
            </a:r>
            <a:endParaRPr sz="2800">
              <a:latin typeface="Calibri"/>
              <a:cs typeface="Calibri"/>
            </a:endParaRPr>
          </a:p>
          <a:p>
            <a:pPr marL="697230" marR="384810" lvl="1" indent="-227329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698500" algn="l"/>
                <a:tab pos="539115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statement,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000" dirty="0">
                <a:latin typeface="Courier New"/>
                <a:cs typeface="Courier New"/>
              </a:rPr>
              <a:t>DO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10</a:t>
            </a:r>
            <a:r>
              <a:rPr sz="2000" spc="-1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</a:t>
            </a:r>
            <a:r>
              <a:rPr sz="2000" spc="-1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10" dirty="0">
                <a:latin typeface="Courier New"/>
                <a:cs typeface="Courier New"/>
              </a:rPr>
              <a:t> 10.86</a:t>
            </a:r>
            <a:r>
              <a:rPr sz="2400" spc="-10" dirty="0">
                <a:latin typeface="Calibri"/>
                <a:cs typeface="Calibri"/>
              </a:rPr>
              <a:t>,</a:t>
            </a:r>
            <a:r>
              <a:rPr sz="2400" dirty="0">
                <a:latin typeface="Calibri"/>
                <a:cs typeface="Calibri"/>
              </a:rPr>
              <a:t>	</a:t>
            </a:r>
            <a:r>
              <a:rPr sz="2000" spc="-10" dirty="0">
                <a:latin typeface="Courier New"/>
                <a:cs typeface="Courier New"/>
              </a:rPr>
              <a:t>DO10I</a:t>
            </a:r>
            <a:r>
              <a:rPr sz="2000" spc="-66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identifier,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DO</a:t>
            </a:r>
            <a:r>
              <a:rPr sz="2000" b="1" spc="-66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a 	</a:t>
            </a:r>
            <a:r>
              <a:rPr sz="2400" spc="-10" dirty="0">
                <a:latin typeface="Calibri"/>
                <a:cs typeface="Calibri"/>
              </a:rPr>
              <a:t>keyword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But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statement,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000" dirty="0">
                <a:latin typeface="Courier New"/>
                <a:cs typeface="Courier New"/>
              </a:rPr>
              <a:t>DO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10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I</a:t>
            </a:r>
            <a:r>
              <a:rPr sz="2000" spc="-20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10,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86,</a:t>
            </a:r>
            <a:r>
              <a:rPr sz="2000" spc="-25" dirty="0">
                <a:latin typeface="Courier New"/>
                <a:cs typeface="Courier New"/>
              </a:rPr>
              <a:t> </a:t>
            </a:r>
            <a:r>
              <a:rPr sz="2000" b="1" spc="-10" dirty="0">
                <a:latin typeface="Courier New"/>
                <a:cs typeface="Courier New"/>
              </a:rPr>
              <a:t>DO</a:t>
            </a:r>
            <a:r>
              <a:rPr sz="2000" b="1" spc="-665" dirty="0">
                <a:latin typeface="Courier New"/>
                <a:cs typeface="Courier New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keyword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35"/>
              </a:lnSpc>
              <a:spcBef>
                <a:spcPts val="20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Blanks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significant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Fortran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appear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midst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identifiers,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dirty="0">
                <a:latin typeface="Calibri"/>
                <a:cs typeface="Calibri"/>
              </a:rPr>
              <a:t>but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C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spc="-10" dirty="0">
                <a:latin typeface="Calibri"/>
                <a:cs typeface="Calibri"/>
              </a:rPr>
              <a:t>Variable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“</a:t>
            </a:r>
            <a:r>
              <a:rPr sz="1800" spc="-10" dirty="0">
                <a:latin typeface="Courier New"/>
                <a:cs typeface="Courier New"/>
              </a:rPr>
              <a:t>counter”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same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as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“</a:t>
            </a:r>
            <a:r>
              <a:rPr sz="1800" dirty="0">
                <a:latin typeface="Courier New"/>
                <a:cs typeface="Courier New"/>
              </a:rPr>
              <a:t>count</a:t>
            </a:r>
            <a:r>
              <a:rPr sz="1800" spc="-70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ourier New"/>
                <a:cs typeface="Courier New"/>
              </a:rPr>
              <a:t>er”</a:t>
            </a:r>
            <a:endParaRPr sz="1800">
              <a:latin typeface="Courier New"/>
              <a:cs typeface="Courier New"/>
            </a:endParaRPr>
          </a:p>
          <a:p>
            <a:pPr marL="697230" lvl="1" indent="-227329">
              <a:lnSpc>
                <a:spcPct val="100000"/>
              </a:lnSpc>
              <a:spcBef>
                <a:spcPts val="17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Fortran,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blanks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important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literal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strings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ts val="2735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Reading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left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right,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cannot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distinguish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between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until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the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spc="-140" dirty="0">
                <a:latin typeface="Calibri"/>
                <a:cs typeface="Calibri"/>
              </a:rPr>
              <a:t>“,”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" dirty="0">
                <a:latin typeface="Calibri"/>
                <a:cs typeface="Calibri"/>
              </a:rPr>
              <a:t> </a:t>
            </a:r>
            <a:r>
              <a:rPr sz="2400" spc="-140" dirty="0">
                <a:latin typeface="Calibri"/>
                <a:cs typeface="Calibri"/>
              </a:rPr>
              <a:t>“.”</a:t>
            </a:r>
            <a:r>
              <a:rPr sz="2400" spc="-1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 </a:t>
            </a:r>
            <a:r>
              <a:rPr sz="2400" spc="-10" dirty="0">
                <a:latin typeface="Calibri"/>
                <a:cs typeface="Calibri"/>
              </a:rPr>
              <a:t>reached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95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spc="-10" dirty="0">
                <a:latin typeface="Calibri"/>
                <a:cs typeface="Calibri"/>
              </a:rPr>
              <a:t>Requires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look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ahead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for</a:t>
            </a:r>
            <a:r>
              <a:rPr sz="2000" spc="-7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resolution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07924"/>
            <a:ext cx="7903845" cy="1301115"/>
          </a:xfrm>
          <a:prstGeom prst="rect">
            <a:avLst/>
          </a:prstGeom>
        </p:spPr>
        <p:txBody>
          <a:bodyPr vert="horz" wrap="square" lIns="0" tIns="89535" rIns="0" bIns="0" rtlCol="0">
            <a:spAutoFit/>
          </a:bodyPr>
          <a:lstStyle/>
          <a:p>
            <a:pPr marL="12700" marR="5080">
              <a:lnSpc>
                <a:spcPts val="4750"/>
              </a:lnSpc>
              <a:spcBef>
                <a:spcPts val="705"/>
              </a:spcBef>
            </a:pPr>
            <a:r>
              <a:rPr dirty="0"/>
              <a:t>Programming</a:t>
            </a:r>
            <a:r>
              <a:rPr spc="-130" dirty="0"/>
              <a:t> </a:t>
            </a:r>
            <a:r>
              <a:rPr dirty="0"/>
              <a:t>Languages</a:t>
            </a:r>
            <a:r>
              <a:rPr spc="-110" dirty="0"/>
              <a:t> </a:t>
            </a:r>
            <a:r>
              <a:rPr dirty="0"/>
              <a:t>vs</a:t>
            </a:r>
            <a:r>
              <a:rPr spc="-90" dirty="0"/>
              <a:t> </a:t>
            </a:r>
            <a:r>
              <a:rPr spc="-10" dirty="0"/>
              <a:t>Natural Languages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9529445" cy="303403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Meaning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words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natural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often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40" dirty="0">
                <a:latin typeface="Calibri"/>
                <a:cs typeface="Calibri"/>
              </a:rPr>
              <a:t>context-</a:t>
            </a:r>
            <a:r>
              <a:rPr sz="2800" spc="-10" dirty="0">
                <a:latin typeface="Calibri"/>
                <a:cs typeface="Calibri"/>
              </a:rPr>
              <a:t>sensitive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English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word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noun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verb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“stress”)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“are”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verb,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“art”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noun,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“arz”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undefined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725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Grammars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rigorously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specified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provide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meaning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20" dirty="0">
                <a:latin typeface="Calibri"/>
                <a:cs typeface="Calibri"/>
              </a:rPr>
              <a:t>Words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programming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language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always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lexically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specified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ct val="10000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Any</a:t>
            </a:r>
            <a:r>
              <a:rPr sz="2000" spc="-4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string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in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(1…9)(0…9)*</a:t>
            </a:r>
            <a:r>
              <a:rPr sz="1800" spc="-670" dirty="0">
                <a:latin typeface="Courier New"/>
                <a:cs typeface="Courier New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1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1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positive</a:t>
            </a:r>
            <a:r>
              <a:rPr sz="2000" spc="-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integer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454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Recognizing</a:t>
            </a:r>
            <a:r>
              <a:rPr spc="-210" dirty="0"/>
              <a:t> </a:t>
            </a:r>
            <a:r>
              <a:rPr spc="-10" dirty="0"/>
              <a:t>Word</a:t>
            </a:r>
            <a:r>
              <a:rPr spc="-204" dirty="0"/>
              <a:t> </a:t>
            </a:r>
            <a:r>
              <a:rPr spc="-10" dirty="0"/>
              <a:t>“</a:t>
            </a:r>
            <a:r>
              <a:rPr sz="3600" spc="-10" dirty="0">
                <a:latin typeface="Courier New"/>
                <a:cs typeface="Courier New"/>
              </a:rPr>
              <a:t>new</a:t>
            </a:r>
            <a:r>
              <a:rPr spc="-10" dirty="0"/>
              <a:t>”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402461" y="1731373"/>
            <a:ext cx="3030220" cy="4173220"/>
          </a:xfrm>
          <a:prstGeom prst="rect">
            <a:avLst/>
          </a:prstGeom>
        </p:spPr>
        <p:txBody>
          <a:bodyPr vert="horz" wrap="square" lIns="0" tIns="565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45"/>
              </a:spcBef>
            </a:pPr>
            <a:r>
              <a:rPr sz="1800" dirty="0">
                <a:latin typeface="Courier New"/>
                <a:cs typeface="Courier New"/>
              </a:rPr>
              <a:t>c</a:t>
            </a:r>
            <a:r>
              <a:rPr sz="1800" spc="-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0" dirty="0">
                <a:latin typeface="Courier New"/>
                <a:cs typeface="Courier New"/>
              </a:rPr>
              <a:t> getNextChar();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(c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==</a:t>
            </a:r>
            <a:r>
              <a:rPr sz="1800" spc="-10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‘n’)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355"/>
              </a:spcBef>
            </a:pPr>
            <a:r>
              <a:rPr sz="1800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getNextChar();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359"/>
              </a:spcBef>
            </a:pP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(c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==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‘e’)</a:t>
            </a:r>
            <a:endParaRPr sz="1800">
              <a:latin typeface="Courier New"/>
              <a:cs typeface="Courier New"/>
            </a:endParaRPr>
          </a:p>
          <a:p>
            <a:pPr marL="560070">
              <a:lnSpc>
                <a:spcPct val="100000"/>
              </a:lnSpc>
              <a:spcBef>
                <a:spcPts val="345"/>
              </a:spcBef>
            </a:pPr>
            <a:r>
              <a:rPr sz="1800" dirty="0">
                <a:latin typeface="Courier New"/>
                <a:cs typeface="Courier New"/>
              </a:rPr>
              <a:t>c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getNextChar();</a:t>
            </a:r>
            <a:endParaRPr sz="1800">
              <a:latin typeface="Courier New"/>
              <a:cs typeface="Courier New"/>
            </a:endParaRPr>
          </a:p>
          <a:p>
            <a:pPr marL="560070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2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(c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==</a:t>
            </a:r>
            <a:r>
              <a:rPr sz="1800" spc="-20" dirty="0">
                <a:latin typeface="Courier New"/>
                <a:cs typeface="Courier New"/>
              </a:rPr>
              <a:t> ‘w’)</a:t>
            </a:r>
            <a:endParaRPr sz="1800">
              <a:latin typeface="Courier New"/>
              <a:cs typeface="Courier New"/>
            </a:endParaRPr>
          </a:p>
          <a:p>
            <a:pPr marL="560070" marR="139065" indent="272415">
              <a:lnSpc>
                <a:spcPts val="2510"/>
              </a:lnSpc>
              <a:spcBef>
                <a:spcPts val="155"/>
              </a:spcBef>
            </a:pPr>
            <a:r>
              <a:rPr sz="1900" i="1" spc="-45" dirty="0">
                <a:latin typeface="Courier New"/>
                <a:cs typeface="Courier New"/>
              </a:rPr>
              <a:t>report</a:t>
            </a:r>
            <a:r>
              <a:rPr sz="1900" i="1" spc="-235" dirty="0">
                <a:latin typeface="Courier New"/>
                <a:cs typeface="Courier New"/>
              </a:rPr>
              <a:t> </a:t>
            </a:r>
            <a:r>
              <a:rPr sz="1900" i="1" spc="-55" dirty="0">
                <a:latin typeface="Courier New"/>
                <a:cs typeface="Courier New"/>
              </a:rPr>
              <a:t>success</a:t>
            </a:r>
            <a:r>
              <a:rPr sz="1800" spc="-55" dirty="0">
                <a:latin typeface="Courier New"/>
                <a:cs typeface="Courier New"/>
              </a:rPr>
              <a:t>; </a:t>
            </a:r>
            <a:r>
              <a:rPr sz="1800" spc="-20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832485">
              <a:lnSpc>
                <a:spcPct val="100000"/>
              </a:lnSpc>
              <a:spcBef>
                <a:spcPts val="200"/>
              </a:spcBef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Other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logic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360"/>
              </a:spcBef>
            </a:pPr>
            <a:r>
              <a:rPr sz="1800" spc="-20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560070">
              <a:lnSpc>
                <a:spcPct val="100000"/>
              </a:lnSpc>
              <a:spcBef>
                <a:spcPts val="350"/>
              </a:spcBef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Other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logic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50"/>
              </a:spcBef>
            </a:pPr>
            <a:r>
              <a:rPr sz="1800" spc="-20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287020">
              <a:lnSpc>
                <a:spcPct val="100000"/>
              </a:lnSpc>
              <a:spcBef>
                <a:spcPts val="360"/>
              </a:spcBef>
            </a:pPr>
            <a:r>
              <a:rPr sz="1800" dirty="0">
                <a:latin typeface="Courier New"/>
                <a:cs typeface="Courier New"/>
              </a:rPr>
              <a:t>//</a:t>
            </a:r>
            <a:r>
              <a:rPr sz="1800" spc="-3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Other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logic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363711" y="2267711"/>
            <a:ext cx="662940" cy="574675"/>
          </a:xfrm>
          <a:custGeom>
            <a:avLst/>
            <a:gdLst/>
            <a:ahLst/>
            <a:cxnLst/>
            <a:rect l="l" t="t" r="r" b="b"/>
            <a:pathLst>
              <a:path w="662940" h="574675">
                <a:moveTo>
                  <a:pt x="331470" y="0"/>
                </a:moveTo>
                <a:lnTo>
                  <a:pt x="282501" y="3115"/>
                </a:lnTo>
                <a:lnTo>
                  <a:pt x="235758" y="12165"/>
                </a:lnTo>
                <a:lnTo>
                  <a:pt x="191756" y="26705"/>
                </a:lnTo>
                <a:lnTo>
                  <a:pt x="151007" y="46290"/>
                </a:lnTo>
                <a:lnTo>
                  <a:pt x="114025" y="70474"/>
                </a:lnTo>
                <a:lnTo>
                  <a:pt x="81323" y="98814"/>
                </a:lnTo>
                <a:lnTo>
                  <a:pt x="53416" y="130865"/>
                </a:lnTo>
                <a:lnTo>
                  <a:pt x="30817" y="166181"/>
                </a:lnTo>
                <a:lnTo>
                  <a:pt x="14038" y="204317"/>
                </a:lnTo>
                <a:lnTo>
                  <a:pt x="3595" y="244830"/>
                </a:lnTo>
                <a:lnTo>
                  <a:pt x="0" y="287274"/>
                </a:lnTo>
                <a:lnTo>
                  <a:pt x="3595" y="329717"/>
                </a:lnTo>
                <a:lnTo>
                  <a:pt x="14038" y="370230"/>
                </a:lnTo>
                <a:lnTo>
                  <a:pt x="30817" y="408366"/>
                </a:lnTo>
                <a:lnTo>
                  <a:pt x="53416" y="443682"/>
                </a:lnTo>
                <a:lnTo>
                  <a:pt x="81323" y="475733"/>
                </a:lnTo>
                <a:lnTo>
                  <a:pt x="114025" y="504073"/>
                </a:lnTo>
                <a:lnTo>
                  <a:pt x="151007" y="528257"/>
                </a:lnTo>
                <a:lnTo>
                  <a:pt x="191756" y="547842"/>
                </a:lnTo>
                <a:lnTo>
                  <a:pt x="235758" y="562382"/>
                </a:lnTo>
                <a:lnTo>
                  <a:pt x="282501" y="571432"/>
                </a:lnTo>
                <a:lnTo>
                  <a:pt x="331470" y="574548"/>
                </a:lnTo>
                <a:lnTo>
                  <a:pt x="380438" y="571432"/>
                </a:lnTo>
                <a:lnTo>
                  <a:pt x="427181" y="562382"/>
                </a:lnTo>
                <a:lnTo>
                  <a:pt x="471183" y="547842"/>
                </a:lnTo>
                <a:lnTo>
                  <a:pt x="511932" y="528257"/>
                </a:lnTo>
                <a:lnTo>
                  <a:pt x="548914" y="504073"/>
                </a:lnTo>
                <a:lnTo>
                  <a:pt x="581616" y="475733"/>
                </a:lnTo>
                <a:lnTo>
                  <a:pt x="609523" y="443682"/>
                </a:lnTo>
                <a:lnTo>
                  <a:pt x="632122" y="408366"/>
                </a:lnTo>
                <a:lnTo>
                  <a:pt x="648901" y="370230"/>
                </a:lnTo>
                <a:lnTo>
                  <a:pt x="659344" y="329717"/>
                </a:lnTo>
                <a:lnTo>
                  <a:pt x="662940" y="287274"/>
                </a:lnTo>
                <a:lnTo>
                  <a:pt x="659344" y="244830"/>
                </a:lnTo>
                <a:lnTo>
                  <a:pt x="648901" y="204317"/>
                </a:lnTo>
                <a:lnTo>
                  <a:pt x="632122" y="166181"/>
                </a:lnTo>
                <a:lnTo>
                  <a:pt x="609523" y="130865"/>
                </a:lnTo>
                <a:lnTo>
                  <a:pt x="581616" y="98814"/>
                </a:lnTo>
                <a:lnTo>
                  <a:pt x="548914" y="70474"/>
                </a:lnTo>
                <a:lnTo>
                  <a:pt x="511932" y="46290"/>
                </a:lnTo>
                <a:lnTo>
                  <a:pt x="471183" y="26705"/>
                </a:lnTo>
                <a:lnTo>
                  <a:pt x="427181" y="12165"/>
                </a:lnTo>
                <a:lnTo>
                  <a:pt x="380438" y="3115"/>
                </a:lnTo>
                <a:lnTo>
                  <a:pt x="33147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8566150" y="2390013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7" baseline="-20833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8363711" y="3284220"/>
            <a:ext cx="662940" cy="574675"/>
          </a:xfrm>
          <a:custGeom>
            <a:avLst/>
            <a:gdLst/>
            <a:ahLst/>
            <a:cxnLst/>
            <a:rect l="l" t="t" r="r" b="b"/>
            <a:pathLst>
              <a:path w="662940" h="574675">
                <a:moveTo>
                  <a:pt x="331470" y="0"/>
                </a:moveTo>
                <a:lnTo>
                  <a:pt x="282501" y="3115"/>
                </a:lnTo>
                <a:lnTo>
                  <a:pt x="235758" y="12165"/>
                </a:lnTo>
                <a:lnTo>
                  <a:pt x="191756" y="26705"/>
                </a:lnTo>
                <a:lnTo>
                  <a:pt x="151007" y="46290"/>
                </a:lnTo>
                <a:lnTo>
                  <a:pt x="114025" y="70474"/>
                </a:lnTo>
                <a:lnTo>
                  <a:pt x="81323" y="98814"/>
                </a:lnTo>
                <a:lnTo>
                  <a:pt x="53416" y="130865"/>
                </a:lnTo>
                <a:lnTo>
                  <a:pt x="30817" y="166181"/>
                </a:lnTo>
                <a:lnTo>
                  <a:pt x="14038" y="204317"/>
                </a:lnTo>
                <a:lnTo>
                  <a:pt x="3595" y="244830"/>
                </a:lnTo>
                <a:lnTo>
                  <a:pt x="0" y="287274"/>
                </a:lnTo>
                <a:lnTo>
                  <a:pt x="3595" y="329717"/>
                </a:lnTo>
                <a:lnTo>
                  <a:pt x="14038" y="370230"/>
                </a:lnTo>
                <a:lnTo>
                  <a:pt x="30817" y="408366"/>
                </a:lnTo>
                <a:lnTo>
                  <a:pt x="53416" y="443682"/>
                </a:lnTo>
                <a:lnTo>
                  <a:pt x="81323" y="475733"/>
                </a:lnTo>
                <a:lnTo>
                  <a:pt x="114025" y="504073"/>
                </a:lnTo>
                <a:lnTo>
                  <a:pt x="151007" y="528257"/>
                </a:lnTo>
                <a:lnTo>
                  <a:pt x="191756" y="547842"/>
                </a:lnTo>
                <a:lnTo>
                  <a:pt x="235758" y="562382"/>
                </a:lnTo>
                <a:lnTo>
                  <a:pt x="282501" y="571432"/>
                </a:lnTo>
                <a:lnTo>
                  <a:pt x="331470" y="574547"/>
                </a:lnTo>
                <a:lnTo>
                  <a:pt x="380438" y="571432"/>
                </a:lnTo>
                <a:lnTo>
                  <a:pt x="427181" y="562382"/>
                </a:lnTo>
                <a:lnTo>
                  <a:pt x="471183" y="547842"/>
                </a:lnTo>
                <a:lnTo>
                  <a:pt x="511932" y="528257"/>
                </a:lnTo>
                <a:lnTo>
                  <a:pt x="548914" y="504073"/>
                </a:lnTo>
                <a:lnTo>
                  <a:pt x="581616" y="475733"/>
                </a:lnTo>
                <a:lnTo>
                  <a:pt x="609523" y="443682"/>
                </a:lnTo>
                <a:lnTo>
                  <a:pt x="632122" y="408366"/>
                </a:lnTo>
                <a:lnTo>
                  <a:pt x="648901" y="370230"/>
                </a:lnTo>
                <a:lnTo>
                  <a:pt x="659344" y="329717"/>
                </a:lnTo>
                <a:lnTo>
                  <a:pt x="662940" y="287274"/>
                </a:lnTo>
                <a:lnTo>
                  <a:pt x="659344" y="244830"/>
                </a:lnTo>
                <a:lnTo>
                  <a:pt x="648901" y="204317"/>
                </a:lnTo>
                <a:lnTo>
                  <a:pt x="632122" y="166181"/>
                </a:lnTo>
                <a:lnTo>
                  <a:pt x="609523" y="130865"/>
                </a:lnTo>
                <a:lnTo>
                  <a:pt x="581616" y="98814"/>
                </a:lnTo>
                <a:lnTo>
                  <a:pt x="548914" y="70474"/>
                </a:lnTo>
                <a:lnTo>
                  <a:pt x="511932" y="46290"/>
                </a:lnTo>
                <a:lnTo>
                  <a:pt x="471183" y="26705"/>
                </a:lnTo>
                <a:lnTo>
                  <a:pt x="427181" y="12165"/>
                </a:lnTo>
                <a:lnTo>
                  <a:pt x="380438" y="3115"/>
                </a:lnTo>
                <a:lnTo>
                  <a:pt x="33147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8573769" y="3406902"/>
            <a:ext cx="243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7" baseline="-2083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363711" y="5303520"/>
            <a:ext cx="662940" cy="574675"/>
            <a:chOff x="8363711" y="5303520"/>
            <a:chExt cx="662940" cy="574675"/>
          </a:xfrm>
        </p:grpSpPr>
        <p:sp>
          <p:nvSpPr>
            <p:cNvPr id="9" name="object 9"/>
            <p:cNvSpPr/>
            <p:nvPr/>
          </p:nvSpPr>
          <p:spPr>
            <a:xfrm>
              <a:off x="8363711" y="5303520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40" h="574675">
                  <a:moveTo>
                    <a:pt x="331470" y="0"/>
                  </a:moveTo>
                  <a:lnTo>
                    <a:pt x="282501" y="3115"/>
                  </a:lnTo>
                  <a:lnTo>
                    <a:pt x="235758" y="12165"/>
                  </a:lnTo>
                  <a:lnTo>
                    <a:pt x="191756" y="26705"/>
                  </a:lnTo>
                  <a:lnTo>
                    <a:pt x="151007" y="46290"/>
                  </a:lnTo>
                  <a:lnTo>
                    <a:pt x="114025" y="70474"/>
                  </a:lnTo>
                  <a:lnTo>
                    <a:pt x="81323" y="98814"/>
                  </a:lnTo>
                  <a:lnTo>
                    <a:pt x="53416" y="130865"/>
                  </a:lnTo>
                  <a:lnTo>
                    <a:pt x="30817" y="166181"/>
                  </a:lnTo>
                  <a:lnTo>
                    <a:pt x="14038" y="204317"/>
                  </a:lnTo>
                  <a:lnTo>
                    <a:pt x="3595" y="244830"/>
                  </a:lnTo>
                  <a:lnTo>
                    <a:pt x="0" y="287273"/>
                  </a:lnTo>
                  <a:lnTo>
                    <a:pt x="3595" y="329726"/>
                  </a:lnTo>
                  <a:lnTo>
                    <a:pt x="14038" y="370244"/>
                  </a:lnTo>
                  <a:lnTo>
                    <a:pt x="30817" y="408383"/>
                  </a:lnTo>
                  <a:lnTo>
                    <a:pt x="53416" y="443699"/>
                  </a:lnTo>
                  <a:lnTo>
                    <a:pt x="81323" y="475748"/>
                  </a:lnTo>
                  <a:lnTo>
                    <a:pt x="114025" y="504085"/>
                  </a:lnTo>
                  <a:lnTo>
                    <a:pt x="151007" y="528267"/>
                  </a:lnTo>
                  <a:lnTo>
                    <a:pt x="191756" y="547848"/>
                  </a:lnTo>
                  <a:lnTo>
                    <a:pt x="235758" y="562385"/>
                  </a:lnTo>
                  <a:lnTo>
                    <a:pt x="282501" y="571433"/>
                  </a:lnTo>
                  <a:lnTo>
                    <a:pt x="331470" y="574547"/>
                  </a:lnTo>
                  <a:lnTo>
                    <a:pt x="380438" y="571433"/>
                  </a:lnTo>
                  <a:lnTo>
                    <a:pt x="427181" y="562385"/>
                  </a:lnTo>
                  <a:lnTo>
                    <a:pt x="471183" y="547848"/>
                  </a:lnTo>
                  <a:lnTo>
                    <a:pt x="511932" y="528267"/>
                  </a:lnTo>
                  <a:lnTo>
                    <a:pt x="548914" y="504085"/>
                  </a:lnTo>
                  <a:lnTo>
                    <a:pt x="581616" y="475748"/>
                  </a:lnTo>
                  <a:lnTo>
                    <a:pt x="609523" y="443699"/>
                  </a:lnTo>
                  <a:lnTo>
                    <a:pt x="632122" y="408383"/>
                  </a:lnTo>
                  <a:lnTo>
                    <a:pt x="648901" y="370244"/>
                  </a:lnTo>
                  <a:lnTo>
                    <a:pt x="659344" y="329726"/>
                  </a:lnTo>
                  <a:lnTo>
                    <a:pt x="662940" y="287273"/>
                  </a:lnTo>
                  <a:lnTo>
                    <a:pt x="659344" y="244830"/>
                  </a:lnTo>
                  <a:lnTo>
                    <a:pt x="648901" y="204317"/>
                  </a:lnTo>
                  <a:lnTo>
                    <a:pt x="632122" y="166181"/>
                  </a:lnTo>
                  <a:lnTo>
                    <a:pt x="609523" y="130865"/>
                  </a:lnTo>
                  <a:lnTo>
                    <a:pt x="581616" y="98814"/>
                  </a:lnTo>
                  <a:lnTo>
                    <a:pt x="548914" y="70474"/>
                  </a:lnTo>
                  <a:lnTo>
                    <a:pt x="511932" y="46290"/>
                  </a:lnTo>
                  <a:lnTo>
                    <a:pt x="471183" y="26705"/>
                  </a:lnTo>
                  <a:lnTo>
                    <a:pt x="427181" y="12165"/>
                  </a:lnTo>
                  <a:lnTo>
                    <a:pt x="380438" y="3115"/>
                  </a:lnTo>
                  <a:lnTo>
                    <a:pt x="3314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432291" y="5381244"/>
              <a:ext cx="524510" cy="421005"/>
            </a:xfrm>
            <a:custGeom>
              <a:avLst/>
              <a:gdLst/>
              <a:ahLst/>
              <a:cxnLst/>
              <a:rect l="l" t="t" r="r" b="b"/>
              <a:pathLst>
                <a:path w="524509" h="421004">
                  <a:moveTo>
                    <a:pt x="262127" y="0"/>
                  </a:moveTo>
                  <a:lnTo>
                    <a:pt x="209296" y="4270"/>
                  </a:lnTo>
                  <a:lnTo>
                    <a:pt x="160091" y="16519"/>
                  </a:lnTo>
                  <a:lnTo>
                    <a:pt x="115565" y="35904"/>
                  </a:lnTo>
                  <a:lnTo>
                    <a:pt x="76771" y="61579"/>
                  </a:lnTo>
                  <a:lnTo>
                    <a:pt x="44764" y="92701"/>
                  </a:lnTo>
                  <a:lnTo>
                    <a:pt x="20597" y="128426"/>
                  </a:lnTo>
                  <a:lnTo>
                    <a:pt x="5325" y="167911"/>
                  </a:lnTo>
                  <a:lnTo>
                    <a:pt x="0" y="210311"/>
                  </a:lnTo>
                  <a:lnTo>
                    <a:pt x="5325" y="252697"/>
                  </a:lnTo>
                  <a:lnTo>
                    <a:pt x="20597" y="292175"/>
                  </a:lnTo>
                  <a:lnTo>
                    <a:pt x="44764" y="327900"/>
                  </a:lnTo>
                  <a:lnTo>
                    <a:pt x="76771" y="359025"/>
                  </a:lnTo>
                  <a:lnTo>
                    <a:pt x="115565" y="384706"/>
                  </a:lnTo>
                  <a:lnTo>
                    <a:pt x="160091" y="404096"/>
                  </a:lnTo>
                  <a:lnTo>
                    <a:pt x="209296" y="416351"/>
                  </a:lnTo>
                  <a:lnTo>
                    <a:pt x="262127" y="420623"/>
                  </a:lnTo>
                  <a:lnTo>
                    <a:pt x="314959" y="416351"/>
                  </a:lnTo>
                  <a:lnTo>
                    <a:pt x="364164" y="404096"/>
                  </a:lnTo>
                  <a:lnTo>
                    <a:pt x="408690" y="384706"/>
                  </a:lnTo>
                  <a:lnTo>
                    <a:pt x="447484" y="359025"/>
                  </a:lnTo>
                  <a:lnTo>
                    <a:pt x="479491" y="327900"/>
                  </a:lnTo>
                  <a:lnTo>
                    <a:pt x="503658" y="292175"/>
                  </a:lnTo>
                  <a:lnTo>
                    <a:pt x="518930" y="252697"/>
                  </a:lnTo>
                  <a:lnTo>
                    <a:pt x="524255" y="210311"/>
                  </a:lnTo>
                  <a:lnTo>
                    <a:pt x="518930" y="167911"/>
                  </a:lnTo>
                  <a:lnTo>
                    <a:pt x="503658" y="128426"/>
                  </a:lnTo>
                  <a:lnTo>
                    <a:pt x="479491" y="92701"/>
                  </a:lnTo>
                  <a:lnTo>
                    <a:pt x="447484" y="61579"/>
                  </a:lnTo>
                  <a:lnTo>
                    <a:pt x="408690" y="35904"/>
                  </a:lnTo>
                  <a:lnTo>
                    <a:pt x="364164" y="16519"/>
                  </a:lnTo>
                  <a:lnTo>
                    <a:pt x="314959" y="4270"/>
                  </a:lnTo>
                  <a:lnTo>
                    <a:pt x="262127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8573389" y="5427065"/>
            <a:ext cx="243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37" baseline="-20833" dirty="0"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8363711" y="4287011"/>
            <a:ext cx="662940" cy="574675"/>
          </a:xfrm>
          <a:custGeom>
            <a:avLst/>
            <a:gdLst/>
            <a:ahLst/>
            <a:cxnLst/>
            <a:rect l="l" t="t" r="r" b="b"/>
            <a:pathLst>
              <a:path w="662940" h="574675">
                <a:moveTo>
                  <a:pt x="331470" y="0"/>
                </a:moveTo>
                <a:lnTo>
                  <a:pt x="282501" y="3115"/>
                </a:lnTo>
                <a:lnTo>
                  <a:pt x="235758" y="12165"/>
                </a:lnTo>
                <a:lnTo>
                  <a:pt x="191756" y="26705"/>
                </a:lnTo>
                <a:lnTo>
                  <a:pt x="151007" y="46290"/>
                </a:lnTo>
                <a:lnTo>
                  <a:pt x="114025" y="70474"/>
                </a:lnTo>
                <a:lnTo>
                  <a:pt x="81323" y="98814"/>
                </a:lnTo>
                <a:lnTo>
                  <a:pt x="53416" y="130865"/>
                </a:lnTo>
                <a:lnTo>
                  <a:pt x="30817" y="166181"/>
                </a:lnTo>
                <a:lnTo>
                  <a:pt x="14038" y="204317"/>
                </a:lnTo>
                <a:lnTo>
                  <a:pt x="3595" y="244830"/>
                </a:lnTo>
                <a:lnTo>
                  <a:pt x="0" y="287274"/>
                </a:lnTo>
                <a:lnTo>
                  <a:pt x="3595" y="329717"/>
                </a:lnTo>
                <a:lnTo>
                  <a:pt x="14038" y="370230"/>
                </a:lnTo>
                <a:lnTo>
                  <a:pt x="30817" y="408366"/>
                </a:lnTo>
                <a:lnTo>
                  <a:pt x="53416" y="443682"/>
                </a:lnTo>
                <a:lnTo>
                  <a:pt x="81323" y="475733"/>
                </a:lnTo>
                <a:lnTo>
                  <a:pt x="114025" y="504073"/>
                </a:lnTo>
                <a:lnTo>
                  <a:pt x="151007" y="528257"/>
                </a:lnTo>
                <a:lnTo>
                  <a:pt x="191756" y="547842"/>
                </a:lnTo>
                <a:lnTo>
                  <a:pt x="235758" y="562382"/>
                </a:lnTo>
                <a:lnTo>
                  <a:pt x="282501" y="571432"/>
                </a:lnTo>
                <a:lnTo>
                  <a:pt x="331470" y="574548"/>
                </a:lnTo>
                <a:lnTo>
                  <a:pt x="380438" y="571432"/>
                </a:lnTo>
                <a:lnTo>
                  <a:pt x="427181" y="562382"/>
                </a:lnTo>
                <a:lnTo>
                  <a:pt x="471183" y="547842"/>
                </a:lnTo>
                <a:lnTo>
                  <a:pt x="511932" y="528257"/>
                </a:lnTo>
                <a:lnTo>
                  <a:pt x="548914" y="504073"/>
                </a:lnTo>
                <a:lnTo>
                  <a:pt x="581616" y="475733"/>
                </a:lnTo>
                <a:lnTo>
                  <a:pt x="609523" y="443682"/>
                </a:lnTo>
                <a:lnTo>
                  <a:pt x="632122" y="408366"/>
                </a:lnTo>
                <a:lnTo>
                  <a:pt x="648901" y="370230"/>
                </a:lnTo>
                <a:lnTo>
                  <a:pt x="659344" y="329717"/>
                </a:lnTo>
                <a:lnTo>
                  <a:pt x="662940" y="287274"/>
                </a:lnTo>
                <a:lnTo>
                  <a:pt x="659344" y="244830"/>
                </a:lnTo>
                <a:lnTo>
                  <a:pt x="648901" y="204317"/>
                </a:lnTo>
                <a:lnTo>
                  <a:pt x="632122" y="166181"/>
                </a:lnTo>
                <a:lnTo>
                  <a:pt x="609523" y="130865"/>
                </a:lnTo>
                <a:lnTo>
                  <a:pt x="581616" y="98814"/>
                </a:lnTo>
                <a:lnTo>
                  <a:pt x="548914" y="70474"/>
                </a:lnTo>
                <a:lnTo>
                  <a:pt x="511932" y="46290"/>
                </a:lnTo>
                <a:lnTo>
                  <a:pt x="471183" y="26705"/>
                </a:lnTo>
                <a:lnTo>
                  <a:pt x="427181" y="12165"/>
                </a:lnTo>
                <a:lnTo>
                  <a:pt x="380438" y="3115"/>
                </a:lnTo>
                <a:lnTo>
                  <a:pt x="331470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8599169" y="4410836"/>
            <a:ext cx="114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689085" y="4543425"/>
            <a:ext cx="10287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651748" y="1826513"/>
            <a:ext cx="86995" cy="3477895"/>
          </a:xfrm>
          <a:custGeom>
            <a:avLst/>
            <a:gdLst/>
            <a:ahLst/>
            <a:cxnLst/>
            <a:rect l="l" t="t" r="r" b="b"/>
            <a:pathLst>
              <a:path w="86995" h="3477895">
                <a:moveTo>
                  <a:pt x="86868" y="3390519"/>
                </a:moveTo>
                <a:lnTo>
                  <a:pt x="57912" y="3390519"/>
                </a:lnTo>
                <a:lnTo>
                  <a:pt x="57912" y="3035808"/>
                </a:lnTo>
                <a:lnTo>
                  <a:pt x="28956" y="3035808"/>
                </a:lnTo>
                <a:lnTo>
                  <a:pt x="28956" y="3390519"/>
                </a:lnTo>
                <a:lnTo>
                  <a:pt x="0" y="3390519"/>
                </a:lnTo>
                <a:lnTo>
                  <a:pt x="43434" y="3477387"/>
                </a:lnTo>
                <a:lnTo>
                  <a:pt x="79629" y="3404997"/>
                </a:lnTo>
                <a:lnTo>
                  <a:pt x="86868" y="3390519"/>
                </a:lnTo>
                <a:close/>
              </a:path>
              <a:path w="86995" h="3477895">
                <a:moveTo>
                  <a:pt x="86868" y="2375281"/>
                </a:moveTo>
                <a:lnTo>
                  <a:pt x="57912" y="2375281"/>
                </a:lnTo>
                <a:lnTo>
                  <a:pt x="57912" y="2033016"/>
                </a:lnTo>
                <a:lnTo>
                  <a:pt x="28956" y="2033016"/>
                </a:lnTo>
                <a:lnTo>
                  <a:pt x="28956" y="2375281"/>
                </a:lnTo>
                <a:lnTo>
                  <a:pt x="0" y="2375281"/>
                </a:lnTo>
                <a:lnTo>
                  <a:pt x="43434" y="2462149"/>
                </a:lnTo>
                <a:lnTo>
                  <a:pt x="79629" y="2389759"/>
                </a:lnTo>
                <a:lnTo>
                  <a:pt x="86868" y="2375281"/>
                </a:lnTo>
                <a:close/>
              </a:path>
              <a:path w="86995" h="3477895">
                <a:moveTo>
                  <a:pt x="86868" y="1371219"/>
                </a:moveTo>
                <a:lnTo>
                  <a:pt x="57912" y="1371219"/>
                </a:lnTo>
                <a:lnTo>
                  <a:pt x="57912" y="1016508"/>
                </a:lnTo>
                <a:lnTo>
                  <a:pt x="28956" y="1016508"/>
                </a:lnTo>
                <a:lnTo>
                  <a:pt x="28956" y="1371219"/>
                </a:lnTo>
                <a:lnTo>
                  <a:pt x="0" y="1371219"/>
                </a:lnTo>
                <a:lnTo>
                  <a:pt x="43434" y="1458087"/>
                </a:lnTo>
                <a:lnTo>
                  <a:pt x="79629" y="1385697"/>
                </a:lnTo>
                <a:lnTo>
                  <a:pt x="86868" y="1371219"/>
                </a:lnTo>
                <a:close/>
              </a:path>
              <a:path w="86995" h="3477895">
                <a:moveTo>
                  <a:pt x="86868" y="354711"/>
                </a:moveTo>
                <a:lnTo>
                  <a:pt x="57912" y="354711"/>
                </a:lnTo>
                <a:lnTo>
                  <a:pt x="57912" y="0"/>
                </a:lnTo>
                <a:lnTo>
                  <a:pt x="28956" y="0"/>
                </a:lnTo>
                <a:lnTo>
                  <a:pt x="28956" y="354711"/>
                </a:lnTo>
                <a:lnTo>
                  <a:pt x="0" y="354711"/>
                </a:lnTo>
                <a:lnTo>
                  <a:pt x="43434" y="441579"/>
                </a:lnTo>
                <a:lnTo>
                  <a:pt x="79629" y="369189"/>
                </a:lnTo>
                <a:lnTo>
                  <a:pt x="86868" y="354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8795766" y="2855467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17" name="object 17"/>
          <p:cNvSpPr txBox="1"/>
          <p:nvPr/>
        </p:nvSpPr>
        <p:spPr>
          <a:xfrm>
            <a:off x="8795766" y="3885438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8816467" y="4915027"/>
            <a:ext cx="18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Why</a:t>
            </a:r>
            <a:r>
              <a:rPr spc="-140" dirty="0"/>
              <a:t> </a:t>
            </a:r>
            <a:r>
              <a:rPr dirty="0"/>
              <a:t>separate</a:t>
            </a:r>
            <a:r>
              <a:rPr spc="-135" dirty="0"/>
              <a:t> </a:t>
            </a:r>
            <a:r>
              <a:rPr dirty="0"/>
              <a:t>tokens</a:t>
            </a:r>
            <a:r>
              <a:rPr spc="-140" dirty="0"/>
              <a:t> </a:t>
            </a:r>
            <a:r>
              <a:rPr dirty="0"/>
              <a:t>and</a:t>
            </a:r>
            <a:r>
              <a:rPr spc="-135" dirty="0"/>
              <a:t> </a:t>
            </a:r>
            <a:r>
              <a:rPr spc="-10" dirty="0"/>
              <a:t>lexemes?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779635" cy="225615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Rules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govern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lexical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structure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programming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language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is 	</a:t>
            </a:r>
            <a:r>
              <a:rPr sz="2800" dirty="0">
                <a:latin typeface="Calibri"/>
                <a:cs typeface="Calibri"/>
              </a:rPr>
              <a:t>called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microsyntax</a:t>
            </a:r>
            <a:endParaRPr sz="2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1225"/>
              </a:spcBef>
              <a:buFont typeface="Arial MT"/>
              <a:buChar char="•"/>
            </a:pP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Separating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syntax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microsyntax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allows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parser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Parser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deal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with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syntactic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categories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like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IDENTIFIER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Lexical</a:t>
            </a:r>
            <a:r>
              <a:rPr spc="-85" dirty="0"/>
              <a:t> </a:t>
            </a:r>
            <a:r>
              <a:rPr dirty="0"/>
              <a:t>Analysis</a:t>
            </a:r>
            <a:r>
              <a:rPr spc="-105" dirty="0"/>
              <a:t> </a:t>
            </a:r>
            <a:r>
              <a:rPr dirty="0"/>
              <a:t>as</a:t>
            </a:r>
            <a:r>
              <a:rPr spc="-85" dirty="0"/>
              <a:t> </a:t>
            </a:r>
            <a:r>
              <a:rPr dirty="0"/>
              <a:t>a</a:t>
            </a:r>
            <a:r>
              <a:rPr spc="-80" dirty="0"/>
              <a:t> </a:t>
            </a:r>
            <a:r>
              <a:rPr dirty="0"/>
              <a:t>Separate</a:t>
            </a:r>
            <a:r>
              <a:rPr spc="-100" dirty="0"/>
              <a:t> </a:t>
            </a:r>
            <a:r>
              <a:rPr spc="-10" dirty="0"/>
              <a:t>Phase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Simplifies</a:t>
            </a:r>
            <a:r>
              <a:rPr spc="-10" dirty="0"/>
              <a:t> </a:t>
            </a:r>
            <a:r>
              <a:rPr dirty="0"/>
              <a:t>the</a:t>
            </a:r>
            <a:r>
              <a:rPr spc="-15" dirty="0"/>
              <a:t> </a:t>
            </a:r>
            <a:r>
              <a:rPr dirty="0"/>
              <a:t>compiler</a:t>
            </a:r>
            <a:r>
              <a:rPr spc="-10" dirty="0"/>
              <a:t> design</a:t>
            </a: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I/O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issues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limited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only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lexical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35" dirty="0">
                <a:latin typeface="Calibri"/>
                <a:cs typeface="Calibri"/>
              </a:rPr>
              <a:t>analyzer,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better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portability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30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Allows</a:t>
            </a:r>
            <a:r>
              <a:rPr spc="-70" dirty="0"/>
              <a:t> </a:t>
            </a:r>
            <a:r>
              <a:rPr dirty="0"/>
              <a:t>designing</a:t>
            </a:r>
            <a:r>
              <a:rPr spc="-60" dirty="0"/>
              <a:t> </a:t>
            </a:r>
            <a:r>
              <a:rPr dirty="0"/>
              <a:t>a</a:t>
            </a:r>
            <a:r>
              <a:rPr spc="-75" dirty="0"/>
              <a:t> </a:t>
            </a:r>
            <a:r>
              <a:rPr dirty="0"/>
              <a:t>more</a:t>
            </a:r>
            <a:r>
              <a:rPr spc="-75" dirty="0"/>
              <a:t> </a:t>
            </a:r>
            <a:r>
              <a:rPr dirty="0"/>
              <a:t>compact</a:t>
            </a:r>
            <a:r>
              <a:rPr spc="-6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dirty="0"/>
              <a:t>faster</a:t>
            </a:r>
            <a:r>
              <a:rPr spc="-90" dirty="0"/>
              <a:t> </a:t>
            </a:r>
            <a:r>
              <a:rPr spc="-10" dirty="0"/>
              <a:t>parser</a:t>
            </a: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Comments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whitespace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handled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by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parser</a:t>
            </a:r>
            <a:endParaRPr sz="2400">
              <a:latin typeface="Calibri"/>
              <a:cs typeface="Calibri"/>
            </a:endParaRPr>
          </a:p>
          <a:p>
            <a:pPr marL="1155700" lvl="2" indent="-228600">
              <a:lnSpc>
                <a:spcPts val="2280"/>
              </a:lnSpc>
              <a:spcBef>
                <a:spcPts val="280"/>
              </a:spcBef>
              <a:buFont typeface="Arial MT"/>
              <a:buChar char="•"/>
              <a:tabLst>
                <a:tab pos="1155700" algn="l"/>
              </a:tabLst>
            </a:pP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parser</a:t>
            </a:r>
            <a:r>
              <a:rPr sz="2000" spc="-3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is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more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complicated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than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lexical</a:t>
            </a:r>
            <a:r>
              <a:rPr sz="2000" spc="-25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analyzer</a:t>
            </a:r>
            <a:r>
              <a:rPr sz="2000" spc="-6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and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shrinking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the</a:t>
            </a:r>
            <a:r>
              <a:rPr sz="2000" spc="-50" dirty="0">
                <a:latin typeface="Calibri"/>
                <a:cs typeface="Calibri"/>
              </a:rPr>
              <a:t> </a:t>
            </a:r>
            <a:r>
              <a:rPr sz="2000" dirty="0">
                <a:latin typeface="Calibri"/>
                <a:cs typeface="Calibri"/>
              </a:rPr>
              <a:t>grammar</a:t>
            </a:r>
            <a:r>
              <a:rPr sz="2000" spc="-40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makes</a:t>
            </a:r>
            <a:endParaRPr sz="2000">
              <a:latin typeface="Calibri"/>
              <a:cs typeface="Calibri"/>
            </a:endParaRPr>
          </a:p>
          <a:p>
            <a:pPr marL="1155700">
              <a:lnSpc>
                <a:spcPts val="2280"/>
              </a:lnSpc>
            </a:pPr>
            <a:r>
              <a:rPr sz="2000" dirty="0"/>
              <a:t>the</a:t>
            </a:r>
            <a:r>
              <a:rPr sz="2000" spc="-55" dirty="0"/>
              <a:t> </a:t>
            </a:r>
            <a:r>
              <a:rPr sz="2000" dirty="0"/>
              <a:t>parser</a:t>
            </a:r>
            <a:r>
              <a:rPr sz="2000" spc="-45" dirty="0"/>
              <a:t> </a:t>
            </a:r>
            <a:r>
              <a:rPr sz="2000" spc="-10" dirty="0"/>
              <a:t>faster</a:t>
            </a:r>
            <a:endParaRPr sz="2000"/>
          </a:p>
          <a:p>
            <a:pPr marL="697230" lvl="1" indent="-227329">
              <a:lnSpc>
                <a:spcPct val="100000"/>
              </a:lnSpc>
              <a:spcBef>
                <a:spcPts val="19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No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rules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numbers,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names,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comments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needed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parser</a:t>
            </a:r>
            <a:endParaRPr sz="2400">
              <a:latin typeface="Calibri"/>
              <a:cs typeface="Calibri"/>
            </a:endParaRPr>
          </a:p>
          <a:p>
            <a:pPr marL="240029" marR="110489" indent="-227329">
              <a:lnSpc>
                <a:spcPts val="3030"/>
              </a:lnSpc>
              <a:spcBef>
                <a:spcPts val="1019"/>
              </a:spcBef>
              <a:buFont typeface="Arial MT"/>
              <a:buChar char="•"/>
              <a:tabLst>
                <a:tab pos="241300" algn="l"/>
              </a:tabLst>
            </a:pPr>
            <a:r>
              <a:rPr dirty="0"/>
              <a:t>Scanners</a:t>
            </a:r>
            <a:r>
              <a:rPr spc="-60" dirty="0"/>
              <a:t> </a:t>
            </a:r>
            <a:r>
              <a:rPr dirty="0"/>
              <a:t>based</a:t>
            </a:r>
            <a:r>
              <a:rPr spc="-55" dirty="0"/>
              <a:t> </a:t>
            </a:r>
            <a:r>
              <a:rPr dirty="0"/>
              <a:t>on</a:t>
            </a:r>
            <a:r>
              <a:rPr spc="-65" dirty="0"/>
              <a:t> </a:t>
            </a:r>
            <a:r>
              <a:rPr dirty="0"/>
              <a:t>finite</a:t>
            </a:r>
            <a:r>
              <a:rPr spc="-80" dirty="0"/>
              <a:t> </a:t>
            </a:r>
            <a:r>
              <a:rPr dirty="0"/>
              <a:t>automata</a:t>
            </a:r>
            <a:r>
              <a:rPr spc="-75" dirty="0"/>
              <a:t> </a:t>
            </a:r>
            <a:r>
              <a:rPr dirty="0"/>
              <a:t>are</a:t>
            </a:r>
            <a:r>
              <a:rPr spc="-80" dirty="0"/>
              <a:t> </a:t>
            </a:r>
            <a:r>
              <a:rPr dirty="0"/>
              <a:t>more</a:t>
            </a:r>
            <a:r>
              <a:rPr spc="-65" dirty="0"/>
              <a:t> </a:t>
            </a:r>
            <a:r>
              <a:rPr dirty="0"/>
              <a:t>efficient</a:t>
            </a:r>
            <a:r>
              <a:rPr spc="-80" dirty="0"/>
              <a:t> </a:t>
            </a:r>
            <a:r>
              <a:rPr dirty="0"/>
              <a:t>to</a:t>
            </a:r>
            <a:r>
              <a:rPr spc="-85" dirty="0"/>
              <a:t> </a:t>
            </a:r>
            <a:r>
              <a:rPr spc="-10" dirty="0"/>
              <a:t>implement 	</a:t>
            </a:r>
            <a:r>
              <a:rPr dirty="0"/>
              <a:t>than</a:t>
            </a:r>
            <a:r>
              <a:rPr spc="-65" dirty="0"/>
              <a:t> </a:t>
            </a:r>
            <a:r>
              <a:rPr dirty="0"/>
              <a:t>pushdown</a:t>
            </a:r>
            <a:r>
              <a:rPr spc="-30" dirty="0"/>
              <a:t> </a:t>
            </a:r>
            <a:r>
              <a:rPr spc="-10" dirty="0"/>
              <a:t>automata</a:t>
            </a:r>
            <a:r>
              <a:rPr spc="-90" dirty="0"/>
              <a:t> </a:t>
            </a:r>
            <a:r>
              <a:rPr dirty="0"/>
              <a:t>used</a:t>
            </a:r>
            <a:r>
              <a:rPr spc="-60" dirty="0"/>
              <a:t> </a:t>
            </a:r>
            <a:r>
              <a:rPr dirty="0"/>
              <a:t>for</a:t>
            </a:r>
            <a:r>
              <a:rPr spc="-80" dirty="0"/>
              <a:t> </a:t>
            </a:r>
            <a:r>
              <a:rPr dirty="0"/>
              <a:t>parsing</a:t>
            </a:r>
            <a:r>
              <a:rPr spc="-65" dirty="0"/>
              <a:t> </a:t>
            </a:r>
            <a:r>
              <a:rPr dirty="0"/>
              <a:t>(due</a:t>
            </a:r>
            <a:r>
              <a:rPr spc="-155" dirty="0"/>
              <a:t> </a:t>
            </a:r>
            <a:r>
              <a:rPr dirty="0"/>
              <a:t>to</a:t>
            </a:r>
            <a:r>
              <a:rPr spc="-90" dirty="0"/>
              <a:t> </a:t>
            </a:r>
            <a:r>
              <a:rPr spc="-10" dirty="0"/>
              <a:t>stack)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Interfacing</a:t>
            </a:r>
            <a:r>
              <a:rPr spc="-125" dirty="0"/>
              <a:t> </a:t>
            </a:r>
            <a:r>
              <a:rPr dirty="0"/>
              <a:t>with</a:t>
            </a:r>
            <a:r>
              <a:rPr spc="-135" dirty="0"/>
              <a:t> </a:t>
            </a:r>
            <a:r>
              <a:rPr spc="-10" dirty="0"/>
              <a:t>Parser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21334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unique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integer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representing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token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passed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1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parser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707507" y="2842005"/>
            <a:ext cx="55054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token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373370" y="3685413"/>
            <a:ext cx="13569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get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next</a:t>
            </a:r>
            <a:r>
              <a:rPr sz="1800" spc="-45" dirty="0">
                <a:latin typeface="Calibri"/>
                <a:cs typeface="Calibri"/>
              </a:rPr>
              <a:t> </a:t>
            </a:r>
            <a:r>
              <a:rPr sz="1800" spc="-20" dirty="0">
                <a:latin typeface="Calibri"/>
                <a:cs typeface="Calibri"/>
              </a:rPr>
              <a:t>token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246120" y="2982467"/>
            <a:ext cx="3674745" cy="914400"/>
            <a:chOff x="3246120" y="2982467"/>
            <a:chExt cx="3674745" cy="914400"/>
          </a:xfrm>
        </p:grpSpPr>
        <p:sp>
          <p:nvSpPr>
            <p:cNvPr id="7" name="object 7"/>
            <p:cNvSpPr/>
            <p:nvPr/>
          </p:nvSpPr>
          <p:spPr>
            <a:xfrm>
              <a:off x="5200650" y="3157727"/>
              <a:ext cx="1720214" cy="541020"/>
            </a:xfrm>
            <a:custGeom>
              <a:avLst/>
              <a:gdLst/>
              <a:ahLst/>
              <a:cxnLst/>
              <a:rect l="l" t="t" r="r" b="b"/>
              <a:pathLst>
                <a:path w="1720215" h="541020">
                  <a:moveTo>
                    <a:pt x="1719961" y="483108"/>
                  </a:moveTo>
                  <a:lnTo>
                    <a:pt x="86868" y="483108"/>
                  </a:lnTo>
                  <a:lnTo>
                    <a:pt x="86868" y="454152"/>
                  </a:lnTo>
                  <a:lnTo>
                    <a:pt x="0" y="497586"/>
                  </a:lnTo>
                  <a:lnTo>
                    <a:pt x="86868" y="541020"/>
                  </a:lnTo>
                  <a:lnTo>
                    <a:pt x="86868" y="512064"/>
                  </a:lnTo>
                  <a:lnTo>
                    <a:pt x="1719961" y="512064"/>
                  </a:lnTo>
                  <a:lnTo>
                    <a:pt x="1719961" y="483108"/>
                  </a:lnTo>
                  <a:close/>
                </a:path>
                <a:path w="1720215" h="541020">
                  <a:moveTo>
                    <a:pt x="1719961" y="43434"/>
                  </a:moveTo>
                  <a:lnTo>
                    <a:pt x="1691005" y="28956"/>
                  </a:lnTo>
                  <a:lnTo>
                    <a:pt x="1633093" y="0"/>
                  </a:lnTo>
                  <a:lnTo>
                    <a:pt x="1633093" y="28956"/>
                  </a:lnTo>
                  <a:lnTo>
                    <a:pt x="0" y="28956"/>
                  </a:lnTo>
                  <a:lnTo>
                    <a:pt x="0" y="57912"/>
                  </a:lnTo>
                  <a:lnTo>
                    <a:pt x="1633093" y="57912"/>
                  </a:lnTo>
                  <a:lnTo>
                    <a:pt x="1633093" y="86868"/>
                  </a:lnTo>
                  <a:lnTo>
                    <a:pt x="1691005" y="57912"/>
                  </a:lnTo>
                  <a:lnTo>
                    <a:pt x="1719961" y="4343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246120" y="2982467"/>
              <a:ext cx="1953895" cy="914400"/>
            </a:xfrm>
            <a:custGeom>
              <a:avLst/>
              <a:gdLst/>
              <a:ahLst/>
              <a:cxnLst/>
              <a:rect l="l" t="t" r="r" b="b"/>
              <a:pathLst>
                <a:path w="1953895" h="914400">
                  <a:moveTo>
                    <a:pt x="180136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1801368" y="914400"/>
                  </a:lnTo>
                  <a:lnTo>
                    <a:pt x="1849550" y="906633"/>
                  </a:lnTo>
                  <a:lnTo>
                    <a:pt x="1891387" y="885005"/>
                  </a:lnTo>
                  <a:lnTo>
                    <a:pt x="1924373" y="852019"/>
                  </a:lnTo>
                  <a:lnTo>
                    <a:pt x="1946001" y="810182"/>
                  </a:lnTo>
                  <a:lnTo>
                    <a:pt x="1953768" y="762000"/>
                  </a:lnTo>
                  <a:lnTo>
                    <a:pt x="1953768" y="152400"/>
                  </a:lnTo>
                  <a:lnTo>
                    <a:pt x="1946001" y="104217"/>
                  </a:lnTo>
                  <a:lnTo>
                    <a:pt x="1924373" y="62380"/>
                  </a:lnTo>
                  <a:lnTo>
                    <a:pt x="1891387" y="29394"/>
                  </a:lnTo>
                  <a:lnTo>
                    <a:pt x="1849550" y="7766"/>
                  </a:lnTo>
                  <a:lnTo>
                    <a:pt x="18013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3679063" y="3042030"/>
            <a:ext cx="1087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0014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Lexical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Analyzer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63725" y="3134309"/>
            <a:ext cx="81851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source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program</a:t>
            </a:r>
            <a:endParaRPr sz="1800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269998" y="2982467"/>
            <a:ext cx="6600190" cy="914400"/>
            <a:chOff x="2269998" y="2982467"/>
            <a:chExt cx="6600190" cy="914400"/>
          </a:xfrm>
        </p:grpSpPr>
        <p:sp>
          <p:nvSpPr>
            <p:cNvPr id="12" name="object 12"/>
            <p:cNvSpPr/>
            <p:nvPr/>
          </p:nvSpPr>
          <p:spPr>
            <a:xfrm>
              <a:off x="2269998" y="3396995"/>
              <a:ext cx="977265" cy="86995"/>
            </a:xfrm>
            <a:custGeom>
              <a:avLst/>
              <a:gdLst/>
              <a:ahLst/>
              <a:cxnLst/>
              <a:rect l="l" t="t" r="r" b="b"/>
              <a:pathLst>
                <a:path w="977264" h="86995">
                  <a:moveTo>
                    <a:pt x="889888" y="0"/>
                  </a:moveTo>
                  <a:lnTo>
                    <a:pt x="889888" y="86867"/>
                  </a:lnTo>
                  <a:lnTo>
                    <a:pt x="947800" y="57912"/>
                  </a:lnTo>
                  <a:lnTo>
                    <a:pt x="904366" y="57912"/>
                  </a:lnTo>
                  <a:lnTo>
                    <a:pt x="904366" y="28955"/>
                  </a:lnTo>
                  <a:lnTo>
                    <a:pt x="947801" y="28955"/>
                  </a:lnTo>
                  <a:lnTo>
                    <a:pt x="889888" y="0"/>
                  </a:lnTo>
                  <a:close/>
                </a:path>
                <a:path w="977264" h="86995">
                  <a:moveTo>
                    <a:pt x="889888" y="28955"/>
                  </a:moveTo>
                  <a:lnTo>
                    <a:pt x="0" y="28955"/>
                  </a:lnTo>
                  <a:lnTo>
                    <a:pt x="0" y="57912"/>
                  </a:lnTo>
                  <a:lnTo>
                    <a:pt x="889888" y="57912"/>
                  </a:lnTo>
                  <a:lnTo>
                    <a:pt x="889888" y="28955"/>
                  </a:lnTo>
                  <a:close/>
                </a:path>
                <a:path w="977264" h="86995">
                  <a:moveTo>
                    <a:pt x="947801" y="28955"/>
                  </a:moveTo>
                  <a:lnTo>
                    <a:pt x="904366" y="28955"/>
                  </a:lnTo>
                  <a:lnTo>
                    <a:pt x="904366" y="57912"/>
                  </a:lnTo>
                  <a:lnTo>
                    <a:pt x="947800" y="57912"/>
                  </a:lnTo>
                  <a:lnTo>
                    <a:pt x="976757" y="43433"/>
                  </a:lnTo>
                  <a:lnTo>
                    <a:pt x="947801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915912" y="2982467"/>
              <a:ext cx="1953895" cy="914400"/>
            </a:xfrm>
            <a:custGeom>
              <a:avLst/>
              <a:gdLst/>
              <a:ahLst/>
              <a:cxnLst/>
              <a:rect l="l" t="t" r="r" b="b"/>
              <a:pathLst>
                <a:path w="1953895" h="914400">
                  <a:moveTo>
                    <a:pt x="1801368" y="0"/>
                  </a:moveTo>
                  <a:lnTo>
                    <a:pt x="152400" y="0"/>
                  </a:lnTo>
                  <a:lnTo>
                    <a:pt x="104217" y="7766"/>
                  </a:lnTo>
                  <a:lnTo>
                    <a:pt x="62380" y="29394"/>
                  </a:lnTo>
                  <a:lnTo>
                    <a:pt x="29394" y="62380"/>
                  </a:lnTo>
                  <a:lnTo>
                    <a:pt x="7766" y="104217"/>
                  </a:lnTo>
                  <a:lnTo>
                    <a:pt x="0" y="152400"/>
                  </a:lnTo>
                  <a:lnTo>
                    <a:pt x="0" y="762000"/>
                  </a:lnTo>
                  <a:lnTo>
                    <a:pt x="7766" y="810182"/>
                  </a:lnTo>
                  <a:lnTo>
                    <a:pt x="29394" y="852019"/>
                  </a:lnTo>
                  <a:lnTo>
                    <a:pt x="62380" y="885005"/>
                  </a:lnTo>
                  <a:lnTo>
                    <a:pt x="104217" y="906633"/>
                  </a:lnTo>
                  <a:lnTo>
                    <a:pt x="152400" y="914400"/>
                  </a:lnTo>
                  <a:lnTo>
                    <a:pt x="1801368" y="914400"/>
                  </a:lnTo>
                  <a:lnTo>
                    <a:pt x="1849550" y="906633"/>
                  </a:lnTo>
                  <a:lnTo>
                    <a:pt x="1891387" y="885005"/>
                  </a:lnTo>
                  <a:lnTo>
                    <a:pt x="1924373" y="852019"/>
                  </a:lnTo>
                  <a:lnTo>
                    <a:pt x="1946001" y="810182"/>
                  </a:lnTo>
                  <a:lnTo>
                    <a:pt x="1953768" y="762000"/>
                  </a:lnTo>
                  <a:lnTo>
                    <a:pt x="1953768" y="152400"/>
                  </a:lnTo>
                  <a:lnTo>
                    <a:pt x="1946001" y="104217"/>
                  </a:lnTo>
                  <a:lnTo>
                    <a:pt x="1924373" y="62380"/>
                  </a:lnTo>
                  <a:lnTo>
                    <a:pt x="1891387" y="29394"/>
                  </a:lnTo>
                  <a:lnTo>
                    <a:pt x="1849550" y="7766"/>
                  </a:lnTo>
                  <a:lnTo>
                    <a:pt x="180136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349490" y="3042030"/>
            <a:ext cx="1087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26364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Syntax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Analyzer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122164" y="4991100"/>
            <a:ext cx="1727200" cy="539750"/>
          </a:xfrm>
          <a:custGeom>
            <a:avLst/>
            <a:gdLst/>
            <a:ahLst/>
            <a:cxnLst/>
            <a:rect l="l" t="t" r="r" b="b"/>
            <a:pathLst>
              <a:path w="1727200" h="539750">
                <a:moveTo>
                  <a:pt x="1636776" y="0"/>
                </a:moveTo>
                <a:lnTo>
                  <a:pt x="89915" y="0"/>
                </a:lnTo>
                <a:lnTo>
                  <a:pt x="54917" y="7066"/>
                </a:lnTo>
                <a:lnTo>
                  <a:pt x="26336" y="26336"/>
                </a:lnTo>
                <a:lnTo>
                  <a:pt x="7066" y="54917"/>
                </a:lnTo>
                <a:lnTo>
                  <a:pt x="0" y="89916"/>
                </a:lnTo>
                <a:lnTo>
                  <a:pt x="0" y="449580"/>
                </a:lnTo>
                <a:lnTo>
                  <a:pt x="7066" y="484578"/>
                </a:lnTo>
                <a:lnTo>
                  <a:pt x="26336" y="513159"/>
                </a:lnTo>
                <a:lnTo>
                  <a:pt x="54917" y="532429"/>
                </a:lnTo>
                <a:lnTo>
                  <a:pt x="89915" y="539496"/>
                </a:lnTo>
                <a:lnTo>
                  <a:pt x="1636776" y="539496"/>
                </a:lnTo>
                <a:lnTo>
                  <a:pt x="1671774" y="532429"/>
                </a:lnTo>
                <a:lnTo>
                  <a:pt x="1700355" y="513159"/>
                </a:lnTo>
                <a:lnTo>
                  <a:pt x="1719625" y="484578"/>
                </a:lnTo>
                <a:lnTo>
                  <a:pt x="1726691" y="449580"/>
                </a:lnTo>
                <a:lnTo>
                  <a:pt x="1726691" y="89916"/>
                </a:lnTo>
                <a:lnTo>
                  <a:pt x="1719625" y="54917"/>
                </a:lnTo>
                <a:lnTo>
                  <a:pt x="1700355" y="26336"/>
                </a:lnTo>
                <a:lnTo>
                  <a:pt x="1671774" y="7066"/>
                </a:lnTo>
                <a:lnTo>
                  <a:pt x="1636776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5314315" y="5079949"/>
            <a:ext cx="134556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dirty="0">
                <a:latin typeface="Calibri"/>
                <a:cs typeface="Calibri"/>
              </a:rPr>
              <a:t>symbol</a:t>
            </a:r>
            <a:r>
              <a:rPr sz="2000" spc="-75" dirty="0">
                <a:latin typeface="Calibri"/>
                <a:cs typeface="Calibri"/>
              </a:rPr>
              <a:t> </a:t>
            </a:r>
            <a:r>
              <a:rPr sz="2000" spc="-10" dirty="0">
                <a:latin typeface="Calibri"/>
                <a:cs typeface="Calibri"/>
              </a:rPr>
              <a:t>table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9705593" y="3134309"/>
            <a:ext cx="1113155" cy="5753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libri"/>
                <a:cs typeface="Calibri"/>
              </a:rPr>
              <a:t>to</a:t>
            </a:r>
            <a:r>
              <a:rPr sz="1800" spc="-25" dirty="0"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semantic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800" spc="-10" dirty="0">
                <a:latin typeface="Calibri"/>
                <a:cs typeface="Calibri"/>
              </a:rPr>
              <a:t>analysis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70442" y="3396996"/>
            <a:ext cx="756920" cy="86995"/>
          </a:xfrm>
          <a:custGeom>
            <a:avLst/>
            <a:gdLst/>
            <a:ahLst/>
            <a:cxnLst/>
            <a:rect l="l" t="t" r="r" b="b"/>
            <a:pathLst>
              <a:path w="756920" h="86995">
                <a:moveTo>
                  <a:pt x="669671" y="0"/>
                </a:moveTo>
                <a:lnTo>
                  <a:pt x="669671" y="86867"/>
                </a:lnTo>
                <a:lnTo>
                  <a:pt x="727582" y="57912"/>
                </a:lnTo>
                <a:lnTo>
                  <a:pt x="684149" y="57912"/>
                </a:lnTo>
                <a:lnTo>
                  <a:pt x="684149" y="28955"/>
                </a:lnTo>
                <a:lnTo>
                  <a:pt x="727582" y="28955"/>
                </a:lnTo>
                <a:lnTo>
                  <a:pt x="669671" y="0"/>
                </a:lnTo>
                <a:close/>
              </a:path>
              <a:path w="756920" h="86995">
                <a:moveTo>
                  <a:pt x="669671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669671" y="57912"/>
                </a:lnTo>
                <a:lnTo>
                  <a:pt x="669671" y="28955"/>
                </a:lnTo>
                <a:close/>
              </a:path>
              <a:path w="756920" h="86995">
                <a:moveTo>
                  <a:pt x="727582" y="28955"/>
                </a:moveTo>
                <a:lnTo>
                  <a:pt x="684149" y="28955"/>
                </a:lnTo>
                <a:lnTo>
                  <a:pt x="684149" y="57912"/>
                </a:lnTo>
                <a:lnTo>
                  <a:pt x="727582" y="57912"/>
                </a:lnTo>
                <a:lnTo>
                  <a:pt x="756538" y="43433"/>
                </a:lnTo>
                <a:lnTo>
                  <a:pt x="727582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4223766" y="3897629"/>
            <a:ext cx="3669029" cy="1094740"/>
          </a:xfrm>
          <a:custGeom>
            <a:avLst/>
            <a:gdLst/>
            <a:ahLst/>
            <a:cxnLst/>
            <a:rect l="l" t="t" r="r" b="b"/>
            <a:pathLst>
              <a:path w="3669029" h="1094739">
                <a:moveTo>
                  <a:pt x="3668649" y="0"/>
                </a:moveTo>
                <a:lnTo>
                  <a:pt x="3571621" y="5588"/>
                </a:lnTo>
                <a:lnTo>
                  <a:pt x="3586073" y="30734"/>
                </a:lnTo>
                <a:lnTo>
                  <a:pt x="1829904" y="1038656"/>
                </a:lnTo>
                <a:lnTo>
                  <a:pt x="1815465" y="1013460"/>
                </a:lnTo>
                <a:lnTo>
                  <a:pt x="1762467" y="1093279"/>
                </a:lnTo>
                <a:lnTo>
                  <a:pt x="1747177" y="1068451"/>
                </a:lnTo>
                <a:lnTo>
                  <a:pt x="1712214" y="1011682"/>
                </a:lnTo>
                <a:lnTo>
                  <a:pt x="1696897" y="1036332"/>
                </a:lnTo>
                <a:lnTo>
                  <a:pt x="81432" y="33578"/>
                </a:lnTo>
                <a:lnTo>
                  <a:pt x="86194" y="25908"/>
                </a:lnTo>
                <a:lnTo>
                  <a:pt x="96774" y="8890"/>
                </a:lnTo>
                <a:lnTo>
                  <a:pt x="0" y="0"/>
                </a:lnTo>
                <a:lnTo>
                  <a:pt x="50927" y="82677"/>
                </a:lnTo>
                <a:lnTo>
                  <a:pt x="66192" y="58089"/>
                </a:lnTo>
                <a:lnTo>
                  <a:pt x="1681657" y="1060843"/>
                </a:lnTo>
                <a:lnTo>
                  <a:pt x="1666367" y="1085469"/>
                </a:lnTo>
                <a:lnTo>
                  <a:pt x="1761820" y="1094244"/>
                </a:lnTo>
                <a:lnTo>
                  <a:pt x="1762594" y="1094320"/>
                </a:lnTo>
                <a:lnTo>
                  <a:pt x="1763141" y="1094359"/>
                </a:lnTo>
                <a:lnTo>
                  <a:pt x="1858645" y="1088771"/>
                </a:lnTo>
                <a:lnTo>
                  <a:pt x="1848370" y="1070864"/>
                </a:lnTo>
                <a:lnTo>
                  <a:pt x="1844243" y="1063675"/>
                </a:lnTo>
                <a:lnTo>
                  <a:pt x="3600500" y="55829"/>
                </a:lnTo>
                <a:lnTo>
                  <a:pt x="3614928" y="80899"/>
                </a:lnTo>
                <a:lnTo>
                  <a:pt x="3653040" y="23495"/>
                </a:lnTo>
                <a:lnTo>
                  <a:pt x="366864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Error</a:t>
            </a:r>
            <a:r>
              <a:rPr spc="-85" dirty="0"/>
              <a:t> </a:t>
            </a:r>
            <a:r>
              <a:rPr dirty="0"/>
              <a:t>Handling</a:t>
            </a:r>
            <a:r>
              <a:rPr spc="-65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Lexical</a:t>
            </a:r>
            <a:r>
              <a:rPr spc="-6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10118725" cy="381825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029" marR="526415" indent="-227329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LA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cannot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catch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errors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except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simple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errors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as 	</a:t>
            </a:r>
            <a:r>
              <a:rPr sz="2800" dirty="0">
                <a:latin typeface="Calibri"/>
                <a:cs typeface="Calibri"/>
              </a:rPr>
              <a:t>illegal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symbols</a:t>
            </a:r>
            <a:endParaRPr sz="2800">
              <a:latin typeface="Calibri"/>
              <a:cs typeface="Calibri"/>
            </a:endParaRPr>
          </a:p>
          <a:p>
            <a:pPr marL="240029" marR="525780" indent="-227329">
              <a:lnSpc>
                <a:spcPts val="3020"/>
              </a:lnSpc>
              <a:spcBef>
                <a:spcPts val="100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such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cases,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skips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characters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until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13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well-</a:t>
            </a:r>
            <a:r>
              <a:rPr sz="2800" spc="-10" dirty="0">
                <a:latin typeface="Calibri"/>
                <a:cs typeface="Calibri"/>
              </a:rPr>
              <a:t>formed 	token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found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This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“panic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mode”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recovery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4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We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can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think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other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possible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recovery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strategies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34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Delete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character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remaining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missing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Replace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character,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transpose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adjacent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Idea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see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few)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transformation(s)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repair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error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Other</a:t>
            </a:r>
            <a:r>
              <a:rPr spc="-40" dirty="0"/>
              <a:t> </a:t>
            </a:r>
            <a:r>
              <a:rPr dirty="0"/>
              <a:t>Uses</a:t>
            </a:r>
            <a:r>
              <a:rPr spc="-55" dirty="0"/>
              <a:t> </a:t>
            </a:r>
            <a:r>
              <a:rPr dirty="0"/>
              <a:t>of</a:t>
            </a:r>
            <a:r>
              <a:rPr spc="-35" dirty="0"/>
              <a:t> </a:t>
            </a:r>
            <a:r>
              <a:rPr dirty="0"/>
              <a:t>Lexical</a:t>
            </a:r>
            <a:r>
              <a:rPr spc="-40" dirty="0"/>
              <a:t> </a:t>
            </a:r>
            <a:r>
              <a:rPr dirty="0"/>
              <a:t>Analysis</a:t>
            </a:r>
            <a:r>
              <a:rPr spc="-65" dirty="0"/>
              <a:t> </a:t>
            </a:r>
            <a:r>
              <a:rPr spc="-10" dirty="0"/>
              <a:t>Concepts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7263765" cy="1560830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UNIX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command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line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like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grep,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awk,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sed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Search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tools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editors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55" dirty="0">
                <a:latin typeface="Calibri"/>
                <a:cs typeface="Calibri"/>
              </a:rPr>
              <a:t>Word-</a:t>
            </a:r>
            <a:r>
              <a:rPr sz="2800" dirty="0">
                <a:latin typeface="Calibri"/>
                <a:cs typeface="Calibri"/>
              </a:rPr>
              <a:t>processing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tools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7197725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6000" dirty="0"/>
              <a:t>Implementing</a:t>
            </a:r>
            <a:r>
              <a:rPr sz="6000" spc="-90" dirty="0"/>
              <a:t> </a:t>
            </a:r>
            <a:r>
              <a:rPr sz="6000" spc="-10" dirty="0"/>
              <a:t>Scanners</a:t>
            </a:r>
            <a:endParaRPr sz="600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Implementing</a:t>
            </a:r>
            <a:r>
              <a:rPr spc="-60" dirty="0"/>
              <a:t> </a:t>
            </a:r>
            <a:r>
              <a:rPr spc="-10" dirty="0"/>
              <a:t>Scanners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6083300" cy="309435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527685" indent="-514984">
              <a:lnSpc>
                <a:spcPct val="100000"/>
              </a:lnSpc>
              <a:spcBef>
                <a:spcPts val="775"/>
              </a:spcBef>
              <a:buAutoNum type="arabicPeriod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Specify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syntactic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category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Construct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NFA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each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RE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70"/>
              </a:spcBef>
              <a:buAutoNum type="arabicPeriod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Join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NFAs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𝜖</a:t>
            </a:r>
            <a:r>
              <a:rPr sz="2800" dirty="0">
                <a:latin typeface="Calibri"/>
                <a:cs typeface="Calibri"/>
              </a:rPr>
              <a:t>-</a:t>
            </a:r>
            <a:r>
              <a:rPr sz="2800" spc="-10" dirty="0">
                <a:latin typeface="Calibri"/>
                <a:cs typeface="Calibri"/>
              </a:rPr>
              <a:t>transitions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50"/>
              </a:spcBef>
              <a:buAutoNum type="arabicPeriod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Create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equivalent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DFA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75"/>
              </a:spcBef>
              <a:buAutoNum type="arabicPeriod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Minimize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DFA</a:t>
            </a:r>
            <a:endParaRPr sz="28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60"/>
              </a:spcBef>
              <a:buAutoNum type="arabicPeriod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Generate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code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implement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DFA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Implementation</a:t>
            </a:r>
            <a:r>
              <a:rPr spc="-125" dirty="0"/>
              <a:t> </a:t>
            </a:r>
            <a:r>
              <a:rPr spc="-10" dirty="0"/>
              <a:t>Considerations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10123805" cy="347091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Speed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paramount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scanning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Processes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every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from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source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program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2110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0029" marR="5080" indent="-227329">
              <a:lnSpc>
                <a:spcPts val="303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Repeatedly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read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input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character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simulate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corresponding 	</a:t>
            </a:r>
            <a:r>
              <a:rPr sz="2800" spc="-25" dirty="0">
                <a:latin typeface="Calibri"/>
                <a:cs typeface="Calibri"/>
              </a:rPr>
              <a:t>DFA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8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50" dirty="0">
                <a:latin typeface="Calibri"/>
                <a:cs typeface="Calibri"/>
              </a:rPr>
              <a:t>Table-</a:t>
            </a:r>
            <a:r>
              <a:rPr sz="2400" dirty="0">
                <a:latin typeface="Calibri"/>
                <a:cs typeface="Calibri"/>
              </a:rPr>
              <a:t>driven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scanners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Direct-</a:t>
            </a:r>
            <a:r>
              <a:rPr sz="2400" dirty="0">
                <a:latin typeface="Calibri"/>
                <a:cs typeface="Calibri"/>
              </a:rPr>
              <a:t>coded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scanners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25" dirty="0">
                <a:latin typeface="Calibri"/>
                <a:cs typeface="Calibri"/>
              </a:rPr>
              <a:t>Hand-</a:t>
            </a:r>
            <a:r>
              <a:rPr sz="2400" dirty="0">
                <a:latin typeface="Calibri"/>
                <a:cs typeface="Calibri"/>
              </a:rPr>
              <a:t>coded</a:t>
            </a:r>
            <a:r>
              <a:rPr sz="2400" spc="-1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scanners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High-</a:t>
            </a:r>
            <a:r>
              <a:rPr dirty="0"/>
              <a:t>Level</a:t>
            </a:r>
            <a:r>
              <a:rPr spc="-55" dirty="0"/>
              <a:t> </a:t>
            </a:r>
            <a:r>
              <a:rPr dirty="0"/>
              <a:t>Idea</a:t>
            </a:r>
            <a:r>
              <a:rPr spc="-55" dirty="0"/>
              <a:t> </a:t>
            </a:r>
            <a:r>
              <a:rPr dirty="0"/>
              <a:t>in</a:t>
            </a:r>
            <a:r>
              <a:rPr spc="-60" dirty="0"/>
              <a:t> </a:t>
            </a:r>
            <a:r>
              <a:rPr dirty="0"/>
              <a:t>Implementing</a:t>
            </a:r>
            <a:r>
              <a:rPr spc="-70" dirty="0"/>
              <a:t> </a:t>
            </a:r>
            <a:r>
              <a:rPr spc="-10" dirty="0"/>
              <a:t>Scanners</a:t>
            </a:r>
          </a:p>
        </p:txBody>
      </p:sp>
      <p:sp>
        <p:nvSpPr>
          <p:cNvPr id="3" name="object 3"/>
          <p:cNvSpPr/>
          <p:nvPr/>
        </p:nvSpPr>
        <p:spPr>
          <a:xfrm>
            <a:off x="838200" y="2226564"/>
            <a:ext cx="10515600" cy="647700"/>
          </a:xfrm>
          <a:custGeom>
            <a:avLst/>
            <a:gdLst/>
            <a:ahLst/>
            <a:cxnLst/>
            <a:rect l="l" t="t" r="r" b="b"/>
            <a:pathLst>
              <a:path w="10515600" h="647700">
                <a:moveTo>
                  <a:pt x="0" y="107950"/>
                </a:moveTo>
                <a:lnTo>
                  <a:pt x="8483" y="65954"/>
                </a:lnTo>
                <a:lnTo>
                  <a:pt x="31619" y="31638"/>
                </a:lnTo>
                <a:lnTo>
                  <a:pt x="65933" y="8491"/>
                </a:lnTo>
                <a:lnTo>
                  <a:pt x="107950" y="0"/>
                </a:lnTo>
                <a:lnTo>
                  <a:pt x="10407650" y="0"/>
                </a:lnTo>
                <a:lnTo>
                  <a:pt x="10449645" y="8491"/>
                </a:lnTo>
                <a:lnTo>
                  <a:pt x="10483961" y="31638"/>
                </a:lnTo>
                <a:lnTo>
                  <a:pt x="10507108" y="65954"/>
                </a:lnTo>
                <a:lnTo>
                  <a:pt x="10515600" y="107950"/>
                </a:lnTo>
                <a:lnTo>
                  <a:pt x="10515600" y="539750"/>
                </a:lnTo>
                <a:lnTo>
                  <a:pt x="10507108" y="581745"/>
                </a:lnTo>
                <a:lnTo>
                  <a:pt x="10483961" y="616061"/>
                </a:lnTo>
                <a:lnTo>
                  <a:pt x="10449645" y="639208"/>
                </a:lnTo>
                <a:lnTo>
                  <a:pt x="10407650" y="647700"/>
                </a:lnTo>
                <a:lnTo>
                  <a:pt x="107950" y="647700"/>
                </a:lnTo>
                <a:lnTo>
                  <a:pt x="65933" y="639208"/>
                </a:lnTo>
                <a:lnTo>
                  <a:pt x="31619" y="616061"/>
                </a:lnTo>
                <a:lnTo>
                  <a:pt x="8483" y="581745"/>
                </a:lnTo>
                <a:lnTo>
                  <a:pt x="0" y="539750"/>
                </a:lnTo>
                <a:lnTo>
                  <a:pt x="0" y="1079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38200" y="2951988"/>
            <a:ext cx="10515600" cy="647700"/>
          </a:xfrm>
          <a:custGeom>
            <a:avLst/>
            <a:gdLst/>
            <a:ahLst/>
            <a:cxnLst/>
            <a:rect l="l" t="t" r="r" b="b"/>
            <a:pathLst>
              <a:path w="10515600" h="647700">
                <a:moveTo>
                  <a:pt x="0" y="107950"/>
                </a:moveTo>
                <a:lnTo>
                  <a:pt x="8483" y="65954"/>
                </a:lnTo>
                <a:lnTo>
                  <a:pt x="31619" y="31638"/>
                </a:lnTo>
                <a:lnTo>
                  <a:pt x="65933" y="8491"/>
                </a:lnTo>
                <a:lnTo>
                  <a:pt x="107950" y="0"/>
                </a:lnTo>
                <a:lnTo>
                  <a:pt x="10407650" y="0"/>
                </a:lnTo>
                <a:lnTo>
                  <a:pt x="10449645" y="8491"/>
                </a:lnTo>
                <a:lnTo>
                  <a:pt x="10483961" y="31638"/>
                </a:lnTo>
                <a:lnTo>
                  <a:pt x="10507108" y="65954"/>
                </a:lnTo>
                <a:lnTo>
                  <a:pt x="10515600" y="107950"/>
                </a:lnTo>
                <a:lnTo>
                  <a:pt x="10515600" y="539750"/>
                </a:lnTo>
                <a:lnTo>
                  <a:pt x="10507108" y="581745"/>
                </a:lnTo>
                <a:lnTo>
                  <a:pt x="10483961" y="616061"/>
                </a:lnTo>
                <a:lnTo>
                  <a:pt x="10449645" y="639208"/>
                </a:lnTo>
                <a:lnTo>
                  <a:pt x="10407650" y="647700"/>
                </a:lnTo>
                <a:lnTo>
                  <a:pt x="107950" y="647700"/>
                </a:lnTo>
                <a:lnTo>
                  <a:pt x="65933" y="639208"/>
                </a:lnTo>
                <a:lnTo>
                  <a:pt x="31619" y="616061"/>
                </a:lnTo>
                <a:lnTo>
                  <a:pt x="8483" y="581745"/>
                </a:lnTo>
                <a:lnTo>
                  <a:pt x="0" y="539750"/>
                </a:lnTo>
                <a:lnTo>
                  <a:pt x="0" y="1079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838200" y="3677411"/>
            <a:ext cx="10515600" cy="647700"/>
          </a:xfrm>
          <a:custGeom>
            <a:avLst/>
            <a:gdLst/>
            <a:ahLst/>
            <a:cxnLst/>
            <a:rect l="l" t="t" r="r" b="b"/>
            <a:pathLst>
              <a:path w="10515600" h="647700">
                <a:moveTo>
                  <a:pt x="0" y="107950"/>
                </a:moveTo>
                <a:lnTo>
                  <a:pt x="8483" y="65954"/>
                </a:lnTo>
                <a:lnTo>
                  <a:pt x="31619" y="31638"/>
                </a:lnTo>
                <a:lnTo>
                  <a:pt x="65933" y="8491"/>
                </a:lnTo>
                <a:lnTo>
                  <a:pt x="107950" y="0"/>
                </a:lnTo>
                <a:lnTo>
                  <a:pt x="10407650" y="0"/>
                </a:lnTo>
                <a:lnTo>
                  <a:pt x="10449645" y="8491"/>
                </a:lnTo>
                <a:lnTo>
                  <a:pt x="10483961" y="31638"/>
                </a:lnTo>
                <a:lnTo>
                  <a:pt x="10507108" y="65954"/>
                </a:lnTo>
                <a:lnTo>
                  <a:pt x="10515600" y="107950"/>
                </a:lnTo>
                <a:lnTo>
                  <a:pt x="10515600" y="539750"/>
                </a:lnTo>
                <a:lnTo>
                  <a:pt x="10507108" y="581745"/>
                </a:lnTo>
                <a:lnTo>
                  <a:pt x="10483961" y="616061"/>
                </a:lnTo>
                <a:lnTo>
                  <a:pt x="10449645" y="639208"/>
                </a:lnTo>
                <a:lnTo>
                  <a:pt x="10407650" y="647700"/>
                </a:lnTo>
                <a:lnTo>
                  <a:pt x="107950" y="647700"/>
                </a:lnTo>
                <a:lnTo>
                  <a:pt x="65933" y="639208"/>
                </a:lnTo>
                <a:lnTo>
                  <a:pt x="31619" y="616061"/>
                </a:lnTo>
                <a:lnTo>
                  <a:pt x="8483" y="581745"/>
                </a:lnTo>
                <a:lnTo>
                  <a:pt x="0" y="539750"/>
                </a:lnTo>
                <a:lnTo>
                  <a:pt x="0" y="1079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38200" y="4402835"/>
            <a:ext cx="10515600" cy="647700"/>
          </a:xfrm>
          <a:custGeom>
            <a:avLst/>
            <a:gdLst/>
            <a:ahLst/>
            <a:cxnLst/>
            <a:rect l="l" t="t" r="r" b="b"/>
            <a:pathLst>
              <a:path w="10515600" h="647700">
                <a:moveTo>
                  <a:pt x="0" y="107950"/>
                </a:moveTo>
                <a:lnTo>
                  <a:pt x="8483" y="65954"/>
                </a:lnTo>
                <a:lnTo>
                  <a:pt x="31619" y="31638"/>
                </a:lnTo>
                <a:lnTo>
                  <a:pt x="65933" y="8491"/>
                </a:lnTo>
                <a:lnTo>
                  <a:pt x="107950" y="0"/>
                </a:lnTo>
                <a:lnTo>
                  <a:pt x="10407650" y="0"/>
                </a:lnTo>
                <a:lnTo>
                  <a:pt x="10449645" y="8491"/>
                </a:lnTo>
                <a:lnTo>
                  <a:pt x="10483961" y="31638"/>
                </a:lnTo>
                <a:lnTo>
                  <a:pt x="10507108" y="65954"/>
                </a:lnTo>
                <a:lnTo>
                  <a:pt x="10515600" y="107950"/>
                </a:lnTo>
                <a:lnTo>
                  <a:pt x="10515600" y="539750"/>
                </a:lnTo>
                <a:lnTo>
                  <a:pt x="10507108" y="581745"/>
                </a:lnTo>
                <a:lnTo>
                  <a:pt x="10483961" y="616061"/>
                </a:lnTo>
                <a:lnTo>
                  <a:pt x="10449645" y="639208"/>
                </a:lnTo>
                <a:lnTo>
                  <a:pt x="10407650" y="647700"/>
                </a:lnTo>
                <a:lnTo>
                  <a:pt x="107950" y="647700"/>
                </a:lnTo>
                <a:lnTo>
                  <a:pt x="65933" y="639208"/>
                </a:lnTo>
                <a:lnTo>
                  <a:pt x="31619" y="616061"/>
                </a:lnTo>
                <a:lnTo>
                  <a:pt x="8483" y="581745"/>
                </a:lnTo>
                <a:lnTo>
                  <a:pt x="0" y="539750"/>
                </a:lnTo>
                <a:lnTo>
                  <a:pt x="0" y="107950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838200" y="5128259"/>
            <a:ext cx="10515600" cy="647700"/>
          </a:xfrm>
          <a:custGeom>
            <a:avLst/>
            <a:gdLst/>
            <a:ahLst/>
            <a:cxnLst/>
            <a:rect l="l" t="t" r="r" b="b"/>
            <a:pathLst>
              <a:path w="10515600" h="647700">
                <a:moveTo>
                  <a:pt x="0" y="107949"/>
                </a:moveTo>
                <a:lnTo>
                  <a:pt x="8483" y="65954"/>
                </a:lnTo>
                <a:lnTo>
                  <a:pt x="31619" y="31638"/>
                </a:lnTo>
                <a:lnTo>
                  <a:pt x="65933" y="8491"/>
                </a:lnTo>
                <a:lnTo>
                  <a:pt x="107950" y="0"/>
                </a:lnTo>
                <a:lnTo>
                  <a:pt x="10407650" y="0"/>
                </a:lnTo>
                <a:lnTo>
                  <a:pt x="10449645" y="8491"/>
                </a:lnTo>
                <a:lnTo>
                  <a:pt x="10483961" y="31638"/>
                </a:lnTo>
                <a:lnTo>
                  <a:pt x="10507108" y="65954"/>
                </a:lnTo>
                <a:lnTo>
                  <a:pt x="10515600" y="107949"/>
                </a:lnTo>
                <a:lnTo>
                  <a:pt x="10515600" y="539749"/>
                </a:lnTo>
                <a:lnTo>
                  <a:pt x="10507108" y="581766"/>
                </a:lnTo>
                <a:lnTo>
                  <a:pt x="10483961" y="616080"/>
                </a:lnTo>
                <a:lnTo>
                  <a:pt x="10449645" y="639216"/>
                </a:lnTo>
                <a:lnTo>
                  <a:pt x="10407650" y="647699"/>
                </a:lnTo>
                <a:lnTo>
                  <a:pt x="107950" y="647699"/>
                </a:lnTo>
                <a:lnTo>
                  <a:pt x="65933" y="639216"/>
                </a:lnTo>
                <a:lnTo>
                  <a:pt x="31619" y="616080"/>
                </a:lnTo>
                <a:lnTo>
                  <a:pt x="8483" y="581766"/>
                </a:lnTo>
                <a:lnTo>
                  <a:pt x="0" y="539749"/>
                </a:lnTo>
                <a:lnTo>
                  <a:pt x="0" y="107949"/>
                </a:lnTo>
                <a:close/>
              </a:path>
            </a:pathLst>
          </a:custGeom>
          <a:ln w="121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960221" y="2292222"/>
            <a:ext cx="10178415" cy="3339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dirty="0">
                <a:latin typeface="Calibri"/>
                <a:cs typeface="Calibri"/>
              </a:rPr>
              <a:t>Read</a:t>
            </a:r>
            <a:r>
              <a:rPr sz="2700" spc="-5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input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character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one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by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25" dirty="0">
                <a:latin typeface="Calibri"/>
                <a:cs typeface="Calibri"/>
              </a:rPr>
              <a:t>one</a:t>
            </a:r>
            <a:endParaRPr sz="2700">
              <a:latin typeface="Calibri"/>
              <a:cs typeface="Calibri"/>
            </a:endParaRPr>
          </a:p>
          <a:p>
            <a:pPr marL="12700" marR="5080">
              <a:lnSpc>
                <a:spcPts val="5710"/>
              </a:lnSpc>
              <a:spcBef>
                <a:spcPts val="600"/>
              </a:spcBef>
            </a:pPr>
            <a:r>
              <a:rPr sz="2700" dirty="0">
                <a:latin typeface="Calibri"/>
                <a:cs typeface="Calibri"/>
              </a:rPr>
              <a:t>Look</a:t>
            </a:r>
            <a:r>
              <a:rPr sz="2700" spc="-5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up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transition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based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on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current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state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input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character </a:t>
            </a:r>
            <a:r>
              <a:rPr sz="2700" dirty="0">
                <a:latin typeface="Calibri"/>
                <a:cs typeface="Calibri"/>
              </a:rPr>
              <a:t>Switch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to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the</a:t>
            </a:r>
            <a:r>
              <a:rPr sz="2700" spc="-3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new</a:t>
            </a:r>
            <a:r>
              <a:rPr sz="2700" spc="-35" dirty="0">
                <a:latin typeface="Calibri"/>
                <a:cs typeface="Calibri"/>
              </a:rPr>
              <a:t> </a:t>
            </a:r>
            <a:r>
              <a:rPr sz="2700" spc="-20" dirty="0">
                <a:latin typeface="Calibri"/>
                <a:cs typeface="Calibri"/>
              </a:rPr>
              <a:t>state</a:t>
            </a:r>
            <a:endParaRPr sz="2700">
              <a:latin typeface="Calibri"/>
              <a:cs typeface="Calibri"/>
            </a:endParaRPr>
          </a:p>
          <a:p>
            <a:pPr marL="12700" marR="2543175">
              <a:lnSpc>
                <a:spcPts val="5710"/>
              </a:lnSpc>
            </a:pPr>
            <a:r>
              <a:rPr sz="2700" dirty="0">
                <a:latin typeface="Calibri"/>
                <a:cs typeface="Calibri"/>
              </a:rPr>
              <a:t>Check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for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termination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conditions,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i.e.,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accept</a:t>
            </a:r>
            <a:r>
              <a:rPr sz="2700" spc="-40" dirty="0">
                <a:latin typeface="Calibri"/>
                <a:cs typeface="Calibri"/>
              </a:rPr>
              <a:t> </a:t>
            </a:r>
            <a:r>
              <a:rPr sz="2700" dirty="0">
                <a:latin typeface="Calibri"/>
                <a:cs typeface="Calibri"/>
              </a:rPr>
              <a:t>and</a:t>
            </a:r>
            <a:r>
              <a:rPr sz="2700" spc="-45" dirty="0">
                <a:latin typeface="Calibri"/>
                <a:cs typeface="Calibri"/>
              </a:rPr>
              <a:t> </a:t>
            </a:r>
            <a:r>
              <a:rPr sz="2700" spc="-10" dirty="0">
                <a:latin typeface="Calibri"/>
                <a:cs typeface="Calibri"/>
              </a:rPr>
              <a:t>error Repeat</a:t>
            </a:r>
            <a:endParaRPr sz="27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Table-</a:t>
            </a:r>
            <a:r>
              <a:rPr dirty="0"/>
              <a:t>Driven</a:t>
            </a:r>
            <a:r>
              <a:rPr spc="-15" dirty="0"/>
              <a:t> </a:t>
            </a:r>
            <a:r>
              <a:rPr spc="-10" dirty="0"/>
              <a:t>Scanner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4824637"/>
            <a:ext cx="3651250" cy="884555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0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Register</a:t>
            </a:r>
            <a:r>
              <a:rPr sz="2800" spc="-1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specification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4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r1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r27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563114" y="4559300"/>
            <a:ext cx="455930" cy="618490"/>
          </a:xfrm>
          <a:custGeom>
            <a:avLst/>
            <a:gdLst/>
            <a:ahLst/>
            <a:cxnLst/>
            <a:rect l="l" t="t" r="r" b="b"/>
            <a:pathLst>
              <a:path w="455929" h="618489">
                <a:moveTo>
                  <a:pt x="65580" y="527816"/>
                </a:moveTo>
                <a:lnTo>
                  <a:pt x="31861" y="546100"/>
                </a:lnTo>
                <a:lnTo>
                  <a:pt x="136255" y="618489"/>
                </a:lnTo>
                <a:lnTo>
                  <a:pt x="134303" y="551179"/>
                </a:lnTo>
                <a:lnTo>
                  <a:pt x="134266" y="549909"/>
                </a:lnTo>
                <a:lnTo>
                  <a:pt x="134155" y="546100"/>
                </a:lnTo>
                <a:lnTo>
                  <a:pt x="134118" y="544829"/>
                </a:lnTo>
                <a:lnTo>
                  <a:pt x="74406" y="544829"/>
                </a:lnTo>
                <a:lnTo>
                  <a:pt x="65580" y="527816"/>
                </a:lnTo>
                <a:close/>
              </a:path>
              <a:path w="455929" h="618489">
                <a:moveTo>
                  <a:pt x="356727" y="521969"/>
                </a:moveTo>
                <a:lnTo>
                  <a:pt x="351647" y="532129"/>
                </a:lnTo>
                <a:lnTo>
                  <a:pt x="351774" y="532129"/>
                </a:lnTo>
                <a:lnTo>
                  <a:pt x="346821" y="542289"/>
                </a:lnTo>
                <a:lnTo>
                  <a:pt x="347075" y="542289"/>
                </a:lnTo>
                <a:lnTo>
                  <a:pt x="342376" y="551179"/>
                </a:lnTo>
                <a:lnTo>
                  <a:pt x="338058" y="558800"/>
                </a:lnTo>
                <a:lnTo>
                  <a:pt x="334121" y="566419"/>
                </a:lnTo>
                <a:lnTo>
                  <a:pt x="330438" y="572769"/>
                </a:lnTo>
                <a:lnTo>
                  <a:pt x="327390" y="577850"/>
                </a:lnTo>
                <a:lnTo>
                  <a:pt x="324596" y="582929"/>
                </a:lnTo>
                <a:lnTo>
                  <a:pt x="322437" y="586739"/>
                </a:lnTo>
                <a:lnTo>
                  <a:pt x="322691" y="586739"/>
                </a:lnTo>
                <a:lnTo>
                  <a:pt x="319516" y="591819"/>
                </a:lnTo>
                <a:lnTo>
                  <a:pt x="318881" y="593089"/>
                </a:lnTo>
                <a:lnTo>
                  <a:pt x="353044" y="610869"/>
                </a:lnTo>
                <a:lnTo>
                  <a:pt x="352790" y="610869"/>
                </a:lnTo>
                <a:lnTo>
                  <a:pt x="353298" y="609600"/>
                </a:lnTo>
                <a:lnTo>
                  <a:pt x="353806" y="609600"/>
                </a:lnTo>
                <a:lnTo>
                  <a:pt x="357870" y="601979"/>
                </a:lnTo>
                <a:lnTo>
                  <a:pt x="360537" y="596900"/>
                </a:lnTo>
                <a:lnTo>
                  <a:pt x="363839" y="591819"/>
                </a:lnTo>
                <a:lnTo>
                  <a:pt x="371713" y="576579"/>
                </a:lnTo>
                <a:lnTo>
                  <a:pt x="376158" y="567689"/>
                </a:lnTo>
                <a:lnTo>
                  <a:pt x="376720" y="567689"/>
                </a:lnTo>
                <a:lnTo>
                  <a:pt x="380857" y="560069"/>
                </a:lnTo>
                <a:lnTo>
                  <a:pt x="385810" y="549909"/>
                </a:lnTo>
                <a:lnTo>
                  <a:pt x="390890" y="539750"/>
                </a:lnTo>
                <a:lnTo>
                  <a:pt x="398411" y="523239"/>
                </a:lnTo>
                <a:lnTo>
                  <a:pt x="356600" y="523239"/>
                </a:lnTo>
                <a:lnTo>
                  <a:pt x="356727" y="521969"/>
                </a:lnTo>
                <a:close/>
              </a:path>
              <a:path w="455929" h="618489">
                <a:moveTo>
                  <a:pt x="353298" y="609600"/>
                </a:moveTo>
                <a:lnTo>
                  <a:pt x="352790" y="610869"/>
                </a:lnTo>
                <a:lnTo>
                  <a:pt x="353044" y="610869"/>
                </a:lnTo>
                <a:lnTo>
                  <a:pt x="353298" y="609600"/>
                </a:lnTo>
                <a:close/>
              </a:path>
              <a:path w="455929" h="618489">
                <a:moveTo>
                  <a:pt x="353806" y="609600"/>
                </a:moveTo>
                <a:lnTo>
                  <a:pt x="353298" y="609600"/>
                </a:lnTo>
                <a:lnTo>
                  <a:pt x="353044" y="610869"/>
                </a:lnTo>
                <a:lnTo>
                  <a:pt x="352790" y="610869"/>
                </a:lnTo>
                <a:lnTo>
                  <a:pt x="353806" y="609600"/>
                </a:lnTo>
                <a:close/>
              </a:path>
              <a:path w="455929" h="618489">
                <a:moveTo>
                  <a:pt x="376720" y="567689"/>
                </a:moveTo>
                <a:lnTo>
                  <a:pt x="376158" y="567689"/>
                </a:lnTo>
                <a:lnTo>
                  <a:pt x="376031" y="568959"/>
                </a:lnTo>
                <a:lnTo>
                  <a:pt x="376720" y="567689"/>
                </a:lnTo>
                <a:close/>
              </a:path>
              <a:path w="455929" h="618489">
                <a:moveTo>
                  <a:pt x="99206" y="509582"/>
                </a:moveTo>
                <a:lnTo>
                  <a:pt x="65580" y="527816"/>
                </a:lnTo>
                <a:lnTo>
                  <a:pt x="74406" y="544829"/>
                </a:lnTo>
                <a:lnTo>
                  <a:pt x="108061" y="525779"/>
                </a:lnTo>
                <a:lnTo>
                  <a:pt x="99206" y="509582"/>
                </a:lnTo>
                <a:close/>
              </a:path>
              <a:path w="455929" h="618489">
                <a:moveTo>
                  <a:pt x="132572" y="491489"/>
                </a:moveTo>
                <a:lnTo>
                  <a:pt x="99206" y="509582"/>
                </a:lnTo>
                <a:lnTo>
                  <a:pt x="108061" y="525779"/>
                </a:lnTo>
                <a:lnTo>
                  <a:pt x="74406" y="544829"/>
                </a:lnTo>
                <a:lnTo>
                  <a:pt x="134118" y="544829"/>
                </a:lnTo>
                <a:lnTo>
                  <a:pt x="132645" y="494029"/>
                </a:lnTo>
                <a:lnTo>
                  <a:pt x="132572" y="491489"/>
                </a:lnTo>
                <a:close/>
              </a:path>
              <a:path w="455929" h="618489">
                <a:moveTo>
                  <a:pt x="180197" y="0"/>
                </a:moveTo>
                <a:lnTo>
                  <a:pt x="161274" y="0"/>
                </a:lnTo>
                <a:lnTo>
                  <a:pt x="152130" y="2539"/>
                </a:lnTo>
                <a:lnTo>
                  <a:pt x="111998" y="27939"/>
                </a:lnTo>
                <a:lnTo>
                  <a:pt x="91170" y="52069"/>
                </a:lnTo>
                <a:lnTo>
                  <a:pt x="84439" y="60959"/>
                </a:lnTo>
                <a:lnTo>
                  <a:pt x="54213" y="111759"/>
                </a:lnTo>
                <a:lnTo>
                  <a:pt x="33766" y="158750"/>
                </a:lnTo>
                <a:lnTo>
                  <a:pt x="17383" y="205739"/>
                </a:lnTo>
                <a:lnTo>
                  <a:pt x="5826" y="252729"/>
                </a:lnTo>
                <a:lnTo>
                  <a:pt x="111" y="295909"/>
                </a:lnTo>
                <a:lnTo>
                  <a:pt x="0" y="318769"/>
                </a:lnTo>
                <a:lnTo>
                  <a:pt x="785" y="332739"/>
                </a:lnTo>
                <a:lnTo>
                  <a:pt x="857" y="334009"/>
                </a:lnTo>
                <a:lnTo>
                  <a:pt x="971" y="336042"/>
                </a:lnTo>
                <a:lnTo>
                  <a:pt x="7858" y="378459"/>
                </a:lnTo>
                <a:lnTo>
                  <a:pt x="19415" y="420369"/>
                </a:lnTo>
                <a:lnTo>
                  <a:pt x="34909" y="461009"/>
                </a:lnTo>
                <a:lnTo>
                  <a:pt x="53578" y="502919"/>
                </a:lnTo>
                <a:lnTo>
                  <a:pt x="63865" y="524509"/>
                </a:lnTo>
                <a:lnTo>
                  <a:pt x="65580" y="527816"/>
                </a:lnTo>
                <a:lnTo>
                  <a:pt x="99206" y="509582"/>
                </a:lnTo>
                <a:lnTo>
                  <a:pt x="97647" y="506729"/>
                </a:lnTo>
                <a:lnTo>
                  <a:pt x="97901" y="506729"/>
                </a:lnTo>
                <a:lnTo>
                  <a:pt x="87868" y="486409"/>
                </a:lnTo>
                <a:lnTo>
                  <a:pt x="79057" y="467359"/>
                </a:lnTo>
                <a:lnTo>
                  <a:pt x="78724" y="467359"/>
                </a:lnTo>
                <a:lnTo>
                  <a:pt x="70088" y="447039"/>
                </a:lnTo>
                <a:lnTo>
                  <a:pt x="70342" y="447039"/>
                </a:lnTo>
                <a:lnTo>
                  <a:pt x="62841" y="427989"/>
                </a:lnTo>
                <a:lnTo>
                  <a:pt x="62595" y="427989"/>
                </a:lnTo>
                <a:lnTo>
                  <a:pt x="55483" y="407669"/>
                </a:lnTo>
                <a:lnTo>
                  <a:pt x="55737" y="407669"/>
                </a:lnTo>
                <a:lnTo>
                  <a:pt x="49641" y="388619"/>
                </a:lnTo>
                <a:lnTo>
                  <a:pt x="49895" y="388619"/>
                </a:lnTo>
                <a:lnTo>
                  <a:pt x="45153" y="370839"/>
                </a:lnTo>
                <a:lnTo>
                  <a:pt x="45010" y="370522"/>
                </a:lnTo>
                <a:lnTo>
                  <a:pt x="44864" y="369819"/>
                </a:lnTo>
                <a:lnTo>
                  <a:pt x="41559" y="352124"/>
                </a:lnTo>
                <a:lnTo>
                  <a:pt x="39023" y="334009"/>
                </a:lnTo>
                <a:lnTo>
                  <a:pt x="38935" y="333374"/>
                </a:lnTo>
                <a:lnTo>
                  <a:pt x="38846" y="332739"/>
                </a:lnTo>
                <a:lnTo>
                  <a:pt x="38592" y="327659"/>
                </a:lnTo>
                <a:lnTo>
                  <a:pt x="38058" y="318769"/>
                </a:lnTo>
                <a:lnTo>
                  <a:pt x="37957" y="316233"/>
                </a:lnTo>
                <a:lnTo>
                  <a:pt x="37830" y="314959"/>
                </a:lnTo>
                <a:lnTo>
                  <a:pt x="37974" y="314959"/>
                </a:lnTo>
                <a:lnTo>
                  <a:pt x="43089" y="260350"/>
                </a:lnTo>
                <a:lnTo>
                  <a:pt x="43207" y="259609"/>
                </a:lnTo>
                <a:lnTo>
                  <a:pt x="43291" y="259079"/>
                </a:lnTo>
                <a:lnTo>
                  <a:pt x="43911" y="256539"/>
                </a:lnTo>
                <a:lnTo>
                  <a:pt x="47990" y="238759"/>
                </a:lnTo>
                <a:lnTo>
                  <a:pt x="53341" y="218694"/>
                </a:lnTo>
                <a:lnTo>
                  <a:pt x="53838" y="217148"/>
                </a:lnTo>
                <a:lnTo>
                  <a:pt x="54086" y="215900"/>
                </a:lnTo>
                <a:lnTo>
                  <a:pt x="54241" y="215900"/>
                </a:lnTo>
                <a:lnTo>
                  <a:pt x="61198" y="194309"/>
                </a:lnTo>
                <a:lnTo>
                  <a:pt x="60817" y="194309"/>
                </a:lnTo>
                <a:lnTo>
                  <a:pt x="69453" y="171450"/>
                </a:lnTo>
                <a:lnTo>
                  <a:pt x="69721" y="171450"/>
                </a:lnTo>
                <a:lnTo>
                  <a:pt x="78597" y="149859"/>
                </a:lnTo>
                <a:lnTo>
                  <a:pt x="78216" y="149859"/>
                </a:lnTo>
                <a:lnTo>
                  <a:pt x="88503" y="128269"/>
                </a:lnTo>
                <a:lnTo>
                  <a:pt x="88812" y="128269"/>
                </a:lnTo>
                <a:lnTo>
                  <a:pt x="99171" y="109219"/>
                </a:lnTo>
                <a:lnTo>
                  <a:pt x="98536" y="109219"/>
                </a:lnTo>
                <a:lnTo>
                  <a:pt x="110347" y="90169"/>
                </a:lnTo>
                <a:lnTo>
                  <a:pt x="110691" y="90169"/>
                </a:lnTo>
                <a:lnTo>
                  <a:pt x="115808" y="82550"/>
                </a:lnTo>
                <a:lnTo>
                  <a:pt x="115300" y="82550"/>
                </a:lnTo>
                <a:lnTo>
                  <a:pt x="121523" y="74929"/>
                </a:lnTo>
                <a:lnTo>
                  <a:pt x="121015" y="74929"/>
                </a:lnTo>
                <a:lnTo>
                  <a:pt x="127238" y="67309"/>
                </a:lnTo>
                <a:lnTo>
                  <a:pt x="127788" y="67309"/>
                </a:lnTo>
                <a:lnTo>
                  <a:pt x="133080" y="60959"/>
                </a:lnTo>
                <a:lnTo>
                  <a:pt x="132318" y="60959"/>
                </a:lnTo>
                <a:lnTo>
                  <a:pt x="138795" y="54609"/>
                </a:lnTo>
                <a:lnTo>
                  <a:pt x="139201" y="54609"/>
                </a:lnTo>
                <a:lnTo>
                  <a:pt x="144383" y="49529"/>
                </a:lnTo>
                <a:lnTo>
                  <a:pt x="144986" y="49529"/>
                </a:lnTo>
                <a:lnTo>
                  <a:pt x="147959" y="47197"/>
                </a:lnTo>
                <a:lnTo>
                  <a:pt x="148312" y="46994"/>
                </a:lnTo>
                <a:lnTo>
                  <a:pt x="149844" y="45719"/>
                </a:lnTo>
                <a:lnTo>
                  <a:pt x="150521" y="45719"/>
                </a:lnTo>
                <a:lnTo>
                  <a:pt x="154924" y="43179"/>
                </a:lnTo>
                <a:lnTo>
                  <a:pt x="153654" y="43179"/>
                </a:lnTo>
                <a:lnTo>
                  <a:pt x="160131" y="40639"/>
                </a:lnTo>
                <a:lnTo>
                  <a:pt x="157845" y="40639"/>
                </a:lnTo>
                <a:lnTo>
                  <a:pt x="164449" y="38100"/>
                </a:lnTo>
                <a:lnTo>
                  <a:pt x="254873" y="38100"/>
                </a:lnTo>
                <a:lnTo>
                  <a:pt x="248015" y="33019"/>
                </a:lnTo>
                <a:lnTo>
                  <a:pt x="237855" y="26669"/>
                </a:lnTo>
                <a:lnTo>
                  <a:pt x="218170" y="13969"/>
                </a:lnTo>
                <a:lnTo>
                  <a:pt x="208518" y="8889"/>
                </a:lnTo>
                <a:lnTo>
                  <a:pt x="198993" y="5079"/>
                </a:lnTo>
                <a:lnTo>
                  <a:pt x="180197" y="0"/>
                </a:lnTo>
                <a:close/>
              </a:path>
              <a:path w="455929" h="618489">
                <a:moveTo>
                  <a:pt x="396097" y="429259"/>
                </a:moveTo>
                <a:lnTo>
                  <a:pt x="386826" y="454659"/>
                </a:lnTo>
                <a:lnTo>
                  <a:pt x="376920" y="478789"/>
                </a:lnTo>
                <a:lnTo>
                  <a:pt x="377174" y="478789"/>
                </a:lnTo>
                <a:lnTo>
                  <a:pt x="366633" y="501650"/>
                </a:lnTo>
                <a:lnTo>
                  <a:pt x="366887" y="501650"/>
                </a:lnTo>
                <a:lnTo>
                  <a:pt x="356600" y="523239"/>
                </a:lnTo>
                <a:lnTo>
                  <a:pt x="398411" y="523239"/>
                </a:lnTo>
                <a:lnTo>
                  <a:pt x="401304" y="516889"/>
                </a:lnTo>
                <a:lnTo>
                  <a:pt x="412099" y="494029"/>
                </a:lnTo>
                <a:lnTo>
                  <a:pt x="422386" y="468629"/>
                </a:lnTo>
                <a:lnTo>
                  <a:pt x="431911" y="441959"/>
                </a:lnTo>
                <a:lnTo>
                  <a:pt x="435797" y="430529"/>
                </a:lnTo>
                <a:lnTo>
                  <a:pt x="395843" y="430529"/>
                </a:lnTo>
                <a:lnTo>
                  <a:pt x="396097" y="429259"/>
                </a:lnTo>
                <a:close/>
              </a:path>
              <a:path w="455929" h="618489">
                <a:moveTo>
                  <a:pt x="78470" y="466089"/>
                </a:moveTo>
                <a:lnTo>
                  <a:pt x="78724" y="467359"/>
                </a:lnTo>
                <a:lnTo>
                  <a:pt x="79057" y="467359"/>
                </a:lnTo>
                <a:lnTo>
                  <a:pt x="78470" y="466089"/>
                </a:lnTo>
                <a:close/>
              </a:path>
              <a:path w="455929" h="618489">
                <a:moveTo>
                  <a:pt x="410575" y="381000"/>
                </a:moveTo>
                <a:lnTo>
                  <a:pt x="403844" y="406400"/>
                </a:lnTo>
                <a:lnTo>
                  <a:pt x="403685" y="406400"/>
                </a:lnTo>
                <a:lnTo>
                  <a:pt x="395843" y="430529"/>
                </a:lnTo>
                <a:lnTo>
                  <a:pt x="435797" y="430529"/>
                </a:lnTo>
                <a:lnTo>
                  <a:pt x="440547" y="416559"/>
                </a:lnTo>
                <a:lnTo>
                  <a:pt x="443208" y="406400"/>
                </a:lnTo>
                <a:lnTo>
                  <a:pt x="403844" y="406400"/>
                </a:lnTo>
                <a:lnTo>
                  <a:pt x="404181" y="405125"/>
                </a:lnTo>
                <a:lnTo>
                  <a:pt x="443541" y="405125"/>
                </a:lnTo>
                <a:lnTo>
                  <a:pt x="447532" y="389889"/>
                </a:lnTo>
                <a:lnTo>
                  <a:pt x="449284" y="382269"/>
                </a:lnTo>
                <a:lnTo>
                  <a:pt x="410448" y="382269"/>
                </a:lnTo>
                <a:lnTo>
                  <a:pt x="410575" y="381000"/>
                </a:lnTo>
                <a:close/>
              </a:path>
              <a:path w="455929" h="618489">
                <a:moveTo>
                  <a:pt x="62341" y="426719"/>
                </a:moveTo>
                <a:lnTo>
                  <a:pt x="62595" y="427989"/>
                </a:lnTo>
                <a:lnTo>
                  <a:pt x="62841" y="427989"/>
                </a:lnTo>
                <a:lnTo>
                  <a:pt x="62341" y="426719"/>
                </a:lnTo>
                <a:close/>
              </a:path>
              <a:path w="455929" h="618489">
                <a:moveTo>
                  <a:pt x="454051" y="308609"/>
                </a:moveTo>
                <a:lnTo>
                  <a:pt x="415782" y="308609"/>
                </a:lnTo>
                <a:lnTo>
                  <a:pt x="416008" y="310872"/>
                </a:lnTo>
                <a:lnTo>
                  <a:pt x="416103" y="311467"/>
                </a:lnTo>
                <a:lnTo>
                  <a:pt x="416639" y="316233"/>
                </a:lnTo>
                <a:lnTo>
                  <a:pt x="416717" y="316922"/>
                </a:lnTo>
                <a:lnTo>
                  <a:pt x="416798" y="317500"/>
                </a:lnTo>
                <a:lnTo>
                  <a:pt x="417433" y="326389"/>
                </a:lnTo>
                <a:lnTo>
                  <a:pt x="413940" y="364489"/>
                </a:lnTo>
                <a:lnTo>
                  <a:pt x="413115" y="369569"/>
                </a:lnTo>
                <a:lnTo>
                  <a:pt x="410448" y="382269"/>
                </a:lnTo>
                <a:lnTo>
                  <a:pt x="449284" y="382269"/>
                </a:lnTo>
                <a:lnTo>
                  <a:pt x="450453" y="377189"/>
                </a:lnTo>
                <a:lnTo>
                  <a:pt x="452612" y="364489"/>
                </a:lnTo>
                <a:lnTo>
                  <a:pt x="454219" y="352124"/>
                </a:lnTo>
                <a:lnTo>
                  <a:pt x="454262" y="351792"/>
                </a:lnTo>
                <a:lnTo>
                  <a:pt x="455152" y="339089"/>
                </a:lnTo>
                <a:lnTo>
                  <a:pt x="455495" y="327659"/>
                </a:lnTo>
                <a:lnTo>
                  <a:pt x="455533" y="326389"/>
                </a:lnTo>
                <a:lnTo>
                  <a:pt x="455109" y="318769"/>
                </a:lnTo>
                <a:lnTo>
                  <a:pt x="455007" y="316922"/>
                </a:lnTo>
                <a:lnTo>
                  <a:pt x="454898" y="314959"/>
                </a:lnTo>
                <a:lnTo>
                  <a:pt x="454051" y="308609"/>
                </a:lnTo>
                <a:close/>
              </a:path>
              <a:path w="455929" h="618489">
                <a:moveTo>
                  <a:pt x="452809" y="300989"/>
                </a:moveTo>
                <a:lnTo>
                  <a:pt x="413877" y="300989"/>
                </a:lnTo>
                <a:lnTo>
                  <a:pt x="414307" y="303140"/>
                </a:lnTo>
                <a:lnTo>
                  <a:pt x="414386" y="303529"/>
                </a:lnTo>
                <a:lnTo>
                  <a:pt x="414526" y="304001"/>
                </a:lnTo>
                <a:lnTo>
                  <a:pt x="415977" y="310872"/>
                </a:lnTo>
                <a:lnTo>
                  <a:pt x="415782" y="308609"/>
                </a:lnTo>
                <a:lnTo>
                  <a:pt x="454051" y="308609"/>
                </a:lnTo>
                <a:lnTo>
                  <a:pt x="453437" y="304001"/>
                </a:lnTo>
                <a:lnTo>
                  <a:pt x="453374" y="303529"/>
                </a:lnTo>
                <a:lnTo>
                  <a:pt x="452809" y="300989"/>
                </a:lnTo>
                <a:close/>
              </a:path>
              <a:path w="455929" h="618489">
                <a:moveTo>
                  <a:pt x="451116" y="293369"/>
                </a:moveTo>
                <a:lnTo>
                  <a:pt x="411337" y="293369"/>
                </a:lnTo>
                <a:lnTo>
                  <a:pt x="411437" y="293873"/>
                </a:lnTo>
                <a:lnTo>
                  <a:pt x="411712" y="294603"/>
                </a:lnTo>
                <a:lnTo>
                  <a:pt x="412054" y="295909"/>
                </a:lnTo>
                <a:lnTo>
                  <a:pt x="412409" y="296896"/>
                </a:lnTo>
                <a:lnTo>
                  <a:pt x="414269" y="303140"/>
                </a:lnTo>
                <a:lnTo>
                  <a:pt x="413877" y="300989"/>
                </a:lnTo>
                <a:lnTo>
                  <a:pt x="452809" y="300989"/>
                </a:lnTo>
                <a:lnTo>
                  <a:pt x="451228" y="293873"/>
                </a:lnTo>
                <a:lnTo>
                  <a:pt x="451116" y="293369"/>
                </a:lnTo>
                <a:close/>
              </a:path>
              <a:path w="455929" h="618489">
                <a:moveTo>
                  <a:pt x="448262" y="284479"/>
                </a:moveTo>
                <a:lnTo>
                  <a:pt x="407908" y="284479"/>
                </a:lnTo>
                <a:lnTo>
                  <a:pt x="408274" y="285718"/>
                </a:lnTo>
                <a:lnTo>
                  <a:pt x="408872" y="287045"/>
                </a:lnTo>
                <a:lnTo>
                  <a:pt x="411585" y="294603"/>
                </a:lnTo>
                <a:lnTo>
                  <a:pt x="411490" y="293873"/>
                </a:lnTo>
                <a:lnTo>
                  <a:pt x="411337" y="293369"/>
                </a:lnTo>
                <a:lnTo>
                  <a:pt x="451116" y="293369"/>
                </a:lnTo>
                <a:lnTo>
                  <a:pt x="450834" y="292100"/>
                </a:lnTo>
                <a:lnTo>
                  <a:pt x="448262" y="284479"/>
                </a:lnTo>
                <a:close/>
              </a:path>
              <a:path w="455929" h="618489">
                <a:moveTo>
                  <a:pt x="440928" y="265429"/>
                </a:moveTo>
                <a:lnTo>
                  <a:pt x="399018" y="265429"/>
                </a:lnTo>
                <a:lnTo>
                  <a:pt x="404098" y="275589"/>
                </a:lnTo>
                <a:lnTo>
                  <a:pt x="403717" y="275589"/>
                </a:lnTo>
                <a:lnTo>
                  <a:pt x="408274" y="285718"/>
                </a:lnTo>
                <a:lnTo>
                  <a:pt x="408152" y="285131"/>
                </a:lnTo>
                <a:lnTo>
                  <a:pt x="407908" y="284479"/>
                </a:lnTo>
                <a:lnTo>
                  <a:pt x="448262" y="284479"/>
                </a:lnTo>
                <a:lnTo>
                  <a:pt x="447405" y="281939"/>
                </a:lnTo>
                <a:lnTo>
                  <a:pt x="443341" y="270509"/>
                </a:lnTo>
                <a:lnTo>
                  <a:pt x="440928" y="265429"/>
                </a:lnTo>
                <a:close/>
              </a:path>
              <a:path w="455929" h="618489">
                <a:moveTo>
                  <a:pt x="436088" y="255269"/>
                </a:moveTo>
                <a:lnTo>
                  <a:pt x="393430" y="255269"/>
                </a:lnTo>
                <a:lnTo>
                  <a:pt x="399272" y="266700"/>
                </a:lnTo>
                <a:lnTo>
                  <a:pt x="399018" y="265429"/>
                </a:lnTo>
                <a:lnTo>
                  <a:pt x="440928" y="265429"/>
                </a:lnTo>
                <a:lnTo>
                  <a:pt x="436088" y="255269"/>
                </a:lnTo>
                <a:close/>
              </a:path>
              <a:path w="455929" h="618489">
                <a:moveTo>
                  <a:pt x="388731" y="177800"/>
                </a:moveTo>
                <a:lnTo>
                  <a:pt x="340598" y="177800"/>
                </a:lnTo>
                <a:lnTo>
                  <a:pt x="358251" y="200659"/>
                </a:lnTo>
                <a:lnTo>
                  <a:pt x="357743" y="200659"/>
                </a:lnTo>
                <a:lnTo>
                  <a:pt x="373999" y="223519"/>
                </a:lnTo>
                <a:lnTo>
                  <a:pt x="373491" y="223519"/>
                </a:lnTo>
                <a:lnTo>
                  <a:pt x="387715" y="245109"/>
                </a:lnTo>
                <a:lnTo>
                  <a:pt x="387334" y="245109"/>
                </a:lnTo>
                <a:lnTo>
                  <a:pt x="393684" y="256539"/>
                </a:lnTo>
                <a:lnTo>
                  <a:pt x="393430" y="255269"/>
                </a:lnTo>
                <a:lnTo>
                  <a:pt x="436088" y="255269"/>
                </a:lnTo>
                <a:lnTo>
                  <a:pt x="433054" y="248919"/>
                </a:lnTo>
                <a:lnTo>
                  <a:pt x="426958" y="237489"/>
                </a:lnTo>
                <a:lnTo>
                  <a:pt x="420227" y="226059"/>
                </a:lnTo>
                <a:lnTo>
                  <a:pt x="405495" y="201929"/>
                </a:lnTo>
                <a:lnTo>
                  <a:pt x="388731" y="177800"/>
                </a:lnTo>
                <a:close/>
              </a:path>
              <a:path w="455929" h="618489">
                <a:moveTo>
                  <a:pt x="54241" y="215900"/>
                </a:moveTo>
                <a:lnTo>
                  <a:pt x="54086" y="215900"/>
                </a:lnTo>
                <a:lnTo>
                  <a:pt x="53753" y="217148"/>
                </a:lnTo>
                <a:lnTo>
                  <a:pt x="54241" y="215900"/>
                </a:lnTo>
                <a:close/>
              </a:path>
              <a:path w="455929" h="618489">
                <a:moveTo>
                  <a:pt x="284899" y="63500"/>
                </a:moveTo>
                <a:lnTo>
                  <a:pt x="225282" y="63500"/>
                </a:lnTo>
                <a:lnTo>
                  <a:pt x="235061" y="71119"/>
                </a:lnTo>
                <a:lnTo>
                  <a:pt x="234553" y="71119"/>
                </a:lnTo>
                <a:lnTo>
                  <a:pt x="244240" y="78861"/>
                </a:lnTo>
                <a:lnTo>
                  <a:pt x="244488" y="78861"/>
                </a:lnTo>
                <a:lnTo>
                  <a:pt x="249160" y="82550"/>
                </a:lnTo>
                <a:lnTo>
                  <a:pt x="254238" y="86359"/>
                </a:lnTo>
                <a:lnTo>
                  <a:pt x="253730" y="86359"/>
                </a:lnTo>
                <a:lnTo>
                  <a:pt x="263890" y="95250"/>
                </a:lnTo>
                <a:lnTo>
                  <a:pt x="263382" y="95250"/>
                </a:lnTo>
                <a:lnTo>
                  <a:pt x="283575" y="114300"/>
                </a:lnTo>
                <a:lnTo>
                  <a:pt x="283067" y="114300"/>
                </a:lnTo>
                <a:lnTo>
                  <a:pt x="303260" y="134619"/>
                </a:lnTo>
                <a:lnTo>
                  <a:pt x="302879" y="134619"/>
                </a:lnTo>
                <a:lnTo>
                  <a:pt x="322564" y="156209"/>
                </a:lnTo>
                <a:lnTo>
                  <a:pt x="322056" y="156209"/>
                </a:lnTo>
                <a:lnTo>
                  <a:pt x="340979" y="179069"/>
                </a:lnTo>
                <a:lnTo>
                  <a:pt x="340598" y="177800"/>
                </a:lnTo>
                <a:lnTo>
                  <a:pt x="388731" y="177800"/>
                </a:lnTo>
                <a:lnTo>
                  <a:pt x="351139" y="130809"/>
                </a:lnTo>
                <a:lnTo>
                  <a:pt x="310245" y="87629"/>
                </a:lnTo>
                <a:lnTo>
                  <a:pt x="289417" y="67309"/>
                </a:lnTo>
                <a:lnTo>
                  <a:pt x="284899" y="63500"/>
                </a:lnTo>
                <a:close/>
              </a:path>
              <a:path w="455929" h="618489">
                <a:moveTo>
                  <a:pt x="69721" y="171450"/>
                </a:moveTo>
                <a:lnTo>
                  <a:pt x="69453" y="171450"/>
                </a:lnTo>
                <a:lnTo>
                  <a:pt x="69199" y="172719"/>
                </a:lnTo>
                <a:lnTo>
                  <a:pt x="69721" y="171450"/>
                </a:lnTo>
                <a:close/>
              </a:path>
              <a:path w="455929" h="618489">
                <a:moveTo>
                  <a:pt x="88812" y="128269"/>
                </a:moveTo>
                <a:lnTo>
                  <a:pt x="88503" y="128269"/>
                </a:lnTo>
                <a:lnTo>
                  <a:pt x="88122" y="129539"/>
                </a:lnTo>
                <a:lnTo>
                  <a:pt x="88812" y="128269"/>
                </a:lnTo>
                <a:close/>
              </a:path>
              <a:path w="455929" h="618489">
                <a:moveTo>
                  <a:pt x="110691" y="90169"/>
                </a:moveTo>
                <a:lnTo>
                  <a:pt x="110347" y="90169"/>
                </a:lnTo>
                <a:lnTo>
                  <a:pt x="109839" y="91439"/>
                </a:lnTo>
                <a:lnTo>
                  <a:pt x="110691" y="90169"/>
                </a:lnTo>
                <a:close/>
              </a:path>
              <a:path w="455929" h="618489">
                <a:moveTo>
                  <a:pt x="127788" y="67309"/>
                </a:moveTo>
                <a:lnTo>
                  <a:pt x="127238" y="67309"/>
                </a:lnTo>
                <a:lnTo>
                  <a:pt x="126730" y="68579"/>
                </a:lnTo>
                <a:lnTo>
                  <a:pt x="127788" y="67309"/>
                </a:lnTo>
                <a:close/>
              </a:path>
              <a:path w="455929" h="618489">
                <a:moveTo>
                  <a:pt x="277388" y="57150"/>
                </a:moveTo>
                <a:lnTo>
                  <a:pt x="216519" y="57150"/>
                </a:lnTo>
                <a:lnTo>
                  <a:pt x="226044" y="64769"/>
                </a:lnTo>
                <a:lnTo>
                  <a:pt x="225282" y="63500"/>
                </a:lnTo>
                <a:lnTo>
                  <a:pt x="284899" y="63500"/>
                </a:lnTo>
                <a:lnTo>
                  <a:pt x="277388" y="57150"/>
                </a:lnTo>
                <a:close/>
              </a:path>
              <a:path w="455929" h="618489">
                <a:moveTo>
                  <a:pt x="265564" y="46994"/>
                </a:moveTo>
                <a:lnTo>
                  <a:pt x="199762" y="46994"/>
                </a:lnTo>
                <a:lnTo>
                  <a:pt x="208645" y="52069"/>
                </a:lnTo>
                <a:lnTo>
                  <a:pt x="207756" y="52069"/>
                </a:lnTo>
                <a:lnTo>
                  <a:pt x="217027" y="58419"/>
                </a:lnTo>
                <a:lnTo>
                  <a:pt x="216519" y="57150"/>
                </a:lnTo>
                <a:lnTo>
                  <a:pt x="277388" y="57150"/>
                </a:lnTo>
                <a:lnTo>
                  <a:pt x="268462" y="49529"/>
                </a:lnTo>
                <a:lnTo>
                  <a:pt x="265564" y="46994"/>
                </a:lnTo>
                <a:close/>
              </a:path>
              <a:path w="455929" h="618489">
                <a:moveTo>
                  <a:pt x="139201" y="54609"/>
                </a:moveTo>
                <a:lnTo>
                  <a:pt x="138795" y="54609"/>
                </a:lnTo>
                <a:lnTo>
                  <a:pt x="137906" y="55879"/>
                </a:lnTo>
                <a:lnTo>
                  <a:pt x="139201" y="54609"/>
                </a:lnTo>
                <a:close/>
              </a:path>
              <a:path w="455929" h="618489">
                <a:moveTo>
                  <a:pt x="144986" y="49529"/>
                </a:moveTo>
                <a:lnTo>
                  <a:pt x="144383" y="49529"/>
                </a:lnTo>
                <a:lnTo>
                  <a:pt x="143367" y="50800"/>
                </a:lnTo>
                <a:lnTo>
                  <a:pt x="144986" y="49529"/>
                </a:lnTo>
                <a:close/>
              </a:path>
              <a:path w="455929" h="618489">
                <a:moveTo>
                  <a:pt x="261204" y="43179"/>
                </a:moveTo>
                <a:lnTo>
                  <a:pt x="192135" y="43179"/>
                </a:lnTo>
                <a:lnTo>
                  <a:pt x="200644" y="48259"/>
                </a:lnTo>
                <a:lnTo>
                  <a:pt x="199758" y="46994"/>
                </a:lnTo>
                <a:lnTo>
                  <a:pt x="265564" y="46994"/>
                </a:lnTo>
                <a:lnTo>
                  <a:pt x="261204" y="43179"/>
                </a:lnTo>
                <a:close/>
              </a:path>
              <a:path w="455929" h="618489">
                <a:moveTo>
                  <a:pt x="150521" y="45719"/>
                </a:moveTo>
                <a:lnTo>
                  <a:pt x="149844" y="45719"/>
                </a:lnTo>
                <a:lnTo>
                  <a:pt x="148219" y="46994"/>
                </a:lnTo>
                <a:lnTo>
                  <a:pt x="150521" y="45719"/>
                </a:lnTo>
                <a:close/>
              </a:path>
              <a:path w="455929" h="618489">
                <a:moveTo>
                  <a:pt x="258302" y="40639"/>
                </a:moveTo>
                <a:lnTo>
                  <a:pt x="185023" y="40639"/>
                </a:lnTo>
                <a:lnTo>
                  <a:pt x="193278" y="44450"/>
                </a:lnTo>
                <a:lnTo>
                  <a:pt x="192135" y="43179"/>
                </a:lnTo>
                <a:lnTo>
                  <a:pt x="261204" y="43179"/>
                </a:lnTo>
                <a:lnTo>
                  <a:pt x="258302" y="40639"/>
                </a:lnTo>
                <a:close/>
              </a:path>
              <a:path w="455929" h="618489">
                <a:moveTo>
                  <a:pt x="254873" y="38100"/>
                </a:moveTo>
                <a:lnTo>
                  <a:pt x="173339" y="38100"/>
                </a:lnTo>
                <a:lnTo>
                  <a:pt x="180578" y="39369"/>
                </a:lnTo>
                <a:lnTo>
                  <a:pt x="178927" y="39369"/>
                </a:lnTo>
                <a:lnTo>
                  <a:pt x="186547" y="41909"/>
                </a:lnTo>
                <a:lnTo>
                  <a:pt x="185023" y="40639"/>
                </a:lnTo>
                <a:lnTo>
                  <a:pt x="258302" y="40639"/>
                </a:lnTo>
                <a:lnTo>
                  <a:pt x="254873" y="38100"/>
                </a:lnTo>
                <a:close/>
              </a:path>
              <a:path w="455929" h="618489">
                <a:moveTo>
                  <a:pt x="168640" y="38100"/>
                </a:moveTo>
                <a:lnTo>
                  <a:pt x="164449" y="38100"/>
                </a:lnTo>
                <a:lnTo>
                  <a:pt x="162163" y="39369"/>
                </a:lnTo>
                <a:lnTo>
                  <a:pt x="168640" y="381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7927975" y="5090286"/>
            <a:ext cx="11430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spc="-50" dirty="0">
                <a:latin typeface="Calibri"/>
                <a:cs typeface="Calibri"/>
              </a:rPr>
              <a:t>r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653778" y="5154244"/>
            <a:ext cx="6165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[0…9]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660506" y="4145356"/>
            <a:ext cx="61658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000" spc="-10" dirty="0">
                <a:latin typeface="Calibri"/>
                <a:cs typeface="Calibri"/>
              </a:rPr>
              <a:t>[0…9]</a:t>
            </a:r>
            <a:endParaRPr sz="200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5694426" y="5137403"/>
            <a:ext cx="1929130" cy="806450"/>
            <a:chOff x="5694426" y="5137403"/>
            <a:chExt cx="1929130" cy="806450"/>
          </a:xfrm>
        </p:grpSpPr>
        <p:sp>
          <p:nvSpPr>
            <p:cNvPr id="9" name="object 9"/>
            <p:cNvSpPr/>
            <p:nvPr/>
          </p:nvSpPr>
          <p:spPr>
            <a:xfrm>
              <a:off x="5694426" y="5483351"/>
              <a:ext cx="1036955" cy="114300"/>
            </a:xfrm>
            <a:custGeom>
              <a:avLst/>
              <a:gdLst/>
              <a:ahLst/>
              <a:cxnLst/>
              <a:rect l="l" t="t" r="r" b="b"/>
              <a:pathLst>
                <a:path w="1036954" h="114300">
                  <a:moveTo>
                    <a:pt x="922401" y="0"/>
                  </a:moveTo>
                  <a:lnTo>
                    <a:pt x="922401" y="114300"/>
                  </a:lnTo>
                  <a:lnTo>
                    <a:pt x="998601" y="76200"/>
                  </a:lnTo>
                  <a:lnTo>
                    <a:pt x="941451" y="76200"/>
                  </a:lnTo>
                  <a:lnTo>
                    <a:pt x="941451" y="38100"/>
                  </a:lnTo>
                  <a:lnTo>
                    <a:pt x="998601" y="38100"/>
                  </a:lnTo>
                  <a:lnTo>
                    <a:pt x="922401" y="0"/>
                  </a:lnTo>
                  <a:close/>
                </a:path>
                <a:path w="1036954" h="114300">
                  <a:moveTo>
                    <a:pt x="922401" y="38100"/>
                  </a:moveTo>
                  <a:lnTo>
                    <a:pt x="0" y="38100"/>
                  </a:lnTo>
                  <a:lnTo>
                    <a:pt x="0" y="76200"/>
                  </a:lnTo>
                  <a:lnTo>
                    <a:pt x="922401" y="76200"/>
                  </a:lnTo>
                  <a:lnTo>
                    <a:pt x="922401" y="38100"/>
                  </a:lnTo>
                  <a:close/>
                </a:path>
                <a:path w="1036954" h="114300">
                  <a:moveTo>
                    <a:pt x="998601" y="38100"/>
                  </a:moveTo>
                  <a:lnTo>
                    <a:pt x="941451" y="38100"/>
                  </a:lnTo>
                  <a:lnTo>
                    <a:pt x="941451" y="76200"/>
                  </a:lnTo>
                  <a:lnTo>
                    <a:pt x="998601" y="76200"/>
                  </a:lnTo>
                  <a:lnTo>
                    <a:pt x="1036701" y="57150"/>
                  </a:lnTo>
                  <a:lnTo>
                    <a:pt x="998601" y="3810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731508" y="5137403"/>
              <a:ext cx="891540" cy="806450"/>
            </a:xfrm>
            <a:custGeom>
              <a:avLst/>
              <a:gdLst/>
              <a:ahLst/>
              <a:cxnLst/>
              <a:rect l="l" t="t" r="r" b="b"/>
              <a:pathLst>
                <a:path w="891540" h="806450">
                  <a:moveTo>
                    <a:pt x="445770" y="0"/>
                  </a:moveTo>
                  <a:lnTo>
                    <a:pt x="397187" y="2365"/>
                  </a:lnTo>
                  <a:lnTo>
                    <a:pt x="350123" y="9297"/>
                  </a:lnTo>
                  <a:lnTo>
                    <a:pt x="304848" y="20549"/>
                  </a:lnTo>
                  <a:lnTo>
                    <a:pt x="261635" y="35876"/>
                  </a:lnTo>
                  <a:lnTo>
                    <a:pt x="220754" y="55033"/>
                  </a:lnTo>
                  <a:lnTo>
                    <a:pt x="182477" y="77772"/>
                  </a:lnTo>
                  <a:lnTo>
                    <a:pt x="147077" y="103849"/>
                  </a:lnTo>
                  <a:lnTo>
                    <a:pt x="114824" y="133017"/>
                  </a:lnTo>
                  <a:lnTo>
                    <a:pt x="85990" y="165030"/>
                  </a:lnTo>
                  <a:lnTo>
                    <a:pt x="60847" y="199644"/>
                  </a:lnTo>
                  <a:lnTo>
                    <a:pt x="39666" y="236610"/>
                  </a:lnTo>
                  <a:lnTo>
                    <a:pt x="22719" y="275685"/>
                  </a:lnTo>
                  <a:lnTo>
                    <a:pt x="10278" y="316622"/>
                  </a:lnTo>
                  <a:lnTo>
                    <a:pt x="2614" y="359174"/>
                  </a:lnTo>
                  <a:lnTo>
                    <a:pt x="0" y="403098"/>
                  </a:lnTo>
                  <a:lnTo>
                    <a:pt x="2614" y="447018"/>
                  </a:lnTo>
                  <a:lnTo>
                    <a:pt x="10278" y="489570"/>
                  </a:lnTo>
                  <a:lnTo>
                    <a:pt x="22719" y="530505"/>
                  </a:lnTo>
                  <a:lnTo>
                    <a:pt x="39666" y="569579"/>
                  </a:lnTo>
                  <a:lnTo>
                    <a:pt x="60847" y="606546"/>
                  </a:lnTo>
                  <a:lnTo>
                    <a:pt x="85990" y="641159"/>
                  </a:lnTo>
                  <a:lnTo>
                    <a:pt x="114824" y="673173"/>
                  </a:lnTo>
                  <a:lnTo>
                    <a:pt x="147077" y="702342"/>
                  </a:lnTo>
                  <a:lnTo>
                    <a:pt x="182477" y="728419"/>
                  </a:lnTo>
                  <a:lnTo>
                    <a:pt x="220754" y="751159"/>
                  </a:lnTo>
                  <a:lnTo>
                    <a:pt x="261635" y="770317"/>
                  </a:lnTo>
                  <a:lnTo>
                    <a:pt x="304848" y="785645"/>
                  </a:lnTo>
                  <a:lnTo>
                    <a:pt x="350123" y="796898"/>
                  </a:lnTo>
                  <a:lnTo>
                    <a:pt x="397187" y="803830"/>
                  </a:lnTo>
                  <a:lnTo>
                    <a:pt x="445770" y="806196"/>
                  </a:lnTo>
                  <a:lnTo>
                    <a:pt x="494352" y="803830"/>
                  </a:lnTo>
                  <a:lnTo>
                    <a:pt x="541416" y="796898"/>
                  </a:lnTo>
                  <a:lnTo>
                    <a:pt x="586691" y="785645"/>
                  </a:lnTo>
                  <a:lnTo>
                    <a:pt x="629904" y="770317"/>
                  </a:lnTo>
                  <a:lnTo>
                    <a:pt x="670785" y="751159"/>
                  </a:lnTo>
                  <a:lnTo>
                    <a:pt x="709062" y="728419"/>
                  </a:lnTo>
                  <a:lnTo>
                    <a:pt x="744462" y="702342"/>
                  </a:lnTo>
                  <a:lnTo>
                    <a:pt x="776715" y="673173"/>
                  </a:lnTo>
                  <a:lnTo>
                    <a:pt x="805549" y="641159"/>
                  </a:lnTo>
                  <a:lnTo>
                    <a:pt x="830692" y="606546"/>
                  </a:lnTo>
                  <a:lnTo>
                    <a:pt x="851873" y="569579"/>
                  </a:lnTo>
                  <a:lnTo>
                    <a:pt x="868820" y="530505"/>
                  </a:lnTo>
                  <a:lnTo>
                    <a:pt x="881261" y="489570"/>
                  </a:lnTo>
                  <a:lnTo>
                    <a:pt x="888925" y="447018"/>
                  </a:lnTo>
                  <a:lnTo>
                    <a:pt x="891540" y="403098"/>
                  </a:lnTo>
                  <a:lnTo>
                    <a:pt x="888925" y="359174"/>
                  </a:lnTo>
                  <a:lnTo>
                    <a:pt x="881261" y="316622"/>
                  </a:lnTo>
                  <a:lnTo>
                    <a:pt x="868820" y="275685"/>
                  </a:lnTo>
                  <a:lnTo>
                    <a:pt x="851873" y="236610"/>
                  </a:lnTo>
                  <a:lnTo>
                    <a:pt x="830692" y="199644"/>
                  </a:lnTo>
                  <a:lnTo>
                    <a:pt x="805549" y="165030"/>
                  </a:lnTo>
                  <a:lnTo>
                    <a:pt x="776715" y="133017"/>
                  </a:lnTo>
                  <a:lnTo>
                    <a:pt x="744462" y="103849"/>
                  </a:lnTo>
                  <a:lnTo>
                    <a:pt x="709062" y="77772"/>
                  </a:lnTo>
                  <a:lnTo>
                    <a:pt x="670785" y="55033"/>
                  </a:lnTo>
                  <a:lnTo>
                    <a:pt x="629904" y="35876"/>
                  </a:lnTo>
                  <a:lnTo>
                    <a:pt x="586691" y="20549"/>
                  </a:lnTo>
                  <a:lnTo>
                    <a:pt x="541416" y="9297"/>
                  </a:lnTo>
                  <a:lnTo>
                    <a:pt x="494352" y="2365"/>
                  </a:lnTo>
                  <a:lnTo>
                    <a:pt x="445770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7010400" y="5292648"/>
            <a:ext cx="335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775" spc="-37" baseline="-21021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2775" baseline="-21021">
              <a:latin typeface="Calibri"/>
              <a:cs typeface="Calibri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7623809" y="5137403"/>
            <a:ext cx="2733040" cy="806450"/>
            <a:chOff x="7623809" y="5137403"/>
            <a:chExt cx="2733040" cy="806450"/>
          </a:xfrm>
        </p:grpSpPr>
        <p:sp>
          <p:nvSpPr>
            <p:cNvPr id="13" name="object 13"/>
            <p:cNvSpPr/>
            <p:nvPr/>
          </p:nvSpPr>
          <p:spPr>
            <a:xfrm>
              <a:off x="7623810" y="5483351"/>
              <a:ext cx="2733040" cy="114300"/>
            </a:xfrm>
            <a:custGeom>
              <a:avLst/>
              <a:gdLst/>
              <a:ahLst/>
              <a:cxnLst/>
              <a:rect l="l" t="t" r="r" b="b"/>
              <a:pathLst>
                <a:path w="2733040" h="114300">
                  <a:moveTo>
                    <a:pt x="1006983" y="57150"/>
                  </a:moveTo>
                  <a:lnTo>
                    <a:pt x="968883" y="38100"/>
                  </a:lnTo>
                  <a:lnTo>
                    <a:pt x="892683" y="0"/>
                  </a:lnTo>
                  <a:lnTo>
                    <a:pt x="892683" y="38100"/>
                  </a:lnTo>
                  <a:lnTo>
                    <a:pt x="0" y="38100"/>
                  </a:lnTo>
                  <a:lnTo>
                    <a:pt x="0" y="76200"/>
                  </a:lnTo>
                  <a:lnTo>
                    <a:pt x="892683" y="76200"/>
                  </a:lnTo>
                  <a:lnTo>
                    <a:pt x="892683" y="114300"/>
                  </a:lnTo>
                  <a:lnTo>
                    <a:pt x="968883" y="76200"/>
                  </a:lnTo>
                  <a:lnTo>
                    <a:pt x="1006983" y="57150"/>
                  </a:lnTo>
                  <a:close/>
                </a:path>
                <a:path w="2733040" h="114300">
                  <a:moveTo>
                    <a:pt x="2732913" y="57150"/>
                  </a:moveTo>
                  <a:lnTo>
                    <a:pt x="2694813" y="38100"/>
                  </a:lnTo>
                  <a:lnTo>
                    <a:pt x="2618613" y="0"/>
                  </a:lnTo>
                  <a:lnTo>
                    <a:pt x="2618613" y="38100"/>
                  </a:lnTo>
                  <a:lnTo>
                    <a:pt x="1862328" y="38100"/>
                  </a:lnTo>
                  <a:lnTo>
                    <a:pt x="1862328" y="76200"/>
                  </a:lnTo>
                  <a:lnTo>
                    <a:pt x="2618613" y="76200"/>
                  </a:lnTo>
                  <a:lnTo>
                    <a:pt x="2618613" y="114300"/>
                  </a:lnTo>
                  <a:lnTo>
                    <a:pt x="2694813" y="76200"/>
                  </a:lnTo>
                  <a:lnTo>
                    <a:pt x="2732913" y="5715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30411" y="5137403"/>
              <a:ext cx="893444" cy="806450"/>
            </a:xfrm>
            <a:custGeom>
              <a:avLst/>
              <a:gdLst/>
              <a:ahLst/>
              <a:cxnLst/>
              <a:rect l="l" t="t" r="r" b="b"/>
              <a:pathLst>
                <a:path w="893445" h="806450">
                  <a:moveTo>
                    <a:pt x="446532" y="0"/>
                  </a:moveTo>
                  <a:lnTo>
                    <a:pt x="397873" y="2365"/>
                  </a:lnTo>
                  <a:lnTo>
                    <a:pt x="350734" y="9297"/>
                  </a:lnTo>
                  <a:lnTo>
                    <a:pt x="305385" y="20549"/>
                  </a:lnTo>
                  <a:lnTo>
                    <a:pt x="262099" y="35876"/>
                  </a:lnTo>
                  <a:lnTo>
                    <a:pt x="221149" y="55033"/>
                  </a:lnTo>
                  <a:lnTo>
                    <a:pt x="182806" y="77772"/>
                  </a:lnTo>
                  <a:lnTo>
                    <a:pt x="147344" y="103849"/>
                  </a:lnTo>
                  <a:lnTo>
                    <a:pt x="115034" y="133017"/>
                  </a:lnTo>
                  <a:lnTo>
                    <a:pt x="86148" y="165030"/>
                  </a:lnTo>
                  <a:lnTo>
                    <a:pt x="60960" y="199644"/>
                  </a:lnTo>
                  <a:lnTo>
                    <a:pt x="39740" y="236610"/>
                  </a:lnTo>
                  <a:lnTo>
                    <a:pt x="22762" y="275685"/>
                  </a:lnTo>
                  <a:lnTo>
                    <a:pt x="10298" y="316622"/>
                  </a:lnTo>
                  <a:lnTo>
                    <a:pt x="2619" y="359174"/>
                  </a:lnTo>
                  <a:lnTo>
                    <a:pt x="0" y="403098"/>
                  </a:lnTo>
                  <a:lnTo>
                    <a:pt x="2619" y="447018"/>
                  </a:lnTo>
                  <a:lnTo>
                    <a:pt x="10298" y="489570"/>
                  </a:lnTo>
                  <a:lnTo>
                    <a:pt x="22762" y="530505"/>
                  </a:lnTo>
                  <a:lnTo>
                    <a:pt x="39740" y="569579"/>
                  </a:lnTo>
                  <a:lnTo>
                    <a:pt x="60960" y="606546"/>
                  </a:lnTo>
                  <a:lnTo>
                    <a:pt x="86148" y="641159"/>
                  </a:lnTo>
                  <a:lnTo>
                    <a:pt x="115034" y="673173"/>
                  </a:lnTo>
                  <a:lnTo>
                    <a:pt x="147344" y="702342"/>
                  </a:lnTo>
                  <a:lnTo>
                    <a:pt x="182806" y="728419"/>
                  </a:lnTo>
                  <a:lnTo>
                    <a:pt x="221149" y="751159"/>
                  </a:lnTo>
                  <a:lnTo>
                    <a:pt x="262099" y="770317"/>
                  </a:lnTo>
                  <a:lnTo>
                    <a:pt x="305385" y="785645"/>
                  </a:lnTo>
                  <a:lnTo>
                    <a:pt x="350734" y="796898"/>
                  </a:lnTo>
                  <a:lnTo>
                    <a:pt x="397873" y="803830"/>
                  </a:lnTo>
                  <a:lnTo>
                    <a:pt x="446532" y="806196"/>
                  </a:lnTo>
                  <a:lnTo>
                    <a:pt x="495190" y="803830"/>
                  </a:lnTo>
                  <a:lnTo>
                    <a:pt x="542329" y="796898"/>
                  </a:lnTo>
                  <a:lnTo>
                    <a:pt x="587678" y="785645"/>
                  </a:lnTo>
                  <a:lnTo>
                    <a:pt x="630964" y="770317"/>
                  </a:lnTo>
                  <a:lnTo>
                    <a:pt x="671914" y="751159"/>
                  </a:lnTo>
                  <a:lnTo>
                    <a:pt x="710257" y="728419"/>
                  </a:lnTo>
                  <a:lnTo>
                    <a:pt x="745719" y="702342"/>
                  </a:lnTo>
                  <a:lnTo>
                    <a:pt x="778029" y="673173"/>
                  </a:lnTo>
                  <a:lnTo>
                    <a:pt x="806915" y="641159"/>
                  </a:lnTo>
                  <a:lnTo>
                    <a:pt x="832103" y="606546"/>
                  </a:lnTo>
                  <a:lnTo>
                    <a:pt x="853323" y="569579"/>
                  </a:lnTo>
                  <a:lnTo>
                    <a:pt x="870301" y="530505"/>
                  </a:lnTo>
                  <a:lnTo>
                    <a:pt x="882765" y="489570"/>
                  </a:lnTo>
                  <a:lnTo>
                    <a:pt x="890444" y="447018"/>
                  </a:lnTo>
                  <a:lnTo>
                    <a:pt x="893064" y="403098"/>
                  </a:lnTo>
                  <a:lnTo>
                    <a:pt x="890444" y="359174"/>
                  </a:lnTo>
                  <a:lnTo>
                    <a:pt x="882765" y="316622"/>
                  </a:lnTo>
                  <a:lnTo>
                    <a:pt x="870301" y="275685"/>
                  </a:lnTo>
                  <a:lnTo>
                    <a:pt x="853323" y="236610"/>
                  </a:lnTo>
                  <a:lnTo>
                    <a:pt x="832104" y="199644"/>
                  </a:lnTo>
                  <a:lnTo>
                    <a:pt x="806915" y="165030"/>
                  </a:lnTo>
                  <a:lnTo>
                    <a:pt x="778029" y="133017"/>
                  </a:lnTo>
                  <a:lnTo>
                    <a:pt x="745719" y="103849"/>
                  </a:lnTo>
                  <a:lnTo>
                    <a:pt x="710257" y="77772"/>
                  </a:lnTo>
                  <a:lnTo>
                    <a:pt x="671914" y="55033"/>
                  </a:lnTo>
                  <a:lnTo>
                    <a:pt x="630964" y="35876"/>
                  </a:lnTo>
                  <a:lnTo>
                    <a:pt x="587678" y="20549"/>
                  </a:lnTo>
                  <a:lnTo>
                    <a:pt x="542329" y="9297"/>
                  </a:lnTo>
                  <a:lnTo>
                    <a:pt x="495190" y="2365"/>
                  </a:lnTo>
                  <a:lnTo>
                    <a:pt x="446532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8910573" y="5292648"/>
            <a:ext cx="335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2775" spc="-37" baseline="-21021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775" baseline="-21021">
              <a:latin typeface="Calibri"/>
              <a:cs typeface="Calibri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10355580" y="5137403"/>
            <a:ext cx="893444" cy="806450"/>
            <a:chOff x="10355580" y="5137403"/>
            <a:chExt cx="893444" cy="806450"/>
          </a:xfrm>
        </p:grpSpPr>
        <p:sp>
          <p:nvSpPr>
            <p:cNvPr id="17" name="object 17"/>
            <p:cNvSpPr/>
            <p:nvPr/>
          </p:nvSpPr>
          <p:spPr>
            <a:xfrm>
              <a:off x="10355580" y="5137403"/>
              <a:ext cx="893444" cy="806450"/>
            </a:xfrm>
            <a:custGeom>
              <a:avLst/>
              <a:gdLst/>
              <a:ahLst/>
              <a:cxnLst/>
              <a:rect l="l" t="t" r="r" b="b"/>
              <a:pathLst>
                <a:path w="893445" h="806450">
                  <a:moveTo>
                    <a:pt x="446531" y="0"/>
                  </a:moveTo>
                  <a:lnTo>
                    <a:pt x="397873" y="2365"/>
                  </a:lnTo>
                  <a:lnTo>
                    <a:pt x="350734" y="9297"/>
                  </a:lnTo>
                  <a:lnTo>
                    <a:pt x="305385" y="20549"/>
                  </a:lnTo>
                  <a:lnTo>
                    <a:pt x="262099" y="35876"/>
                  </a:lnTo>
                  <a:lnTo>
                    <a:pt x="221149" y="55033"/>
                  </a:lnTo>
                  <a:lnTo>
                    <a:pt x="182806" y="77772"/>
                  </a:lnTo>
                  <a:lnTo>
                    <a:pt x="147344" y="103849"/>
                  </a:lnTo>
                  <a:lnTo>
                    <a:pt x="115034" y="133017"/>
                  </a:lnTo>
                  <a:lnTo>
                    <a:pt x="86148" y="165030"/>
                  </a:lnTo>
                  <a:lnTo>
                    <a:pt x="60960" y="199644"/>
                  </a:lnTo>
                  <a:lnTo>
                    <a:pt x="39740" y="236610"/>
                  </a:lnTo>
                  <a:lnTo>
                    <a:pt x="22762" y="275685"/>
                  </a:lnTo>
                  <a:lnTo>
                    <a:pt x="10298" y="316622"/>
                  </a:lnTo>
                  <a:lnTo>
                    <a:pt x="2619" y="359174"/>
                  </a:lnTo>
                  <a:lnTo>
                    <a:pt x="0" y="403098"/>
                  </a:lnTo>
                  <a:lnTo>
                    <a:pt x="2619" y="447018"/>
                  </a:lnTo>
                  <a:lnTo>
                    <a:pt x="10298" y="489570"/>
                  </a:lnTo>
                  <a:lnTo>
                    <a:pt x="22762" y="530505"/>
                  </a:lnTo>
                  <a:lnTo>
                    <a:pt x="39740" y="569579"/>
                  </a:lnTo>
                  <a:lnTo>
                    <a:pt x="60959" y="606546"/>
                  </a:lnTo>
                  <a:lnTo>
                    <a:pt x="86148" y="641159"/>
                  </a:lnTo>
                  <a:lnTo>
                    <a:pt x="115034" y="673173"/>
                  </a:lnTo>
                  <a:lnTo>
                    <a:pt x="147344" y="702342"/>
                  </a:lnTo>
                  <a:lnTo>
                    <a:pt x="182806" y="728419"/>
                  </a:lnTo>
                  <a:lnTo>
                    <a:pt x="221149" y="751159"/>
                  </a:lnTo>
                  <a:lnTo>
                    <a:pt x="262099" y="770317"/>
                  </a:lnTo>
                  <a:lnTo>
                    <a:pt x="305385" y="785645"/>
                  </a:lnTo>
                  <a:lnTo>
                    <a:pt x="350734" y="796898"/>
                  </a:lnTo>
                  <a:lnTo>
                    <a:pt x="397873" y="803830"/>
                  </a:lnTo>
                  <a:lnTo>
                    <a:pt x="446531" y="806196"/>
                  </a:lnTo>
                  <a:lnTo>
                    <a:pt x="495190" y="803830"/>
                  </a:lnTo>
                  <a:lnTo>
                    <a:pt x="542329" y="796898"/>
                  </a:lnTo>
                  <a:lnTo>
                    <a:pt x="587678" y="785645"/>
                  </a:lnTo>
                  <a:lnTo>
                    <a:pt x="630964" y="770317"/>
                  </a:lnTo>
                  <a:lnTo>
                    <a:pt x="671914" y="751159"/>
                  </a:lnTo>
                  <a:lnTo>
                    <a:pt x="710257" y="728419"/>
                  </a:lnTo>
                  <a:lnTo>
                    <a:pt x="745719" y="702342"/>
                  </a:lnTo>
                  <a:lnTo>
                    <a:pt x="778029" y="673173"/>
                  </a:lnTo>
                  <a:lnTo>
                    <a:pt x="806915" y="641159"/>
                  </a:lnTo>
                  <a:lnTo>
                    <a:pt x="832103" y="606546"/>
                  </a:lnTo>
                  <a:lnTo>
                    <a:pt x="853323" y="569579"/>
                  </a:lnTo>
                  <a:lnTo>
                    <a:pt x="870301" y="530505"/>
                  </a:lnTo>
                  <a:lnTo>
                    <a:pt x="882765" y="489570"/>
                  </a:lnTo>
                  <a:lnTo>
                    <a:pt x="890444" y="447018"/>
                  </a:lnTo>
                  <a:lnTo>
                    <a:pt x="893064" y="403098"/>
                  </a:lnTo>
                  <a:lnTo>
                    <a:pt x="890444" y="359174"/>
                  </a:lnTo>
                  <a:lnTo>
                    <a:pt x="882765" y="316622"/>
                  </a:lnTo>
                  <a:lnTo>
                    <a:pt x="870301" y="275685"/>
                  </a:lnTo>
                  <a:lnTo>
                    <a:pt x="853323" y="236610"/>
                  </a:lnTo>
                  <a:lnTo>
                    <a:pt x="832103" y="199644"/>
                  </a:lnTo>
                  <a:lnTo>
                    <a:pt x="806915" y="165030"/>
                  </a:lnTo>
                  <a:lnTo>
                    <a:pt x="778029" y="133017"/>
                  </a:lnTo>
                  <a:lnTo>
                    <a:pt x="745719" y="103849"/>
                  </a:lnTo>
                  <a:lnTo>
                    <a:pt x="710257" y="77772"/>
                  </a:lnTo>
                  <a:lnTo>
                    <a:pt x="671914" y="55033"/>
                  </a:lnTo>
                  <a:lnTo>
                    <a:pt x="630964" y="35876"/>
                  </a:lnTo>
                  <a:lnTo>
                    <a:pt x="587678" y="20549"/>
                  </a:lnTo>
                  <a:lnTo>
                    <a:pt x="542329" y="9297"/>
                  </a:lnTo>
                  <a:lnTo>
                    <a:pt x="495190" y="2365"/>
                  </a:lnTo>
                  <a:lnTo>
                    <a:pt x="446531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0485120" y="5225795"/>
              <a:ext cx="634365" cy="629920"/>
            </a:xfrm>
            <a:custGeom>
              <a:avLst/>
              <a:gdLst/>
              <a:ahLst/>
              <a:cxnLst/>
              <a:rect l="l" t="t" r="r" b="b"/>
              <a:pathLst>
                <a:path w="634365" h="629920">
                  <a:moveTo>
                    <a:pt x="316991" y="0"/>
                  </a:moveTo>
                  <a:lnTo>
                    <a:pt x="270135" y="3410"/>
                  </a:lnTo>
                  <a:lnTo>
                    <a:pt x="225417" y="13319"/>
                  </a:lnTo>
                  <a:lnTo>
                    <a:pt x="183328" y="29240"/>
                  </a:lnTo>
                  <a:lnTo>
                    <a:pt x="144358" y="50687"/>
                  </a:lnTo>
                  <a:lnTo>
                    <a:pt x="108996" y="77173"/>
                  </a:lnTo>
                  <a:lnTo>
                    <a:pt x="77731" y="108213"/>
                  </a:lnTo>
                  <a:lnTo>
                    <a:pt x="51053" y="143320"/>
                  </a:lnTo>
                  <a:lnTo>
                    <a:pt x="29451" y="182009"/>
                  </a:lnTo>
                  <a:lnTo>
                    <a:pt x="13416" y="223794"/>
                  </a:lnTo>
                  <a:lnTo>
                    <a:pt x="3435" y="268188"/>
                  </a:lnTo>
                  <a:lnTo>
                    <a:pt x="0" y="314705"/>
                  </a:lnTo>
                  <a:lnTo>
                    <a:pt x="3435" y="361212"/>
                  </a:lnTo>
                  <a:lnTo>
                    <a:pt x="13416" y="405599"/>
                  </a:lnTo>
                  <a:lnTo>
                    <a:pt x="29451" y="447380"/>
                  </a:lnTo>
                  <a:lnTo>
                    <a:pt x="51053" y="486068"/>
                  </a:lnTo>
                  <a:lnTo>
                    <a:pt x="77731" y="521178"/>
                  </a:lnTo>
                  <a:lnTo>
                    <a:pt x="108996" y="552221"/>
                  </a:lnTo>
                  <a:lnTo>
                    <a:pt x="144358" y="578712"/>
                  </a:lnTo>
                  <a:lnTo>
                    <a:pt x="183328" y="600163"/>
                  </a:lnTo>
                  <a:lnTo>
                    <a:pt x="225417" y="616088"/>
                  </a:lnTo>
                  <a:lnTo>
                    <a:pt x="270135" y="625999"/>
                  </a:lnTo>
                  <a:lnTo>
                    <a:pt x="316991" y="629411"/>
                  </a:lnTo>
                  <a:lnTo>
                    <a:pt x="363820" y="625999"/>
                  </a:lnTo>
                  <a:lnTo>
                    <a:pt x="408520" y="616088"/>
                  </a:lnTo>
                  <a:lnTo>
                    <a:pt x="450600" y="600163"/>
                  </a:lnTo>
                  <a:lnTo>
                    <a:pt x="489569" y="578712"/>
                  </a:lnTo>
                  <a:lnTo>
                    <a:pt x="524936" y="552221"/>
                  </a:lnTo>
                  <a:lnTo>
                    <a:pt x="556209" y="521178"/>
                  </a:lnTo>
                  <a:lnTo>
                    <a:pt x="582898" y="486068"/>
                  </a:lnTo>
                  <a:lnTo>
                    <a:pt x="604511" y="447380"/>
                  </a:lnTo>
                  <a:lnTo>
                    <a:pt x="620557" y="405599"/>
                  </a:lnTo>
                  <a:lnTo>
                    <a:pt x="630545" y="361212"/>
                  </a:lnTo>
                  <a:lnTo>
                    <a:pt x="633983" y="314705"/>
                  </a:lnTo>
                  <a:lnTo>
                    <a:pt x="630545" y="268188"/>
                  </a:lnTo>
                  <a:lnTo>
                    <a:pt x="620557" y="223794"/>
                  </a:lnTo>
                  <a:lnTo>
                    <a:pt x="604511" y="182009"/>
                  </a:lnTo>
                  <a:lnTo>
                    <a:pt x="582898" y="143320"/>
                  </a:lnTo>
                  <a:lnTo>
                    <a:pt x="556209" y="108213"/>
                  </a:lnTo>
                  <a:lnTo>
                    <a:pt x="524936" y="77173"/>
                  </a:lnTo>
                  <a:lnTo>
                    <a:pt x="489569" y="50687"/>
                  </a:lnTo>
                  <a:lnTo>
                    <a:pt x="450600" y="29240"/>
                  </a:lnTo>
                  <a:lnTo>
                    <a:pt x="408520" y="13319"/>
                  </a:lnTo>
                  <a:lnTo>
                    <a:pt x="363820" y="3410"/>
                  </a:lnTo>
                  <a:lnTo>
                    <a:pt x="316991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10635995" y="5292648"/>
            <a:ext cx="33591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Calibri"/>
                <a:cs typeface="Calibri"/>
              </a:rPr>
              <a:t>s</a:t>
            </a:r>
            <a:r>
              <a:rPr sz="2775" spc="-37" baseline="-21021" dirty="0">
                <a:latin typeface="Calibri"/>
                <a:cs typeface="Calibri"/>
              </a:rPr>
              <a:t>2</a:t>
            </a:r>
            <a:endParaRPr sz="2775" baseline="-21021">
              <a:latin typeface="Calibri"/>
              <a:cs typeface="Calibri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2939033" y="2051304"/>
            <a:ext cx="5510530" cy="783590"/>
            <a:chOff x="2939033" y="2051304"/>
            <a:chExt cx="5510530" cy="783590"/>
          </a:xfrm>
        </p:grpSpPr>
        <p:sp>
          <p:nvSpPr>
            <p:cNvPr id="21" name="object 21"/>
            <p:cNvSpPr/>
            <p:nvPr/>
          </p:nvSpPr>
          <p:spPr>
            <a:xfrm>
              <a:off x="2939033" y="2400300"/>
              <a:ext cx="986790" cy="86995"/>
            </a:xfrm>
            <a:custGeom>
              <a:avLst/>
              <a:gdLst/>
              <a:ahLst/>
              <a:cxnLst/>
              <a:rect l="l" t="t" r="r" b="b"/>
              <a:pathLst>
                <a:path w="986789" h="86994">
                  <a:moveTo>
                    <a:pt x="899414" y="0"/>
                  </a:moveTo>
                  <a:lnTo>
                    <a:pt x="899414" y="86867"/>
                  </a:lnTo>
                  <a:lnTo>
                    <a:pt x="957326" y="57912"/>
                  </a:lnTo>
                  <a:lnTo>
                    <a:pt x="913892" y="57912"/>
                  </a:lnTo>
                  <a:lnTo>
                    <a:pt x="913892" y="28955"/>
                  </a:lnTo>
                  <a:lnTo>
                    <a:pt x="957325" y="28955"/>
                  </a:lnTo>
                  <a:lnTo>
                    <a:pt x="899414" y="0"/>
                  </a:lnTo>
                  <a:close/>
                </a:path>
                <a:path w="986789" h="86994">
                  <a:moveTo>
                    <a:pt x="899414" y="28955"/>
                  </a:moveTo>
                  <a:lnTo>
                    <a:pt x="0" y="28955"/>
                  </a:lnTo>
                  <a:lnTo>
                    <a:pt x="0" y="57912"/>
                  </a:lnTo>
                  <a:lnTo>
                    <a:pt x="899414" y="57912"/>
                  </a:lnTo>
                  <a:lnTo>
                    <a:pt x="899414" y="28955"/>
                  </a:lnTo>
                  <a:close/>
                </a:path>
                <a:path w="986789" h="86994">
                  <a:moveTo>
                    <a:pt x="957325" y="28955"/>
                  </a:moveTo>
                  <a:lnTo>
                    <a:pt x="913892" y="28955"/>
                  </a:lnTo>
                  <a:lnTo>
                    <a:pt x="913892" y="57912"/>
                  </a:lnTo>
                  <a:lnTo>
                    <a:pt x="957326" y="57912"/>
                  </a:lnTo>
                  <a:lnTo>
                    <a:pt x="986282" y="43434"/>
                  </a:lnTo>
                  <a:lnTo>
                    <a:pt x="957325" y="2895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603492" y="2051304"/>
              <a:ext cx="1845945" cy="783590"/>
            </a:xfrm>
            <a:custGeom>
              <a:avLst/>
              <a:gdLst/>
              <a:ahLst/>
              <a:cxnLst/>
              <a:rect l="l" t="t" r="r" b="b"/>
              <a:pathLst>
                <a:path w="1845945" h="783589">
                  <a:moveTo>
                    <a:pt x="1715007" y="0"/>
                  </a:moveTo>
                  <a:lnTo>
                    <a:pt x="130555" y="0"/>
                  </a:lnTo>
                  <a:lnTo>
                    <a:pt x="79724" y="10255"/>
                  </a:lnTo>
                  <a:lnTo>
                    <a:pt x="38226" y="38227"/>
                  </a:lnTo>
                  <a:lnTo>
                    <a:pt x="10255" y="79724"/>
                  </a:lnTo>
                  <a:lnTo>
                    <a:pt x="0" y="130556"/>
                  </a:lnTo>
                  <a:lnTo>
                    <a:pt x="0" y="652780"/>
                  </a:lnTo>
                  <a:lnTo>
                    <a:pt x="10255" y="703611"/>
                  </a:lnTo>
                  <a:lnTo>
                    <a:pt x="38226" y="745109"/>
                  </a:lnTo>
                  <a:lnTo>
                    <a:pt x="79724" y="773080"/>
                  </a:lnTo>
                  <a:lnTo>
                    <a:pt x="130555" y="783336"/>
                  </a:lnTo>
                  <a:lnTo>
                    <a:pt x="1715007" y="783336"/>
                  </a:lnTo>
                  <a:lnTo>
                    <a:pt x="1765839" y="773080"/>
                  </a:lnTo>
                  <a:lnTo>
                    <a:pt x="1807336" y="745109"/>
                  </a:lnTo>
                  <a:lnTo>
                    <a:pt x="1835308" y="703611"/>
                  </a:lnTo>
                  <a:lnTo>
                    <a:pt x="1845563" y="652780"/>
                  </a:lnTo>
                  <a:lnTo>
                    <a:pt x="1845563" y="130556"/>
                  </a:lnTo>
                  <a:lnTo>
                    <a:pt x="1835308" y="79724"/>
                  </a:lnTo>
                  <a:lnTo>
                    <a:pt x="1807336" y="38226"/>
                  </a:lnTo>
                  <a:lnTo>
                    <a:pt x="1765839" y="10255"/>
                  </a:lnTo>
                  <a:lnTo>
                    <a:pt x="1715007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7128509" y="2227834"/>
            <a:ext cx="79756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-30" dirty="0">
                <a:solidFill>
                  <a:srgbClr val="FFFFFF"/>
                </a:solidFill>
                <a:latin typeface="Calibri"/>
                <a:cs typeface="Calibri"/>
              </a:rPr>
              <a:t>Tables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603492" y="3290315"/>
            <a:ext cx="1845945" cy="783590"/>
          </a:xfrm>
          <a:custGeom>
            <a:avLst/>
            <a:gdLst/>
            <a:ahLst/>
            <a:cxnLst/>
            <a:rect l="l" t="t" r="r" b="b"/>
            <a:pathLst>
              <a:path w="1845945" h="783589">
                <a:moveTo>
                  <a:pt x="1715007" y="0"/>
                </a:moveTo>
                <a:lnTo>
                  <a:pt x="130555" y="0"/>
                </a:lnTo>
                <a:lnTo>
                  <a:pt x="79724" y="10255"/>
                </a:lnTo>
                <a:lnTo>
                  <a:pt x="38226" y="38227"/>
                </a:lnTo>
                <a:lnTo>
                  <a:pt x="10255" y="79724"/>
                </a:lnTo>
                <a:lnTo>
                  <a:pt x="0" y="130556"/>
                </a:lnTo>
                <a:lnTo>
                  <a:pt x="0" y="652780"/>
                </a:lnTo>
                <a:lnTo>
                  <a:pt x="10255" y="703611"/>
                </a:lnTo>
                <a:lnTo>
                  <a:pt x="38226" y="745109"/>
                </a:lnTo>
                <a:lnTo>
                  <a:pt x="79724" y="773080"/>
                </a:lnTo>
                <a:lnTo>
                  <a:pt x="130555" y="783336"/>
                </a:lnTo>
                <a:lnTo>
                  <a:pt x="1715007" y="783336"/>
                </a:lnTo>
                <a:lnTo>
                  <a:pt x="1765839" y="773080"/>
                </a:lnTo>
                <a:lnTo>
                  <a:pt x="1807336" y="745109"/>
                </a:lnTo>
                <a:lnTo>
                  <a:pt x="1835308" y="703611"/>
                </a:lnTo>
                <a:lnTo>
                  <a:pt x="1845563" y="652780"/>
                </a:lnTo>
                <a:lnTo>
                  <a:pt x="1845563" y="130556"/>
                </a:lnTo>
                <a:lnTo>
                  <a:pt x="1835308" y="79724"/>
                </a:lnTo>
                <a:lnTo>
                  <a:pt x="1807336" y="38226"/>
                </a:lnTo>
                <a:lnTo>
                  <a:pt x="1765839" y="10255"/>
                </a:lnTo>
                <a:lnTo>
                  <a:pt x="1715007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832854" y="3284601"/>
            <a:ext cx="13868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100"/>
              </a:spcBef>
            </a:pPr>
            <a:r>
              <a:rPr sz="2400" spc="-25" dirty="0">
                <a:solidFill>
                  <a:srgbClr val="FFFFFF"/>
                </a:solidFill>
                <a:latin typeface="Calibri"/>
                <a:cs typeface="Calibri"/>
              </a:rPr>
              <a:t>FSA</a:t>
            </a:r>
            <a:endParaRPr sz="2400">
              <a:latin typeface="Calibri"/>
              <a:cs typeface="Calibri"/>
            </a:endParaRPr>
          </a:p>
          <a:p>
            <a:pPr algn="ctr">
              <a:lnSpc>
                <a:spcPct val="100000"/>
              </a:lnSpc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Interpreter</a:t>
            </a:r>
            <a:endParaRPr sz="2400">
              <a:latin typeface="Calibri"/>
              <a:cs typeface="Calibri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3925823" y="2051304"/>
            <a:ext cx="4192904" cy="1240155"/>
            <a:chOff x="3925823" y="2051304"/>
            <a:chExt cx="4192904" cy="1240155"/>
          </a:xfrm>
        </p:grpSpPr>
        <p:sp>
          <p:nvSpPr>
            <p:cNvPr id="27" name="object 27"/>
            <p:cNvSpPr/>
            <p:nvPr/>
          </p:nvSpPr>
          <p:spPr>
            <a:xfrm>
              <a:off x="6964680" y="2835401"/>
              <a:ext cx="1153795" cy="455930"/>
            </a:xfrm>
            <a:custGeom>
              <a:avLst/>
              <a:gdLst/>
              <a:ahLst/>
              <a:cxnLst/>
              <a:rect l="l" t="t" r="r" b="b"/>
              <a:pathLst>
                <a:path w="1153795" h="455929">
                  <a:moveTo>
                    <a:pt x="86868" y="368681"/>
                  </a:moveTo>
                  <a:lnTo>
                    <a:pt x="57912" y="368681"/>
                  </a:lnTo>
                  <a:lnTo>
                    <a:pt x="57912" y="0"/>
                  </a:lnTo>
                  <a:lnTo>
                    <a:pt x="28956" y="0"/>
                  </a:lnTo>
                  <a:lnTo>
                    <a:pt x="28956" y="368681"/>
                  </a:lnTo>
                  <a:lnTo>
                    <a:pt x="0" y="368681"/>
                  </a:lnTo>
                  <a:lnTo>
                    <a:pt x="43434" y="455549"/>
                  </a:lnTo>
                  <a:lnTo>
                    <a:pt x="79629" y="383159"/>
                  </a:lnTo>
                  <a:lnTo>
                    <a:pt x="86868" y="368681"/>
                  </a:lnTo>
                  <a:close/>
                </a:path>
                <a:path w="1153795" h="455929">
                  <a:moveTo>
                    <a:pt x="1153668" y="86868"/>
                  </a:moveTo>
                  <a:lnTo>
                    <a:pt x="1146429" y="72390"/>
                  </a:lnTo>
                  <a:lnTo>
                    <a:pt x="1110234" y="0"/>
                  </a:lnTo>
                  <a:lnTo>
                    <a:pt x="1066800" y="86868"/>
                  </a:lnTo>
                  <a:lnTo>
                    <a:pt x="1095756" y="86868"/>
                  </a:lnTo>
                  <a:lnTo>
                    <a:pt x="1095756" y="455549"/>
                  </a:lnTo>
                  <a:lnTo>
                    <a:pt x="1124712" y="455549"/>
                  </a:lnTo>
                  <a:lnTo>
                    <a:pt x="1124712" y="86868"/>
                  </a:lnTo>
                  <a:lnTo>
                    <a:pt x="1153668" y="8686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925823" y="2051304"/>
              <a:ext cx="1845945" cy="783590"/>
            </a:xfrm>
            <a:custGeom>
              <a:avLst/>
              <a:gdLst/>
              <a:ahLst/>
              <a:cxnLst/>
              <a:rect l="l" t="t" r="r" b="b"/>
              <a:pathLst>
                <a:path w="1845945" h="783589">
                  <a:moveTo>
                    <a:pt x="1715008" y="0"/>
                  </a:moveTo>
                  <a:lnTo>
                    <a:pt x="130555" y="0"/>
                  </a:lnTo>
                  <a:lnTo>
                    <a:pt x="79724" y="10255"/>
                  </a:lnTo>
                  <a:lnTo>
                    <a:pt x="38226" y="38227"/>
                  </a:lnTo>
                  <a:lnTo>
                    <a:pt x="10255" y="79724"/>
                  </a:lnTo>
                  <a:lnTo>
                    <a:pt x="0" y="130556"/>
                  </a:lnTo>
                  <a:lnTo>
                    <a:pt x="0" y="652780"/>
                  </a:lnTo>
                  <a:lnTo>
                    <a:pt x="10255" y="703611"/>
                  </a:lnTo>
                  <a:lnTo>
                    <a:pt x="38226" y="745109"/>
                  </a:lnTo>
                  <a:lnTo>
                    <a:pt x="79724" y="773080"/>
                  </a:lnTo>
                  <a:lnTo>
                    <a:pt x="130555" y="783336"/>
                  </a:lnTo>
                  <a:lnTo>
                    <a:pt x="1715008" y="783336"/>
                  </a:lnTo>
                  <a:lnTo>
                    <a:pt x="1765839" y="773080"/>
                  </a:lnTo>
                  <a:lnTo>
                    <a:pt x="1807337" y="745109"/>
                  </a:lnTo>
                  <a:lnTo>
                    <a:pt x="1835308" y="703611"/>
                  </a:lnTo>
                  <a:lnTo>
                    <a:pt x="1845564" y="652780"/>
                  </a:lnTo>
                  <a:lnTo>
                    <a:pt x="1845564" y="130556"/>
                  </a:lnTo>
                  <a:lnTo>
                    <a:pt x="1835308" y="79724"/>
                  </a:lnTo>
                  <a:lnTo>
                    <a:pt x="1807337" y="38226"/>
                  </a:lnTo>
                  <a:lnTo>
                    <a:pt x="1765839" y="10255"/>
                  </a:lnTo>
                  <a:lnTo>
                    <a:pt x="1715008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4203319" y="2044953"/>
            <a:ext cx="129286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37160">
              <a:lnSpc>
                <a:spcPct val="100000"/>
              </a:lnSpc>
              <a:spcBef>
                <a:spcPts val="100"/>
              </a:spcBef>
            </a:pPr>
            <a:r>
              <a:rPr sz="2400" spc="-10" dirty="0">
                <a:solidFill>
                  <a:srgbClr val="FFFFFF"/>
                </a:solidFill>
                <a:latin typeface="Calibri"/>
                <a:cs typeface="Calibri"/>
              </a:rPr>
              <a:t>Scanner </a:t>
            </a:r>
            <a:r>
              <a:rPr sz="2400" spc="-20" dirty="0">
                <a:solidFill>
                  <a:srgbClr val="FFFFFF"/>
                </a:solidFill>
                <a:latin typeface="Calibri"/>
                <a:cs typeface="Calibri"/>
              </a:rPr>
              <a:t>Generator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772150" y="2400300"/>
            <a:ext cx="831850" cy="86995"/>
          </a:xfrm>
          <a:custGeom>
            <a:avLst/>
            <a:gdLst/>
            <a:ahLst/>
            <a:cxnLst/>
            <a:rect l="l" t="t" r="r" b="b"/>
            <a:pathLst>
              <a:path w="831850" h="86994">
                <a:moveTo>
                  <a:pt x="744854" y="0"/>
                </a:moveTo>
                <a:lnTo>
                  <a:pt x="744854" y="86867"/>
                </a:lnTo>
                <a:lnTo>
                  <a:pt x="802767" y="57912"/>
                </a:lnTo>
                <a:lnTo>
                  <a:pt x="759332" y="57912"/>
                </a:lnTo>
                <a:lnTo>
                  <a:pt x="759332" y="28955"/>
                </a:lnTo>
                <a:lnTo>
                  <a:pt x="802766" y="28955"/>
                </a:lnTo>
                <a:lnTo>
                  <a:pt x="744854" y="0"/>
                </a:lnTo>
                <a:close/>
              </a:path>
              <a:path w="831850" h="86994">
                <a:moveTo>
                  <a:pt x="744854" y="28955"/>
                </a:moveTo>
                <a:lnTo>
                  <a:pt x="0" y="28955"/>
                </a:lnTo>
                <a:lnTo>
                  <a:pt x="0" y="57912"/>
                </a:lnTo>
                <a:lnTo>
                  <a:pt x="744854" y="57912"/>
                </a:lnTo>
                <a:lnTo>
                  <a:pt x="744854" y="28955"/>
                </a:lnTo>
                <a:close/>
              </a:path>
              <a:path w="831850" h="86994">
                <a:moveTo>
                  <a:pt x="802766" y="28955"/>
                </a:moveTo>
                <a:lnTo>
                  <a:pt x="759332" y="28955"/>
                </a:lnTo>
                <a:lnTo>
                  <a:pt x="759332" y="57912"/>
                </a:lnTo>
                <a:lnTo>
                  <a:pt x="802767" y="57912"/>
                </a:lnTo>
                <a:lnTo>
                  <a:pt x="831723" y="43434"/>
                </a:lnTo>
                <a:lnTo>
                  <a:pt x="802766" y="2895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3040507" y="1776476"/>
            <a:ext cx="795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Lexical </a:t>
            </a:r>
            <a:r>
              <a:rPr sz="1800" spc="-25" dirty="0">
                <a:latin typeface="Calibri"/>
                <a:cs typeface="Calibri"/>
              </a:rPr>
              <a:t>Patterns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33" name="object 33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0844" y="3541598"/>
            <a:ext cx="7165340" cy="940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380104" algn="l"/>
              </a:tabLst>
            </a:pPr>
            <a:r>
              <a:rPr sz="6000" spc="-10" dirty="0"/>
              <a:t>Formalism</a:t>
            </a:r>
            <a:r>
              <a:rPr sz="6000" dirty="0"/>
              <a:t>	for</a:t>
            </a:r>
            <a:r>
              <a:rPr sz="6000" spc="-155" dirty="0"/>
              <a:t> </a:t>
            </a:r>
            <a:r>
              <a:rPr sz="6000" spc="-20" dirty="0"/>
              <a:t>Scanners</a:t>
            </a:r>
            <a:endParaRPr sz="600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8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75" dirty="0"/>
              <a:t>Table-</a:t>
            </a:r>
            <a:r>
              <a:rPr dirty="0"/>
              <a:t>Driven</a:t>
            </a:r>
            <a:r>
              <a:rPr spc="-15" dirty="0"/>
              <a:t> </a:t>
            </a:r>
            <a:r>
              <a:rPr spc="-10" dirty="0"/>
              <a:t>Scanner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40739" y="1710817"/>
            <a:ext cx="4515485" cy="23082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8900" marR="766445">
              <a:lnSpc>
                <a:spcPct val="125099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char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getNextChar() </a:t>
            </a:r>
            <a:r>
              <a:rPr sz="2400" dirty="0">
                <a:latin typeface="Courier New"/>
                <a:cs typeface="Courier New"/>
              </a:rPr>
              <a:t>state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25" dirty="0">
                <a:latin typeface="Cambria Math"/>
                <a:cs typeface="Cambria Math"/>
              </a:rPr>
              <a:t>𝑠</a:t>
            </a:r>
            <a:r>
              <a:rPr sz="2400" spc="-37" baseline="-20833" dirty="0">
                <a:latin typeface="Cambria Math"/>
                <a:cs typeface="Cambria Math"/>
              </a:rPr>
              <a:t>0</a:t>
            </a:r>
            <a:endParaRPr sz="2400" baseline="-20833">
              <a:latin typeface="Cambria Math"/>
              <a:cs typeface="Cambria Math"/>
            </a:endParaRPr>
          </a:p>
          <a:p>
            <a:pPr marL="454659" marR="43180" indent="-366395">
              <a:lnSpc>
                <a:spcPct val="124600"/>
              </a:lnSpc>
              <a:tabLst>
                <a:tab pos="2688590" algn="l"/>
              </a:tabLst>
            </a:pPr>
            <a:r>
              <a:rPr sz="2400" dirty="0">
                <a:latin typeface="Courier New"/>
                <a:cs typeface="Courier New"/>
              </a:rPr>
              <a:t>while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(char</a:t>
            </a:r>
            <a:r>
              <a:rPr sz="2400" spc="-25" dirty="0">
                <a:latin typeface="Courier New"/>
                <a:cs typeface="Courier New"/>
              </a:rPr>
              <a:t> </a:t>
            </a:r>
            <a:r>
              <a:rPr sz="2400" spc="-50" dirty="0">
                <a:latin typeface="Cambria Math"/>
                <a:cs typeface="Cambria Math"/>
              </a:rPr>
              <a:t>≠</a:t>
            </a:r>
            <a:r>
              <a:rPr sz="2400" dirty="0">
                <a:latin typeface="Cambria Math"/>
                <a:cs typeface="Cambria Math"/>
              </a:rPr>
              <a:t>	</a:t>
            </a:r>
            <a:r>
              <a:rPr sz="2400" spc="-20" dirty="0">
                <a:latin typeface="Courier New"/>
                <a:cs typeface="Courier New"/>
              </a:rPr>
              <a:t>EOF) </a:t>
            </a:r>
            <a:r>
              <a:rPr sz="2400" dirty="0">
                <a:latin typeface="Courier New"/>
                <a:cs typeface="Courier New"/>
              </a:rPr>
              <a:t>state</a:t>
            </a:r>
            <a:r>
              <a:rPr sz="2400" spc="-2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dirty="0">
                <a:latin typeface="Cambria Math"/>
                <a:cs typeface="Cambria Math"/>
              </a:rPr>
              <a:t>𝛿</a:t>
            </a:r>
            <a:r>
              <a:rPr sz="2400" dirty="0">
                <a:latin typeface="Courier New"/>
                <a:cs typeface="Courier New"/>
              </a:rPr>
              <a:t>(state,</a:t>
            </a:r>
            <a:r>
              <a:rPr sz="2400" spc="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char) </a:t>
            </a:r>
            <a:r>
              <a:rPr sz="2400" dirty="0">
                <a:latin typeface="Courier New"/>
                <a:cs typeface="Courier New"/>
              </a:rPr>
              <a:t>char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=</a:t>
            </a:r>
            <a:r>
              <a:rPr sz="2400" spc="-1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getNextChar()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994785"/>
            <a:ext cx="1668780" cy="1850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8460" marR="5080" indent="-366395">
              <a:lnSpc>
                <a:spcPct val="124600"/>
              </a:lnSpc>
              <a:spcBef>
                <a:spcPts val="100"/>
              </a:spcBef>
            </a:pPr>
            <a:r>
              <a:rPr sz="2400" dirty="0">
                <a:latin typeface="Courier New"/>
                <a:cs typeface="Courier New"/>
              </a:rPr>
              <a:t>if</a:t>
            </a:r>
            <a:r>
              <a:rPr sz="2400" spc="-5" dirty="0">
                <a:latin typeface="Courier New"/>
                <a:cs typeface="Courier New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(state accept</a:t>
            </a:r>
            <a:endParaRPr sz="24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710"/>
              </a:spcBef>
            </a:pPr>
            <a:r>
              <a:rPr sz="2400" spc="-20" dirty="0">
                <a:latin typeface="Courier New"/>
                <a:cs typeface="Courier New"/>
              </a:rPr>
              <a:t>else</a:t>
            </a:r>
            <a:endParaRPr sz="2400">
              <a:latin typeface="Courier New"/>
              <a:cs typeface="Courier New"/>
            </a:endParaRPr>
          </a:p>
          <a:p>
            <a:pPr marL="378460">
              <a:lnSpc>
                <a:spcPct val="100000"/>
              </a:lnSpc>
              <a:spcBef>
                <a:spcPts val="720"/>
              </a:spcBef>
            </a:pPr>
            <a:r>
              <a:rPr sz="2400" spc="-10" dirty="0">
                <a:latin typeface="Courier New"/>
                <a:cs typeface="Courier New"/>
              </a:rPr>
              <a:t>error</a:t>
            </a:r>
            <a:endParaRPr sz="24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717545" y="4084701"/>
            <a:ext cx="843280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Cambria Math"/>
                <a:cs typeface="Cambria Math"/>
              </a:rPr>
              <a:t>∈</a:t>
            </a:r>
            <a:r>
              <a:rPr sz="2400" spc="135" dirty="0">
                <a:latin typeface="Cambria Math"/>
                <a:cs typeface="Cambria Math"/>
              </a:rPr>
              <a:t> </a:t>
            </a:r>
            <a:r>
              <a:rPr sz="2400" spc="-60" dirty="0">
                <a:latin typeface="Cambria Math"/>
                <a:cs typeface="Cambria Math"/>
              </a:rPr>
              <a:t>𝑆</a:t>
            </a:r>
            <a:r>
              <a:rPr sz="2625" spc="-89" baseline="-15873" dirty="0">
                <a:latin typeface="Cambria Math"/>
                <a:cs typeface="Cambria Math"/>
              </a:rPr>
              <a:t>𝐹</a:t>
            </a:r>
            <a:r>
              <a:rPr sz="2625" spc="-322" baseline="-15873" dirty="0">
                <a:latin typeface="Cambria Math"/>
                <a:cs typeface="Cambria Math"/>
              </a:rPr>
              <a:t> </a:t>
            </a:r>
            <a:r>
              <a:rPr sz="2400" spc="-50" dirty="0">
                <a:latin typeface="Courier New"/>
                <a:cs typeface="Courier New"/>
              </a:rPr>
              <a:t>)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5717921" y="1819275"/>
          <a:ext cx="5927724" cy="268605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09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9476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75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5963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37210">
                <a:tc>
                  <a:txBody>
                    <a:bodyPr/>
                    <a:lstStyle/>
                    <a:p>
                      <a:pPr marL="63754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50" dirty="0">
                          <a:latin typeface="Cambria Math"/>
                          <a:cs typeface="Cambria Math"/>
                        </a:rPr>
                        <a:t>𝜹</a:t>
                      </a:r>
                      <a:endParaRPr sz="2800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6449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50" dirty="0">
                          <a:latin typeface="Calibri"/>
                          <a:cs typeface="Calibri"/>
                        </a:rPr>
                        <a:t>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5245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0,1,…,9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07010">
                        <a:lnSpc>
                          <a:spcPct val="100000"/>
                        </a:lnSpc>
                        <a:spcBef>
                          <a:spcPts val="180"/>
                        </a:spcBef>
                      </a:pPr>
                      <a:r>
                        <a:rPr sz="2800" b="1" spc="-10" dirty="0">
                          <a:latin typeface="Calibri"/>
                          <a:cs typeface="Calibri"/>
                        </a:rPr>
                        <a:t>other</a:t>
                      </a:r>
                      <a:endParaRPr sz="2800">
                        <a:latin typeface="Calibri"/>
                        <a:cs typeface="Calibri"/>
                      </a:endParaRPr>
                    </a:p>
                  </a:txBody>
                  <a:tcPr marL="0" marR="0" marT="22860" marB="0"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25" dirty="0">
                          <a:latin typeface="Cambria Math"/>
                          <a:cs typeface="Cambria Math"/>
                        </a:rPr>
                        <a:t>𝒔</a:t>
                      </a:r>
                      <a:r>
                        <a:rPr sz="2775" spc="-37" baseline="-21021" dirty="0">
                          <a:latin typeface="Cambria Math"/>
                          <a:cs typeface="Cambria Math"/>
                        </a:rPr>
                        <a:t>𝟎</a:t>
                      </a:r>
                      <a:endParaRPr sz="2775" baseline="-21021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544830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25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775" spc="-37" baseline="-21021" dirty="0">
                          <a:latin typeface="Cambria Math"/>
                          <a:cs typeface="Cambria Math"/>
                        </a:rPr>
                        <a:t>1</a:t>
                      </a:r>
                      <a:endParaRPr sz="2775" baseline="-21021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30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25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775" spc="-37" baseline="-21021" dirty="0">
                          <a:latin typeface="Cambria Math"/>
                          <a:cs typeface="Cambria Math"/>
                        </a:rPr>
                        <a:t>𝑒</a:t>
                      </a:r>
                      <a:endParaRPr sz="2775" baseline="-21021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25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775" spc="-37" baseline="-21021" dirty="0">
                          <a:latin typeface="Cambria Math"/>
                          <a:cs typeface="Cambria Math"/>
                        </a:rPr>
                        <a:t>𝑒</a:t>
                      </a:r>
                      <a:endParaRPr sz="2775" baseline="-21021">
                        <a:latin typeface="Cambria Math"/>
                        <a:cs typeface="Cambria Math"/>
                      </a:endParaRPr>
                    </a:p>
                  </a:txBody>
                  <a:tcPr marL="0" marR="0" marT="24130" marB="0">
                    <a:lnT w="12700">
                      <a:solidFill>
                        <a:srgbClr val="000000"/>
                      </a:solidFill>
                      <a:prstDash val="solid"/>
                    </a:lnT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25" dirty="0">
                          <a:latin typeface="Cambria Math"/>
                          <a:cs typeface="Cambria Math"/>
                        </a:rPr>
                        <a:t>𝒔</a:t>
                      </a:r>
                      <a:r>
                        <a:rPr sz="2775" spc="-37" baseline="-21021" dirty="0">
                          <a:latin typeface="Cambria Math"/>
                          <a:cs typeface="Cambria Math"/>
                        </a:rPr>
                        <a:t>𝟏</a:t>
                      </a:r>
                      <a:endParaRPr sz="2775" baseline="-21021">
                        <a:latin typeface="Cambria Math"/>
                        <a:cs typeface="Cambria Math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R="550545" algn="r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25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3075" spc="-37" baseline="-16260" dirty="0">
                          <a:latin typeface="Cambria Math"/>
                          <a:cs typeface="Cambria Math"/>
                        </a:rPr>
                        <a:t>𝑒</a:t>
                      </a:r>
                      <a:endParaRPr sz="3075" baseline="-16260">
                        <a:latin typeface="Cambria Math"/>
                        <a:cs typeface="Cambria Math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63309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25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775" spc="-37" baseline="-21021" dirty="0">
                          <a:latin typeface="Cambria Math"/>
                          <a:cs typeface="Cambria Math"/>
                        </a:rPr>
                        <a:t>2</a:t>
                      </a:r>
                      <a:endParaRPr sz="2775" baseline="-21021">
                        <a:latin typeface="Cambria Math"/>
                        <a:cs typeface="Cambria Math"/>
                      </a:endParaRPr>
                    </a:p>
                  </a:txBody>
                  <a:tcPr marL="0" marR="0" marT="24130" marB="0"/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90"/>
                        </a:spcBef>
                      </a:pPr>
                      <a:r>
                        <a:rPr sz="2800" spc="-25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775" spc="-37" baseline="-21021" dirty="0">
                          <a:latin typeface="Cambria Math"/>
                          <a:cs typeface="Cambria Math"/>
                        </a:rPr>
                        <a:t>𝑒</a:t>
                      </a:r>
                      <a:endParaRPr sz="2775" baseline="-21021">
                        <a:latin typeface="Cambria Math"/>
                        <a:cs typeface="Cambria Math"/>
                      </a:endParaRPr>
                    </a:p>
                  </a:txBody>
                  <a:tcPr marL="0" marR="0" marT="2413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spc="-25" dirty="0">
                          <a:latin typeface="Cambria Math"/>
                          <a:cs typeface="Cambria Math"/>
                        </a:rPr>
                        <a:t>𝒔</a:t>
                      </a:r>
                      <a:r>
                        <a:rPr sz="2775" spc="-37" baseline="-21021" dirty="0">
                          <a:latin typeface="Cambria Math"/>
                          <a:cs typeface="Cambria Math"/>
                        </a:rPr>
                        <a:t>𝟐</a:t>
                      </a:r>
                      <a:endParaRPr sz="2775" baseline="-21021">
                        <a:latin typeface="Cambria Math"/>
                        <a:cs typeface="Cambria Math"/>
                      </a:endParaRPr>
                    </a:p>
                  </a:txBody>
                  <a:tcPr marL="0" marR="0" marT="24765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R="55816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spc="-25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775" spc="-37" baseline="-21021" dirty="0">
                          <a:latin typeface="Cambria Math"/>
                          <a:cs typeface="Cambria Math"/>
                        </a:rPr>
                        <a:t>𝑒</a:t>
                      </a:r>
                      <a:endParaRPr sz="2775" baseline="-21021">
                        <a:latin typeface="Cambria Math"/>
                        <a:cs typeface="Cambria Math"/>
                      </a:endParaRPr>
                    </a:p>
                  </a:txBody>
                  <a:tcPr marL="0" marR="0" marT="24765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6330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spc="-25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775" spc="-37" baseline="-21021" dirty="0">
                          <a:latin typeface="Cambria Math"/>
                          <a:cs typeface="Cambria Math"/>
                        </a:rPr>
                        <a:t>2</a:t>
                      </a:r>
                      <a:endParaRPr sz="2775" baseline="-21021">
                        <a:latin typeface="Cambria Math"/>
                        <a:cs typeface="Cambria Math"/>
                      </a:endParaRPr>
                    </a:p>
                  </a:txBody>
                  <a:tcPr marL="0" marR="0" marT="24765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spc="-25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775" spc="-37" baseline="-21021" dirty="0">
                          <a:latin typeface="Cambria Math"/>
                          <a:cs typeface="Cambria Math"/>
                        </a:rPr>
                        <a:t>𝑒</a:t>
                      </a:r>
                      <a:endParaRPr sz="2775" baseline="-21021">
                        <a:latin typeface="Cambria Math"/>
                        <a:cs typeface="Cambria Math"/>
                      </a:endParaRPr>
                    </a:p>
                  </a:txBody>
                  <a:tcPr marL="0" marR="0" marT="24765" marB="0">
                    <a:solidFill>
                      <a:srgbClr val="000000">
                        <a:alpha val="19999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7210">
                <a:tc>
                  <a:txBody>
                    <a:bodyPr/>
                    <a:lstStyle/>
                    <a:p>
                      <a:pPr marL="172720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spc="-25" dirty="0">
                          <a:latin typeface="Cambria Math"/>
                          <a:cs typeface="Cambria Math"/>
                        </a:rPr>
                        <a:t>𝒔</a:t>
                      </a:r>
                      <a:r>
                        <a:rPr sz="2775" spc="-37" baseline="-21021" dirty="0">
                          <a:latin typeface="Cambria Math"/>
                          <a:cs typeface="Cambria Math"/>
                        </a:rPr>
                        <a:t>𝒆</a:t>
                      </a:r>
                      <a:endParaRPr sz="2775" baseline="-21021">
                        <a:latin typeface="Cambria Math"/>
                        <a:cs typeface="Cambria Math"/>
                      </a:endParaRPr>
                    </a:p>
                  </a:txBody>
                  <a:tcPr marL="0" marR="0" marT="2476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558165" algn="r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spc="-25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775" spc="-37" baseline="-21021" dirty="0">
                          <a:latin typeface="Cambria Math"/>
                          <a:cs typeface="Cambria Math"/>
                        </a:rPr>
                        <a:t>𝑒</a:t>
                      </a:r>
                      <a:endParaRPr sz="2775" baseline="-21021">
                        <a:latin typeface="Cambria Math"/>
                        <a:cs typeface="Cambria Math"/>
                      </a:endParaRPr>
                    </a:p>
                  </a:txBody>
                  <a:tcPr marL="0" marR="0" marT="2476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3309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spc="-25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775" spc="-37" baseline="-21021" dirty="0">
                          <a:latin typeface="Cambria Math"/>
                          <a:cs typeface="Cambria Math"/>
                        </a:rPr>
                        <a:t>𝑒</a:t>
                      </a:r>
                      <a:endParaRPr sz="2775" baseline="-21021">
                        <a:latin typeface="Cambria Math"/>
                        <a:cs typeface="Cambria Math"/>
                      </a:endParaRPr>
                    </a:p>
                  </a:txBody>
                  <a:tcPr marL="0" marR="0" marT="2476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87655">
                        <a:lnSpc>
                          <a:spcPct val="100000"/>
                        </a:lnSpc>
                        <a:spcBef>
                          <a:spcPts val="195"/>
                        </a:spcBef>
                      </a:pPr>
                      <a:r>
                        <a:rPr sz="2800" spc="-25" dirty="0">
                          <a:latin typeface="Cambria Math"/>
                          <a:cs typeface="Cambria Math"/>
                        </a:rPr>
                        <a:t>𝑠</a:t>
                      </a:r>
                      <a:r>
                        <a:rPr sz="2775" spc="-37" baseline="-21021" dirty="0">
                          <a:latin typeface="Cambria Math"/>
                          <a:cs typeface="Cambria Math"/>
                        </a:rPr>
                        <a:t>𝑒</a:t>
                      </a:r>
                      <a:endParaRPr sz="2775" baseline="-21021">
                        <a:latin typeface="Cambria Math"/>
                        <a:cs typeface="Cambria Math"/>
                      </a:endParaRPr>
                    </a:p>
                  </a:txBody>
                  <a:tcPr marL="0" marR="0" marT="24765" marB="0">
                    <a:lnB w="127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363474"/>
            <a:ext cx="4918075" cy="6965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25" dirty="0"/>
              <a:t>Direct-</a:t>
            </a:r>
            <a:r>
              <a:rPr dirty="0"/>
              <a:t>Coded</a:t>
            </a:r>
            <a:r>
              <a:rPr spc="40" dirty="0"/>
              <a:t> </a:t>
            </a:r>
            <a:r>
              <a:rPr spc="-10" dirty="0"/>
              <a:t>Scanner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04239" y="1189735"/>
            <a:ext cx="9239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ourier New"/>
                <a:cs typeface="Courier New"/>
              </a:rPr>
              <a:t>goto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𝑠</a:t>
            </a:r>
            <a:r>
              <a:rPr sz="1800" spc="-37" baseline="-20833" dirty="0">
                <a:latin typeface="Cambria Math"/>
                <a:cs typeface="Cambria Math"/>
              </a:rPr>
              <a:t>0</a:t>
            </a:r>
            <a:endParaRPr sz="1800" baseline="-20833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1539" y="1936496"/>
            <a:ext cx="40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𝑠</a:t>
            </a:r>
            <a:r>
              <a:rPr sz="1800" spc="-37" baseline="-20833" dirty="0">
                <a:latin typeface="Cambria Math"/>
                <a:cs typeface="Cambria Math"/>
              </a:rPr>
              <a:t>0</a:t>
            </a:r>
            <a:r>
              <a:rPr sz="1800" spc="-25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518919" y="1837182"/>
            <a:ext cx="2752725" cy="77279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80"/>
              </a:spcBef>
            </a:pPr>
            <a:r>
              <a:rPr sz="1800" dirty="0">
                <a:latin typeface="Courier New"/>
                <a:cs typeface="Courier New"/>
              </a:rPr>
              <a:t>char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getNextChar()</a:t>
            </a:r>
            <a:endParaRPr sz="1800">
              <a:latin typeface="Courier New"/>
              <a:cs typeface="Courier New"/>
            </a:endParaRPr>
          </a:p>
          <a:p>
            <a:pPr marL="93345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(char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‘r’)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574546" y="2585974"/>
            <a:ext cx="1234440" cy="1147445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312420">
              <a:lnSpc>
                <a:spcPct val="100000"/>
              </a:lnSpc>
              <a:spcBef>
                <a:spcPts val="880"/>
              </a:spcBef>
            </a:pPr>
            <a:r>
              <a:rPr sz="1800" dirty="0">
                <a:latin typeface="Courier New"/>
                <a:cs typeface="Courier New"/>
              </a:rPr>
              <a:t>goto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𝑠</a:t>
            </a:r>
            <a:r>
              <a:rPr sz="1800" spc="-37" baseline="-20833" dirty="0">
                <a:latin typeface="Cambria Math"/>
                <a:cs typeface="Cambria Math"/>
              </a:rPr>
              <a:t>1</a:t>
            </a:r>
            <a:endParaRPr sz="1800" baseline="-20833">
              <a:latin typeface="Cambria Math"/>
              <a:cs typeface="Cambria Math"/>
            </a:endParaRPr>
          </a:p>
          <a:p>
            <a:pPr marL="38100">
              <a:lnSpc>
                <a:spcPct val="100000"/>
              </a:lnSpc>
              <a:spcBef>
                <a:spcPts val="780"/>
              </a:spcBef>
            </a:pPr>
            <a:r>
              <a:rPr sz="1800" spc="-20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312420">
              <a:lnSpc>
                <a:spcPct val="100000"/>
              </a:lnSpc>
              <a:spcBef>
                <a:spcPts val="790"/>
              </a:spcBef>
            </a:pPr>
            <a:r>
              <a:rPr sz="1800" spc="-20" dirty="0">
                <a:latin typeface="Courier New"/>
                <a:cs typeface="Courier New"/>
              </a:rPr>
              <a:t>goto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530094" y="3433013"/>
            <a:ext cx="257175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𝑠</a:t>
            </a:r>
            <a:r>
              <a:rPr sz="1800" spc="-37" baseline="-20833" dirty="0">
                <a:latin typeface="Cambria Math"/>
                <a:cs typeface="Cambria Math"/>
              </a:rPr>
              <a:t>𝑒</a:t>
            </a:r>
            <a:endParaRPr sz="1800" baseline="-20833">
              <a:latin typeface="Cambria Math"/>
              <a:cs typeface="Cambria Math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91539" y="4180458"/>
            <a:ext cx="40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𝑠</a:t>
            </a:r>
            <a:r>
              <a:rPr sz="1800" spc="-37" baseline="-20833" dirty="0">
                <a:latin typeface="Cambria Math"/>
                <a:cs typeface="Cambria Math"/>
              </a:rPr>
              <a:t>1</a:t>
            </a:r>
            <a:r>
              <a:rPr sz="1800" spc="-25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493519" y="4079875"/>
            <a:ext cx="3146425" cy="1897380"/>
          </a:xfrm>
          <a:prstGeom prst="rect">
            <a:avLst/>
          </a:prstGeom>
        </p:spPr>
        <p:txBody>
          <a:bodyPr vert="horz" wrap="square" lIns="0" tIns="1130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890"/>
              </a:spcBef>
            </a:pPr>
            <a:r>
              <a:rPr sz="1800" dirty="0">
                <a:latin typeface="Courier New"/>
                <a:cs typeface="Courier New"/>
              </a:rPr>
              <a:t>char</a:t>
            </a:r>
            <a:r>
              <a:rPr sz="1800" spc="-1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getNextChar()</a:t>
            </a:r>
            <a:endParaRPr sz="1800">
              <a:latin typeface="Courier New"/>
              <a:cs typeface="Courier New"/>
            </a:endParaRPr>
          </a:p>
          <a:p>
            <a:pPr marL="118745">
              <a:lnSpc>
                <a:spcPct val="100000"/>
              </a:lnSpc>
              <a:spcBef>
                <a:spcPts val="795"/>
              </a:spcBef>
              <a:tabLst>
                <a:tab pos="1569720" algn="l"/>
                <a:tab pos="2562225" algn="l"/>
              </a:tabLst>
            </a:pP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(‘0’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≤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dirty="0">
                <a:latin typeface="Courier New"/>
                <a:cs typeface="Courier New"/>
              </a:rPr>
              <a:t>char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≤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‘9’)</a:t>
            </a:r>
            <a:endParaRPr sz="1800">
              <a:latin typeface="Courier New"/>
              <a:cs typeface="Courier New"/>
            </a:endParaRPr>
          </a:p>
          <a:p>
            <a:pPr marL="393065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Courier New"/>
                <a:cs typeface="Courier New"/>
              </a:rPr>
              <a:t>goto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𝑠</a:t>
            </a:r>
            <a:r>
              <a:rPr sz="1800" spc="-37" baseline="-20833" dirty="0">
                <a:latin typeface="Cambria Math"/>
                <a:cs typeface="Cambria Math"/>
              </a:rPr>
              <a:t>2</a:t>
            </a:r>
            <a:endParaRPr sz="1800" baseline="-20833">
              <a:latin typeface="Cambria Math"/>
              <a:cs typeface="Cambria Math"/>
            </a:endParaRPr>
          </a:p>
          <a:p>
            <a:pPr marL="118745">
              <a:lnSpc>
                <a:spcPct val="100000"/>
              </a:lnSpc>
              <a:spcBef>
                <a:spcPts val="780"/>
              </a:spcBef>
            </a:pPr>
            <a:r>
              <a:rPr sz="1800" spc="-20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39306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ourier New"/>
                <a:cs typeface="Courier New"/>
              </a:rPr>
              <a:t>goto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𝑠</a:t>
            </a:r>
            <a:r>
              <a:rPr sz="1800" spc="-37" baseline="-20833" dirty="0">
                <a:latin typeface="Cambria Math"/>
                <a:cs typeface="Cambria Math"/>
              </a:rPr>
              <a:t>𝑒</a:t>
            </a:r>
            <a:endParaRPr sz="1800" baseline="-20833">
              <a:latin typeface="Cambria Math"/>
              <a:cs typeface="Cambria Math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226428" y="1189735"/>
            <a:ext cx="40386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𝑠</a:t>
            </a:r>
            <a:r>
              <a:rPr sz="1800" spc="-37" baseline="-20833" dirty="0">
                <a:latin typeface="Cambria Math"/>
                <a:cs typeface="Cambria Math"/>
              </a:rPr>
              <a:t>2</a:t>
            </a:r>
            <a:r>
              <a:rPr sz="1800" spc="-25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951268" y="1090675"/>
            <a:ext cx="3122930" cy="2642870"/>
          </a:xfrm>
          <a:prstGeom prst="rect">
            <a:avLst/>
          </a:prstGeom>
        </p:spPr>
        <p:txBody>
          <a:bodyPr vert="horz" wrap="square" lIns="0" tIns="11176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880"/>
              </a:spcBef>
            </a:pPr>
            <a:r>
              <a:rPr sz="1800" dirty="0">
                <a:latin typeface="Courier New"/>
                <a:cs typeface="Courier New"/>
              </a:rPr>
              <a:t>char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10" dirty="0">
                <a:latin typeface="Courier New"/>
                <a:cs typeface="Courier New"/>
              </a:rPr>
              <a:t>nextChar()</a:t>
            </a:r>
            <a:endParaRPr sz="1800">
              <a:latin typeface="Courier New"/>
              <a:cs typeface="Courier New"/>
            </a:endParaRPr>
          </a:p>
          <a:p>
            <a:pPr marL="132715">
              <a:lnSpc>
                <a:spcPct val="100000"/>
              </a:lnSpc>
              <a:spcBef>
                <a:spcPts val="780"/>
              </a:spcBef>
              <a:tabLst>
                <a:tab pos="1533525" algn="l"/>
                <a:tab pos="2524125" algn="l"/>
              </a:tabLst>
            </a:pP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40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(‘0’</a:t>
            </a:r>
            <a:r>
              <a:rPr sz="1800" spc="-3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≤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dirty="0">
                <a:latin typeface="Courier New"/>
                <a:cs typeface="Courier New"/>
              </a:rPr>
              <a:t>char</a:t>
            </a:r>
            <a:r>
              <a:rPr sz="1800" spc="-50" dirty="0">
                <a:latin typeface="Courier New"/>
                <a:cs typeface="Courier New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≤</a:t>
            </a:r>
            <a:r>
              <a:rPr sz="1800" dirty="0">
                <a:latin typeface="Cambria Math"/>
                <a:cs typeface="Cambria Math"/>
              </a:rPr>
              <a:t>	</a:t>
            </a:r>
            <a:r>
              <a:rPr sz="1800" spc="-20" dirty="0">
                <a:latin typeface="Courier New"/>
                <a:cs typeface="Courier New"/>
              </a:rPr>
              <a:t>‘9’)</a:t>
            </a:r>
            <a:endParaRPr sz="1800">
              <a:latin typeface="Courier New"/>
              <a:cs typeface="Courier New"/>
            </a:endParaRPr>
          </a:p>
          <a:p>
            <a:pPr marL="405765">
              <a:lnSpc>
                <a:spcPct val="100000"/>
              </a:lnSpc>
              <a:spcBef>
                <a:spcPts val="780"/>
              </a:spcBef>
            </a:pPr>
            <a:r>
              <a:rPr sz="1800" dirty="0">
                <a:latin typeface="Courier New"/>
                <a:cs typeface="Courier New"/>
              </a:rPr>
              <a:t>goto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𝑠</a:t>
            </a:r>
            <a:r>
              <a:rPr sz="1800" spc="-37" baseline="-20833" dirty="0">
                <a:latin typeface="Cambria Math"/>
                <a:cs typeface="Cambria Math"/>
              </a:rPr>
              <a:t>2</a:t>
            </a:r>
            <a:endParaRPr sz="1800" baseline="-20833">
              <a:latin typeface="Cambria Math"/>
              <a:cs typeface="Cambria Math"/>
            </a:endParaRPr>
          </a:p>
          <a:p>
            <a:pPr marL="405765" marR="115570" indent="-273050">
              <a:lnSpc>
                <a:spcPts val="2950"/>
              </a:lnSpc>
              <a:spcBef>
                <a:spcPts val="220"/>
              </a:spcBef>
            </a:pPr>
            <a:r>
              <a:rPr sz="1800" dirty="0">
                <a:latin typeface="Courier New"/>
                <a:cs typeface="Courier New"/>
              </a:rPr>
              <a:t>else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if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(char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dirty="0">
                <a:latin typeface="Courier New"/>
                <a:cs typeface="Courier New"/>
              </a:rPr>
              <a:t>==</a:t>
            </a:r>
            <a:r>
              <a:rPr sz="1800" spc="-25" dirty="0">
                <a:latin typeface="Courier New"/>
                <a:cs typeface="Courier New"/>
              </a:rPr>
              <a:t> </a:t>
            </a:r>
            <a:r>
              <a:rPr sz="1800" spc="-20" dirty="0">
                <a:latin typeface="Courier New"/>
                <a:cs typeface="Courier New"/>
              </a:rPr>
              <a:t>EOF) </a:t>
            </a:r>
            <a:r>
              <a:rPr sz="1800" spc="-10" dirty="0">
                <a:latin typeface="Courier New"/>
                <a:cs typeface="Courier New"/>
              </a:rPr>
              <a:t>accept</a:t>
            </a:r>
            <a:endParaRPr sz="1800">
              <a:latin typeface="Courier New"/>
              <a:cs typeface="Courier New"/>
            </a:endParaRPr>
          </a:p>
          <a:p>
            <a:pPr marL="132715">
              <a:lnSpc>
                <a:spcPct val="100000"/>
              </a:lnSpc>
              <a:spcBef>
                <a:spcPts val="555"/>
              </a:spcBef>
            </a:pPr>
            <a:r>
              <a:rPr sz="1800" spc="-20" dirty="0">
                <a:latin typeface="Courier New"/>
                <a:cs typeface="Courier New"/>
              </a:rPr>
              <a:t>else</a:t>
            </a:r>
            <a:endParaRPr sz="1800">
              <a:latin typeface="Courier New"/>
              <a:cs typeface="Courier New"/>
            </a:endParaRPr>
          </a:p>
          <a:p>
            <a:pPr marL="405765">
              <a:lnSpc>
                <a:spcPct val="100000"/>
              </a:lnSpc>
              <a:spcBef>
                <a:spcPts val="790"/>
              </a:spcBef>
            </a:pPr>
            <a:r>
              <a:rPr sz="1800" dirty="0">
                <a:latin typeface="Courier New"/>
                <a:cs typeface="Courier New"/>
              </a:rPr>
              <a:t>goto</a:t>
            </a:r>
            <a:r>
              <a:rPr sz="1800" spc="-45" dirty="0">
                <a:latin typeface="Courier New"/>
                <a:cs typeface="Courier New"/>
              </a:rPr>
              <a:t> </a:t>
            </a:r>
            <a:r>
              <a:rPr sz="1800" spc="-25" dirty="0">
                <a:latin typeface="Cambria Math"/>
                <a:cs typeface="Cambria Math"/>
              </a:rPr>
              <a:t>𝑠</a:t>
            </a:r>
            <a:r>
              <a:rPr sz="1800" spc="-37" baseline="-20833" dirty="0">
                <a:latin typeface="Cambria Math"/>
                <a:cs typeface="Cambria Math"/>
              </a:rPr>
              <a:t>𝑒</a:t>
            </a:r>
            <a:endParaRPr sz="1800" baseline="-20833">
              <a:latin typeface="Cambria Math"/>
              <a:cs typeface="Cambria Math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226428" y="4180458"/>
            <a:ext cx="40132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mbria Math"/>
                <a:cs typeface="Cambria Math"/>
              </a:rPr>
              <a:t>𝑠</a:t>
            </a:r>
            <a:r>
              <a:rPr sz="1800" spc="-37" baseline="-20833" dirty="0">
                <a:latin typeface="Cambria Math"/>
                <a:cs typeface="Cambria Math"/>
              </a:rPr>
              <a:t>𝑒</a:t>
            </a:r>
            <a:r>
              <a:rPr sz="1800" spc="-25" dirty="0">
                <a:latin typeface="Courier New"/>
                <a:cs typeface="Courier New"/>
              </a:rPr>
              <a:t>: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986320" y="4180458"/>
            <a:ext cx="70802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ourier New"/>
                <a:cs typeface="Courier New"/>
              </a:rPr>
              <a:t>error</a:t>
            </a:r>
            <a:endParaRPr sz="18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Hand-</a:t>
            </a:r>
            <a:r>
              <a:rPr dirty="0"/>
              <a:t>Coded</a:t>
            </a:r>
            <a:r>
              <a:rPr spc="-5" dirty="0"/>
              <a:t> </a:t>
            </a:r>
            <a:r>
              <a:rPr spc="-10" dirty="0"/>
              <a:t>Scanner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458325" cy="3037205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Many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real-</a:t>
            </a:r>
            <a:r>
              <a:rPr sz="2800" dirty="0">
                <a:latin typeface="Calibri"/>
                <a:cs typeface="Calibri"/>
              </a:rPr>
              <a:t>world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compilers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spc="-25" dirty="0">
                <a:latin typeface="Calibri"/>
                <a:cs typeface="Calibri"/>
              </a:rPr>
              <a:t>hand-</a:t>
            </a:r>
            <a:r>
              <a:rPr sz="2800" dirty="0">
                <a:latin typeface="Calibri"/>
                <a:cs typeface="Calibri"/>
              </a:rPr>
              <a:t>coded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scanners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further 	efficiency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19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For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e.g.,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gcc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4.0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hand-</a:t>
            </a:r>
            <a:r>
              <a:rPr sz="2400" dirty="0">
                <a:latin typeface="Calibri"/>
                <a:cs typeface="Calibri"/>
              </a:rPr>
              <a:t>coded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scanners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several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front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ends</a:t>
            </a:r>
            <a:endParaRPr sz="24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800"/>
              </a:spcBef>
            </a:pP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buAutoNum type="arabicPeriod"/>
              <a:tabLst>
                <a:tab pos="527685" algn="l"/>
              </a:tabLst>
            </a:pPr>
            <a:r>
              <a:rPr sz="2800" spc="-10" dirty="0">
                <a:latin typeface="Calibri"/>
                <a:cs typeface="Calibri"/>
              </a:rPr>
              <a:t>Fetching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character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one-</a:t>
            </a:r>
            <a:r>
              <a:rPr sz="2800" spc="-30" dirty="0">
                <a:latin typeface="Calibri"/>
                <a:cs typeface="Calibri"/>
              </a:rPr>
              <a:t>by-</a:t>
            </a:r>
            <a:r>
              <a:rPr sz="2800" dirty="0">
                <a:latin typeface="Calibri"/>
                <a:cs typeface="Calibri"/>
              </a:rPr>
              <a:t>one from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I/O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expensive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Fetch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number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characters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one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go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store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buffer</a:t>
            </a:r>
            <a:endParaRPr sz="2400">
              <a:latin typeface="Calibri"/>
              <a:cs typeface="Calibri"/>
            </a:endParaRPr>
          </a:p>
          <a:p>
            <a:pPr marL="527685" indent="-514984">
              <a:lnSpc>
                <a:spcPct val="100000"/>
              </a:lnSpc>
              <a:spcBef>
                <a:spcPts val="630"/>
              </a:spcBef>
              <a:buAutoNum type="arabicPeriod"/>
              <a:tabLst>
                <a:tab pos="527685" algn="l"/>
              </a:tabLst>
            </a:pPr>
            <a:r>
              <a:rPr sz="2800" dirty="0">
                <a:latin typeface="Calibri"/>
                <a:cs typeface="Calibri"/>
              </a:rPr>
              <a:t>Use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double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buffering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Reading</a:t>
            </a:r>
            <a:r>
              <a:rPr spc="-110" dirty="0"/>
              <a:t> </a:t>
            </a:r>
            <a:r>
              <a:rPr spc="-10" dirty="0"/>
              <a:t>Characters</a:t>
            </a:r>
            <a:r>
              <a:rPr spc="-140" dirty="0"/>
              <a:t> </a:t>
            </a:r>
            <a:r>
              <a:rPr dirty="0"/>
              <a:t>from</a:t>
            </a:r>
            <a:r>
              <a:rPr spc="-125" dirty="0"/>
              <a:t> </a:t>
            </a:r>
            <a:r>
              <a:rPr spc="-10" dirty="0"/>
              <a:t>Input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A</a:t>
            </a:r>
            <a:r>
              <a:rPr spc="-60" dirty="0"/>
              <a:t> </a:t>
            </a:r>
            <a:r>
              <a:rPr dirty="0"/>
              <a:t>scanner</a:t>
            </a:r>
            <a:r>
              <a:rPr spc="-40" dirty="0"/>
              <a:t> </a:t>
            </a:r>
            <a:r>
              <a:rPr dirty="0"/>
              <a:t>reads</a:t>
            </a:r>
            <a:r>
              <a:rPr spc="-65" dirty="0"/>
              <a:t> </a:t>
            </a:r>
            <a:r>
              <a:rPr dirty="0"/>
              <a:t>the</a:t>
            </a:r>
            <a:r>
              <a:rPr spc="-65" dirty="0"/>
              <a:t> </a:t>
            </a:r>
            <a:r>
              <a:rPr dirty="0"/>
              <a:t>input</a:t>
            </a:r>
            <a:r>
              <a:rPr spc="-35" dirty="0"/>
              <a:t> </a:t>
            </a:r>
            <a:r>
              <a:rPr dirty="0"/>
              <a:t>character</a:t>
            </a:r>
            <a:r>
              <a:rPr spc="-75" dirty="0"/>
              <a:t> </a:t>
            </a:r>
            <a:r>
              <a:rPr dirty="0"/>
              <a:t>by</a:t>
            </a:r>
            <a:r>
              <a:rPr spc="-65" dirty="0"/>
              <a:t> </a:t>
            </a:r>
            <a:r>
              <a:rPr spc="-10" dirty="0"/>
              <a:t>character</a:t>
            </a:r>
          </a:p>
          <a:p>
            <a:pPr marL="697230" marR="5080" lvl="1" indent="-227329">
              <a:lnSpc>
                <a:spcPts val="2590"/>
              </a:lnSpc>
              <a:spcBef>
                <a:spcPts val="575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Reading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will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very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inefficient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requires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system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every 	</a:t>
            </a:r>
            <a:r>
              <a:rPr sz="2400" dirty="0">
                <a:latin typeface="Calibri"/>
                <a:cs typeface="Calibri"/>
              </a:rPr>
              <a:t>character</a:t>
            </a:r>
            <a:r>
              <a:rPr sz="2400" spc="-13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read</a:t>
            </a: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595"/>
              </a:spcBef>
              <a:buFont typeface="Arial MT"/>
              <a:buChar char="•"/>
              <a:tabLst>
                <a:tab pos="240029" algn="l"/>
              </a:tabLst>
            </a:pPr>
            <a:r>
              <a:rPr dirty="0"/>
              <a:t>Input</a:t>
            </a:r>
            <a:r>
              <a:rPr spc="-50" dirty="0"/>
              <a:t> </a:t>
            </a:r>
            <a:r>
              <a:rPr spc="-10" dirty="0"/>
              <a:t>buffer</a:t>
            </a:r>
          </a:p>
          <a:p>
            <a:pPr marL="697230" lvl="1" indent="-227329">
              <a:lnSpc>
                <a:spcPts val="2735"/>
              </a:lnSpc>
              <a:spcBef>
                <a:spcPts val="244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OS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reads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block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data,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supplies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scanner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required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amount,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stores</a:t>
            </a:r>
            <a:endParaRPr sz="2400">
              <a:latin typeface="Calibri"/>
              <a:cs typeface="Calibri"/>
            </a:endParaRPr>
          </a:p>
          <a:p>
            <a:pPr marL="698500">
              <a:lnSpc>
                <a:spcPts val="2735"/>
              </a:lnSpc>
            </a:pPr>
            <a:r>
              <a:rPr sz="2400" dirty="0"/>
              <a:t>the</a:t>
            </a:r>
            <a:r>
              <a:rPr sz="2400" spc="-60" dirty="0"/>
              <a:t> </a:t>
            </a:r>
            <a:r>
              <a:rPr sz="2400" dirty="0"/>
              <a:t>remaining</a:t>
            </a:r>
            <a:r>
              <a:rPr sz="2400" spc="-75" dirty="0"/>
              <a:t> </a:t>
            </a:r>
            <a:r>
              <a:rPr sz="2400" dirty="0"/>
              <a:t>portion</a:t>
            </a:r>
            <a:r>
              <a:rPr sz="2400" spc="-65" dirty="0"/>
              <a:t> </a:t>
            </a:r>
            <a:r>
              <a:rPr sz="2400" dirty="0"/>
              <a:t>in</a:t>
            </a:r>
            <a:r>
              <a:rPr sz="2400" spc="-75" dirty="0"/>
              <a:t> </a:t>
            </a:r>
            <a:r>
              <a:rPr sz="2400" dirty="0"/>
              <a:t>a</a:t>
            </a:r>
            <a:r>
              <a:rPr sz="2400" spc="-60" dirty="0"/>
              <a:t> </a:t>
            </a:r>
            <a:r>
              <a:rPr sz="2400" spc="-10" dirty="0"/>
              <a:t>buffer</a:t>
            </a:r>
            <a:r>
              <a:rPr sz="2400" spc="-50" dirty="0"/>
              <a:t> </a:t>
            </a:r>
            <a:r>
              <a:rPr sz="2400" dirty="0"/>
              <a:t>called</a:t>
            </a:r>
            <a:r>
              <a:rPr sz="2400" spc="-75" dirty="0"/>
              <a:t> </a:t>
            </a:r>
            <a:r>
              <a:rPr sz="2400" spc="-10" dirty="0"/>
              <a:t>buffer</a:t>
            </a:r>
            <a:r>
              <a:rPr sz="2400" spc="-50" dirty="0"/>
              <a:t> </a:t>
            </a:r>
            <a:r>
              <a:rPr sz="2400" spc="-10" dirty="0"/>
              <a:t>cache</a:t>
            </a:r>
            <a:endParaRPr sz="2400"/>
          </a:p>
          <a:p>
            <a:pPr marL="697230" marR="542925" lvl="1" indent="-227329">
              <a:lnSpc>
                <a:spcPts val="2590"/>
              </a:lnSpc>
              <a:spcBef>
                <a:spcPts val="54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In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subsequent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calls,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actual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I/O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does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take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place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data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is 	</a:t>
            </a:r>
            <a:r>
              <a:rPr sz="2400" spc="-10" dirty="0">
                <a:latin typeface="Calibri"/>
                <a:cs typeface="Calibri"/>
              </a:rPr>
              <a:t>available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buffer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cache</a:t>
            </a:r>
            <a:endParaRPr sz="2400">
              <a:latin typeface="Calibri"/>
              <a:cs typeface="Calibri"/>
            </a:endParaRPr>
          </a:p>
          <a:p>
            <a:pPr marL="697230" marR="188595" lvl="1" indent="-227329">
              <a:lnSpc>
                <a:spcPts val="2590"/>
              </a:lnSpc>
              <a:spcBef>
                <a:spcPts val="500"/>
              </a:spcBef>
              <a:buFont typeface="Arial MT"/>
              <a:buChar char="•"/>
              <a:tabLst>
                <a:tab pos="698500" algn="l"/>
              </a:tabLst>
            </a:pPr>
            <a:r>
              <a:rPr sz="2400" dirty="0">
                <a:latin typeface="Calibri"/>
                <a:cs typeface="Calibri"/>
              </a:rPr>
              <a:t>Scanner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its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own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buffer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since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requesting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single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character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also 	</a:t>
            </a:r>
            <a:r>
              <a:rPr sz="2400" dirty="0">
                <a:latin typeface="Calibri"/>
                <a:cs typeface="Calibri"/>
              </a:rPr>
              <a:t>costly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due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to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spc="-25" dirty="0">
                <a:latin typeface="Calibri"/>
                <a:cs typeface="Calibri"/>
              </a:rPr>
              <a:t>context-</a:t>
            </a:r>
            <a:r>
              <a:rPr sz="2400" dirty="0">
                <a:latin typeface="Calibri"/>
                <a:cs typeface="Calibri"/>
              </a:rPr>
              <a:t>switching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overhead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Optimizing</a:t>
            </a:r>
            <a:r>
              <a:rPr spc="-80" dirty="0"/>
              <a:t> </a:t>
            </a:r>
            <a:r>
              <a:rPr dirty="0"/>
              <a:t>Reads</a:t>
            </a:r>
            <a:r>
              <a:rPr spc="-75" dirty="0"/>
              <a:t> </a:t>
            </a:r>
            <a:r>
              <a:rPr dirty="0"/>
              <a:t>from</a:t>
            </a:r>
            <a:r>
              <a:rPr spc="-10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Buffer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89096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buffer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initial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portion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lexeme</a:t>
            </a:r>
            <a:endParaRPr sz="2800">
              <a:latin typeface="Calibri"/>
              <a:cs typeface="Calibri"/>
            </a:endParaRPr>
          </a:p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3919728" y="3563111"/>
          <a:ext cx="4336412" cy="478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101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03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435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78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8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541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541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5" name="object 5"/>
          <p:cNvSpPr txBox="1"/>
          <p:nvPr/>
        </p:nvSpPr>
        <p:spPr>
          <a:xfrm>
            <a:off x="5233415" y="2650235"/>
            <a:ext cx="1724025" cy="399415"/>
          </a:xfrm>
          <a:prstGeom prst="rect">
            <a:avLst/>
          </a:prstGeom>
          <a:solidFill>
            <a:srgbClr val="F1F1F1"/>
          </a:solidFill>
        </p:spPr>
        <p:txBody>
          <a:bodyPr vert="horz" wrap="square" lIns="0" tIns="29209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229"/>
              </a:spcBef>
            </a:pPr>
            <a:r>
              <a:rPr sz="2000" dirty="0">
                <a:latin typeface="Courier New"/>
                <a:cs typeface="Courier New"/>
              </a:rPr>
              <a:t>E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=</a:t>
            </a:r>
            <a:r>
              <a:rPr sz="2000" spc="-5" dirty="0">
                <a:latin typeface="Courier New"/>
                <a:cs typeface="Courier New"/>
              </a:rPr>
              <a:t> </a:t>
            </a:r>
            <a:r>
              <a:rPr sz="2000" spc="-10" dirty="0">
                <a:latin typeface="Courier New"/>
                <a:cs typeface="Courier New"/>
              </a:rPr>
              <a:t>M*C**2</a:t>
            </a:r>
            <a:endParaRPr sz="20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Optimizing</a:t>
            </a:r>
            <a:r>
              <a:rPr spc="-80" dirty="0"/>
              <a:t> </a:t>
            </a:r>
            <a:r>
              <a:rPr dirty="0"/>
              <a:t>Reads</a:t>
            </a:r>
            <a:r>
              <a:rPr spc="-75" dirty="0"/>
              <a:t> </a:t>
            </a:r>
            <a:r>
              <a:rPr dirty="0"/>
              <a:t>from</a:t>
            </a:r>
            <a:r>
              <a:rPr spc="-10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Buffer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9518015" cy="127889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buffer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its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may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contain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initial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portion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lexeme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It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creates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problem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refilling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buffer,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two-</a:t>
            </a:r>
            <a:r>
              <a:rPr sz="2400" spc="-10" dirty="0">
                <a:latin typeface="Calibri"/>
                <a:cs typeface="Calibri"/>
              </a:rPr>
              <a:t>buffer</a:t>
            </a:r>
            <a:r>
              <a:rPr sz="2400" spc="-2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scheme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used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The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two</a:t>
            </a:r>
            <a:r>
              <a:rPr sz="2400" spc="-8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buffers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filled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alternatively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66709" y="4167378"/>
            <a:ext cx="76200" cy="415925"/>
          </a:xfrm>
          <a:custGeom>
            <a:avLst/>
            <a:gdLst/>
            <a:ahLst/>
            <a:cxnLst/>
            <a:rect l="l" t="t" r="r" b="b"/>
            <a:pathLst>
              <a:path w="76200" h="415925">
                <a:moveTo>
                  <a:pt x="48006" y="63500"/>
                </a:moveTo>
                <a:lnTo>
                  <a:pt x="28194" y="63500"/>
                </a:lnTo>
                <a:lnTo>
                  <a:pt x="28194" y="415671"/>
                </a:lnTo>
                <a:lnTo>
                  <a:pt x="48006" y="415671"/>
                </a:lnTo>
                <a:lnTo>
                  <a:pt x="48006" y="63500"/>
                </a:lnTo>
                <a:close/>
              </a:path>
              <a:path w="76200" h="415925">
                <a:moveTo>
                  <a:pt x="38100" y="0"/>
                </a:moveTo>
                <a:lnTo>
                  <a:pt x="0" y="76200"/>
                </a:lnTo>
                <a:lnTo>
                  <a:pt x="28194" y="76200"/>
                </a:lnTo>
                <a:lnTo>
                  <a:pt x="2819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15925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69430" y="4167378"/>
            <a:ext cx="76200" cy="415925"/>
          </a:xfrm>
          <a:custGeom>
            <a:avLst/>
            <a:gdLst/>
            <a:ahLst/>
            <a:cxnLst/>
            <a:rect l="l" t="t" r="r" b="b"/>
            <a:pathLst>
              <a:path w="76200" h="415925">
                <a:moveTo>
                  <a:pt x="48005" y="63500"/>
                </a:moveTo>
                <a:lnTo>
                  <a:pt x="28194" y="63500"/>
                </a:lnTo>
                <a:lnTo>
                  <a:pt x="28194" y="415671"/>
                </a:lnTo>
                <a:lnTo>
                  <a:pt x="48005" y="415671"/>
                </a:lnTo>
                <a:lnTo>
                  <a:pt x="48005" y="63500"/>
                </a:lnTo>
                <a:close/>
              </a:path>
              <a:path w="76200" h="415925">
                <a:moveTo>
                  <a:pt x="38100" y="0"/>
                </a:moveTo>
                <a:lnTo>
                  <a:pt x="0" y="76200"/>
                </a:lnTo>
                <a:lnTo>
                  <a:pt x="28194" y="76200"/>
                </a:lnTo>
                <a:lnTo>
                  <a:pt x="2819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15925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51076" y="3681984"/>
          <a:ext cx="8674727" cy="478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41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41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78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spc="-25" dirty="0">
                          <a:latin typeface="Courier New"/>
                          <a:cs typeface="Courier New"/>
                        </a:rPr>
                        <a:t>eof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19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6520433" y="4544695"/>
            <a:ext cx="807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lexBegin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5168" y="4393438"/>
            <a:ext cx="758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forward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Optimizing</a:t>
            </a:r>
            <a:r>
              <a:rPr spc="-80" dirty="0"/>
              <a:t> </a:t>
            </a:r>
            <a:r>
              <a:rPr dirty="0"/>
              <a:t>Reads</a:t>
            </a:r>
            <a:r>
              <a:rPr spc="-75" dirty="0"/>
              <a:t> </a:t>
            </a:r>
            <a:r>
              <a:rPr dirty="0"/>
              <a:t>from</a:t>
            </a:r>
            <a:r>
              <a:rPr spc="-10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Buffer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9364345" cy="1278890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Read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from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buffer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(1)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Check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buffer,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(2)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test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type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input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character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If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40" dirty="0">
                <a:latin typeface="Calibri"/>
                <a:cs typeface="Calibri"/>
              </a:rPr>
              <a:t>buffer,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then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reload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other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buffer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7966709" y="4167378"/>
            <a:ext cx="76200" cy="415925"/>
          </a:xfrm>
          <a:custGeom>
            <a:avLst/>
            <a:gdLst/>
            <a:ahLst/>
            <a:cxnLst/>
            <a:rect l="l" t="t" r="r" b="b"/>
            <a:pathLst>
              <a:path w="76200" h="415925">
                <a:moveTo>
                  <a:pt x="48006" y="63500"/>
                </a:moveTo>
                <a:lnTo>
                  <a:pt x="28194" y="63500"/>
                </a:lnTo>
                <a:lnTo>
                  <a:pt x="28194" y="415671"/>
                </a:lnTo>
                <a:lnTo>
                  <a:pt x="48006" y="415671"/>
                </a:lnTo>
                <a:lnTo>
                  <a:pt x="48006" y="63500"/>
                </a:lnTo>
                <a:close/>
              </a:path>
              <a:path w="76200" h="415925">
                <a:moveTo>
                  <a:pt x="38100" y="0"/>
                </a:moveTo>
                <a:lnTo>
                  <a:pt x="0" y="76200"/>
                </a:lnTo>
                <a:lnTo>
                  <a:pt x="28194" y="76200"/>
                </a:lnTo>
                <a:lnTo>
                  <a:pt x="2819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15925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869430" y="4167378"/>
            <a:ext cx="76200" cy="415925"/>
          </a:xfrm>
          <a:custGeom>
            <a:avLst/>
            <a:gdLst/>
            <a:ahLst/>
            <a:cxnLst/>
            <a:rect l="l" t="t" r="r" b="b"/>
            <a:pathLst>
              <a:path w="76200" h="415925">
                <a:moveTo>
                  <a:pt x="48005" y="63500"/>
                </a:moveTo>
                <a:lnTo>
                  <a:pt x="28194" y="63500"/>
                </a:lnTo>
                <a:lnTo>
                  <a:pt x="28194" y="415671"/>
                </a:lnTo>
                <a:lnTo>
                  <a:pt x="48005" y="415671"/>
                </a:lnTo>
                <a:lnTo>
                  <a:pt x="48005" y="63500"/>
                </a:lnTo>
                <a:close/>
              </a:path>
              <a:path w="76200" h="415925">
                <a:moveTo>
                  <a:pt x="38100" y="0"/>
                </a:moveTo>
                <a:lnTo>
                  <a:pt x="0" y="76200"/>
                </a:lnTo>
                <a:lnTo>
                  <a:pt x="28194" y="76200"/>
                </a:lnTo>
                <a:lnTo>
                  <a:pt x="2819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15925">
                <a:moveTo>
                  <a:pt x="69850" y="63500"/>
                </a:moveTo>
                <a:lnTo>
                  <a:pt x="48005" y="63500"/>
                </a:lnTo>
                <a:lnTo>
                  <a:pt x="48005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51076" y="3681984"/>
          <a:ext cx="8674727" cy="478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41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41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78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698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spc="-25" dirty="0">
                          <a:latin typeface="Courier New"/>
                          <a:cs typeface="Courier New"/>
                        </a:rPr>
                        <a:t>eof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19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5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6520433" y="4544695"/>
            <a:ext cx="8070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lexBegin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075168" y="4393438"/>
            <a:ext cx="758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forward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Advance</a:t>
            </a:r>
            <a:r>
              <a:rPr spc="-120" dirty="0"/>
              <a:t> </a:t>
            </a:r>
            <a:r>
              <a:rPr dirty="0"/>
              <a:t>Forward</a:t>
            </a:r>
            <a:r>
              <a:rPr spc="-130" dirty="0"/>
              <a:t> </a:t>
            </a:r>
            <a:r>
              <a:rPr spc="-20" dirty="0"/>
              <a:t>Pointer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7889" y="1841025"/>
          <a:ext cx="7378700" cy="35134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65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95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52425">
                <a:tc>
                  <a:txBody>
                    <a:bodyPr/>
                    <a:lstStyle/>
                    <a:p>
                      <a:pPr marL="31750">
                        <a:lnSpc>
                          <a:spcPts val="227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(forward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end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of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75"/>
                        </a:lnSpc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first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buffer)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2275"/>
                        </a:lnSpc>
                      </a:pPr>
                      <a:r>
                        <a:rPr sz="2000" spc="-50" dirty="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reload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second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buffer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forward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beginning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of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second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buffer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0050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20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(forward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at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end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second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buffer)</a:t>
                      </a:r>
                      <a:r>
                        <a:rPr sz="20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0" dirty="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reload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first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buffer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R="67945" algn="r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forward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20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beginning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of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 marL="7620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first</a:t>
                      </a:r>
                      <a:r>
                        <a:rPr sz="20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buffer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068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dirty="0">
                          <a:latin typeface="Courier New"/>
                          <a:cs typeface="Courier New"/>
                        </a:rPr>
                        <a:t>}</a:t>
                      </a:r>
                      <a:r>
                        <a:rPr sz="20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2000" spc="-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000" spc="-50" dirty="0">
                          <a:latin typeface="Courier New"/>
                          <a:cs typeface="Courier New"/>
                        </a:rPr>
                        <a:t>{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01320">
                <a:tc>
                  <a:txBody>
                    <a:bodyPr/>
                    <a:lstStyle/>
                    <a:p>
                      <a:pPr marL="336550">
                        <a:lnSpc>
                          <a:spcPct val="100000"/>
                        </a:lnSpc>
                        <a:spcBef>
                          <a:spcPts val="250"/>
                        </a:spcBef>
                      </a:pPr>
                      <a:r>
                        <a:rPr sz="2000" spc="-10" dirty="0">
                          <a:latin typeface="Courier New"/>
                          <a:cs typeface="Courier New"/>
                        </a:rPr>
                        <a:t>forward++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175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3695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254"/>
                        </a:spcBef>
                      </a:pPr>
                      <a:r>
                        <a:rPr sz="20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2000">
                        <a:latin typeface="Courier New"/>
                        <a:cs typeface="Courier New"/>
                      </a:endParaRPr>
                    </a:p>
                  </a:txBody>
                  <a:tcPr marL="0" marR="0" marT="32384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Optimizing</a:t>
            </a:r>
            <a:r>
              <a:rPr spc="-80" dirty="0"/>
              <a:t> </a:t>
            </a:r>
            <a:r>
              <a:rPr dirty="0"/>
              <a:t>Reads</a:t>
            </a:r>
            <a:r>
              <a:rPr spc="-75" dirty="0"/>
              <a:t> </a:t>
            </a:r>
            <a:r>
              <a:rPr dirty="0"/>
              <a:t>from</a:t>
            </a:r>
            <a:r>
              <a:rPr spc="-10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Buffer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987915" cy="836294"/>
          </a:xfrm>
          <a:prstGeom prst="rect">
            <a:avLst/>
          </a:prstGeom>
        </p:spPr>
        <p:txBody>
          <a:bodyPr vert="horz" wrap="square" lIns="0" tIns="59690" rIns="0" bIns="0" rtlCol="0">
            <a:spAutoFit/>
          </a:bodyPr>
          <a:lstStyle/>
          <a:p>
            <a:pPr marL="240029" marR="5080" indent="-227329">
              <a:lnSpc>
                <a:spcPts val="3030"/>
              </a:lnSpc>
              <a:spcBef>
                <a:spcPts val="47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sentinel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character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(say</a:t>
            </a:r>
            <a:r>
              <a:rPr sz="2800" spc="-105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eof</a:t>
            </a:r>
            <a:r>
              <a:rPr sz="2800" dirty="0">
                <a:latin typeface="Calibri"/>
                <a:cs typeface="Calibri"/>
              </a:rPr>
              <a:t>)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placed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at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the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end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buffer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avoid 	</a:t>
            </a:r>
            <a:r>
              <a:rPr sz="2800" dirty="0">
                <a:latin typeface="Calibri"/>
                <a:cs typeface="Calibri"/>
              </a:rPr>
              <a:t>two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comparisons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8497061" y="4167378"/>
            <a:ext cx="76200" cy="415925"/>
          </a:xfrm>
          <a:custGeom>
            <a:avLst/>
            <a:gdLst/>
            <a:ahLst/>
            <a:cxnLst/>
            <a:rect l="l" t="t" r="r" b="b"/>
            <a:pathLst>
              <a:path w="76200" h="415925">
                <a:moveTo>
                  <a:pt x="48006" y="63500"/>
                </a:moveTo>
                <a:lnTo>
                  <a:pt x="28194" y="63500"/>
                </a:lnTo>
                <a:lnTo>
                  <a:pt x="28194" y="415671"/>
                </a:lnTo>
                <a:lnTo>
                  <a:pt x="48006" y="415671"/>
                </a:lnTo>
                <a:lnTo>
                  <a:pt x="48006" y="63500"/>
                </a:lnTo>
                <a:close/>
              </a:path>
              <a:path w="76200" h="415925">
                <a:moveTo>
                  <a:pt x="38100" y="0"/>
                </a:moveTo>
                <a:lnTo>
                  <a:pt x="0" y="76200"/>
                </a:lnTo>
                <a:lnTo>
                  <a:pt x="28194" y="76200"/>
                </a:lnTo>
                <a:lnTo>
                  <a:pt x="28194" y="63500"/>
                </a:lnTo>
                <a:lnTo>
                  <a:pt x="69850" y="63500"/>
                </a:lnTo>
                <a:lnTo>
                  <a:pt x="38100" y="0"/>
                </a:lnTo>
                <a:close/>
              </a:path>
              <a:path w="76200" h="415925">
                <a:moveTo>
                  <a:pt x="69850" y="63500"/>
                </a:moveTo>
                <a:lnTo>
                  <a:pt x="48006" y="63500"/>
                </a:lnTo>
                <a:lnTo>
                  <a:pt x="48006" y="76200"/>
                </a:lnTo>
                <a:lnTo>
                  <a:pt x="76200" y="76200"/>
                </a:lnTo>
                <a:lnTo>
                  <a:pt x="69850" y="6350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439406" y="4179570"/>
            <a:ext cx="76200" cy="415925"/>
          </a:xfrm>
          <a:custGeom>
            <a:avLst/>
            <a:gdLst/>
            <a:ahLst/>
            <a:cxnLst/>
            <a:rect l="l" t="t" r="r" b="b"/>
            <a:pathLst>
              <a:path w="76200" h="415925">
                <a:moveTo>
                  <a:pt x="48005" y="63499"/>
                </a:moveTo>
                <a:lnTo>
                  <a:pt x="28194" y="63499"/>
                </a:lnTo>
                <a:lnTo>
                  <a:pt x="28194" y="415670"/>
                </a:lnTo>
                <a:lnTo>
                  <a:pt x="48005" y="415670"/>
                </a:lnTo>
                <a:lnTo>
                  <a:pt x="48005" y="63499"/>
                </a:lnTo>
                <a:close/>
              </a:path>
              <a:path w="76200" h="415925">
                <a:moveTo>
                  <a:pt x="38100" y="0"/>
                </a:moveTo>
                <a:lnTo>
                  <a:pt x="0" y="76199"/>
                </a:lnTo>
                <a:lnTo>
                  <a:pt x="28194" y="76199"/>
                </a:lnTo>
                <a:lnTo>
                  <a:pt x="28194" y="63499"/>
                </a:lnTo>
                <a:lnTo>
                  <a:pt x="69850" y="63499"/>
                </a:lnTo>
                <a:lnTo>
                  <a:pt x="38100" y="0"/>
                </a:lnTo>
                <a:close/>
              </a:path>
              <a:path w="76200" h="415925">
                <a:moveTo>
                  <a:pt x="69850" y="63499"/>
                </a:moveTo>
                <a:lnTo>
                  <a:pt x="48005" y="63499"/>
                </a:lnTo>
                <a:lnTo>
                  <a:pt x="48005" y="76199"/>
                </a:lnTo>
                <a:lnTo>
                  <a:pt x="76200" y="76199"/>
                </a:lnTo>
                <a:lnTo>
                  <a:pt x="69850" y="6349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1751076" y="3681984"/>
          <a:ext cx="8674727" cy="4781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416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435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391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4228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391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165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4546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4165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4102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4038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4419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4419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47815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E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=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M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13030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spc="-25" dirty="0">
                          <a:latin typeface="Courier New"/>
                          <a:cs typeface="Courier New"/>
                        </a:rPr>
                        <a:t>eof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C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*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sz="1600" b="1" spc="-50" dirty="0">
                          <a:latin typeface="Courier New"/>
                          <a:cs typeface="Courier New"/>
                        </a:rPr>
                        <a:t>2</a:t>
                      </a:r>
                      <a:endParaRPr sz="1600">
                        <a:latin typeface="Courier New"/>
                        <a:cs typeface="Courier New"/>
                      </a:endParaRPr>
                    </a:p>
                  </a:txBody>
                  <a:tcPr marL="0" marR="0" marT="106045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10985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spc="-25" dirty="0">
                          <a:latin typeface="Courier New"/>
                          <a:cs typeface="Courier New"/>
                        </a:rPr>
                        <a:t>eof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192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905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6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905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tc>
                  <a:txBody>
                    <a:bodyPr/>
                    <a:lstStyle/>
                    <a:p>
                      <a:pPr marL="112395">
                        <a:lnSpc>
                          <a:spcPct val="100000"/>
                        </a:lnSpc>
                        <a:spcBef>
                          <a:spcPts val="960"/>
                        </a:spcBef>
                      </a:pPr>
                      <a:r>
                        <a:rPr sz="1400" b="1" spc="-25" dirty="0">
                          <a:latin typeface="Courier New"/>
                          <a:cs typeface="Courier New"/>
                        </a:rPr>
                        <a:t>eof</a:t>
                      </a:r>
                      <a:endParaRPr sz="1400">
                        <a:latin typeface="Courier New"/>
                        <a:cs typeface="Courier New"/>
                      </a:endParaRPr>
                    </a:p>
                  </a:txBody>
                  <a:tcPr marL="0" marR="0" marT="121920" marB="0">
                    <a:lnL w="12700">
                      <a:solidFill>
                        <a:srgbClr val="000000"/>
                      </a:solidFill>
                      <a:prstDash val="solid"/>
                    </a:lnL>
                    <a:lnR w="12700">
                      <a:solidFill>
                        <a:srgbClr val="000000"/>
                      </a:solidFill>
                      <a:prstDash val="solid"/>
                    </a:lnR>
                    <a:lnT w="12700">
                      <a:solidFill>
                        <a:srgbClr val="000000"/>
                      </a:solidFill>
                      <a:prstDash val="solid"/>
                    </a:lnT>
                    <a:lnB w="12700">
                      <a:solidFill>
                        <a:srgbClr val="000000"/>
                      </a:solidFill>
                      <a:prstDash val="solid"/>
                    </a:lnB>
                    <a:solidFill>
                      <a:srgbClr val="E1EF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7" name="object 7"/>
          <p:cNvSpPr txBox="1"/>
          <p:nvPr/>
        </p:nvSpPr>
        <p:spPr>
          <a:xfrm>
            <a:off x="7090918" y="4567808"/>
            <a:ext cx="80835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lexBegin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05266" y="4393438"/>
            <a:ext cx="75819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10" dirty="0">
                <a:latin typeface="Calibri"/>
                <a:cs typeface="Calibri"/>
              </a:rPr>
              <a:t>forward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Optimizing</a:t>
            </a:r>
            <a:r>
              <a:rPr spc="-80" dirty="0"/>
              <a:t> </a:t>
            </a:r>
            <a:r>
              <a:rPr dirty="0"/>
              <a:t>Reads</a:t>
            </a:r>
            <a:r>
              <a:rPr spc="-75" dirty="0"/>
              <a:t> </a:t>
            </a:r>
            <a:r>
              <a:rPr dirty="0"/>
              <a:t>from</a:t>
            </a:r>
            <a:r>
              <a:rPr spc="-105" dirty="0"/>
              <a:t> </a:t>
            </a:r>
            <a:r>
              <a:rPr dirty="0"/>
              <a:t>the</a:t>
            </a:r>
            <a:r>
              <a:rPr spc="-75" dirty="0"/>
              <a:t> </a:t>
            </a:r>
            <a:r>
              <a:rPr spc="-10" dirty="0"/>
              <a:t>Buffer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97889" y="1805020"/>
          <a:ext cx="6830059" cy="33413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15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9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655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3845">
                <a:tc>
                  <a:txBody>
                    <a:bodyPr/>
                    <a:lstStyle/>
                    <a:p>
                      <a:pPr algn="r">
                        <a:lnSpc>
                          <a:spcPts val="1935"/>
                        </a:lnSpc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switch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ts val="1935"/>
                        </a:lnSpc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(*forward++)</a:t>
                      </a:r>
                      <a:r>
                        <a:rPr sz="1700" spc="-10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50" dirty="0"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 row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spc="-20" dirty="0">
                          <a:latin typeface="Courier New"/>
                          <a:cs typeface="Courier New"/>
                        </a:rPr>
                        <a:t>case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 marL="129539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spc="-20" dirty="0">
                          <a:latin typeface="Courier New"/>
                          <a:cs typeface="Courier New"/>
                        </a:rPr>
                        <a:t>eof: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700" spc="-25" dirty="0">
                          <a:latin typeface="Courier New"/>
                          <a:cs typeface="Courier New"/>
                        </a:rPr>
                        <a:t>if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R="59055" algn="r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(forward</a:t>
                      </a:r>
                      <a:r>
                        <a:rPr sz="17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7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end</a:t>
                      </a:r>
                      <a:r>
                        <a:rPr sz="17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first</a:t>
                      </a:r>
                      <a:r>
                        <a:rPr sz="17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buffer)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9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reload</a:t>
                      </a:r>
                      <a:r>
                        <a:rPr sz="1700" spc="-5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second</a:t>
                      </a:r>
                      <a:r>
                        <a:rPr sz="17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buffer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5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forward</a:t>
                      </a:r>
                      <a:r>
                        <a:rPr sz="17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beginning</a:t>
                      </a:r>
                      <a:r>
                        <a:rPr sz="17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7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second</a:t>
                      </a:r>
                      <a:r>
                        <a:rPr sz="17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buffer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79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R="123189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if</a:t>
                      </a:r>
                      <a:r>
                        <a:rPr sz="17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(forward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is</a:t>
                      </a:r>
                      <a:r>
                        <a:rPr sz="17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at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end</a:t>
                      </a:r>
                      <a:r>
                        <a:rPr sz="17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700" spc="-3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second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 marL="62865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buffer)</a:t>
                      </a:r>
                      <a:r>
                        <a:rPr sz="17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50" dirty="0">
                          <a:latin typeface="Courier New"/>
                          <a:cs typeface="Courier New"/>
                        </a:rPr>
                        <a:t>{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reload</a:t>
                      </a:r>
                      <a:r>
                        <a:rPr sz="1700" spc="-6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first</a:t>
                      </a:r>
                      <a:r>
                        <a:rPr sz="1700" spc="-5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buffer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8610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55244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forward</a:t>
                      </a:r>
                      <a:r>
                        <a:rPr sz="1700" spc="-4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=</a:t>
                      </a:r>
                      <a:r>
                        <a:rPr sz="17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beginning</a:t>
                      </a:r>
                      <a:r>
                        <a:rPr sz="1700" spc="-4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7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first</a:t>
                      </a:r>
                      <a:r>
                        <a:rPr sz="1700" spc="-3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buffer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7340">
                <a:tc>
                  <a:txBody>
                    <a:bodyPr/>
                    <a:lstStyle/>
                    <a:p>
                      <a:pPr marR="123189" algn="r"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  <a:tabLst>
                          <a:tab pos="1041400" algn="l"/>
                        </a:tabLst>
                      </a:pPr>
                      <a:r>
                        <a:rPr sz="1700" dirty="0">
                          <a:latin typeface="Courier New"/>
                          <a:cs typeface="Courier New"/>
                        </a:rPr>
                        <a:t>else</a:t>
                      </a:r>
                      <a:r>
                        <a:rPr sz="1700" spc="-2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50" dirty="0">
                          <a:latin typeface="Courier New"/>
                          <a:cs typeface="Courier New"/>
                        </a:rPr>
                        <a:t>{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	//</a:t>
                      </a:r>
                      <a:r>
                        <a:rPr sz="17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end</a:t>
                      </a:r>
                      <a:r>
                        <a:rPr sz="1700" spc="-1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dirty="0">
                          <a:latin typeface="Courier New"/>
                          <a:cs typeface="Courier New"/>
                        </a:rPr>
                        <a:t>of</a:t>
                      </a:r>
                      <a:r>
                        <a:rPr sz="1700" spc="-2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1700" spc="-10" dirty="0">
                          <a:latin typeface="Courier New"/>
                          <a:cs typeface="Courier New"/>
                        </a:rPr>
                        <a:t>input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7975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80"/>
                        </a:spcBef>
                      </a:pPr>
                      <a:r>
                        <a:rPr sz="1700" spc="-10" dirty="0">
                          <a:latin typeface="Courier New"/>
                          <a:cs typeface="Courier New"/>
                        </a:rPr>
                        <a:t>break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01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84480">
                <a:tc>
                  <a:txBody>
                    <a:bodyPr/>
                    <a:lstStyle/>
                    <a:p>
                      <a:pPr marR="121920" algn="r">
                        <a:lnSpc>
                          <a:spcPct val="100000"/>
                        </a:lnSpc>
                        <a:spcBef>
                          <a:spcPts val="90"/>
                        </a:spcBef>
                      </a:pPr>
                      <a:r>
                        <a:rPr sz="1700" spc="-50" dirty="0">
                          <a:latin typeface="Courier New"/>
                          <a:cs typeface="Courier New"/>
                        </a:rPr>
                        <a:t>}</a:t>
                      </a:r>
                      <a:endParaRPr sz="1700">
                        <a:latin typeface="Courier New"/>
                        <a:cs typeface="Courier New"/>
                      </a:endParaRPr>
                    </a:p>
                  </a:txBody>
                  <a:tcPr marL="0" marR="0" marT="1143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17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916939" y="5123586"/>
            <a:ext cx="3929379" cy="950594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271780">
              <a:lnSpc>
                <a:spcPct val="100000"/>
              </a:lnSpc>
              <a:spcBef>
                <a:spcPts val="480"/>
              </a:spcBef>
            </a:pPr>
            <a:r>
              <a:rPr sz="1700" spc="-50" dirty="0">
                <a:latin typeface="Courier New"/>
                <a:cs typeface="Courier New"/>
              </a:rPr>
              <a:t>…</a:t>
            </a:r>
            <a:endParaRPr sz="1700">
              <a:latin typeface="Courier New"/>
              <a:cs typeface="Courier New"/>
            </a:endParaRPr>
          </a:p>
          <a:p>
            <a:pPr marL="271780">
              <a:lnSpc>
                <a:spcPct val="100000"/>
              </a:lnSpc>
              <a:spcBef>
                <a:spcPts val="385"/>
              </a:spcBef>
            </a:pPr>
            <a:r>
              <a:rPr sz="1700" dirty="0">
                <a:latin typeface="Courier New"/>
                <a:cs typeface="Courier New"/>
              </a:rPr>
              <a:t>//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case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for</a:t>
            </a:r>
            <a:r>
              <a:rPr sz="1700" spc="-30" dirty="0">
                <a:latin typeface="Courier New"/>
                <a:cs typeface="Courier New"/>
              </a:rPr>
              <a:t> </a:t>
            </a:r>
            <a:r>
              <a:rPr sz="1700" dirty="0">
                <a:latin typeface="Courier New"/>
                <a:cs typeface="Courier New"/>
              </a:rPr>
              <a:t>other</a:t>
            </a:r>
            <a:r>
              <a:rPr sz="1700" spc="-25" dirty="0">
                <a:latin typeface="Courier New"/>
                <a:cs typeface="Courier New"/>
              </a:rPr>
              <a:t> </a:t>
            </a:r>
            <a:r>
              <a:rPr sz="1700" spc="-10" dirty="0">
                <a:latin typeface="Courier New"/>
                <a:cs typeface="Courier New"/>
              </a:rPr>
              <a:t>characters</a:t>
            </a:r>
            <a:endParaRPr sz="17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700" spc="-50" dirty="0">
                <a:latin typeface="Courier New"/>
                <a:cs typeface="Courier New"/>
              </a:rPr>
              <a:t>}</a:t>
            </a:r>
            <a:endParaRPr sz="170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Definitions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56830"/>
            <a:ext cx="10138410" cy="2680335"/>
          </a:xfrm>
          <a:prstGeom prst="rect">
            <a:avLst/>
          </a:prstGeom>
        </p:spPr>
        <p:txBody>
          <a:bodyPr vert="horz" wrap="square" lIns="0" tIns="48894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384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An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alphabet</a:t>
            </a:r>
            <a:r>
              <a:rPr sz="2800" b="1" spc="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finite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symbols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4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spc="-10" dirty="0">
                <a:latin typeface="Calibri"/>
                <a:cs typeface="Calibri"/>
              </a:rPr>
              <a:t>Typical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symbols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letters,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digits,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punctuations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ASCII</a:t>
            </a:r>
            <a:r>
              <a:rPr sz="2400" spc="-8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UNICODE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are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examples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alphabets</a:t>
            </a:r>
            <a:endParaRPr sz="2400">
              <a:latin typeface="Calibri"/>
              <a:cs typeface="Calibri"/>
            </a:endParaRPr>
          </a:p>
          <a:p>
            <a:pPr marL="240029" marR="5080" indent="-227329">
              <a:lnSpc>
                <a:spcPts val="3020"/>
              </a:lnSpc>
              <a:spcBef>
                <a:spcPts val="1015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string</a:t>
            </a:r>
            <a:r>
              <a:rPr sz="2800" b="1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alphabet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finite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sequence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symbols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drawn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from 	</a:t>
            </a:r>
            <a:r>
              <a:rPr sz="2800" dirty="0">
                <a:latin typeface="Calibri"/>
                <a:cs typeface="Calibri"/>
              </a:rPr>
              <a:t>that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alphabet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2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A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b="1" dirty="0">
                <a:latin typeface="Calibri"/>
                <a:cs typeface="Calibri"/>
              </a:rPr>
              <a:t>language</a:t>
            </a:r>
            <a:r>
              <a:rPr sz="2800" b="1" spc="-5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is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any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countable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set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strings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over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fixed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alphabet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297370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Symbol</a:t>
            </a:r>
            <a:r>
              <a:rPr spc="-50" dirty="0"/>
              <a:t> </a:t>
            </a:r>
            <a:r>
              <a:rPr spc="-65" dirty="0"/>
              <a:t>Table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07159"/>
            <a:ext cx="8885555" cy="28581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Stores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information</a:t>
            </a:r>
            <a:r>
              <a:rPr sz="2800" spc="-1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12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subsequent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phases</a:t>
            </a:r>
            <a:endParaRPr sz="28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Symbol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table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interface</a:t>
            </a:r>
            <a:endParaRPr sz="28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Courier New"/>
                <a:cs typeface="Courier New"/>
              </a:rPr>
              <a:t>insert(s,</a:t>
            </a:r>
            <a:r>
              <a:rPr sz="2000" spc="-105" dirty="0">
                <a:latin typeface="Courier New"/>
                <a:cs typeface="Courier New"/>
              </a:rPr>
              <a:t> </a:t>
            </a:r>
            <a:r>
              <a:rPr sz="2000" dirty="0">
                <a:latin typeface="Courier New"/>
                <a:cs typeface="Courier New"/>
              </a:rPr>
              <a:t>t)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save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lexeme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token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and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pointer</a:t>
            </a:r>
            <a:endParaRPr sz="2400">
              <a:latin typeface="Calibri"/>
              <a:cs typeface="Calibri"/>
            </a:endParaRPr>
          </a:p>
          <a:p>
            <a:pPr marL="698500" lvl="1" indent="-228600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8500" algn="l"/>
              </a:tabLst>
            </a:pPr>
            <a:r>
              <a:rPr sz="2000" dirty="0">
                <a:latin typeface="Courier New"/>
                <a:cs typeface="Courier New"/>
              </a:rPr>
              <a:t>lookup(s)</a:t>
            </a:r>
            <a:r>
              <a:rPr sz="2400" dirty="0">
                <a:latin typeface="Calibri"/>
                <a:cs typeface="Calibri"/>
              </a:rPr>
              <a:t>: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return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index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of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entry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for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lexeme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or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0</a:t>
            </a:r>
            <a:r>
              <a:rPr sz="2400" spc="-6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if</a:t>
            </a:r>
            <a:r>
              <a:rPr sz="2400" spc="-3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not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found</a:t>
            </a:r>
            <a:endParaRPr sz="2400">
              <a:latin typeface="Calibri"/>
              <a:cs typeface="Calibri"/>
            </a:endParaRPr>
          </a:p>
          <a:p>
            <a:pPr lvl="1">
              <a:lnSpc>
                <a:spcPct val="100000"/>
              </a:lnSpc>
              <a:spcBef>
                <a:spcPts val="1739"/>
              </a:spcBef>
              <a:buFont typeface="Arial MT"/>
              <a:buChar char="•"/>
            </a:pPr>
            <a:endParaRPr sz="2400">
              <a:latin typeface="Calibri"/>
              <a:cs typeface="Calibri"/>
            </a:endParaRPr>
          </a:p>
          <a:p>
            <a:pPr marL="240029" indent="-227329">
              <a:lnSpc>
                <a:spcPct val="100000"/>
              </a:lnSpc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Fixed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amount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9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space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store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lexemes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might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waste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space</a:t>
            </a:r>
            <a:endParaRPr sz="2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09676"/>
            <a:ext cx="72878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Implementation</a:t>
            </a:r>
            <a:r>
              <a:rPr spc="-60" dirty="0"/>
              <a:t> </a:t>
            </a:r>
            <a:r>
              <a:rPr dirty="0"/>
              <a:t>of</a:t>
            </a:r>
            <a:r>
              <a:rPr spc="-55" dirty="0"/>
              <a:t> </a:t>
            </a:r>
            <a:r>
              <a:rPr dirty="0"/>
              <a:t>Symbol</a:t>
            </a:r>
            <a:r>
              <a:rPr spc="-55" dirty="0"/>
              <a:t> </a:t>
            </a:r>
            <a:r>
              <a:rPr spc="-35" dirty="0"/>
              <a:t>Table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831850" y="1860676"/>
          <a:ext cx="4883150" cy="21780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441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415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609"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Fixed</a:t>
                      </a:r>
                      <a:r>
                        <a:rPr sz="1800" b="1" spc="-5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space</a:t>
                      </a:r>
                      <a:r>
                        <a:rPr sz="1800" b="1" spc="-6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for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lexemes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tc>
                  <a:txBody>
                    <a:bodyPr/>
                    <a:lstStyle/>
                    <a:p>
                      <a:pPr marL="91440">
                        <a:lnSpc>
                          <a:spcPct val="100000"/>
                        </a:lnSpc>
                        <a:spcBef>
                          <a:spcPts val="244"/>
                        </a:spcBef>
                      </a:pPr>
                      <a:r>
                        <a:rPr sz="1800" b="1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Other</a:t>
                      </a:r>
                      <a:r>
                        <a:rPr sz="1800" b="1" spc="-25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 </a:t>
                      </a:r>
                      <a:r>
                        <a:rPr sz="1800" b="1" spc="-10" dirty="0">
                          <a:solidFill>
                            <a:srgbClr val="FFFFFF"/>
                          </a:solidFill>
                          <a:latin typeface="Calibri"/>
                          <a:cs typeface="Calibri"/>
                        </a:rPr>
                        <a:t>attributes</a:t>
                      </a:r>
                      <a:endParaRPr sz="1800">
                        <a:latin typeface="Calibri"/>
                        <a:cs typeface="Calibri"/>
                      </a:endParaRPr>
                    </a:p>
                  </a:txBody>
                  <a:tcPr marL="0" marR="0" marT="3111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EC7C3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8D6C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609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FBEB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4" name="object 4"/>
          <p:cNvGrpSpPr/>
          <p:nvPr/>
        </p:nvGrpSpPr>
        <p:grpSpPr>
          <a:xfrm>
            <a:off x="7130288" y="1860676"/>
            <a:ext cx="3805554" cy="2421890"/>
            <a:chOff x="7130288" y="1860676"/>
            <a:chExt cx="3805554" cy="2421890"/>
          </a:xfrm>
        </p:grpSpPr>
        <p:sp>
          <p:nvSpPr>
            <p:cNvPr id="5" name="object 5"/>
            <p:cNvSpPr/>
            <p:nvPr/>
          </p:nvSpPr>
          <p:spPr>
            <a:xfrm>
              <a:off x="7136638" y="2513710"/>
              <a:ext cx="3792854" cy="440690"/>
            </a:xfrm>
            <a:custGeom>
              <a:avLst/>
              <a:gdLst/>
              <a:ahLst/>
              <a:cxnLst/>
              <a:rect l="l" t="t" r="r" b="b"/>
              <a:pathLst>
                <a:path w="3792854" h="440689">
                  <a:moveTo>
                    <a:pt x="3792601" y="0"/>
                  </a:moveTo>
                  <a:lnTo>
                    <a:pt x="1336802" y="0"/>
                  </a:lnTo>
                  <a:lnTo>
                    <a:pt x="0" y="0"/>
                  </a:lnTo>
                  <a:lnTo>
                    <a:pt x="0" y="440563"/>
                  </a:lnTo>
                  <a:lnTo>
                    <a:pt x="1336802" y="440563"/>
                  </a:lnTo>
                  <a:lnTo>
                    <a:pt x="3792601" y="440563"/>
                  </a:lnTo>
                  <a:lnTo>
                    <a:pt x="3792601" y="0"/>
                  </a:lnTo>
                  <a:close/>
                </a:path>
              </a:pathLst>
            </a:custGeom>
            <a:solidFill>
              <a:srgbClr val="D4E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7136638" y="2954273"/>
              <a:ext cx="3792854" cy="440690"/>
            </a:xfrm>
            <a:custGeom>
              <a:avLst/>
              <a:gdLst/>
              <a:ahLst/>
              <a:cxnLst/>
              <a:rect l="l" t="t" r="r" b="b"/>
              <a:pathLst>
                <a:path w="3792854" h="440689">
                  <a:moveTo>
                    <a:pt x="3792601" y="0"/>
                  </a:moveTo>
                  <a:lnTo>
                    <a:pt x="1336802" y="0"/>
                  </a:lnTo>
                  <a:lnTo>
                    <a:pt x="0" y="0"/>
                  </a:lnTo>
                  <a:lnTo>
                    <a:pt x="0" y="440563"/>
                  </a:lnTo>
                  <a:lnTo>
                    <a:pt x="1336802" y="440563"/>
                  </a:lnTo>
                  <a:lnTo>
                    <a:pt x="3792601" y="440563"/>
                  </a:lnTo>
                  <a:lnTo>
                    <a:pt x="3792601" y="0"/>
                  </a:lnTo>
                  <a:close/>
                </a:path>
              </a:pathLst>
            </a:custGeom>
            <a:solidFill>
              <a:srgbClr val="EBF0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136638" y="3394836"/>
              <a:ext cx="3792854" cy="440690"/>
            </a:xfrm>
            <a:custGeom>
              <a:avLst/>
              <a:gdLst/>
              <a:ahLst/>
              <a:cxnLst/>
              <a:rect l="l" t="t" r="r" b="b"/>
              <a:pathLst>
                <a:path w="3792854" h="440689">
                  <a:moveTo>
                    <a:pt x="3792601" y="0"/>
                  </a:moveTo>
                  <a:lnTo>
                    <a:pt x="1336802" y="0"/>
                  </a:lnTo>
                  <a:lnTo>
                    <a:pt x="0" y="0"/>
                  </a:lnTo>
                  <a:lnTo>
                    <a:pt x="0" y="440563"/>
                  </a:lnTo>
                  <a:lnTo>
                    <a:pt x="1336802" y="440563"/>
                  </a:lnTo>
                  <a:lnTo>
                    <a:pt x="3792601" y="440563"/>
                  </a:lnTo>
                  <a:lnTo>
                    <a:pt x="3792601" y="0"/>
                  </a:lnTo>
                  <a:close/>
                </a:path>
              </a:pathLst>
            </a:custGeom>
            <a:solidFill>
              <a:srgbClr val="D4E2C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36638" y="3835399"/>
              <a:ext cx="3792854" cy="440690"/>
            </a:xfrm>
            <a:custGeom>
              <a:avLst/>
              <a:gdLst/>
              <a:ahLst/>
              <a:cxnLst/>
              <a:rect l="l" t="t" r="r" b="b"/>
              <a:pathLst>
                <a:path w="3792854" h="440689">
                  <a:moveTo>
                    <a:pt x="3792601" y="0"/>
                  </a:moveTo>
                  <a:lnTo>
                    <a:pt x="1336802" y="0"/>
                  </a:lnTo>
                  <a:lnTo>
                    <a:pt x="0" y="0"/>
                  </a:lnTo>
                  <a:lnTo>
                    <a:pt x="0" y="440563"/>
                  </a:lnTo>
                  <a:lnTo>
                    <a:pt x="1336802" y="440563"/>
                  </a:lnTo>
                  <a:lnTo>
                    <a:pt x="3792601" y="440563"/>
                  </a:lnTo>
                  <a:lnTo>
                    <a:pt x="3792601" y="0"/>
                  </a:lnTo>
                  <a:close/>
                </a:path>
              </a:pathLst>
            </a:custGeom>
            <a:solidFill>
              <a:srgbClr val="EBF0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8473440" y="1860676"/>
              <a:ext cx="0" cy="2421890"/>
            </a:xfrm>
            <a:custGeom>
              <a:avLst/>
              <a:gdLst/>
              <a:ahLst/>
              <a:cxnLst/>
              <a:rect l="l" t="t" r="r" b="b"/>
              <a:pathLst>
                <a:path h="2421890">
                  <a:moveTo>
                    <a:pt x="0" y="0"/>
                  </a:moveTo>
                  <a:lnTo>
                    <a:pt x="0" y="242163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130288" y="2513710"/>
              <a:ext cx="3805554" cy="0"/>
            </a:xfrm>
            <a:custGeom>
              <a:avLst/>
              <a:gdLst/>
              <a:ahLst/>
              <a:cxnLst/>
              <a:rect l="l" t="t" r="r" b="b"/>
              <a:pathLst>
                <a:path w="3805554">
                  <a:moveTo>
                    <a:pt x="0" y="0"/>
                  </a:moveTo>
                  <a:lnTo>
                    <a:pt x="3805301" y="0"/>
                  </a:lnTo>
                </a:path>
              </a:pathLst>
            </a:custGeom>
            <a:ln w="381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130288" y="1860676"/>
              <a:ext cx="3805554" cy="2421890"/>
            </a:xfrm>
            <a:custGeom>
              <a:avLst/>
              <a:gdLst/>
              <a:ahLst/>
              <a:cxnLst/>
              <a:rect l="l" t="t" r="r" b="b"/>
              <a:pathLst>
                <a:path w="3805554" h="2421890">
                  <a:moveTo>
                    <a:pt x="0" y="1093597"/>
                  </a:moveTo>
                  <a:lnTo>
                    <a:pt x="3805301" y="1093597"/>
                  </a:lnTo>
                </a:path>
                <a:path w="3805554" h="2421890">
                  <a:moveTo>
                    <a:pt x="0" y="1534160"/>
                  </a:moveTo>
                  <a:lnTo>
                    <a:pt x="3805301" y="1534160"/>
                  </a:lnTo>
                </a:path>
                <a:path w="3805554" h="2421890">
                  <a:moveTo>
                    <a:pt x="0" y="1974723"/>
                  </a:moveTo>
                  <a:lnTo>
                    <a:pt x="3805301" y="1974723"/>
                  </a:lnTo>
                </a:path>
                <a:path w="3805554" h="2421890">
                  <a:moveTo>
                    <a:pt x="6350" y="0"/>
                  </a:moveTo>
                  <a:lnTo>
                    <a:pt x="6350" y="2421636"/>
                  </a:lnTo>
                </a:path>
                <a:path w="3805554" h="2421890">
                  <a:moveTo>
                    <a:pt x="3798951" y="0"/>
                  </a:moveTo>
                  <a:lnTo>
                    <a:pt x="3798951" y="2421636"/>
                  </a:lnTo>
                </a:path>
                <a:path w="3805554" h="2421890">
                  <a:moveTo>
                    <a:pt x="0" y="6350"/>
                  </a:moveTo>
                  <a:lnTo>
                    <a:pt x="3805301" y="6350"/>
                  </a:lnTo>
                </a:path>
                <a:path w="3805554" h="2421890">
                  <a:moveTo>
                    <a:pt x="0" y="2415286"/>
                  </a:moveTo>
                  <a:lnTo>
                    <a:pt x="3805301" y="2415286"/>
                  </a:lnTo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7136638" y="1873376"/>
            <a:ext cx="1330960" cy="6216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24765" rIns="0" bIns="0" rtlCol="0">
            <a:spAutoFit/>
          </a:bodyPr>
          <a:lstStyle/>
          <a:p>
            <a:pPr marL="92075" marR="288925">
              <a:lnSpc>
                <a:spcPct val="100000"/>
              </a:lnSpc>
              <a:spcBef>
                <a:spcPts val="195"/>
              </a:spcBef>
            </a:pP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Pointer</a:t>
            </a:r>
            <a:r>
              <a:rPr sz="1800" b="1" spc="-3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25" dirty="0">
                <a:solidFill>
                  <a:srgbClr val="FFFFFF"/>
                </a:solidFill>
                <a:latin typeface="Calibri"/>
                <a:cs typeface="Calibri"/>
              </a:rPr>
              <a:t>to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lexemes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479790" y="1873376"/>
            <a:ext cx="2443480" cy="621665"/>
          </a:xfrm>
          <a:prstGeom prst="rect">
            <a:avLst/>
          </a:prstGeom>
          <a:solidFill>
            <a:srgbClr val="6FAC46"/>
          </a:solidFill>
        </p:spPr>
        <p:txBody>
          <a:bodyPr vert="horz" wrap="square" lIns="0" tIns="24765" rIns="0" bIns="0" rtlCol="0">
            <a:spAutoFit/>
          </a:bodyPr>
          <a:lstStyle/>
          <a:p>
            <a:pPr marL="85725">
              <a:lnSpc>
                <a:spcPct val="100000"/>
              </a:lnSpc>
              <a:spcBef>
                <a:spcPts val="195"/>
              </a:spcBef>
            </a:pPr>
            <a:r>
              <a:rPr sz="1800" b="1" dirty="0">
                <a:solidFill>
                  <a:srgbClr val="FFFFFF"/>
                </a:solidFill>
                <a:latin typeface="Calibri"/>
                <a:cs typeface="Calibri"/>
              </a:rPr>
              <a:t>Other</a:t>
            </a:r>
            <a:r>
              <a:rPr sz="180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1800" b="1" spc="-10" dirty="0">
                <a:solidFill>
                  <a:srgbClr val="FFFFFF"/>
                </a:solidFill>
                <a:latin typeface="Calibri"/>
                <a:cs typeface="Calibri"/>
              </a:rPr>
              <a:t>attributes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667001" y="4341367"/>
            <a:ext cx="725170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32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bytes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931163" y="4280915"/>
            <a:ext cx="2264410" cy="76200"/>
          </a:xfrm>
          <a:custGeom>
            <a:avLst/>
            <a:gdLst/>
            <a:ahLst/>
            <a:cxnLst/>
            <a:rect l="l" t="t" r="r" b="b"/>
            <a:pathLst>
              <a:path w="226441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2264410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2264410" h="76200">
                <a:moveTo>
                  <a:pt x="114300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114300" y="44449"/>
                </a:lnTo>
                <a:lnTo>
                  <a:pt x="114300" y="31749"/>
                </a:lnTo>
                <a:close/>
              </a:path>
              <a:path w="2264410" h="76200">
                <a:moveTo>
                  <a:pt x="203200" y="31749"/>
                </a:moveTo>
                <a:lnTo>
                  <a:pt x="152400" y="31749"/>
                </a:lnTo>
                <a:lnTo>
                  <a:pt x="152400" y="44449"/>
                </a:lnTo>
                <a:lnTo>
                  <a:pt x="203200" y="44449"/>
                </a:lnTo>
                <a:lnTo>
                  <a:pt x="203200" y="31749"/>
                </a:lnTo>
                <a:close/>
              </a:path>
              <a:path w="2264410" h="76200">
                <a:moveTo>
                  <a:pt x="292100" y="31749"/>
                </a:moveTo>
                <a:lnTo>
                  <a:pt x="241300" y="31749"/>
                </a:lnTo>
                <a:lnTo>
                  <a:pt x="241300" y="44449"/>
                </a:lnTo>
                <a:lnTo>
                  <a:pt x="292100" y="44449"/>
                </a:lnTo>
                <a:lnTo>
                  <a:pt x="292100" y="31749"/>
                </a:lnTo>
                <a:close/>
              </a:path>
              <a:path w="2264410" h="76200">
                <a:moveTo>
                  <a:pt x="381000" y="31749"/>
                </a:moveTo>
                <a:lnTo>
                  <a:pt x="330200" y="31749"/>
                </a:lnTo>
                <a:lnTo>
                  <a:pt x="330200" y="44449"/>
                </a:lnTo>
                <a:lnTo>
                  <a:pt x="381000" y="44449"/>
                </a:lnTo>
                <a:lnTo>
                  <a:pt x="381000" y="31749"/>
                </a:lnTo>
                <a:close/>
              </a:path>
              <a:path w="2264410" h="76200">
                <a:moveTo>
                  <a:pt x="469900" y="31749"/>
                </a:moveTo>
                <a:lnTo>
                  <a:pt x="419100" y="31749"/>
                </a:lnTo>
                <a:lnTo>
                  <a:pt x="419100" y="44449"/>
                </a:lnTo>
                <a:lnTo>
                  <a:pt x="469900" y="44449"/>
                </a:lnTo>
                <a:lnTo>
                  <a:pt x="469900" y="31749"/>
                </a:lnTo>
                <a:close/>
              </a:path>
              <a:path w="2264410" h="76200">
                <a:moveTo>
                  <a:pt x="558800" y="31749"/>
                </a:moveTo>
                <a:lnTo>
                  <a:pt x="508000" y="31749"/>
                </a:lnTo>
                <a:lnTo>
                  <a:pt x="508000" y="44449"/>
                </a:lnTo>
                <a:lnTo>
                  <a:pt x="558800" y="44449"/>
                </a:lnTo>
                <a:lnTo>
                  <a:pt x="558800" y="31749"/>
                </a:lnTo>
                <a:close/>
              </a:path>
              <a:path w="2264410" h="76200">
                <a:moveTo>
                  <a:pt x="647700" y="31749"/>
                </a:moveTo>
                <a:lnTo>
                  <a:pt x="596900" y="31749"/>
                </a:lnTo>
                <a:lnTo>
                  <a:pt x="596900" y="44449"/>
                </a:lnTo>
                <a:lnTo>
                  <a:pt x="647700" y="44449"/>
                </a:lnTo>
                <a:lnTo>
                  <a:pt x="647700" y="31749"/>
                </a:lnTo>
                <a:close/>
              </a:path>
              <a:path w="2264410" h="76200">
                <a:moveTo>
                  <a:pt x="736600" y="31749"/>
                </a:moveTo>
                <a:lnTo>
                  <a:pt x="685800" y="31749"/>
                </a:lnTo>
                <a:lnTo>
                  <a:pt x="685800" y="44449"/>
                </a:lnTo>
                <a:lnTo>
                  <a:pt x="736600" y="44449"/>
                </a:lnTo>
                <a:lnTo>
                  <a:pt x="736600" y="31749"/>
                </a:lnTo>
                <a:close/>
              </a:path>
              <a:path w="2264410" h="76200">
                <a:moveTo>
                  <a:pt x="825500" y="31749"/>
                </a:moveTo>
                <a:lnTo>
                  <a:pt x="774700" y="31749"/>
                </a:lnTo>
                <a:lnTo>
                  <a:pt x="774700" y="44449"/>
                </a:lnTo>
                <a:lnTo>
                  <a:pt x="825500" y="44449"/>
                </a:lnTo>
                <a:lnTo>
                  <a:pt x="825500" y="31749"/>
                </a:lnTo>
                <a:close/>
              </a:path>
              <a:path w="2264410" h="76200">
                <a:moveTo>
                  <a:pt x="914400" y="31749"/>
                </a:moveTo>
                <a:lnTo>
                  <a:pt x="863600" y="31749"/>
                </a:lnTo>
                <a:lnTo>
                  <a:pt x="863600" y="44449"/>
                </a:lnTo>
                <a:lnTo>
                  <a:pt x="914400" y="44449"/>
                </a:lnTo>
                <a:lnTo>
                  <a:pt x="914400" y="31749"/>
                </a:lnTo>
                <a:close/>
              </a:path>
              <a:path w="2264410" h="76200">
                <a:moveTo>
                  <a:pt x="1003300" y="31749"/>
                </a:moveTo>
                <a:lnTo>
                  <a:pt x="952500" y="31749"/>
                </a:lnTo>
                <a:lnTo>
                  <a:pt x="952500" y="44449"/>
                </a:lnTo>
                <a:lnTo>
                  <a:pt x="1003300" y="44449"/>
                </a:lnTo>
                <a:lnTo>
                  <a:pt x="1003300" y="31749"/>
                </a:lnTo>
                <a:close/>
              </a:path>
              <a:path w="2264410" h="76200">
                <a:moveTo>
                  <a:pt x="1092200" y="31749"/>
                </a:moveTo>
                <a:lnTo>
                  <a:pt x="1041400" y="31749"/>
                </a:lnTo>
                <a:lnTo>
                  <a:pt x="1041400" y="44449"/>
                </a:lnTo>
                <a:lnTo>
                  <a:pt x="1092200" y="44449"/>
                </a:lnTo>
                <a:lnTo>
                  <a:pt x="1092200" y="31749"/>
                </a:lnTo>
                <a:close/>
              </a:path>
              <a:path w="2264410" h="76200">
                <a:moveTo>
                  <a:pt x="1181100" y="31749"/>
                </a:moveTo>
                <a:lnTo>
                  <a:pt x="1130300" y="31749"/>
                </a:lnTo>
                <a:lnTo>
                  <a:pt x="1130300" y="44449"/>
                </a:lnTo>
                <a:lnTo>
                  <a:pt x="1181100" y="44449"/>
                </a:lnTo>
                <a:lnTo>
                  <a:pt x="1181100" y="31749"/>
                </a:lnTo>
                <a:close/>
              </a:path>
              <a:path w="2264410" h="76200">
                <a:moveTo>
                  <a:pt x="1270000" y="31749"/>
                </a:moveTo>
                <a:lnTo>
                  <a:pt x="1219200" y="31749"/>
                </a:lnTo>
                <a:lnTo>
                  <a:pt x="1219200" y="44449"/>
                </a:lnTo>
                <a:lnTo>
                  <a:pt x="1270000" y="44449"/>
                </a:lnTo>
                <a:lnTo>
                  <a:pt x="1270000" y="31749"/>
                </a:lnTo>
                <a:close/>
              </a:path>
              <a:path w="2264410" h="76200">
                <a:moveTo>
                  <a:pt x="1358900" y="31749"/>
                </a:moveTo>
                <a:lnTo>
                  <a:pt x="1308100" y="31749"/>
                </a:lnTo>
                <a:lnTo>
                  <a:pt x="1308100" y="44449"/>
                </a:lnTo>
                <a:lnTo>
                  <a:pt x="1358900" y="44449"/>
                </a:lnTo>
                <a:lnTo>
                  <a:pt x="1358900" y="31749"/>
                </a:lnTo>
                <a:close/>
              </a:path>
              <a:path w="2264410" h="76200">
                <a:moveTo>
                  <a:pt x="1447800" y="31749"/>
                </a:moveTo>
                <a:lnTo>
                  <a:pt x="1397000" y="31749"/>
                </a:lnTo>
                <a:lnTo>
                  <a:pt x="1397000" y="44449"/>
                </a:lnTo>
                <a:lnTo>
                  <a:pt x="1447800" y="44449"/>
                </a:lnTo>
                <a:lnTo>
                  <a:pt x="1447800" y="31749"/>
                </a:lnTo>
                <a:close/>
              </a:path>
              <a:path w="2264410" h="76200">
                <a:moveTo>
                  <a:pt x="1536700" y="31749"/>
                </a:moveTo>
                <a:lnTo>
                  <a:pt x="1485900" y="31749"/>
                </a:lnTo>
                <a:lnTo>
                  <a:pt x="1485900" y="44449"/>
                </a:lnTo>
                <a:lnTo>
                  <a:pt x="1536700" y="44449"/>
                </a:lnTo>
                <a:lnTo>
                  <a:pt x="1536700" y="31749"/>
                </a:lnTo>
                <a:close/>
              </a:path>
              <a:path w="2264410" h="76200">
                <a:moveTo>
                  <a:pt x="1625600" y="31749"/>
                </a:moveTo>
                <a:lnTo>
                  <a:pt x="1574800" y="31749"/>
                </a:lnTo>
                <a:lnTo>
                  <a:pt x="1574800" y="44449"/>
                </a:lnTo>
                <a:lnTo>
                  <a:pt x="1625600" y="44449"/>
                </a:lnTo>
                <a:lnTo>
                  <a:pt x="1625600" y="31749"/>
                </a:lnTo>
                <a:close/>
              </a:path>
              <a:path w="2264410" h="76200">
                <a:moveTo>
                  <a:pt x="1714500" y="31749"/>
                </a:moveTo>
                <a:lnTo>
                  <a:pt x="1663700" y="31749"/>
                </a:lnTo>
                <a:lnTo>
                  <a:pt x="1663700" y="44449"/>
                </a:lnTo>
                <a:lnTo>
                  <a:pt x="1714500" y="44449"/>
                </a:lnTo>
                <a:lnTo>
                  <a:pt x="1714500" y="31749"/>
                </a:lnTo>
                <a:close/>
              </a:path>
              <a:path w="2264410" h="76200">
                <a:moveTo>
                  <a:pt x="1803400" y="31749"/>
                </a:moveTo>
                <a:lnTo>
                  <a:pt x="1752600" y="31749"/>
                </a:lnTo>
                <a:lnTo>
                  <a:pt x="1752600" y="44449"/>
                </a:lnTo>
                <a:lnTo>
                  <a:pt x="1803400" y="44449"/>
                </a:lnTo>
                <a:lnTo>
                  <a:pt x="1803400" y="31749"/>
                </a:lnTo>
                <a:close/>
              </a:path>
              <a:path w="2264410" h="76200">
                <a:moveTo>
                  <a:pt x="1892300" y="31749"/>
                </a:moveTo>
                <a:lnTo>
                  <a:pt x="1841500" y="31749"/>
                </a:lnTo>
                <a:lnTo>
                  <a:pt x="1841500" y="44449"/>
                </a:lnTo>
                <a:lnTo>
                  <a:pt x="1892300" y="44449"/>
                </a:lnTo>
                <a:lnTo>
                  <a:pt x="1892300" y="31749"/>
                </a:lnTo>
                <a:close/>
              </a:path>
              <a:path w="2264410" h="76200">
                <a:moveTo>
                  <a:pt x="1981200" y="31749"/>
                </a:moveTo>
                <a:lnTo>
                  <a:pt x="1930400" y="31749"/>
                </a:lnTo>
                <a:lnTo>
                  <a:pt x="1930400" y="44449"/>
                </a:lnTo>
                <a:lnTo>
                  <a:pt x="1981200" y="44449"/>
                </a:lnTo>
                <a:lnTo>
                  <a:pt x="1981200" y="31749"/>
                </a:lnTo>
                <a:close/>
              </a:path>
              <a:path w="2264410" h="76200">
                <a:moveTo>
                  <a:pt x="2070100" y="31749"/>
                </a:moveTo>
                <a:lnTo>
                  <a:pt x="2019300" y="31749"/>
                </a:lnTo>
                <a:lnTo>
                  <a:pt x="2019300" y="44449"/>
                </a:lnTo>
                <a:lnTo>
                  <a:pt x="2070100" y="44449"/>
                </a:lnTo>
                <a:lnTo>
                  <a:pt x="2070100" y="31749"/>
                </a:lnTo>
                <a:close/>
              </a:path>
              <a:path w="2264410" h="76200">
                <a:moveTo>
                  <a:pt x="2159000" y="31749"/>
                </a:moveTo>
                <a:lnTo>
                  <a:pt x="2108200" y="31749"/>
                </a:lnTo>
                <a:lnTo>
                  <a:pt x="2108200" y="44449"/>
                </a:lnTo>
                <a:lnTo>
                  <a:pt x="2159000" y="44449"/>
                </a:lnTo>
                <a:lnTo>
                  <a:pt x="2159000" y="31749"/>
                </a:lnTo>
                <a:close/>
              </a:path>
              <a:path w="2264410" h="76200">
                <a:moveTo>
                  <a:pt x="2188083" y="0"/>
                </a:moveTo>
                <a:lnTo>
                  <a:pt x="2188083" y="76199"/>
                </a:lnTo>
                <a:lnTo>
                  <a:pt x="2251583" y="44449"/>
                </a:lnTo>
                <a:lnTo>
                  <a:pt x="2197100" y="44449"/>
                </a:lnTo>
                <a:lnTo>
                  <a:pt x="2197100" y="31749"/>
                </a:lnTo>
                <a:lnTo>
                  <a:pt x="2251583" y="31749"/>
                </a:lnTo>
                <a:lnTo>
                  <a:pt x="2188083" y="0"/>
                </a:lnTo>
                <a:close/>
              </a:path>
              <a:path w="2264410" h="76200">
                <a:moveTo>
                  <a:pt x="2200783" y="31749"/>
                </a:moveTo>
                <a:lnTo>
                  <a:pt x="2197100" y="31749"/>
                </a:lnTo>
                <a:lnTo>
                  <a:pt x="2197100" y="44449"/>
                </a:lnTo>
                <a:lnTo>
                  <a:pt x="2200783" y="44449"/>
                </a:lnTo>
                <a:lnTo>
                  <a:pt x="2200783" y="31749"/>
                </a:lnTo>
                <a:close/>
              </a:path>
              <a:path w="2264410" h="76200">
                <a:moveTo>
                  <a:pt x="2251583" y="31749"/>
                </a:moveTo>
                <a:lnTo>
                  <a:pt x="2200783" y="31749"/>
                </a:lnTo>
                <a:lnTo>
                  <a:pt x="2200783" y="44449"/>
                </a:lnTo>
                <a:lnTo>
                  <a:pt x="2251583" y="44449"/>
                </a:lnTo>
                <a:lnTo>
                  <a:pt x="2264283" y="38099"/>
                </a:lnTo>
                <a:lnTo>
                  <a:pt x="2251583" y="3174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7507985" y="4530344"/>
            <a:ext cx="620395" cy="2692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4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bytes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136892" y="4469891"/>
            <a:ext cx="1371600" cy="76200"/>
          </a:xfrm>
          <a:custGeom>
            <a:avLst/>
            <a:gdLst/>
            <a:ahLst/>
            <a:cxnLst/>
            <a:rect l="l" t="t" r="r" b="b"/>
            <a:pathLst>
              <a:path w="1371600" h="76200">
                <a:moveTo>
                  <a:pt x="76200" y="0"/>
                </a:moveTo>
                <a:lnTo>
                  <a:pt x="0" y="38099"/>
                </a:lnTo>
                <a:lnTo>
                  <a:pt x="76200" y="76199"/>
                </a:lnTo>
                <a:lnTo>
                  <a:pt x="76200" y="44449"/>
                </a:lnTo>
                <a:lnTo>
                  <a:pt x="63500" y="44449"/>
                </a:lnTo>
                <a:lnTo>
                  <a:pt x="63500" y="31749"/>
                </a:lnTo>
                <a:lnTo>
                  <a:pt x="76200" y="31749"/>
                </a:lnTo>
                <a:lnTo>
                  <a:pt x="76200" y="0"/>
                </a:lnTo>
                <a:close/>
              </a:path>
              <a:path w="1371600" h="76200">
                <a:moveTo>
                  <a:pt x="76200" y="31749"/>
                </a:moveTo>
                <a:lnTo>
                  <a:pt x="63500" y="31749"/>
                </a:lnTo>
                <a:lnTo>
                  <a:pt x="63500" y="44449"/>
                </a:lnTo>
                <a:lnTo>
                  <a:pt x="76200" y="44449"/>
                </a:lnTo>
                <a:lnTo>
                  <a:pt x="76200" y="31749"/>
                </a:lnTo>
                <a:close/>
              </a:path>
              <a:path w="1371600" h="76200">
                <a:moveTo>
                  <a:pt x="114300" y="31749"/>
                </a:moveTo>
                <a:lnTo>
                  <a:pt x="76200" y="31749"/>
                </a:lnTo>
                <a:lnTo>
                  <a:pt x="76200" y="44449"/>
                </a:lnTo>
                <a:lnTo>
                  <a:pt x="114300" y="44449"/>
                </a:lnTo>
                <a:lnTo>
                  <a:pt x="114300" y="31749"/>
                </a:lnTo>
                <a:close/>
              </a:path>
              <a:path w="1371600" h="76200">
                <a:moveTo>
                  <a:pt x="203200" y="31749"/>
                </a:moveTo>
                <a:lnTo>
                  <a:pt x="152400" y="31749"/>
                </a:lnTo>
                <a:lnTo>
                  <a:pt x="152400" y="44449"/>
                </a:lnTo>
                <a:lnTo>
                  <a:pt x="203200" y="44449"/>
                </a:lnTo>
                <a:lnTo>
                  <a:pt x="203200" y="31749"/>
                </a:lnTo>
                <a:close/>
              </a:path>
              <a:path w="1371600" h="76200">
                <a:moveTo>
                  <a:pt x="292100" y="31749"/>
                </a:moveTo>
                <a:lnTo>
                  <a:pt x="241300" y="31749"/>
                </a:lnTo>
                <a:lnTo>
                  <a:pt x="241300" y="44449"/>
                </a:lnTo>
                <a:lnTo>
                  <a:pt x="292100" y="44449"/>
                </a:lnTo>
                <a:lnTo>
                  <a:pt x="292100" y="31749"/>
                </a:lnTo>
                <a:close/>
              </a:path>
              <a:path w="1371600" h="76200">
                <a:moveTo>
                  <a:pt x="381000" y="31749"/>
                </a:moveTo>
                <a:lnTo>
                  <a:pt x="330200" y="31749"/>
                </a:lnTo>
                <a:lnTo>
                  <a:pt x="330200" y="44449"/>
                </a:lnTo>
                <a:lnTo>
                  <a:pt x="381000" y="44449"/>
                </a:lnTo>
                <a:lnTo>
                  <a:pt x="381000" y="31749"/>
                </a:lnTo>
                <a:close/>
              </a:path>
              <a:path w="1371600" h="76200">
                <a:moveTo>
                  <a:pt x="469900" y="31749"/>
                </a:moveTo>
                <a:lnTo>
                  <a:pt x="419100" y="31749"/>
                </a:lnTo>
                <a:lnTo>
                  <a:pt x="419100" y="44449"/>
                </a:lnTo>
                <a:lnTo>
                  <a:pt x="469900" y="44449"/>
                </a:lnTo>
                <a:lnTo>
                  <a:pt x="469900" y="31749"/>
                </a:lnTo>
                <a:close/>
              </a:path>
              <a:path w="1371600" h="76200">
                <a:moveTo>
                  <a:pt x="558800" y="31749"/>
                </a:moveTo>
                <a:lnTo>
                  <a:pt x="508000" y="31749"/>
                </a:lnTo>
                <a:lnTo>
                  <a:pt x="508000" y="44449"/>
                </a:lnTo>
                <a:lnTo>
                  <a:pt x="558800" y="44449"/>
                </a:lnTo>
                <a:lnTo>
                  <a:pt x="558800" y="31749"/>
                </a:lnTo>
                <a:close/>
              </a:path>
              <a:path w="1371600" h="76200">
                <a:moveTo>
                  <a:pt x="647700" y="31749"/>
                </a:moveTo>
                <a:lnTo>
                  <a:pt x="596900" y="31749"/>
                </a:lnTo>
                <a:lnTo>
                  <a:pt x="596900" y="44449"/>
                </a:lnTo>
                <a:lnTo>
                  <a:pt x="647700" y="44449"/>
                </a:lnTo>
                <a:lnTo>
                  <a:pt x="647700" y="31749"/>
                </a:lnTo>
                <a:close/>
              </a:path>
              <a:path w="1371600" h="76200">
                <a:moveTo>
                  <a:pt x="736600" y="31749"/>
                </a:moveTo>
                <a:lnTo>
                  <a:pt x="685800" y="31749"/>
                </a:lnTo>
                <a:lnTo>
                  <a:pt x="685800" y="44449"/>
                </a:lnTo>
                <a:lnTo>
                  <a:pt x="736600" y="44449"/>
                </a:lnTo>
                <a:lnTo>
                  <a:pt x="736600" y="31749"/>
                </a:lnTo>
                <a:close/>
              </a:path>
              <a:path w="1371600" h="76200">
                <a:moveTo>
                  <a:pt x="825500" y="31749"/>
                </a:moveTo>
                <a:lnTo>
                  <a:pt x="774700" y="31749"/>
                </a:lnTo>
                <a:lnTo>
                  <a:pt x="774700" y="44449"/>
                </a:lnTo>
                <a:lnTo>
                  <a:pt x="825500" y="44449"/>
                </a:lnTo>
                <a:lnTo>
                  <a:pt x="825500" y="31749"/>
                </a:lnTo>
                <a:close/>
              </a:path>
              <a:path w="1371600" h="76200">
                <a:moveTo>
                  <a:pt x="914400" y="31749"/>
                </a:moveTo>
                <a:lnTo>
                  <a:pt x="863600" y="31749"/>
                </a:lnTo>
                <a:lnTo>
                  <a:pt x="863600" y="44449"/>
                </a:lnTo>
                <a:lnTo>
                  <a:pt x="914400" y="44449"/>
                </a:lnTo>
                <a:lnTo>
                  <a:pt x="914400" y="31749"/>
                </a:lnTo>
                <a:close/>
              </a:path>
              <a:path w="1371600" h="76200">
                <a:moveTo>
                  <a:pt x="1003300" y="31749"/>
                </a:moveTo>
                <a:lnTo>
                  <a:pt x="952500" y="31749"/>
                </a:lnTo>
                <a:lnTo>
                  <a:pt x="952500" y="44449"/>
                </a:lnTo>
                <a:lnTo>
                  <a:pt x="1003300" y="44449"/>
                </a:lnTo>
                <a:lnTo>
                  <a:pt x="1003300" y="31749"/>
                </a:lnTo>
                <a:close/>
              </a:path>
              <a:path w="1371600" h="76200">
                <a:moveTo>
                  <a:pt x="1092200" y="31749"/>
                </a:moveTo>
                <a:lnTo>
                  <a:pt x="1041400" y="31749"/>
                </a:lnTo>
                <a:lnTo>
                  <a:pt x="1041400" y="44449"/>
                </a:lnTo>
                <a:lnTo>
                  <a:pt x="1092200" y="44449"/>
                </a:lnTo>
                <a:lnTo>
                  <a:pt x="1092200" y="31749"/>
                </a:lnTo>
                <a:close/>
              </a:path>
              <a:path w="1371600" h="76200">
                <a:moveTo>
                  <a:pt x="1181100" y="31749"/>
                </a:moveTo>
                <a:lnTo>
                  <a:pt x="1130300" y="31749"/>
                </a:lnTo>
                <a:lnTo>
                  <a:pt x="1130300" y="44449"/>
                </a:lnTo>
                <a:lnTo>
                  <a:pt x="1181100" y="44449"/>
                </a:lnTo>
                <a:lnTo>
                  <a:pt x="1181100" y="31749"/>
                </a:lnTo>
                <a:close/>
              </a:path>
              <a:path w="1371600" h="76200">
                <a:moveTo>
                  <a:pt x="1270000" y="31749"/>
                </a:moveTo>
                <a:lnTo>
                  <a:pt x="1219200" y="31749"/>
                </a:lnTo>
                <a:lnTo>
                  <a:pt x="1219200" y="44449"/>
                </a:lnTo>
                <a:lnTo>
                  <a:pt x="1270000" y="44449"/>
                </a:lnTo>
                <a:lnTo>
                  <a:pt x="1270000" y="31749"/>
                </a:lnTo>
                <a:close/>
              </a:path>
              <a:path w="1371600" h="76200">
                <a:moveTo>
                  <a:pt x="1295400" y="0"/>
                </a:moveTo>
                <a:lnTo>
                  <a:pt x="1295400" y="76199"/>
                </a:lnTo>
                <a:lnTo>
                  <a:pt x="1371600" y="38099"/>
                </a:lnTo>
                <a:lnTo>
                  <a:pt x="129540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18" name="object 18"/>
          <p:cNvGraphicFramePr>
            <a:graphicFrameLocks noGrp="1"/>
          </p:cNvGraphicFramePr>
          <p:nvPr/>
        </p:nvGraphicFramePr>
        <p:xfrm>
          <a:off x="4169664" y="5361432"/>
          <a:ext cx="5701029" cy="391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1851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89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72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851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089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108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140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91160"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lexeme1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eos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104775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10" dirty="0">
                          <a:latin typeface="Calibri"/>
                          <a:cs typeface="Calibri"/>
                        </a:rPr>
                        <a:t>lexeme2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25" dirty="0">
                          <a:latin typeface="Calibri"/>
                          <a:cs typeface="Calibri"/>
                        </a:rPr>
                        <a:t>eos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15"/>
                        </a:spcBef>
                      </a:pPr>
                      <a:r>
                        <a:rPr sz="1400" spc="-50" dirty="0">
                          <a:latin typeface="Calibri"/>
                          <a:cs typeface="Calibri"/>
                        </a:rPr>
                        <a:t>…</a:t>
                      </a:r>
                      <a:endParaRPr sz="1400">
                        <a:latin typeface="Calibri"/>
                        <a:cs typeface="Calibri"/>
                      </a:endParaRPr>
                    </a:p>
                  </a:txBody>
                  <a:tcPr marL="0" marR="0" marT="78105" marB="0">
                    <a:solidFill>
                      <a:srgbClr val="FFF1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21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rgbClr val="FFF1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9" name="object 19"/>
          <p:cNvSpPr/>
          <p:nvPr/>
        </p:nvSpPr>
        <p:spPr>
          <a:xfrm>
            <a:off x="9869423" y="5361432"/>
            <a:ext cx="817244" cy="391795"/>
          </a:xfrm>
          <a:custGeom>
            <a:avLst/>
            <a:gdLst/>
            <a:ahLst/>
            <a:cxnLst/>
            <a:rect l="l" t="t" r="r" b="b"/>
            <a:pathLst>
              <a:path w="817245" h="391795">
                <a:moveTo>
                  <a:pt x="816864" y="0"/>
                </a:moveTo>
                <a:lnTo>
                  <a:pt x="0" y="0"/>
                </a:lnTo>
                <a:lnTo>
                  <a:pt x="0" y="391668"/>
                </a:lnTo>
                <a:lnTo>
                  <a:pt x="816864" y="391668"/>
                </a:lnTo>
                <a:lnTo>
                  <a:pt x="816864" y="0"/>
                </a:lnTo>
                <a:close/>
              </a:path>
            </a:pathLst>
          </a:custGeom>
          <a:solidFill>
            <a:srgbClr val="D9D9D9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578858" y="2733039"/>
            <a:ext cx="3036570" cy="2629535"/>
          </a:xfrm>
          <a:custGeom>
            <a:avLst/>
            <a:gdLst/>
            <a:ahLst/>
            <a:cxnLst/>
            <a:rect l="l" t="t" r="r" b="b"/>
            <a:pathLst>
              <a:path w="3036570" h="2629535">
                <a:moveTo>
                  <a:pt x="3033522" y="21844"/>
                </a:moveTo>
                <a:lnTo>
                  <a:pt x="3014472" y="0"/>
                </a:lnTo>
                <a:lnTo>
                  <a:pt x="56146" y="2560637"/>
                </a:lnTo>
                <a:lnTo>
                  <a:pt x="37211" y="2538730"/>
                </a:lnTo>
                <a:lnTo>
                  <a:pt x="0" y="2628519"/>
                </a:lnTo>
                <a:lnTo>
                  <a:pt x="94107" y="2604516"/>
                </a:lnTo>
                <a:lnTo>
                  <a:pt x="83337" y="2592070"/>
                </a:lnTo>
                <a:lnTo>
                  <a:pt x="75171" y="2582634"/>
                </a:lnTo>
                <a:lnTo>
                  <a:pt x="3033522" y="21844"/>
                </a:lnTo>
                <a:close/>
              </a:path>
              <a:path w="3036570" h="2629535">
                <a:moveTo>
                  <a:pt x="3036570" y="456057"/>
                </a:moveTo>
                <a:lnTo>
                  <a:pt x="3012186" y="440563"/>
                </a:lnTo>
                <a:lnTo>
                  <a:pt x="1663763" y="2548102"/>
                </a:lnTo>
                <a:lnTo>
                  <a:pt x="1639443" y="2532507"/>
                </a:lnTo>
                <a:lnTo>
                  <a:pt x="1629156" y="2629154"/>
                </a:lnTo>
                <a:lnTo>
                  <a:pt x="1712595" y="2579370"/>
                </a:lnTo>
                <a:lnTo>
                  <a:pt x="1707235" y="2575941"/>
                </a:lnTo>
                <a:lnTo>
                  <a:pt x="1688147" y="2563723"/>
                </a:lnTo>
                <a:lnTo>
                  <a:pt x="3036570" y="456057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object 22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Handling </a:t>
            </a:r>
            <a:r>
              <a:rPr spc="-25" dirty="0"/>
              <a:t>Keywords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916939" y="1793493"/>
            <a:ext cx="939292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9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spc="-10" dirty="0">
                <a:latin typeface="Calibri"/>
                <a:cs typeface="Calibri"/>
              </a:rPr>
              <a:t>Two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choices: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use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separate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REs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or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compare</a:t>
            </a:r>
            <a:r>
              <a:rPr sz="2800" spc="-6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lexemes</a:t>
            </a:r>
            <a:r>
              <a:rPr sz="2800" spc="-8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for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ID</a:t>
            </a:r>
            <a:r>
              <a:rPr sz="2800" spc="-7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token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16939" y="3240493"/>
            <a:ext cx="8340090" cy="2616835"/>
          </a:xfrm>
          <a:prstGeom prst="rect">
            <a:avLst/>
          </a:prstGeom>
        </p:spPr>
        <p:txBody>
          <a:bodyPr vert="horz" wrap="square" lIns="0" tIns="98425" rIns="0" bIns="0" rtlCol="0">
            <a:spAutoFit/>
          </a:bodyPr>
          <a:lstStyle/>
          <a:p>
            <a:pPr marL="240029" indent="-227329">
              <a:lnSpc>
                <a:spcPct val="100000"/>
              </a:lnSpc>
              <a:spcBef>
                <a:spcPts val="7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Consider</a:t>
            </a:r>
            <a:r>
              <a:rPr sz="2800" spc="-1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token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DIV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MOD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5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lexemes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ourier New"/>
                <a:cs typeface="Courier New"/>
              </a:rPr>
              <a:t>div</a:t>
            </a:r>
            <a:r>
              <a:rPr sz="2400" spc="-810" dirty="0">
                <a:latin typeface="Courier New"/>
                <a:cs typeface="Courier New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400" spc="-25" dirty="0">
                <a:latin typeface="Courier New"/>
                <a:cs typeface="Courier New"/>
              </a:rPr>
              <a:t>mod</a:t>
            </a:r>
            <a:endParaRPr sz="2400">
              <a:latin typeface="Courier New"/>
              <a:cs typeface="Courier New"/>
            </a:endParaRPr>
          </a:p>
          <a:p>
            <a:pPr marL="240029" indent="-227329">
              <a:lnSpc>
                <a:spcPts val="3190"/>
              </a:lnSpc>
              <a:spcBef>
                <a:spcPts val="675"/>
              </a:spcBef>
              <a:buFont typeface="Arial MT"/>
              <a:buChar char="•"/>
              <a:tabLst>
                <a:tab pos="240029" algn="l"/>
              </a:tabLst>
            </a:pPr>
            <a:r>
              <a:rPr sz="2800" dirty="0">
                <a:latin typeface="Calibri"/>
                <a:cs typeface="Calibri"/>
              </a:rPr>
              <a:t>Initialize</a:t>
            </a:r>
            <a:r>
              <a:rPr sz="2800" spc="-10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symbol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table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85" dirty="0">
                <a:latin typeface="Calibri"/>
                <a:cs typeface="Calibri"/>
              </a:rPr>
              <a:t> </a:t>
            </a:r>
            <a:r>
              <a:rPr sz="2400" dirty="0">
                <a:latin typeface="Courier New"/>
                <a:cs typeface="Courier New"/>
              </a:rPr>
              <a:t>insert(“div”,</a:t>
            </a:r>
            <a:r>
              <a:rPr sz="2400" spc="-145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DIV)</a:t>
            </a:r>
            <a:r>
              <a:rPr sz="2400" spc="-805" dirty="0">
                <a:latin typeface="Courier New"/>
                <a:cs typeface="Courier New"/>
              </a:rPr>
              <a:t> </a:t>
            </a:r>
            <a:r>
              <a:rPr sz="2800" spc="-25" dirty="0">
                <a:latin typeface="Calibri"/>
                <a:cs typeface="Calibri"/>
              </a:rPr>
              <a:t>and</a:t>
            </a:r>
            <a:endParaRPr sz="2800">
              <a:latin typeface="Calibri"/>
              <a:cs typeface="Calibri"/>
            </a:endParaRPr>
          </a:p>
          <a:p>
            <a:pPr marL="241300">
              <a:lnSpc>
                <a:spcPts val="3190"/>
              </a:lnSpc>
            </a:pPr>
            <a:r>
              <a:rPr sz="2400" dirty="0">
                <a:latin typeface="Courier New"/>
                <a:cs typeface="Courier New"/>
              </a:rPr>
              <a:t>insert(“mod”,</a:t>
            </a:r>
            <a:r>
              <a:rPr sz="2400" spc="-150" dirty="0">
                <a:latin typeface="Courier New"/>
                <a:cs typeface="Courier New"/>
              </a:rPr>
              <a:t> </a:t>
            </a:r>
            <a:r>
              <a:rPr sz="2400" dirty="0">
                <a:latin typeface="Courier New"/>
                <a:cs typeface="Courier New"/>
              </a:rPr>
              <a:t>MOD)</a:t>
            </a:r>
            <a:r>
              <a:rPr sz="2400" spc="-855" dirty="0">
                <a:latin typeface="Courier New"/>
                <a:cs typeface="Courier New"/>
              </a:rPr>
              <a:t> </a:t>
            </a:r>
            <a:r>
              <a:rPr sz="2800" spc="-10" dirty="0">
                <a:latin typeface="Calibri"/>
                <a:cs typeface="Calibri"/>
              </a:rPr>
              <a:t>before</a:t>
            </a:r>
            <a:r>
              <a:rPr sz="2800" spc="-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beginning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of</a:t>
            </a:r>
            <a:r>
              <a:rPr sz="2800" spc="-4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scanning</a:t>
            </a:r>
            <a:endParaRPr sz="28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Any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subsequent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insert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20" dirty="0">
                <a:latin typeface="Calibri"/>
                <a:cs typeface="Calibri"/>
              </a:rPr>
              <a:t>fails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20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Any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subsequent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lookup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returns</a:t>
            </a:r>
            <a:r>
              <a:rPr sz="2400" spc="-7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7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keyword</a:t>
            </a:r>
            <a:r>
              <a:rPr sz="2400" spc="-90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value</a:t>
            </a:r>
            <a:endParaRPr sz="2400">
              <a:latin typeface="Calibri"/>
              <a:cs typeface="Calibri"/>
            </a:endParaRPr>
          </a:p>
          <a:p>
            <a:pPr marL="697230" lvl="1" indent="-227329">
              <a:lnSpc>
                <a:spcPct val="100000"/>
              </a:lnSpc>
              <a:spcBef>
                <a:spcPts val="215"/>
              </a:spcBef>
              <a:buFont typeface="Arial MT"/>
              <a:buChar char="•"/>
              <a:tabLst>
                <a:tab pos="697230" algn="l"/>
              </a:tabLst>
            </a:pPr>
            <a:r>
              <a:rPr sz="2400" dirty="0">
                <a:latin typeface="Calibri"/>
                <a:cs typeface="Calibri"/>
              </a:rPr>
              <a:t>These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lexemes</a:t>
            </a:r>
            <a:r>
              <a:rPr sz="2400" spc="-6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can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no</a:t>
            </a:r>
            <a:r>
              <a:rPr sz="2400" spc="-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longer</a:t>
            </a:r>
            <a:r>
              <a:rPr sz="2400" spc="-3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be</a:t>
            </a:r>
            <a:r>
              <a:rPr sz="2400" spc="-4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used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as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an</a:t>
            </a:r>
            <a:r>
              <a:rPr sz="2400" spc="-45" dirty="0">
                <a:latin typeface="Calibri"/>
                <a:cs typeface="Calibri"/>
              </a:rPr>
              <a:t> </a:t>
            </a:r>
            <a:r>
              <a:rPr sz="2400" spc="-10" dirty="0">
                <a:latin typeface="Calibri"/>
                <a:cs typeface="Calibri"/>
              </a:rPr>
              <a:t>identifier</a:t>
            </a:r>
            <a:endParaRPr sz="2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dt" sz="half" idx="4294967295"/>
          </p:nvPr>
        </p:nvSpPr>
        <p:spPr>
          <a:xfrm>
            <a:off x="5510021" y="6465214"/>
            <a:ext cx="1170940" cy="17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240"/>
              </a:lnSpc>
            </a:pPr>
            <a:endParaRPr spc="-10" dirty="0"/>
          </a:p>
        </p:txBody>
      </p:sp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Finite</a:t>
            </a:r>
            <a:r>
              <a:rPr spc="-150" dirty="0"/>
              <a:t> </a:t>
            </a:r>
            <a:r>
              <a:rPr dirty="0"/>
              <a:t>State</a:t>
            </a:r>
            <a:r>
              <a:rPr spc="-150" dirty="0"/>
              <a:t> </a:t>
            </a:r>
            <a:r>
              <a:rPr spc="-10" dirty="0"/>
              <a:t>Automaton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91539" y="1760958"/>
            <a:ext cx="9953625" cy="4192904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266700" indent="-228600">
              <a:lnSpc>
                <a:spcPct val="100000"/>
              </a:lnSpc>
              <a:spcBef>
                <a:spcPts val="405"/>
              </a:spcBef>
              <a:buFont typeface="Arial MT"/>
              <a:buChar char="•"/>
              <a:tabLst>
                <a:tab pos="2667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finite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spc="-10" dirty="0">
                <a:latin typeface="Calibri"/>
                <a:cs typeface="Calibri"/>
              </a:rPr>
              <a:t>state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automaton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(FSA)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is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5" dirty="0">
                <a:latin typeface="Calibri"/>
                <a:cs typeface="Calibri"/>
              </a:rPr>
              <a:t> </a:t>
            </a:r>
            <a:r>
              <a:rPr sz="2600" spc="-30" dirty="0">
                <a:latin typeface="Calibri"/>
                <a:cs typeface="Calibri"/>
              </a:rPr>
              <a:t>five-</a:t>
            </a:r>
            <a:r>
              <a:rPr sz="2600" dirty="0">
                <a:latin typeface="Calibri"/>
                <a:cs typeface="Calibri"/>
              </a:rPr>
              <a:t>tuple</a:t>
            </a:r>
            <a:r>
              <a:rPr sz="2600" spc="-2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or</a:t>
            </a:r>
            <a:r>
              <a:rPr sz="2600" spc="-1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quintuple</a:t>
            </a:r>
            <a:r>
              <a:rPr sz="2600" spc="-45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(𝑆,</a:t>
            </a:r>
            <a:r>
              <a:rPr sz="2600" spc="-135" dirty="0">
                <a:latin typeface="Cambria Math"/>
                <a:cs typeface="Cambria Math"/>
              </a:rPr>
              <a:t> </a:t>
            </a:r>
            <a:r>
              <a:rPr sz="2600" spc="-10" dirty="0">
                <a:latin typeface="Cambria Math"/>
                <a:cs typeface="Cambria Math"/>
              </a:rPr>
              <a:t>Σ,</a:t>
            </a:r>
            <a:r>
              <a:rPr sz="2600" spc="-15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𝛿,</a:t>
            </a:r>
            <a:r>
              <a:rPr sz="2600" spc="-140" dirty="0">
                <a:latin typeface="Cambria Math"/>
                <a:cs typeface="Cambria Math"/>
              </a:rPr>
              <a:t> </a:t>
            </a:r>
            <a:r>
              <a:rPr sz="2600" dirty="0">
                <a:latin typeface="Cambria Math"/>
                <a:cs typeface="Cambria Math"/>
              </a:rPr>
              <a:t>𝑠</a:t>
            </a:r>
            <a:r>
              <a:rPr sz="2850" baseline="-16081" dirty="0">
                <a:latin typeface="Cambria Math"/>
                <a:cs typeface="Cambria Math"/>
              </a:rPr>
              <a:t>0</a:t>
            </a:r>
            <a:r>
              <a:rPr sz="2600" dirty="0">
                <a:latin typeface="Cambria Math"/>
                <a:cs typeface="Cambria Math"/>
              </a:rPr>
              <a:t>,</a:t>
            </a:r>
            <a:r>
              <a:rPr sz="2600" spc="-140" dirty="0">
                <a:latin typeface="Cambria Math"/>
                <a:cs typeface="Cambria Math"/>
              </a:rPr>
              <a:t> </a:t>
            </a:r>
            <a:r>
              <a:rPr sz="2600" spc="-25" dirty="0">
                <a:latin typeface="Cambria Math"/>
                <a:cs typeface="Cambria Math"/>
              </a:rPr>
              <a:t>𝑆</a:t>
            </a:r>
            <a:r>
              <a:rPr sz="2850" spc="-37" baseline="-16081" dirty="0">
                <a:latin typeface="Cambria Math"/>
                <a:cs typeface="Cambria Math"/>
              </a:rPr>
              <a:t>𝐹</a:t>
            </a:r>
            <a:r>
              <a:rPr sz="2600" spc="-25" dirty="0">
                <a:latin typeface="Cambria Math"/>
                <a:cs typeface="Cambria Math"/>
              </a:rPr>
              <a:t>)</a:t>
            </a:r>
            <a:endParaRPr sz="2600">
              <a:latin typeface="Cambria Math"/>
              <a:cs typeface="Cambria Math"/>
            </a:endParaRPr>
          </a:p>
          <a:p>
            <a:pPr marL="723900" lvl="1" indent="-228600">
              <a:lnSpc>
                <a:spcPct val="100000"/>
              </a:lnSpc>
              <a:spcBef>
                <a:spcPts val="259"/>
              </a:spcBef>
              <a:buFont typeface="Arial MT"/>
              <a:buChar char="•"/>
              <a:tabLst>
                <a:tab pos="723900" algn="l"/>
              </a:tabLst>
            </a:pPr>
            <a:r>
              <a:rPr sz="2200" dirty="0">
                <a:latin typeface="Cambria Math"/>
                <a:cs typeface="Cambria Math"/>
              </a:rPr>
              <a:t>𝑆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finite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states</a:t>
            </a:r>
            <a:endParaRPr sz="2200">
              <a:latin typeface="Calibri"/>
              <a:cs typeface="Calibri"/>
            </a:endParaRPr>
          </a:p>
          <a:p>
            <a:pPr marL="7239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723900" algn="l"/>
              </a:tabLst>
            </a:pPr>
            <a:r>
              <a:rPr sz="2200" dirty="0">
                <a:latin typeface="Cambria Math"/>
                <a:cs typeface="Cambria Math"/>
              </a:rPr>
              <a:t>Σ</a:t>
            </a:r>
            <a:r>
              <a:rPr sz="2200" spc="-20" dirty="0">
                <a:latin typeface="Cambria Math"/>
                <a:cs typeface="Cambria Math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alphabet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or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character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25" dirty="0">
                <a:latin typeface="Calibri"/>
                <a:cs typeface="Calibri"/>
              </a:rPr>
              <a:t>set</a:t>
            </a:r>
            <a:endParaRPr sz="2200">
              <a:latin typeface="Calibri"/>
              <a:cs typeface="Calibri"/>
            </a:endParaRPr>
          </a:p>
          <a:p>
            <a:pPr marL="1181100" lvl="2" indent="-228600">
              <a:lnSpc>
                <a:spcPct val="100000"/>
              </a:lnSpc>
              <a:spcBef>
                <a:spcPts val="285"/>
              </a:spcBef>
              <a:buFont typeface="Arial MT"/>
              <a:buChar char="•"/>
              <a:tabLst>
                <a:tab pos="1181100" algn="l"/>
              </a:tabLst>
            </a:pPr>
            <a:r>
              <a:rPr sz="1900" dirty="0">
                <a:latin typeface="Calibri"/>
                <a:cs typeface="Calibri"/>
              </a:rPr>
              <a:t>It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union</a:t>
            </a:r>
            <a:r>
              <a:rPr sz="1900" spc="-1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of</a:t>
            </a:r>
            <a:r>
              <a:rPr sz="1900" spc="-4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all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edge</a:t>
            </a:r>
            <a:r>
              <a:rPr sz="1900" spc="-2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labels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in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the</a:t>
            </a:r>
            <a:r>
              <a:rPr sz="1900" spc="-2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FSA,</a:t>
            </a:r>
            <a:r>
              <a:rPr sz="1900" spc="-40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and</a:t>
            </a:r>
            <a:r>
              <a:rPr sz="1900" spc="-35" dirty="0">
                <a:latin typeface="Calibri"/>
                <a:cs typeface="Calibri"/>
              </a:rPr>
              <a:t> </a:t>
            </a:r>
            <a:r>
              <a:rPr sz="1900" dirty="0">
                <a:latin typeface="Calibri"/>
                <a:cs typeface="Calibri"/>
              </a:rPr>
              <a:t>is</a:t>
            </a:r>
            <a:r>
              <a:rPr sz="1900" spc="-30" dirty="0">
                <a:latin typeface="Calibri"/>
                <a:cs typeface="Calibri"/>
              </a:rPr>
              <a:t> </a:t>
            </a:r>
            <a:r>
              <a:rPr sz="1900" spc="-10" dirty="0">
                <a:latin typeface="Calibri"/>
                <a:cs typeface="Calibri"/>
              </a:rPr>
              <a:t>finite.</a:t>
            </a:r>
            <a:endParaRPr sz="1900">
              <a:latin typeface="Calibri"/>
              <a:cs typeface="Calibri"/>
            </a:endParaRPr>
          </a:p>
          <a:p>
            <a:pPr marL="7239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723900" algn="l"/>
              </a:tabLst>
            </a:pPr>
            <a:r>
              <a:rPr sz="2200" dirty="0">
                <a:latin typeface="Cambria Math"/>
                <a:cs typeface="Cambria Math"/>
              </a:rPr>
              <a:t>𝛿(𝑠,</a:t>
            </a:r>
            <a:r>
              <a:rPr sz="2200" spc="-1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𝑐)</a:t>
            </a:r>
            <a:r>
              <a:rPr sz="2200" spc="-25" dirty="0">
                <a:latin typeface="Cambria Math"/>
                <a:cs typeface="Cambria Math"/>
              </a:rPr>
              <a:t> </a:t>
            </a:r>
            <a:r>
              <a:rPr sz="2200" spc="-10" dirty="0">
                <a:latin typeface="Calibri"/>
                <a:cs typeface="Calibri"/>
              </a:rPr>
              <a:t>represents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transition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from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state </a:t>
            </a:r>
            <a:r>
              <a:rPr sz="2200" dirty="0">
                <a:latin typeface="Cambria Math"/>
                <a:cs typeface="Cambria Math"/>
              </a:rPr>
              <a:t>𝑠</a:t>
            </a:r>
            <a:r>
              <a:rPr sz="2200" spc="30" dirty="0">
                <a:latin typeface="Cambria Math"/>
                <a:cs typeface="Cambria Math"/>
              </a:rPr>
              <a:t> </a:t>
            </a:r>
            <a:r>
              <a:rPr sz="2200" dirty="0">
                <a:latin typeface="Calibri"/>
                <a:cs typeface="Calibri"/>
              </a:rPr>
              <a:t>on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input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𝑐</a:t>
            </a:r>
            <a:endParaRPr sz="2200">
              <a:latin typeface="Cambria Math"/>
              <a:cs typeface="Cambria Math"/>
            </a:endParaRPr>
          </a:p>
          <a:p>
            <a:pPr marL="7239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723900" algn="l"/>
              </a:tabLst>
            </a:pPr>
            <a:r>
              <a:rPr sz="2200" dirty="0">
                <a:latin typeface="Cambria Math"/>
                <a:cs typeface="Cambria Math"/>
              </a:rPr>
              <a:t>𝑠</a:t>
            </a:r>
            <a:r>
              <a:rPr sz="2400" baseline="-15625" dirty="0">
                <a:latin typeface="Cambria Math"/>
                <a:cs typeface="Cambria Math"/>
              </a:rPr>
              <a:t>0</a:t>
            </a:r>
            <a:r>
              <a:rPr sz="2400" spc="442" baseline="-156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∈</a:t>
            </a:r>
            <a:r>
              <a:rPr sz="2200" spc="9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S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designated </a:t>
            </a:r>
            <a:r>
              <a:rPr sz="2200" dirty="0">
                <a:latin typeface="Calibri"/>
                <a:cs typeface="Calibri"/>
              </a:rPr>
              <a:t>start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</a:t>
            </a:r>
            <a:endParaRPr sz="2200">
              <a:latin typeface="Calibri"/>
              <a:cs typeface="Calibri"/>
            </a:endParaRPr>
          </a:p>
          <a:p>
            <a:pPr marL="7239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723900" algn="l"/>
              </a:tabLst>
            </a:pPr>
            <a:r>
              <a:rPr sz="2200" dirty="0">
                <a:latin typeface="Cambria Math"/>
                <a:cs typeface="Cambria Math"/>
              </a:rPr>
              <a:t>𝑆</a:t>
            </a:r>
            <a:r>
              <a:rPr sz="2400" baseline="-15625" dirty="0">
                <a:latin typeface="Cambria Math"/>
                <a:cs typeface="Cambria Math"/>
              </a:rPr>
              <a:t>𝐹</a:t>
            </a:r>
            <a:r>
              <a:rPr sz="2400" spc="532" baseline="-156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⊆</a:t>
            </a:r>
            <a:r>
              <a:rPr sz="2200" spc="105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𝑆</a:t>
            </a:r>
            <a:r>
              <a:rPr sz="2200" spc="35" dirty="0">
                <a:latin typeface="Cambria Math"/>
                <a:cs typeface="Cambria Math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2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set</a:t>
            </a:r>
            <a:r>
              <a:rPr sz="2200" spc="-1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final</a:t>
            </a:r>
            <a:r>
              <a:rPr sz="2200" spc="-20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states</a:t>
            </a:r>
            <a:endParaRPr sz="2200">
              <a:latin typeface="Calibri"/>
              <a:cs typeface="Calibri"/>
            </a:endParaRPr>
          </a:p>
          <a:p>
            <a:pPr marL="266700" indent="-228600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66700" algn="l"/>
              </a:tabLst>
            </a:pPr>
            <a:r>
              <a:rPr sz="2600" dirty="0">
                <a:latin typeface="Calibri"/>
                <a:cs typeface="Calibri"/>
              </a:rPr>
              <a:t>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FSA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accepts</a:t>
            </a:r>
            <a:r>
              <a:rPr sz="2600" spc="-4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</a:t>
            </a:r>
            <a:r>
              <a:rPr sz="2600" spc="-1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string</a:t>
            </a:r>
            <a:r>
              <a:rPr sz="2600" spc="-60" dirty="0">
                <a:latin typeface="Calibri"/>
                <a:cs typeface="Calibri"/>
              </a:rPr>
              <a:t> </a:t>
            </a:r>
            <a:r>
              <a:rPr sz="2600" dirty="0">
                <a:latin typeface="Cambria Math"/>
                <a:cs typeface="Cambria Math"/>
              </a:rPr>
              <a:t>𝑥</a:t>
            </a:r>
            <a:r>
              <a:rPr sz="2600" spc="70" dirty="0">
                <a:latin typeface="Cambria Math"/>
                <a:cs typeface="Cambria Math"/>
              </a:rPr>
              <a:t> </a:t>
            </a:r>
            <a:r>
              <a:rPr sz="2600" dirty="0">
                <a:latin typeface="Calibri"/>
                <a:cs typeface="Calibri"/>
              </a:rPr>
              <a:t>if</a:t>
            </a:r>
            <a:r>
              <a:rPr sz="2600" spc="-35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and</a:t>
            </a:r>
            <a:r>
              <a:rPr sz="2600" spc="-30" dirty="0">
                <a:latin typeface="Calibri"/>
                <a:cs typeface="Calibri"/>
              </a:rPr>
              <a:t> </a:t>
            </a:r>
            <a:r>
              <a:rPr sz="2600" dirty="0">
                <a:latin typeface="Calibri"/>
                <a:cs typeface="Calibri"/>
              </a:rPr>
              <a:t>only</a:t>
            </a:r>
            <a:r>
              <a:rPr sz="2600" spc="-20" dirty="0">
                <a:latin typeface="Calibri"/>
                <a:cs typeface="Calibri"/>
              </a:rPr>
              <a:t> </a:t>
            </a:r>
            <a:r>
              <a:rPr sz="2600" spc="-25" dirty="0">
                <a:latin typeface="Calibri"/>
                <a:cs typeface="Calibri"/>
              </a:rPr>
              <a:t>if</a:t>
            </a:r>
            <a:endParaRPr sz="2600">
              <a:latin typeface="Calibri"/>
              <a:cs typeface="Calibri"/>
            </a:endParaRPr>
          </a:p>
          <a:p>
            <a:pPr marL="723900" lvl="1" indent="-228600">
              <a:lnSpc>
                <a:spcPct val="100000"/>
              </a:lnSpc>
              <a:spcBef>
                <a:spcPts val="254"/>
              </a:spcBef>
              <a:buFont typeface="Arial MT"/>
              <a:buChar char="•"/>
              <a:tabLst>
                <a:tab pos="723900" algn="l"/>
              </a:tabLst>
            </a:pPr>
            <a:r>
              <a:rPr sz="2200" dirty="0">
                <a:latin typeface="Calibri"/>
                <a:cs typeface="Calibri"/>
              </a:rPr>
              <a:t>FSA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starts</a:t>
            </a:r>
            <a:r>
              <a:rPr sz="2200" spc="-6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spc="-25" dirty="0">
                <a:latin typeface="Cambria Math"/>
                <a:cs typeface="Cambria Math"/>
              </a:rPr>
              <a:t>𝑠</a:t>
            </a:r>
            <a:r>
              <a:rPr sz="2400" spc="-37" baseline="-15625" dirty="0">
                <a:latin typeface="Cambria Math"/>
                <a:cs typeface="Cambria Math"/>
              </a:rPr>
              <a:t>0</a:t>
            </a:r>
            <a:endParaRPr sz="2400" baseline="-15625">
              <a:latin typeface="Cambria Math"/>
              <a:cs typeface="Cambria Math"/>
            </a:endParaRPr>
          </a:p>
          <a:p>
            <a:pPr marL="723900" lvl="1" indent="-228600">
              <a:lnSpc>
                <a:spcPct val="100000"/>
              </a:lnSpc>
              <a:spcBef>
                <a:spcPts val="240"/>
              </a:spcBef>
              <a:buFont typeface="Arial MT"/>
              <a:buChar char="•"/>
              <a:tabLst>
                <a:tab pos="723900" algn="l"/>
              </a:tabLst>
            </a:pPr>
            <a:r>
              <a:rPr sz="2200" spc="-10" dirty="0">
                <a:latin typeface="Calibri"/>
                <a:cs typeface="Calibri"/>
              </a:rPr>
              <a:t>Execute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transitions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for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the</a:t>
            </a:r>
            <a:r>
              <a:rPr sz="2200" spc="-4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sequence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of</a:t>
            </a:r>
            <a:r>
              <a:rPr sz="2200" spc="-5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characters</a:t>
            </a:r>
            <a:r>
              <a:rPr sz="2200" spc="-6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in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spc="-50" dirty="0">
                <a:latin typeface="Cambria Math"/>
                <a:cs typeface="Cambria Math"/>
              </a:rPr>
              <a:t>𝑥</a:t>
            </a:r>
            <a:endParaRPr sz="2200">
              <a:latin typeface="Cambria Math"/>
              <a:cs typeface="Cambria Math"/>
            </a:endParaRPr>
          </a:p>
          <a:p>
            <a:pPr marL="723900" lvl="1" indent="-228600">
              <a:lnSpc>
                <a:spcPct val="100000"/>
              </a:lnSpc>
              <a:spcBef>
                <a:spcPts val="229"/>
              </a:spcBef>
              <a:buFont typeface="Arial MT"/>
              <a:buChar char="•"/>
              <a:tabLst>
                <a:tab pos="723900" algn="l"/>
              </a:tabLst>
            </a:pPr>
            <a:r>
              <a:rPr sz="2200" dirty="0">
                <a:latin typeface="Calibri"/>
                <a:cs typeface="Calibri"/>
              </a:rPr>
              <a:t>Final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state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is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an</a:t>
            </a:r>
            <a:r>
              <a:rPr sz="2200" spc="-4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accepting</a:t>
            </a:r>
            <a:r>
              <a:rPr sz="2200" spc="-50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state</a:t>
            </a:r>
            <a:r>
              <a:rPr sz="2200" spc="-15" dirty="0">
                <a:latin typeface="Calibri"/>
                <a:cs typeface="Calibri"/>
              </a:rPr>
              <a:t> </a:t>
            </a:r>
            <a:r>
              <a:rPr sz="2200" dirty="0">
                <a:latin typeface="Cambria Math"/>
                <a:cs typeface="Cambria Math"/>
              </a:rPr>
              <a:t>∈</a:t>
            </a:r>
            <a:r>
              <a:rPr sz="2200" spc="70" dirty="0">
                <a:latin typeface="Cambria Math"/>
                <a:cs typeface="Cambria Math"/>
              </a:rPr>
              <a:t> </a:t>
            </a:r>
            <a:r>
              <a:rPr sz="2200" dirty="0">
                <a:latin typeface="Cambria Math"/>
                <a:cs typeface="Cambria Math"/>
              </a:rPr>
              <a:t>𝑆</a:t>
            </a:r>
            <a:r>
              <a:rPr sz="2400" baseline="-15625" dirty="0">
                <a:latin typeface="Cambria Math"/>
                <a:cs typeface="Cambria Math"/>
              </a:rPr>
              <a:t>𝐹</a:t>
            </a:r>
            <a:r>
              <a:rPr sz="2400" spc="345" baseline="-15625" dirty="0">
                <a:latin typeface="Cambria Math"/>
                <a:cs typeface="Cambria Math"/>
              </a:rPr>
              <a:t> </a:t>
            </a:r>
            <a:r>
              <a:rPr sz="2200" dirty="0">
                <a:latin typeface="Calibri"/>
                <a:cs typeface="Calibri"/>
              </a:rPr>
              <a:t>after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mbria Math"/>
                <a:cs typeface="Cambria Math"/>
              </a:rPr>
              <a:t>𝑥</a:t>
            </a:r>
            <a:r>
              <a:rPr sz="2200" spc="35" dirty="0">
                <a:latin typeface="Cambria Math"/>
                <a:cs typeface="Cambria Math"/>
              </a:rPr>
              <a:t> </a:t>
            </a:r>
            <a:r>
              <a:rPr sz="2200" dirty="0">
                <a:latin typeface="Calibri"/>
                <a:cs typeface="Calibri"/>
              </a:rPr>
              <a:t>has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been</a:t>
            </a:r>
            <a:r>
              <a:rPr sz="2200" spc="-35" dirty="0">
                <a:latin typeface="Calibri"/>
                <a:cs typeface="Calibri"/>
              </a:rPr>
              <a:t> </a:t>
            </a:r>
            <a:r>
              <a:rPr sz="2200" spc="-10" dirty="0">
                <a:latin typeface="Calibri"/>
                <a:cs typeface="Calibri"/>
              </a:rPr>
              <a:t>consumed</a:t>
            </a:r>
            <a:endParaRPr sz="2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6286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/>
              <a:t>FSA</a:t>
            </a:r>
            <a:r>
              <a:rPr spc="-135" dirty="0"/>
              <a:t> </a:t>
            </a:r>
            <a:r>
              <a:rPr dirty="0"/>
              <a:t>for</a:t>
            </a:r>
            <a:r>
              <a:rPr spc="-125" dirty="0"/>
              <a:t> </a:t>
            </a:r>
            <a:r>
              <a:rPr spc="-10" dirty="0"/>
              <a:t>recognizing</a:t>
            </a:r>
            <a:r>
              <a:rPr spc="-135" dirty="0"/>
              <a:t> </a:t>
            </a:r>
            <a:r>
              <a:rPr spc="-10" dirty="0"/>
              <a:t>“</a:t>
            </a:r>
            <a:r>
              <a:rPr sz="3600" spc="-10" dirty="0">
                <a:latin typeface="Courier New"/>
                <a:cs typeface="Courier New"/>
              </a:rPr>
              <a:t>new</a:t>
            </a:r>
            <a:r>
              <a:rPr spc="-10" dirty="0"/>
              <a:t>”</a:t>
            </a:r>
            <a:endParaRPr sz="3600">
              <a:latin typeface="Courier New"/>
              <a:cs typeface="Courier New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226428" y="1710207"/>
            <a:ext cx="3268979" cy="1559560"/>
          </a:xfrm>
          <a:prstGeom prst="rect">
            <a:avLst/>
          </a:prstGeom>
        </p:spPr>
        <p:txBody>
          <a:bodyPr vert="horz" wrap="square" lIns="0" tIns="96520" rIns="0" bIns="0" rtlCol="0">
            <a:spAutoFit/>
          </a:bodyPr>
          <a:lstStyle/>
          <a:p>
            <a:pPr marL="265430" indent="-227329">
              <a:lnSpc>
                <a:spcPct val="100000"/>
              </a:lnSpc>
              <a:spcBef>
                <a:spcPts val="760"/>
              </a:spcBef>
              <a:buFont typeface="Arial MT"/>
              <a:buChar char="•"/>
              <a:tabLst>
                <a:tab pos="265430" algn="l"/>
              </a:tabLst>
            </a:pPr>
            <a:r>
              <a:rPr sz="2800" dirty="0">
                <a:latin typeface="Calibri"/>
                <a:cs typeface="Calibri"/>
              </a:rPr>
              <a:t>FSA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=</a:t>
            </a:r>
            <a:r>
              <a:rPr sz="2800" spc="35" dirty="0">
                <a:latin typeface="Calibri"/>
                <a:cs typeface="Calibri"/>
              </a:rPr>
              <a:t> </a:t>
            </a:r>
            <a:r>
              <a:rPr sz="2800" dirty="0">
                <a:latin typeface="Cambria Math"/>
                <a:cs typeface="Cambria Math"/>
              </a:rPr>
              <a:t>(𝑆,</a:t>
            </a:r>
            <a:r>
              <a:rPr sz="2800" spc="-135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Σ,</a:t>
            </a:r>
            <a:r>
              <a:rPr sz="2800" spc="-13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𝛿,</a:t>
            </a:r>
            <a:r>
              <a:rPr sz="2800" spc="-13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𝑠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35" dirty="0">
                <a:latin typeface="Cambria Math"/>
                <a:cs typeface="Cambria Math"/>
              </a:rPr>
              <a:t> </a:t>
            </a:r>
            <a:r>
              <a:rPr sz="2800" spc="-65" dirty="0">
                <a:latin typeface="Cambria Math"/>
                <a:cs typeface="Cambria Math"/>
              </a:rPr>
              <a:t>𝑆</a:t>
            </a:r>
            <a:r>
              <a:rPr sz="3075" spc="-97" baseline="-16260" dirty="0">
                <a:latin typeface="Cambria Math"/>
                <a:cs typeface="Cambria Math"/>
              </a:rPr>
              <a:t>𝐹</a:t>
            </a:r>
            <a:r>
              <a:rPr sz="3075" spc="-390" baseline="-16260" dirty="0">
                <a:latin typeface="Cambria Math"/>
                <a:cs typeface="Cambria Math"/>
              </a:rPr>
              <a:t> </a:t>
            </a:r>
            <a:r>
              <a:rPr sz="2800" spc="-50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  <a:p>
            <a:pPr marL="265430" indent="-227329">
              <a:lnSpc>
                <a:spcPct val="100000"/>
              </a:lnSpc>
              <a:spcBef>
                <a:spcPts val="665"/>
              </a:spcBef>
              <a:buFont typeface="Arial MT"/>
              <a:buChar char="•"/>
              <a:tabLst>
                <a:tab pos="265430" algn="l"/>
              </a:tabLst>
            </a:pPr>
            <a:r>
              <a:rPr sz="2800" dirty="0">
                <a:latin typeface="Cambria Math"/>
                <a:cs typeface="Cambria Math"/>
              </a:rPr>
              <a:t>𝑆</a:t>
            </a:r>
            <a:r>
              <a:rPr sz="2800" spc="2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9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(𝑠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3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𝑠</a:t>
            </a:r>
            <a:r>
              <a:rPr sz="3075" baseline="-16260" dirty="0">
                <a:latin typeface="Cambria Math"/>
                <a:cs typeface="Cambria Math"/>
              </a:rPr>
              <a:t>1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3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𝑠</a:t>
            </a:r>
            <a:r>
              <a:rPr sz="3075" baseline="-16260" dirty="0">
                <a:latin typeface="Cambria Math"/>
                <a:cs typeface="Cambria Math"/>
              </a:rPr>
              <a:t>2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30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𝑠</a:t>
            </a:r>
            <a:r>
              <a:rPr sz="3075" spc="-37" baseline="-16260" dirty="0">
                <a:latin typeface="Cambria Math"/>
                <a:cs typeface="Cambria Math"/>
              </a:rPr>
              <a:t>3</a:t>
            </a:r>
            <a:r>
              <a:rPr sz="2800" spc="-25" dirty="0">
                <a:latin typeface="Cambria Math"/>
                <a:cs typeface="Cambria Math"/>
              </a:rPr>
              <a:t>)</a:t>
            </a:r>
            <a:endParaRPr sz="2800">
              <a:latin typeface="Cambria Math"/>
              <a:cs typeface="Cambria Math"/>
            </a:endParaRPr>
          </a:p>
          <a:p>
            <a:pPr marL="265430" indent="-227329">
              <a:lnSpc>
                <a:spcPct val="100000"/>
              </a:lnSpc>
              <a:spcBef>
                <a:spcPts val="670"/>
              </a:spcBef>
              <a:buFont typeface="Arial MT"/>
              <a:buChar char="•"/>
              <a:tabLst>
                <a:tab pos="265430" algn="l"/>
              </a:tabLst>
            </a:pPr>
            <a:r>
              <a:rPr sz="2800" dirty="0">
                <a:latin typeface="Cambria Math"/>
                <a:cs typeface="Cambria Math"/>
              </a:rPr>
              <a:t>Σ</a:t>
            </a:r>
            <a:r>
              <a:rPr sz="2800" spc="17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7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{𝑛,</a:t>
            </a:r>
            <a:r>
              <a:rPr sz="2800" spc="-14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𝑒,</a:t>
            </a:r>
            <a:r>
              <a:rPr sz="2800" spc="-145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𝑤}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213728" y="3249295"/>
            <a:ext cx="4693285" cy="165481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525905">
              <a:lnSpc>
                <a:spcPts val="1945"/>
              </a:lnSpc>
              <a:spcBef>
                <a:spcPts val="90"/>
              </a:spcBef>
              <a:tabLst>
                <a:tab pos="2710180" algn="l"/>
                <a:tab pos="3865245" algn="l"/>
              </a:tabLst>
            </a:pPr>
            <a:r>
              <a:rPr sz="2050" spc="90" dirty="0">
                <a:latin typeface="Cambria Math"/>
                <a:cs typeface="Cambria Math"/>
              </a:rPr>
              <a:t>𝑛</a:t>
            </a:r>
            <a:r>
              <a:rPr sz="2050" dirty="0">
                <a:latin typeface="Cambria Math"/>
                <a:cs typeface="Cambria Math"/>
              </a:rPr>
              <a:t>	</a:t>
            </a:r>
            <a:r>
              <a:rPr sz="2050" spc="30" dirty="0">
                <a:latin typeface="Cambria Math"/>
                <a:cs typeface="Cambria Math"/>
              </a:rPr>
              <a:t>𝑒</a:t>
            </a:r>
            <a:r>
              <a:rPr sz="2050" dirty="0">
                <a:latin typeface="Cambria Math"/>
                <a:cs typeface="Cambria Math"/>
              </a:rPr>
              <a:t>	</a:t>
            </a:r>
            <a:r>
              <a:rPr sz="2050" spc="100" dirty="0">
                <a:latin typeface="Cambria Math"/>
                <a:cs typeface="Cambria Math"/>
              </a:rPr>
              <a:t>𝑤</a:t>
            </a:r>
            <a:endParaRPr sz="2050">
              <a:latin typeface="Cambria Math"/>
              <a:cs typeface="Cambria Math"/>
            </a:endParaRPr>
          </a:p>
          <a:p>
            <a:pPr marL="278130" indent="-227329">
              <a:lnSpc>
                <a:spcPts val="2845"/>
              </a:lnSpc>
              <a:buFont typeface="Arial MT"/>
              <a:buChar char="•"/>
              <a:tabLst>
                <a:tab pos="278130" algn="l"/>
              </a:tabLst>
            </a:pPr>
            <a:r>
              <a:rPr sz="2800" dirty="0">
                <a:latin typeface="Cambria Math"/>
                <a:cs typeface="Cambria Math"/>
              </a:rPr>
              <a:t>𝛿</a:t>
            </a:r>
            <a:r>
              <a:rPr sz="2800" spc="22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{𝑠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3075" spc="179" baseline="-16260" dirty="0">
                <a:latin typeface="Cambria Math"/>
                <a:cs typeface="Cambria Math"/>
              </a:rPr>
              <a:t> </a:t>
            </a:r>
            <a:r>
              <a:rPr sz="2800" spc="1775" dirty="0">
                <a:latin typeface="Cambria Math"/>
                <a:cs typeface="Cambria Math"/>
              </a:rPr>
              <a:t>՜</a:t>
            </a:r>
            <a:r>
              <a:rPr sz="2800" spc="-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𝑠</a:t>
            </a:r>
            <a:r>
              <a:rPr sz="3075" baseline="-16260" dirty="0">
                <a:latin typeface="Cambria Math"/>
                <a:cs typeface="Cambria Math"/>
              </a:rPr>
              <a:t>1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𝑠</a:t>
            </a:r>
            <a:r>
              <a:rPr sz="3075" baseline="-16260" dirty="0">
                <a:latin typeface="Cambria Math"/>
                <a:cs typeface="Cambria Math"/>
              </a:rPr>
              <a:t>1</a:t>
            </a:r>
            <a:r>
              <a:rPr sz="3075" spc="179" baseline="-16260" dirty="0">
                <a:latin typeface="Cambria Math"/>
                <a:cs typeface="Cambria Math"/>
              </a:rPr>
              <a:t> </a:t>
            </a:r>
            <a:r>
              <a:rPr sz="2800" spc="1775" dirty="0">
                <a:latin typeface="Cambria Math"/>
                <a:cs typeface="Cambria Math"/>
              </a:rPr>
              <a:t>՜</a:t>
            </a:r>
            <a:r>
              <a:rPr sz="2800" spc="-155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𝑠</a:t>
            </a:r>
            <a:r>
              <a:rPr sz="3075" baseline="-16260" dirty="0">
                <a:latin typeface="Cambria Math"/>
                <a:cs typeface="Cambria Math"/>
              </a:rPr>
              <a:t>2</a:t>
            </a:r>
            <a:r>
              <a:rPr sz="2800" dirty="0">
                <a:latin typeface="Cambria Math"/>
                <a:cs typeface="Cambria Math"/>
              </a:rPr>
              <a:t>,</a:t>
            </a:r>
            <a:r>
              <a:rPr sz="2800" spc="-15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𝑠</a:t>
            </a:r>
            <a:r>
              <a:rPr sz="3075" baseline="-16260" dirty="0">
                <a:latin typeface="Cambria Math"/>
                <a:cs typeface="Cambria Math"/>
              </a:rPr>
              <a:t>2</a:t>
            </a:r>
            <a:r>
              <a:rPr sz="3075" spc="179" baseline="-16260" dirty="0">
                <a:latin typeface="Cambria Math"/>
                <a:cs typeface="Cambria Math"/>
              </a:rPr>
              <a:t> </a:t>
            </a:r>
            <a:r>
              <a:rPr sz="2800" spc="1775" dirty="0">
                <a:latin typeface="Cambria Math"/>
                <a:cs typeface="Cambria Math"/>
              </a:rPr>
              <a:t>՜</a:t>
            </a:r>
            <a:r>
              <a:rPr sz="2800" spc="-155" dirty="0">
                <a:latin typeface="Cambria Math"/>
                <a:cs typeface="Cambria Math"/>
              </a:rPr>
              <a:t> </a:t>
            </a:r>
            <a:r>
              <a:rPr sz="2800" spc="-25" dirty="0">
                <a:latin typeface="Cambria Math"/>
                <a:cs typeface="Cambria Math"/>
              </a:rPr>
              <a:t>𝑠</a:t>
            </a:r>
            <a:r>
              <a:rPr sz="3075" spc="-37" baseline="-16260" dirty="0">
                <a:latin typeface="Cambria Math"/>
                <a:cs typeface="Cambria Math"/>
              </a:rPr>
              <a:t>3</a:t>
            </a:r>
            <a:r>
              <a:rPr sz="2800" spc="-25" dirty="0">
                <a:latin typeface="Cambria Math"/>
                <a:cs typeface="Cambria Math"/>
              </a:rPr>
              <a:t>}</a:t>
            </a:r>
            <a:endParaRPr sz="2800">
              <a:latin typeface="Cambria Math"/>
              <a:cs typeface="Cambria Math"/>
            </a:endParaRPr>
          </a:p>
          <a:p>
            <a:pPr marL="278130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78130" algn="l"/>
              </a:tabLst>
            </a:pPr>
            <a:r>
              <a:rPr sz="2800" dirty="0">
                <a:latin typeface="Cambria Math"/>
                <a:cs typeface="Cambria Math"/>
              </a:rPr>
              <a:t>𝑠</a:t>
            </a:r>
            <a:r>
              <a:rPr sz="3075" baseline="-16260" dirty="0">
                <a:latin typeface="Cambria Math"/>
                <a:cs typeface="Cambria Math"/>
              </a:rPr>
              <a:t>0</a:t>
            </a:r>
            <a:r>
              <a:rPr sz="3075" spc="630" baseline="-162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40" dirty="0">
                <a:latin typeface="Cambria Math"/>
                <a:cs typeface="Cambria Math"/>
              </a:rPr>
              <a:t> </a:t>
            </a:r>
            <a:r>
              <a:rPr sz="2800" spc="-35" dirty="0">
                <a:latin typeface="Cambria Math"/>
                <a:cs typeface="Cambria Math"/>
              </a:rPr>
              <a:t>𝑠</a:t>
            </a:r>
            <a:r>
              <a:rPr sz="3075" spc="-52" baseline="-16260" dirty="0">
                <a:latin typeface="Cambria Math"/>
                <a:cs typeface="Cambria Math"/>
              </a:rPr>
              <a:t>0</a:t>
            </a:r>
            <a:endParaRPr sz="3075" baseline="-16260">
              <a:latin typeface="Cambria Math"/>
              <a:cs typeface="Cambria Math"/>
            </a:endParaRPr>
          </a:p>
          <a:p>
            <a:pPr marL="278130" indent="-227329">
              <a:lnSpc>
                <a:spcPct val="100000"/>
              </a:lnSpc>
              <a:spcBef>
                <a:spcPts val="660"/>
              </a:spcBef>
              <a:buFont typeface="Arial MT"/>
              <a:buChar char="•"/>
              <a:tabLst>
                <a:tab pos="278130" algn="l"/>
              </a:tabLst>
            </a:pPr>
            <a:r>
              <a:rPr sz="2800" dirty="0">
                <a:latin typeface="Cambria Math"/>
                <a:cs typeface="Cambria Math"/>
              </a:rPr>
              <a:t>𝑆</a:t>
            </a:r>
            <a:r>
              <a:rPr sz="3075" baseline="-16260" dirty="0">
                <a:latin typeface="Cambria Math"/>
                <a:cs typeface="Cambria Math"/>
              </a:rPr>
              <a:t>𝐹</a:t>
            </a:r>
            <a:r>
              <a:rPr sz="3075" spc="667" baseline="-16260" dirty="0">
                <a:latin typeface="Cambria Math"/>
                <a:cs typeface="Cambria Math"/>
              </a:rPr>
              <a:t> </a:t>
            </a:r>
            <a:r>
              <a:rPr sz="2800" dirty="0">
                <a:latin typeface="Cambria Math"/>
                <a:cs typeface="Cambria Math"/>
              </a:rPr>
              <a:t>=</a:t>
            </a:r>
            <a:r>
              <a:rPr sz="2800" spc="110" dirty="0">
                <a:latin typeface="Cambria Math"/>
                <a:cs typeface="Cambria Math"/>
              </a:rPr>
              <a:t> </a:t>
            </a:r>
            <a:r>
              <a:rPr sz="2800" spc="-20" dirty="0">
                <a:latin typeface="Cambria Math"/>
                <a:cs typeface="Cambria Math"/>
              </a:rPr>
              <a:t>{𝑠</a:t>
            </a:r>
            <a:r>
              <a:rPr sz="3075" spc="-30" baseline="-16260" dirty="0">
                <a:latin typeface="Cambria Math"/>
                <a:cs typeface="Cambria Math"/>
              </a:rPr>
              <a:t>3</a:t>
            </a:r>
            <a:r>
              <a:rPr sz="2800" spc="-20" dirty="0">
                <a:latin typeface="Cambria Math"/>
                <a:cs typeface="Cambria Math"/>
              </a:rPr>
              <a:t>}</a:t>
            </a:r>
            <a:endParaRPr sz="2800">
              <a:latin typeface="Cambria Math"/>
              <a:cs typeface="Cambria Math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2965704" y="5286755"/>
            <a:ext cx="8280400" cy="721360"/>
          </a:xfrm>
          <a:custGeom>
            <a:avLst/>
            <a:gdLst/>
            <a:ahLst/>
            <a:cxnLst/>
            <a:rect l="l" t="t" r="r" b="b"/>
            <a:pathLst>
              <a:path w="8280400" h="721360">
                <a:moveTo>
                  <a:pt x="8159750" y="0"/>
                </a:moveTo>
                <a:lnTo>
                  <a:pt x="120141" y="0"/>
                </a:lnTo>
                <a:lnTo>
                  <a:pt x="73402" y="9449"/>
                </a:lnTo>
                <a:lnTo>
                  <a:pt x="35210" y="35210"/>
                </a:lnTo>
                <a:lnTo>
                  <a:pt x="9449" y="73402"/>
                </a:lnTo>
                <a:lnTo>
                  <a:pt x="0" y="120142"/>
                </a:lnTo>
                <a:lnTo>
                  <a:pt x="0" y="600710"/>
                </a:lnTo>
                <a:lnTo>
                  <a:pt x="9449" y="647476"/>
                </a:lnTo>
                <a:lnTo>
                  <a:pt x="35210" y="685665"/>
                </a:lnTo>
                <a:lnTo>
                  <a:pt x="73402" y="711411"/>
                </a:lnTo>
                <a:lnTo>
                  <a:pt x="120141" y="720852"/>
                </a:lnTo>
                <a:lnTo>
                  <a:pt x="8159750" y="720852"/>
                </a:lnTo>
                <a:lnTo>
                  <a:pt x="8206489" y="711411"/>
                </a:lnTo>
                <a:lnTo>
                  <a:pt x="8244681" y="685665"/>
                </a:lnTo>
                <a:lnTo>
                  <a:pt x="8270442" y="647476"/>
                </a:lnTo>
                <a:lnTo>
                  <a:pt x="8279892" y="600710"/>
                </a:lnTo>
                <a:lnTo>
                  <a:pt x="8279892" y="120142"/>
                </a:lnTo>
                <a:lnTo>
                  <a:pt x="8270442" y="73402"/>
                </a:lnTo>
                <a:lnTo>
                  <a:pt x="8244681" y="35210"/>
                </a:lnTo>
                <a:lnTo>
                  <a:pt x="8206489" y="9449"/>
                </a:lnTo>
                <a:lnTo>
                  <a:pt x="815975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3314827" y="5399633"/>
            <a:ext cx="75863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String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is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recognized</a:t>
            </a:r>
            <a:r>
              <a:rPr sz="2800" spc="-5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in</a:t>
            </a:r>
            <a:r>
              <a:rPr sz="2800" spc="-4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time</a:t>
            </a:r>
            <a:r>
              <a:rPr sz="2800" spc="-5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proportional</a:t>
            </a:r>
            <a:r>
              <a:rPr sz="2800" spc="-2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to</a:t>
            </a:r>
            <a:r>
              <a:rPr sz="2800" spc="-6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dirty="0">
                <a:solidFill>
                  <a:srgbClr val="FFFFFF"/>
                </a:solidFill>
                <a:latin typeface="Calibri"/>
                <a:cs typeface="Calibri"/>
              </a:rPr>
              <a:t>the</a:t>
            </a:r>
            <a:r>
              <a:rPr sz="2800" spc="-4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2800" spc="-10" dirty="0">
                <a:solidFill>
                  <a:srgbClr val="FFFFFF"/>
                </a:solidFill>
                <a:latin typeface="Calibri"/>
                <a:cs typeface="Calibri"/>
              </a:rPr>
              <a:t>input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379219" y="2266188"/>
            <a:ext cx="662940" cy="574675"/>
          </a:xfrm>
          <a:custGeom>
            <a:avLst/>
            <a:gdLst/>
            <a:ahLst/>
            <a:cxnLst/>
            <a:rect l="l" t="t" r="r" b="b"/>
            <a:pathLst>
              <a:path w="662939" h="574675">
                <a:moveTo>
                  <a:pt x="331469" y="0"/>
                </a:moveTo>
                <a:lnTo>
                  <a:pt x="282501" y="3115"/>
                </a:lnTo>
                <a:lnTo>
                  <a:pt x="235758" y="12165"/>
                </a:lnTo>
                <a:lnTo>
                  <a:pt x="191756" y="26705"/>
                </a:lnTo>
                <a:lnTo>
                  <a:pt x="151007" y="46290"/>
                </a:lnTo>
                <a:lnTo>
                  <a:pt x="114025" y="70474"/>
                </a:lnTo>
                <a:lnTo>
                  <a:pt x="81323" y="98814"/>
                </a:lnTo>
                <a:lnTo>
                  <a:pt x="53416" y="130865"/>
                </a:lnTo>
                <a:lnTo>
                  <a:pt x="30817" y="166181"/>
                </a:lnTo>
                <a:lnTo>
                  <a:pt x="14038" y="204317"/>
                </a:lnTo>
                <a:lnTo>
                  <a:pt x="3595" y="244830"/>
                </a:lnTo>
                <a:lnTo>
                  <a:pt x="0" y="287274"/>
                </a:lnTo>
                <a:lnTo>
                  <a:pt x="3595" y="329717"/>
                </a:lnTo>
                <a:lnTo>
                  <a:pt x="14038" y="370230"/>
                </a:lnTo>
                <a:lnTo>
                  <a:pt x="30817" y="408366"/>
                </a:lnTo>
                <a:lnTo>
                  <a:pt x="53416" y="443682"/>
                </a:lnTo>
                <a:lnTo>
                  <a:pt x="81323" y="475733"/>
                </a:lnTo>
                <a:lnTo>
                  <a:pt x="114025" y="504073"/>
                </a:lnTo>
                <a:lnTo>
                  <a:pt x="151007" y="528257"/>
                </a:lnTo>
                <a:lnTo>
                  <a:pt x="191756" y="547842"/>
                </a:lnTo>
                <a:lnTo>
                  <a:pt x="235758" y="562382"/>
                </a:lnTo>
                <a:lnTo>
                  <a:pt x="282501" y="571432"/>
                </a:lnTo>
                <a:lnTo>
                  <a:pt x="331469" y="574548"/>
                </a:lnTo>
                <a:lnTo>
                  <a:pt x="380438" y="571432"/>
                </a:lnTo>
                <a:lnTo>
                  <a:pt x="427181" y="562382"/>
                </a:lnTo>
                <a:lnTo>
                  <a:pt x="471183" y="547842"/>
                </a:lnTo>
                <a:lnTo>
                  <a:pt x="511932" y="528257"/>
                </a:lnTo>
                <a:lnTo>
                  <a:pt x="548914" y="504073"/>
                </a:lnTo>
                <a:lnTo>
                  <a:pt x="581616" y="475733"/>
                </a:lnTo>
                <a:lnTo>
                  <a:pt x="609523" y="443682"/>
                </a:lnTo>
                <a:lnTo>
                  <a:pt x="632122" y="408366"/>
                </a:lnTo>
                <a:lnTo>
                  <a:pt x="648901" y="370230"/>
                </a:lnTo>
                <a:lnTo>
                  <a:pt x="659344" y="329717"/>
                </a:lnTo>
                <a:lnTo>
                  <a:pt x="662940" y="287274"/>
                </a:lnTo>
                <a:lnTo>
                  <a:pt x="659344" y="244830"/>
                </a:lnTo>
                <a:lnTo>
                  <a:pt x="648901" y="204317"/>
                </a:lnTo>
                <a:lnTo>
                  <a:pt x="632122" y="166181"/>
                </a:lnTo>
                <a:lnTo>
                  <a:pt x="609523" y="130865"/>
                </a:lnTo>
                <a:lnTo>
                  <a:pt x="581616" y="98814"/>
                </a:lnTo>
                <a:lnTo>
                  <a:pt x="548914" y="70474"/>
                </a:lnTo>
                <a:lnTo>
                  <a:pt x="511932" y="46290"/>
                </a:lnTo>
                <a:lnTo>
                  <a:pt x="471183" y="26705"/>
                </a:lnTo>
                <a:lnTo>
                  <a:pt x="427181" y="12165"/>
                </a:lnTo>
                <a:lnTo>
                  <a:pt x="380438" y="3115"/>
                </a:lnTo>
                <a:lnTo>
                  <a:pt x="3314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581022" y="2389123"/>
            <a:ext cx="259079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7" baseline="-20833" dirty="0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1379219" y="3282696"/>
            <a:ext cx="662940" cy="574675"/>
          </a:xfrm>
          <a:custGeom>
            <a:avLst/>
            <a:gdLst/>
            <a:ahLst/>
            <a:cxnLst/>
            <a:rect l="l" t="t" r="r" b="b"/>
            <a:pathLst>
              <a:path w="662939" h="574675">
                <a:moveTo>
                  <a:pt x="331469" y="0"/>
                </a:moveTo>
                <a:lnTo>
                  <a:pt x="282501" y="3115"/>
                </a:lnTo>
                <a:lnTo>
                  <a:pt x="235758" y="12165"/>
                </a:lnTo>
                <a:lnTo>
                  <a:pt x="191756" y="26705"/>
                </a:lnTo>
                <a:lnTo>
                  <a:pt x="151007" y="46290"/>
                </a:lnTo>
                <a:lnTo>
                  <a:pt x="114025" y="70474"/>
                </a:lnTo>
                <a:lnTo>
                  <a:pt x="81323" y="98814"/>
                </a:lnTo>
                <a:lnTo>
                  <a:pt x="53416" y="130865"/>
                </a:lnTo>
                <a:lnTo>
                  <a:pt x="30817" y="166181"/>
                </a:lnTo>
                <a:lnTo>
                  <a:pt x="14038" y="204317"/>
                </a:lnTo>
                <a:lnTo>
                  <a:pt x="3595" y="244830"/>
                </a:lnTo>
                <a:lnTo>
                  <a:pt x="0" y="287274"/>
                </a:lnTo>
                <a:lnTo>
                  <a:pt x="3595" y="329717"/>
                </a:lnTo>
                <a:lnTo>
                  <a:pt x="14038" y="370230"/>
                </a:lnTo>
                <a:lnTo>
                  <a:pt x="30817" y="408366"/>
                </a:lnTo>
                <a:lnTo>
                  <a:pt x="53416" y="443682"/>
                </a:lnTo>
                <a:lnTo>
                  <a:pt x="81323" y="475733"/>
                </a:lnTo>
                <a:lnTo>
                  <a:pt x="114025" y="504073"/>
                </a:lnTo>
                <a:lnTo>
                  <a:pt x="151007" y="528257"/>
                </a:lnTo>
                <a:lnTo>
                  <a:pt x="191756" y="547842"/>
                </a:lnTo>
                <a:lnTo>
                  <a:pt x="235758" y="562382"/>
                </a:lnTo>
                <a:lnTo>
                  <a:pt x="282501" y="571432"/>
                </a:lnTo>
                <a:lnTo>
                  <a:pt x="331469" y="574547"/>
                </a:lnTo>
                <a:lnTo>
                  <a:pt x="380438" y="571432"/>
                </a:lnTo>
                <a:lnTo>
                  <a:pt x="427181" y="562382"/>
                </a:lnTo>
                <a:lnTo>
                  <a:pt x="471183" y="547842"/>
                </a:lnTo>
                <a:lnTo>
                  <a:pt x="511932" y="528257"/>
                </a:lnTo>
                <a:lnTo>
                  <a:pt x="548914" y="504073"/>
                </a:lnTo>
                <a:lnTo>
                  <a:pt x="581616" y="475733"/>
                </a:lnTo>
                <a:lnTo>
                  <a:pt x="609523" y="443682"/>
                </a:lnTo>
                <a:lnTo>
                  <a:pt x="632122" y="408366"/>
                </a:lnTo>
                <a:lnTo>
                  <a:pt x="648901" y="370230"/>
                </a:lnTo>
                <a:lnTo>
                  <a:pt x="659344" y="329717"/>
                </a:lnTo>
                <a:lnTo>
                  <a:pt x="662940" y="287274"/>
                </a:lnTo>
                <a:lnTo>
                  <a:pt x="659344" y="244830"/>
                </a:lnTo>
                <a:lnTo>
                  <a:pt x="648901" y="204317"/>
                </a:lnTo>
                <a:lnTo>
                  <a:pt x="632122" y="166181"/>
                </a:lnTo>
                <a:lnTo>
                  <a:pt x="609523" y="130865"/>
                </a:lnTo>
                <a:lnTo>
                  <a:pt x="581616" y="98814"/>
                </a:lnTo>
                <a:lnTo>
                  <a:pt x="548914" y="70474"/>
                </a:lnTo>
                <a:lnTo>
                  <a:pt x="511932" y="46290"/>
                </a:lnTo>
                <a:lnTo>
                  <a:pt x="471183" y="26705"/>
                </a:lnTo>
                <a:lnTo>
                  <a:pt x="427181" y="12165"/>
                </a:lnTo>
                <a:lnTo>
                  <a:pt x="380438" y="3115"/>
                </a:lnTo>
                <a:lnTo>
                  <a:pt x="3314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1588642" y="3405632"/>
            <a:ext cx="243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7" baseline="-20833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800" baseline="-20833">
              <a:latin typeface="Calibri"/>
              <a:cs typeface="Calibri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1379219" y="5303520"/>
            <a:ext cx="662940" cy="574675"/>
            <a:chOff x="1379219" y="5303520"/>
            <a:chExt cx="662940" cy="574675"/>
          </a:xfrm>
        </p:grpSpPr>
        <p:sp>
          <p:nvSpPr>
            <p:cNvPr id="12" name="object 12"/>
            <p:cNvSpPr/>
            <p:nvPr/>
          </p:nvSpPr>
          <p:spPr>
            <a:xfrm>
              <a:off x="1379219" y="5303520"/>
              <a:ext cx="662940" cy="574675"/>
            </a:xfrm>
            <a:custGeom>
              <a:avLst/>
              <a:gdLst/>
              <a:ahLst/>
              <a:cxnLst/>
              <a:rect l="l" t="t" r="r" b="b"/>
              <a:pathLst>
                <a:path w="662939" h="574675">
                  <a:moveTo>
                    <a:pt x="331469" y="0"/>
                  </a:moveTo>
                  <a:lnTo>
                    <a:pt x="282501" y="3115"/>
                  </a:lnTo>
                  <a:lnTo>
                    <a:pt x="235758" y="12165"/>
                  </a:lnTo>
                  <a:lnTo>
                    <a:pt x="191756" y="26705"/>
                  </a:lnTo>
                  <a:lnTo>
                    <a:pt x="151007" y="46290"/>
                  </a:lnTo>
                  <a:lnTo>
                    <a:pt x="114025" y="70474"/>
                  </a:lnTo>
                  <a:lnTo>
                    <a:pt x="81323" y="98814"/>
                  </a:lnTo>
                  <a:lnTo>
                    <a:pt x="53416" y="130865"/>
                  </a:lnTo>
                  <a:lnTo>
                    <a:pt x="30817" y="166181"/>
                  </a:lnTo>
                  <a:lnTo>
                    <a:pt x="14038" y="204317"/>
                  </a:lnTo>
                  <a:lnTo>
                    <a:pt x="3595" y="244830"/>
                  </a:lnTo>
                  <a:lnTo>
                    <a:pt x="0" y="287273"/>
                  </a:lnTo>
                  <a:lnTo>
                    <a:pt x="3595" y="329726"/>
                  </a:lnTo>
                  <a:lnTo>
                    <a:pt x="14038" y="370244"/>
                  </a:lnTo>
                  <a:lnTo>
                    <a:pt x="30817" y="408383"/>
                  </a:lnTo>
                  <a:lnTo>
                    <a:pt x="53416" y="443699"/>
                  </a:lnTo>
                  <a:lnTo>
                    <a:pt x="81323" y="475748"/>
                  </a:lnTo>
                  <a:lnTo>
                    <a:pt x="114025" y="504085"/>
                  </a:lnTo>
                  <a:lnTo>
                    <a:pt x="151007" y="528267"/>
                  </a:lnTo>
                  <a:lnTo>
                    <a:pt x="191756" y="547848"/>
                  </a:lnTo>
                  <a:lnTo>
                    <a:pt x="235758" y="562385"/>
                  </a:lnTo>
                  <a:lnTo>
                    <a:pt x="282501" y="571433"/>
                  </a:lnTo>
                  <a:lnTo>
                    <a:pt x="331469" y="574547"/>
                  </a:lnTo>
                  <a:lnTo>
                    <a:pt x="380438" y="571433"/>
                  </a:lnTo>
                  <a:lnTo>
                    <a:pt x="427181" y="562385"/>
                  </a:lnTo>
                  <a:lnTo>
                    <a:pt x="471183" y="547848"/>
                  </a:lnTo>
                  <a:lnTo>
                    <a:pt x="511932" y="528267"/>
                  </a:lnTo>
                  <a:lnTo>
                    <a:pt x="548914" y="504085"/>
                  </a:lnTo>
                  <a:lnTo>
                    <a:pt x="581616" y="475748"/>
                  </a:lnTo>
                  <a:lnTo>
                    <a:pt x="609523" y="443699"/>
                  </a:lnTo>
                  <a:lnTo>
                    <a:pt x="632122" y="408383"/>
                  </a:lnTo>
                  <a:lnTo>
                    <a:pt x="648901" y="370244"/>
                  </a:lnTo>
                  <a:lnTo>
                    <a:pt x="659344" y="329726"/>
                  </a:lnTo>
                  <a:lnTo>
                    <a:pt x="662940" y="287273"/>
                  </a:lnTo>
                  <a:lnTo>
                    <a:pt x="659344" y="244830"/>
                  </a:lnTo>
                  <a:lnTo>
                    <a:pt x="648901" y="204317"/>
                  </a:lnTo>
                  <a:lnTo>
                    <a:pt x="632122" y="166181"/>
                  </a:lnTo>
                  <a:lnTo>
                    <a:pt x="609523" y="130865"/>
                  </a:lnTo>
                  <a:lnTo>
                    <a:pt x="581616" y="98814"/>
                  </a:lnTo>
                  <a:lnTo>
                    <a:pt x="548914" y="70474"/>
                  </a:lnTo>
                  <a:lnTo>
                    <a:pt x="511932" y="46290"/>
                  </a:lnTo>
                  <a:lnTo>
                    <a:pt x="471183" y="26705"/>
                  </a:lnTo>
                  <a:lnTo>
                    <a:pt x="427181" y="12165"/>
                  </a:lnTo>
                  <a:lnTo>
                    <a:pt x="380438" y="3115"/>
                  </a:lnTo>
                  <a:lnTo>
                    <a:pt x="331469" y="0"/>
                  </a:lnTo>
                  <a:close/>
                </a:path>
              </a:pathLst>
            </a:custGeom>
            <a:solidFill>
              <a:srgbClr val="4471C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9323" y="5379720"/>
              <a:ext cx="523240" cy="421005"/>
            </a:xfrm>
            <a:custGeom>
              <a:avLst/>
              <a:gdLst/>
              <a:ahLst/>
              <a:cxnLst/>
              <a:rect l="l" t="t" r="r" b="b"/>
              <a:pathLst>
                <a:path w="523239" h="421004">
                  <a:moveTo>
                    <a:pt x="261365" y="0"/>
                  </a:moveTo>
                  <a:lnTo>
                    <a:pt x="208677" y="4270"/>
                  </a:lnTo>
                  <a:lnTo>
                    <a:pt x="159609" y="16519"/>
                  </a:lnTo>
                  <a:lnTo>
                    <a:pt x="115211" y="35904"/>
                  </a:lnTo>
                  <a:lnTo>
                    <a:pt x="76533" y="61579"/>
                  </a:lnTo>
                  <a:lnTo>
                    <a:pt x="44623" y="92701"/>
                  </a:lnTo>
                  <a:lnTo>
                    <a:pt x="20532" y="128426"/>
                  </a:lnTo>
                  <a:lnTo>
                    <a:pt x="5307" y="167911"/>
                  </a:lnTo>
                  <a:lnTo>
                    <a:pt x="0" y="210311"/>
                  </a:lnTo>
                  <a:lnTo>
                    <a:pt x="5307" y="252697"/>
                  </a:lnTo>
                  <a:lnTo>
                    <a:pt x="20532" y="292175"/>
                  </a:lnTo>
                  <a:lnTo>
                    <a:pt x="44623" y="327900"/>
                  </a:lnTo>
                  <a:lnTo>
                    <a:pt x="76533" y="359025"/>
                  </a:lnTo>
                  <a:lnTo>
                    <a:pt x="115211" y="384706"/>
                  </a:lnTo>
                  <a:lnTo>
                    <a:pt x="159609" y="404096"/>
                  </a:lnTo>
                  <a:lnTo>
                    <a:pt x="208677" y="416351"/>
                  </a:lnTo>
                  <a:lnTo>
                    <a:pt x="261365" y="420623"/>
                  </a:lnTo>
                  <a:lnTo>
                    <a:pt x="314054" y="416351"/>
                  </a:lnTo>
                  <a:lnTo>
                    <a:pt x="363122" y="404096"/>
                  </a:lnTo>
                  <a:lnTo>
                    <a:pt x="407520" y="384706"/>
                  </a:lnTo>
                  <a:lnTo>
                    <a:pt x="446198" y="359025"/>
                  </a:lnTo>
                  <a:lnTo>
                    <a:pt x="478108" y="327900"/>
                  </a:lnTo>
                  <a:lnTo>
                    <a:pt x="502199" y="292175"/>
                  </a:lnTo>
                  <a:lnTo>
                    <a:pt x="517424" y="252697"/>
                  </a:lnTo>
                  <a:lnTo>
                    <a:pt x="522731" y="210311"/>
                  </a:lnTo>
                  <a:lnTo>
                    <a:pt x="517424" y="167911"/>
                  </a:lnTo>
                  <a:lnTo>
                    <a:pt x="502199" y="128426"/>
                  </a:lnTo>
                  <a:lnTo>
                    <a:pt x="478108" y="92701"/>
                  </a:lnTo>
                  <a:lnTo>
                    <a:pt x="446198" y="61579"/>
                  </a:lnTo>
                  <a:lnTo>
                    <a:pt x="407520" y="35904"/>
                  </a:lnTo>
                  <a:lnTo>
                    <a:pt x="363122" y="16519"/>
                  </a:lnTo>
                  <a:lnTo>
                    <a:pt x="314054" y="4270"/>
                  </a:lnTo>
                  <a:lnTo>
                    <a:pt x="261365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1588261" y="5426455"/>
            <a:ext cx="24384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latin typeface="Calibri"/>
                <a:cs typeface="Calibri"/>
              </a:rPr>
              <a:t>s</a:t>
            </a:r>
            <a:r>
              <a:rPr sz="1800" spc="-37" baseline="-20833" dirty="0">
                <a:latin typeface="Calibri"/>
                <a:cs typeface="Calibri"/>
              </a:rPr>
              <a:t>3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79219" y="4287011"/>
            <a:ext cx="662940" cy="574675"/>
          </a:xfrm>
          <a:custGeom>
            <a:avLst/>
            <a:gdLst/>
            <a:ahLst/>
            <a:cxnLst/>
            <a:rect l="l" t="t" r="r" b="b"/>
            <a:pathLst>
              <a:path w="662939" h="574675">
                <a:moveTo>
                  <a:pt x="331469" y="0"/>
                </a:moveTo>
                <a:lnTo>
                  <a:pt x="282501" y="3115"/>
                </a:lnTo>
                <a:lnTo>
                  <a:pt x="235758" y="12165"/>
                </a:lnTo>
                <a:lnTo>
                  <a:pt x="191756" y="26705"/>
                </a:lnTo>
                <a:lnTo>
                  <a:pt x="151007" y="46290"/>
                </a:lnTo>
                <a:lnTo>
                  <a:pt x="114025" y="70474"/>
                </a:lnTo>
                <a:lnTo>
                  <a:pt x="81323" y="98814"/>
                </a:lnTo>
                <a:lnTo>
                  <a:pt x="53416" y="130865"/>
                </a:lnTo>
                <a:lnTo>
                  <a:pt x="30817" y="166181"/>
                </a:lnTo>
                <a:lnTo>
                  <a:pt x="14038" y="204317"/>
                </a:lnTo>
                <a:lnTo>
                  <a:pt x="3595" y="244830"/>
                </a:lnTo>
                <a:lnTo>
                  <a:pt x="0" y="287274"/>
                </a:lnTo>
                <a:lnTo>
                  <a:pt x="3595" y="329717"/>
                </a:lnTo>
                <a:lnTo>
                  <a:pt x="14038" y="370230"/>
                </a:lnTo>
                <a:lnTo>
                  <a:pt x="30817" y="408366"/>
                </a:lnTo>
                <a:lnTo>
                  <a:pt x="53416" y="443682"/>
                </a:lnTo>
                <a:lnTo>
                  <a:pt x="81323" y="475733"/>
                </a:lnTo>
                <a:lnTo>
                  <a:pt x="114025" y="504073"/>
                </a:lnTo>
                <a:lnTo>
                  <a:pt x="151007" y="528257"/>
                </a:lnTo>
                <a:lnTo>
                  <a:pt x="191756" y="547842"/>
                </a:lnTo>
                <a:lnTo>
                  <a:pt x="235758" y="562382"/>
                </a:lnTo>
                <a:lnTo>
                  <a:pt x="282501" y="571432"/>
                </a:lnTo>
                <a:lnTo>
                  <a:pt x="331469" y="574548"/>
                </a:lnTo>
                <a:lnTo>
                  <a:pt x="380438" y="571432"/>
                </a:lnTo>
                <a:lnTo>
                  <a:pt x="427181" y="562382"/>
                </a:lnTo>
                <a:lnTo>
                  <a:pt x="471183" y="547842"/>
                </a:lnTo>
                <a:lnTo>
                  <a:pt x="511932" y="528257"/>
                </a:lnTo>
                <a:lnTo>
                  <a:pt x="548914" y="504073"/>
                </a:lnTo>
                <a:lnTo>
                  <a:pt x="581616" y="475733"/>
                </a:lnTo>
                <a:lnTo>
                  <a:pt x="609523" y="443682"/>
                </a:lnTo>
                <a:lnTo>
                  <a:pt x="632122" y="408366"/>
                </a:lnTo>
                <a:lnTo>
                  <a:pt x="648901" y="370230"/>
                </a:lnTo>
                <a:lnTo>
                  <a:pt x="659344" y="329717"/>
                </a:lnTo>
                <a:lnTo>
                  <a:pt x="662940" y="287274"/>
                </a:lnTo>
                <a:lnTo>
                  <a:pt x="659344" y="244830"/>
                </a:lnTo>
                <a:lnTo>
                  <a:pt x="648901" y="204317"/>
                </a:lnTo>
                <a:lnTo>
                  <a:pt x="632122" y="166181"/>
                </a:lnTo>
                <a:lnTo>
                  <a:pt x="609523" y="130865"/>
                </a:lnTo>
                <a:lnTo>
                  <a:pt x="581616" y="98814"/>
                </a:lnTo>
                <a:lnTo>
                  <a:pt x="548914" y="70474"/>
                </a:lnTo>
                <a:lnTo>
                  <a:pt x="511932" y="46290"/>
                </a:lnTo>
                <a:lnTo>
                  <a:pt x="471183" y="26705"/>
                </a:lnTo>
                <a:lnTo>
                  <a:pt x="427181" y="12165"/>
                </a:lnTo>
                <a:lnTo>
                  <a:pt x="380438" y="3115"/>
                </a:lnTo>
                <a:lnTo>
                  <a:pt x="331469" y="0"/>
                </a:lnTo>
                <a:close/>
              </a:path>
            </a:pathLst>
          </a:custGeom>
          <a:solidFill>
            <a:srgbClr val="4471C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/>
          <p:nvPr/>
        </p:nvSpPr>
        <p:spPr>
          <a:xfrm>
            <a:off x="1588642" y="4409389"/>
            <a:ext cx="243840" cy="3003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800" spc="-25" dirty="0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sz="1800" spc="-37" baseline="-20833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800" baseline="-20833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667255" y="1824989"/>
            <a:ext cx="86995" cy="3479165"/>
          </a:xfrm>
          <a:custGeom>
            <a:avLst/>
            <a:gdLst/>
            <a:ahLst/>
            <a:cxnLst/>
            <a:rect l="l" t="t" r="r" b="b"/>
            <a:pathLst>
              <a:path w="86994" h="3479165">
                <a:moveTo>
                  <a:pt x="86868" y="3392043"/>
                </a:moveTo>
                <a:lnTo>
                  <a:pt x="57912" y="3392043"/>
                </a:lnTo>
                <a:lnTo>
                  <a:pt x="57912" y="3037332"/>
                </a:lnTo>
                <a:lnTo>
                  <a:pt x="28956" y="3037332"/>
                </a:lnTo>
                <a:lnTo>
                  <a:pt x="28956" y="3392043"/>
                </a:lnTo>
                <a:lnTo>
                  <a:pt x="0" y="3392043"/>
                </a:lnTo>
                <a:lnTo>
                  <a:pt x="43434" y="3478911"/>
                </a:lnTo>
                <a:lnTo>
                  <a:pt x="79616" y="3406521"/>
                </a:lnTo>
                <a:lnTo>
                  <a:pt x="86868" y="3392043"/>
                </a:lnTo>
                <a:close/>
              </a:path>
              <a:path w="86994" h="3479165">
                <a:moveTo>
                  <a:pt x="86868" y="2375281"/>
                </a:moveTo>
                <a:lnTo>
                  <a:pt x="57912" y="2375281"/>
                </a:lnTo>
                <a:lnTo>
                  <a:pt x="57912" y="2033016"/>
                </a:lnTo>
                <a:lnTo>
                  <a:pt x="28956" y="2033016"/>
                </a:lnTo>
                <a:lnTo>
                  <a:pt x="28956" y="2375281"/>
                </a:lnTo>
                <a:lnTo>
                  <a:pt x="0" y="2375281"/>
                </a:lnTo>
                <a:lnTo>
                  <a:pt x="43434" y="2462149"/>
                </a:lnTo>
                <a:lnTo>
                  <a:pt x="79616" y="2389759"/>
                </a:lnTo>
                <a:lnTo>
                  <a:pt x="86868" y="2375281"/>
                </a:lnTo>
                <a:close/>
              </a:path>
              <a:path w="86994" h="3479165">
                <a:moveTo>
                  <a:pt x="86868" y="1371219"/>
                </a:moveTo>
                <a:lnTo>
                  <a:pt x="57912" y="1371219"/>
                </a:lnTo>
                <a:lnTo>
                  <a:pt x="57912" y="1016508"/>
                </a:lnTo>
                <a:lnTo>
                  <a:pt x="28956" y="1016508"/>
                </a:lnTo>
                <a:lnTo>
                  <a:pt x="28956" y="1371219"/>
                </a:lnTo>
                <a:lnTo>
                  <a:pt x="0" y="1371219"/>
                </a:lnTo>
                <a:lnTo>
                  <a:pt x="43434" y="1458087"/>
                </a:lnTo>
                <a:lnTo>
                  <a:pt x="79629" y="1385697"/>
                </a:lnTo>
                <a:lnTo>
                  <a:pt x="86868" y="1371219"/>
                </a:lnTo>
                <a:close/>
              </a:path>
              <a:path w="86994" h="3479165">
                <a:moveTo>
                  <a:pt x="86868" y="354711"/>
                </a:moveTo>
                <a:lnTo>
                  <a:pt x="57912" y="354711"/>
                </a:lnTo>
                <a:lnTo>
                  <a:pt x="57912" y="0"/>
                </a:lnTo>
                <a:lnTo>
                  <a:pt x="28956" y="0"/>
                </a:lnTo>
                <a:lnTo>
                  <a:pt x="28956" y="354711"/>
                </a:lnTo>
                <a:lnTo>
                  <a:pt x="0" y="354711"/>
                </a:lnTo>
                <a:lnTo>
                  <a:pt x="43434" y="441579"/>
                </a:lnTo>
                <a:lnTo>
                  <a:pt x="79629" y="369189"/>
                </a:lnTo>
                <a:lnTo>
                  <a:pt x="86868" y="354711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1810639" y="2854578"/>
            <a:ext cx="14605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n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810639" y="3884167"/>
            <a:ext cx="13970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e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831339" y="4913757"/>
            <a:ext cx="18923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spc="-50" dirty="0">
                <a:latin typeface="Calibri"/>
                <a:cs typeface="Calibri"/>
              </a:rPr>
              <a:t>w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462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4752</Words>
  <Application>Microsoft Office PowerPoint</Application>
  <PresentationFormat>Widescreen</PresentationFormat>
  <Paragraphs>821</Paragraphs>
  <Slides>72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9" baseType="lpstr">
      <vt:lpstr>Arial MT</vt:lpstr>
      <vt:lpstr>Calibri</vt:lpstr>
      <vt:lpstr>Calibri Light</vt:lpstr>
      <vt:lpstr>Cambria Math</vt:lpstr>
      <vt:lpstr>Courier New</vt:lpstr>
      <vt:lpstr>Times New Roman</vt:lpstr>
      <vt:lpstr>Office Theme</vt:lpstr>
      <vt:lpstr>Lexical Analysis</vt:lpstr>
      <vt:lpstr>An Overview of Compilation</vt:lpstr>
      <vt:lpstr>Overview of Lexical Analysis</vt:lpstr>
      <vt:lpstr>Description of Lexical Analysis</vt:lpstr>
      <vt:lpstr>Recognizing Word “new”</vt:lpstr>
      <vt:lpstr>Formalism for Scanners</vt:lpstr>
      <vt:lpstr>Definitions</vt:lpstr>
      <vt:lpstr>Finite State Automaton</vt:lpstr>
      <vt:lpstr>FSA for recognizing “new”</vt:lpstr>
      <vt:lpstr>FSA for Unsigned Integers</vt:lpstr>
      <vt:lpstr>Dealing with Erroneous Situations</vt:lpstr>
      <vt:lpstr>Nondeterministic Finite Automaton</vt:lpstr>
      <vt:lpstr>Regular Expressions</vt:lpstr>
      <vt:lpstr>Regular Expressions</vt:lpstr>
      <vt:lpstr>Examples of Regular Expressions</vt:lpstr>
      <vt:lpstr>Examples of Regular Expressions</vt:lpstr>
      <vt:lpstr>Regular Expressions</vt:lpstr>
      <vt:lpstr>Algebraic Laws for REs</vt:lpstr>
      <vt:lpstr>Regular Definitions</vt:lpstr>
      <vt:lpstr>Example of Regular Definitions</vt:lpstr>
      <vt:lpstr>Example of Regular Definitions</vt:lpstr>
      <vt:lpstr>Extensions of Regular Expressions</vt:lpstr>
      <vt:lpstr>Regular Definition for Unsigned Numbers</vt:lpstr>
      <vt:lpstr>Equivalence of RE and FSA</vt:lpstr>
      <vt:lpstr>Equivalence of RE and FSA</vt:lpstr>
      <vt:lpstr>NFA = (𝑁, Σ, 𝛿𝑁, 𝑛0, 𝑁𝐴)</vt:lpstr>
      <vt:lpstr>DFA to Minimal DFA: Hopcroft’s Algorithm</vt:lpstr>
      <vt:lpstr>DFA to Minimal DFA: Hopcroft’s Algorithm</vt:lpstr>
      <vt:lpstr>Realizing Scanners</vt:lpstr>
      <vt:lpstr>Tokens, Patterns, and Lexemes</vt:lpstr>
      <vt:lpstr>Tokens, Patterns, and Lexemes</vt:lpstr>
      <vt:lpstr>Tokens in Programming Languages</vt:lpstr>
      <vt:lpstr>Role of a Lexical Analyzer</vt:lpstr>
      <vt:lpstr>Specifying and Recognizing Patterns and Tokens</vt:lpstr>
      <vt:lpstr>Transition Diagrams</vt:lpstr>
      <vt:lpstr>Examples of Transition Diagrams</vt:lpstr>
      <vt:lpstr>A Sample Specification</vt:lpstr>
      <vt:lpstr>Tokens, Lexemes, and Attributes</vt:lpstr>
      <vt:lpstr>Transition Diagram for relop</vt:lpstr>
      <vt:lpstr>Transition Diagrams for IDs and Keywords</vt:lpstr>
      <vt:lpstr>Transition Diagram for Unsigned Numbers</vt:lpstr>
      <vt:lpstr>Combining Transition Diagrams to form a Lexical Analyzer</vt:lpstr>
      <vt:lpstr>Combining Transition Diagrams to form a Lexical Analyzer</vt:lpstr>
      <vt:lpstr>Challenges in Lexical Analysis</vt:lpstr>
      <vt:lpstr>Challenges in Lexical Analysis</vt:lpstr>
      <vt:lpstr>Challenges in Lexical Analysis</vt:lpstr>
      <vt:lpstr>Challenges in Lexical Analysis</vt:lpstr>
      <vt:lpstr>Challenges in Lexical Analysis</vt:lpstr>
      <vt:lpstr>Programming Languages vs Natural Languages</vt:lpstr>
      <vt:lpstr>Why separate tokens and lexemes?</vt:lpstr>
      <vt:lpstr>Lexical Analysis as a Separate Phase</vt:lpstr>
      <vt:lpstr>Interfacing with Parser</vt:lpstr>
      <vt:lpstr>Error Handling in Lexical Analysis</vt:lpstr>
      <vt:lpstr>Other Uses of Lexical Analysis Concepts</vt:lpstr>
      <vt:lpstr>Implementing Scanners</vt:lpstr>
      <vt:lpstr>Implementing Scanners</vt:lpstr>
      <vt:lpstr>Implementation Considerations</vt:lpstr>
      <vt:lpstr>High-Level Idea in Implementing Scanners</vt:lpstr>
      <vt:lpstr>Table-Driven Scanner</vt:lpstr>
      <vt:lpstr>Table-Driven Scanner</vt:lpstr>
      <vt:lpstr>Direct-Coded Scanner</vt:lpstr>
      <vt:lpstr>Hand-Coded Scanner</vt:lpstr>
      <vt:lpstr>Reading Characters from Input</vt:lpstr>
      <vt:lpstr>Optimizing Reads from the Buffer</vt:lpstr>
      <vt:lpstr>Optimizing Reads from the Buffer</vt:lpstr>
      <vt:lpstr>Optimizing Reads from the Buffer</vt:lpstr>
      <vt:lpstr>Advance Forward Pointer</vt:lpstr>
      <vt:lpstr>Optimizing Reads from the Buffer</vt:lpstr>
      <vt:lpstr>Optimizing Reads from the Buffer</vt:lpstr>
      <vt:lpstr>Symbol Table</vt:lpstr>
      <vt:lpstr>Implementation of Symbol Table</vt:lpstr>
      <vt:lpstr>Handling Keywords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Biswas, Swarnendu</dc:creator>
  <cp:lastModifiedBy>Sanjit Setua</cp:lastModifiedBy>
  <cp:revision>2</cp:revision>
  <dcterms:created xsi:type="dcterms:W3CDTF">2025-06-02T05:31:21Z</dcterms:created>
  <dcterms:modified xsi:type="dcterms:W3CDTF">2025-06-02T05:37:48Z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2020-01-13T00:00:00Z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2025-06-02T00:00:00Z</vt:filetime>
  </property>
  <property fmtid="{D5CDD505-2E9C-101B-9397-08002B2CF9AE}" pid="5" name="Producer">
    <vt:lpwstr>Microsoft® PowerPoint® 2019</vt:lpwstr>
  </property>
</Properties>
</file>