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9B7A41-B886-4AAB-900F-CC7990B2CB0D}" type="datetimeFigureOut">
              <a:rPr lang="en-US" smtClean="0"/>
              <a:t>7/17/2025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840703-4B01-4CD2-AA30-DE0A40056FE1}" type="slidenum">
              <a:rPr lang="en-US" smtClean="0"/>
              <a:t>‹#›</a:t>
            </a:fld>
            <a:endParaRPr lang="en-US"/>
          </a:p>
        </p:txBody>
      </p:sp>
    </p:spTree>
    <p:extLst>
      <p:ext uri="{BB962C8B-B14F-4D97-AF65-F5344CB8AC3E}">
        <p14:creationId xmlns:p14="http://schemas.microsoft.com/office/powerpoint/2010/main" val="1777290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840703-4B01-4CD2-AA30-DE0A40056FE1}" type="slidenum">
              <a:rPr lang="en-US" smtClean="0"/>
              <a:t>18</a:t>
            </a:fld>
            <a:endParaRPr lang="en-US"/>
          </a:p>
        </p:txBody>
      </p:sp>
    </p:spTree>
    <p:extLst>
      <p:ext uri="{BB962C8B-B14F-4D97-AF65-F5344CB8AC3E}">
        <p14:creationId xmlns:p14="http://schemas.microsoft.com/office/powerpoint/2010/main" val="1613654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B73CE-274E-9805-5619-C225C86B67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FF1EFD-C19B-77F9-FC12-0DD8CDECF1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6E4F30-7E53-AEFC-BC8E-AC7AFC51BEBE}"/>
              </a:ext>
            </a:extLst>
          </p:cNvPr>
          <p:cNvSpPr>
            <a:spLocks noGrp="1"/>
          </p:cNvSpPr>
          <p:nvPr>
            <p:ph type="dt" sz="half" idx="10"/>
          </p:nvPr>
        </p:nvSpPr>
        <p:spPr/>
        <p:txBody>
          <a:bodyPr/>
          <a:lstStyle/>
          <a:p>
            <a:fld id="{47051EA8-DAF3-4347-AEED-CFC9FB9704B0}" type="datetime1">
              <a:rPr lang="en-US" smtClean="0"/>
              <a:t>7/17/2025</a:t>
            </a:fld>
            <a:endParaRPr lang="en-US"/>
          </a:p>
        </p:txBody>
      </p:sp>
      <p:sp>
        <p:nvSpPr>
          <p:cNvPr id="5" name="Footer Placeholder 4">
            <a:extLst>
              <a:ext uri="{FF2B5EF4-FFF2-40B4-BE49-F238E27FC236}">
                <a16:creationId xmlns:a16="http://schemas.microsoft.com/office/drawing/2014/main" id="{02E56247-3A82-1F5F-758A-99E18059A157}"/>
              </a:ext>
            </a:extLst>
          </p:cNvPr>
          <p:cNvSpPr>
            <a:spLocks noGrp="1"/>
          </p:cNvSpPr>
          <p:nvPr>
            <p:ph type="ftr" sz="quarter" idx="11"/>
          </p:nvPr>
        </p:nvSpPr>
        <p:spPr/>
        <p:txBody>
          <a:bodyPr/>
          <a:lstStyle/>
          <a:p>
            <a:r>
              <a:rPr lang="en-US"/>
              <a:t>Semantic Analysis</a:t>
            </a:r>
          </a:p>
        </p:txBody>
      </p:sp>
      <p:sp>
        <p:nvSpPr>
          <p:cNvPr id="6" name="Slide Number Placeholder 5">
            <a:extLst>
              <a:ext uri="{FF2B5EF4-FFF2-40B4-BE49-F238E27FC236}">
                <a16:creationId xmlns:a16="http://schemas.microsoft.com/office/drawing/2014/main" id="{A9F54A26-AF4B-3357-5960-FEF11E52FD7C}"/>
              </a:ext>
            </a:extLst>
          </p:cNvPr>
          <p:cNvSpPr>
            <a:spLocks noGrp="1"/>
          </p:cNvSpPr>
          <p:nvPr>
            <p:ph type="sldNum" sz="quarter" idx="12"/>
          </p:nvPr>
        </p:nvSpPr>
        <p:spPr/>
        <p:txBody>
          <a:bodyPr/>
          <a:lstStyle/>
          <a:p>
            <a:fld id="{A05D6C45-613B-4FB7-A1BF-CF061849AB4A}" type="slidenum">
              <a:rPr lang="en-US" smtClean="0"/>
              <a:t>‹#›</a:t>
            </a:fld>
            <a:endParaRPr lang="en-US"/>
          </a:p>
        </p:txBody>
      </p:sp>
    </p:spTree>
    <p:extLst>
      <p:ext uri="{BB962C8B-B14F-4D97-AF65-F5344CB8AC3E}">
        <p14:creationId xmlns:p14="http://schemas.microsoft.com/office/powerpoint/2010/main" val="2062863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0BFC2-34BC-FC95-0725-A0E5032E3C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90ADC0-EF5E-E493-1F62-1FD4E6DA6E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1C1B3-4D0A-3D67-927A-6D012555519C}"/>
              </a:ext>
            </a:extLst>
          </p:cNvPr>
          <p:cNvSpPr>
            <a:spLocks noGrp="1"/>
          </p:cNvSpPr>
          <p:nvPr>
            <p:ph type="dt" sz="half" idx="10"/>
          </p:nvPr>
        </p:nvSpPr>
        <p:spPr/>
        <p:txBody>
          <a:bodyPr/>
          <a:lstStyle/>
          <a:p>
            <a:fld id="{F777F6E2-98CA-4C43-8A36-6A7F07717F71}" type="datetime1">
              <a:rPr lang="en-US" smtClean="0"/>
              <a:t>7/17/2025</a:t>
            </a:fld>
            <a:endParaRPr lang="en-US"/>
          </a:p>
        </p:txBody>
      </p:sp>
      <p:sp>
        <p:nvSpPr>
          <p:cNvPr id="5" name="Footer Placeholder 4">
            <a:extLst>
              <a:ext uri="{FF2B5EF4-FFF2-40B4-BE49-F238E27FC236}">
                <a16:creationId xmlns:a16="http://schemas.microsoft.com/office/drawing/2014/main" id="{AA446FEF-0575-7946-2B0B-AA1823AB2857}"/>
              </a:ext>
            </a:extLst>
          </p:cNvPr>
          <p:cNvSpPr>
            <a:spLocks noGrp="1"/>
          </p:cNvSpPr>
          <p:nvPr>
            <p:ph type="ftr" sz="quarter" idx="11"/>
          </p:nvPr>
        </p:nvSpPr>
        <p:spPr/>
        <p:txBody>
          <a:bodyPr/>
          <a:lstStyle/>
          <a:p>
            <a:r>
              <a:rPr lang="en-US"/>
              <a:t>Semantic Analysis</a:t>
            </a:r>
          </a:p>
        </p:txBody>
      </p:sp>
      <p:sp>
        <p:nvSpPr>
          <p:cNvPr id="6" name="Slide Number Placeholder 5">
            <a:extLst>
              <a:ext uri="{FF2B5EF4-FFF2-40B4-BE49-F238E27FC236}">
                <a16:creationId xmlns:a16="http://schemas.microsoft.com/office/drawing/2014/main" id="{415DE59A-2AFB-0CA9-E42C-4C96D6B4CC7D}"/>
              </a:ext>
            </a:extLst>
          </p:cNvPr>
          <p:cNvSpPr>
            <a:spLocks noGrp="1"/>
          </p:cNvSpPr>
          <p:nvPr>
            <p:ph type="sldNum" sz="quarter" idx="12"/>
          </p:nvPr>
        </p:nvSpPr>
        <p:spPr/>
        <p:txBody>
          <a:bodyPr/>
          <a:lstStyle/>
          <a:p>
            <a:fld id="{A05D6C45-613B-4FB7-A1BF-CF061849AB4A}" type="slidenum">
              <a:rPr lang="en-US" smtClean="0"/>
              <a:t>‹#›</a:t>
            </a:fld>
            <a:endParaRPr lang="en-US"/>
          </a:p>
        </p:txBody>
      </p:sp>
    </p:spTree>
    <p:extLst>
      <p:ext uri="{BB962C8B-B14F-4D97-AF65-F5344CB8AC3E}">
        <p14:creationId xmlns:p14="http://schemas.microsoft.com/office/powerpoint/2010/main" val="4040528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C7325F-AA9D-93F9-5518-1A4659A5CC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1362AC-A2C7-A88E-3578-54427D77EA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0BFE50-7066-0B50-950D-F1BE32E5C3A7}"/>
              </a:ext>
            </a:extLst>
          </p:cNvPr>
          <p:cNvSpPr>
            <a:spLocks noGrp="1"/>
          </p:cNvSpPr>
          <p:nvPr>
            <p:ph type="dt" sz="half" idx="10"/>
          </p:nvPr>
        </p:nvSpPr>
        <p:spPr/>
        <p:txBody>
          <a:bodyPr/>
          <a:lstStyle/>
          <a:p>
            <a:fld id="{6E672C8A-6944-46BC-9424-908B50772E22}" type="datetime1">
              <a:rPr lang="en-US" smtClean="0"/>
              <a:t>7/17/2025</a:t>
            </a:fld>
            <a:endParaRPr lang="en-US"/>
          </a:p>
        </p:txBody>
      </p:sp>
      <p:sp>
        <p:nvSpPr>
          <p:cNvPr id="5" name="Footer Placeholder 4">
            <a:extLst>
              <a:ext uri="{FF2B5EF4-FFF2-40B4-BE49-F238E27FC236}">
                <a16:creationId xmlns:a16="http://schemas.microsoft.com/office/drawing/2014/main" id="{0BFA9B4C-4FAB-E790-DA33-62CC9CFAB56E}"/>
              </a:ext>
            </a:extLst>
          </p:cNvPr>
          <p:cNvSpPr>
            <a:spLocks noGrp="1"/>
          </p:cNvSpPr>
          <p:nvPr>
            <p:ph type="ftr" sz="quarter" idx="11"/>
          </p:nvPr>
        </p:nvSpPr>
        <p:spPr/>
        <p:txBody>
          <a:bodyPr/>
          <a:lstStyle/>
          <a:p>
            <a:r>
              <a:rPr lang="en-US"/>
              <a:t>Semantic Analysis</a:t>
            </a:r>
          </a:p>
        </p:txBody>
      </p:sp>
      <p:sp>
        <p:nvSpPr>
          <p:cNvPr id="6" name="Slide Number Placeholder 5">
            <a:extLst>
              <a:ext uri="{FF2B5EF4-FFF2-40B4-BE49-F238E27FC236}">
                <a16:creationId xmlns:a16="http://schemas.microsoft.com/office/drawing/2014/main" id="{22E12B1A-BA85-8166-7B60-469ADB50FCD2}"/>
              </a:ext>
            </a:extLst>
          </p:cNvPr>
          <p:cNvSpPr>
            <a:spLocks noGrp="1"/>
          </p:cNvSpPr>
          <p:nvPr>
            <p:ph type="sldNum" sz="quarter" idx="12"/>
          </p:nvPr>
        </p:nvSpPr>
        <p:spPr/>
        <p:txBody>
          <a:bodyPr/>
          <a:lstStyle/>
          <a:p>
            <a:fld id="{A05D6C45-613B-4FB7-A1BF-CF061849AB4A}" type="slidenum">
              <a:rPr lang="en-US" smtClean="0"/>
              <a:t>‹#›</a:t>
            </a:fld>
            <a:endParaRPr lang="en-US"/>
          </a:p>
        </p:txBody>
      </p:sp>
    </p:spTree>
    <p:extLst>
      <p:ext uri="{BB962C8B-B14F-4D97-AF65-F5344CB8AC3E}">
        <p14:creationId xmlns:p14="http://schemas.microsoft.com/office/powerpoint/2010/main" val="910370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21CB7-5AC8-1B52-5DF1-F86A314ACD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35363A-13B9-8E74-F0FB-DD47B00576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FE368A-835E-1A86-E154-C8BC2C563BC2}"/>
              </a:ext>
            </a:extLst>
          </p:cNvPr>
          <p:cNvSpPr>
            <a:spLocks noGrp="1"/>
          </p:cNvSpPr>
          <p:nvPr>
            <p:ph type="dt" sz="half" idx="10"/>
          </p:nvPr>
        </p:nvSpPr>
        <p:spPr/>
        <p:txBody>
          <a:bodyPr/>
          <a:lstStyle/>
          <a:p>
            <a:fld id="{7000F3C8-A198-4979-86D9-6DD2782C1EF0}" type="datetime1">
              <a:rPr lang="en-US" smtClean="0"/>
              <a:t>7/17/2025</a:t>
            </a:fld>
            <a:endParaRPr lang="en-US"/>
          </a:p>
        </p:txBody>
      </p:sp>
      <p:sp>
        <p:nvSpPr>
          <p:cNvPr id="5" name="Footer Placeholder 4">
            <a:extLst>
              <a:ext uri="{FF2B5EF4-FFF2-40B4-BE49-F238E27FC236}">
                <a16:creationId xmlns:a16="http://schemas.microsoft.com/office/drawing/2014/main" id="{FA6A7B66-55D2-CC3E-204B-3F8A406B6A30}"/>
              </a:ext>
            </a:extLst>
          </p:cNvPr>
          <p:cNvSpPr>
            <a:spLocks noGrp="1"/>
          </p:cNvSpPr>
          <p:nvPr>
            <p:ph type="ftr" sz="quarter" idx="11"/>
          </p:nvPr>
        </p:nvSpPr>
        <p:spPr/>
        <p:txBody>
          <a:bodyPr/>
          <a:lstStyle/>
          <a:p>
            <a:r>
              <a:rPr lang="en-US"/>
              <a:t>Semantic Analysis</a:t>
            </a:r>
          </a:p>
        </p:txBody>
      </p:sp>
      <p:sp>
        <p:nvSpPr>
          <p:cNvPr id="6" name="Slide Number Placeholder 5">
            <a:extLst>
              <a:ext uri="{FF2B5EF4-FFF2-40B4-BE49-F238E27FC236}">
                <a16:creationId xmlns:a16="http://schemas.microsoft.com/office/drawing/2014/main" id="{BABF8B15-178C-2B0B-BEE4-F39C24FC1728}"/>
              </a:ext>
            </a:extLst>
          </p:cNvPr>
          <p:cNvSpPr>
            <a:spLocks noGrp="1"/>
          </p:cNvSpPr>
          <p:nvPr>
            <p:ph type="sldNum" sz="quarter" idx="12"/>
          </p:nvPr>
        </p:nvSpPr>
        <p:spPr/>
        <p:txBody>
          <a:bodyPr/>
          <a:lstStyle/>
          <a:p>
            <a:fld id="{A05D6C45-613B-4FB7-A1BF-CF061849AB4A}" type="slidenum">
              <a:rPr lang="en-US" smtClean="0"/>
              <a:t>‹#›</a:t>
            </a:fld>
            <a:endParaRPr lang="en-US"/>
          </a:p>
        </p:txBody>
      </p:sp>
    </p:spTree>
    <p:extLst>
      <p:ext uri="{BB962C8B-B14F-4D97-AF65-F5344CB8AC3E}">
        <p14:creationId xmlns:p14="http://schemas.microsoft.com/office/powerpoint/2010/main" val="627390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23885-3E3C-BA8C-AD10-B2AC758451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26058C-9472-413E-C8A9-894E96FEC3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700A95-C424-6C80-7167-32DCC497737E}"/>
              </a:ext>
            </a:extLst>
          </p:cNvPr>
          <p:cNvSpPr>
            <a:spLocks noGrp="1"/>
          </p:cNvSpPr>
          <p:nvPr>
            <p:ph type="dt" sz="half" idx="10"/>
          </p:nvPr>
        </p:nvSpPr>
        <p:spPr/>
        <p:txBody>
          <a:bodyPr/>
          <a:lstStyle/>
          <a:p>
            <a:fld id="{6FEB9C85-50A9-45A0-BC19-74B0EC60D792}" type="datetime1">
              <a:rPr lang="en-US" smtClean="0"/>
              <a:t>7/17/2025</a:t>
            </a:fld>
            <a:endParaRPr lang="en-US"/>
          </a:p>
        </p:txBody>
      </p:sp>
      <p:sp>
        <p:nvSpPr>
          <p:cNvPr id="5" name="Footer Placeholder 4">
            <a:extLst>
              <a:ext uri="{FF2B5EF4-FFF2-40B4-BE49-F238E27FC236}">
                <a16:creationId xmlns:a16="http://schemas.microsoft.com/office/drawing/2014/main" id="{4F89CE2E-C080-E290-7C5B-22C463D8BFE8}"/>
              </a:ext>
            </a:extLst>
          </p:cNvPr>
          <p:cNvSpPr>
            <a:spLocks noGrp="1"/>
          </p:cNvSpPr>
          <p:nvPr>
            <p:ph type="ftr" sz="quarter" idx="11"/>
          </p:nvPr>
        </p:nvSpPr>
        <p:spPr/>
        <p:txBody>
          <a:bodyPr/>
          <a:lstStyle/>
          <a:p>
            <a:r>
              <a:rPr lang="en-US"/>
              <a:t>Semantic Analysis</a:t>
            </a:r>
          </a:p>
        </p:txBody>
      </p:sp>
      <p:sp>
        <p:nvSpPr>
          <p:cNvPr id="6" name="Slide Number Placeholder 5">
            <a:extLst>
              <a:ext uri="{FF2B5EF4-FFF2-40B4-BE49-F238E27FC236}">
                <a16:creationId xmlns:a16="http://schemas.microsoft.com/office/drawing/2014/main" id="{171D08E1-C47C-8D26-8AB1-6C9A843450A3}"/>
              </a:ext>
            </a:extLst>
          </p:cNvPr>
          <p:cNvSpPr>
            <a:spLocks noGrp="1"/>
          </p:cNvSpPr>
          <p:nvPr>
            <p:ph type="sldNum" sz="quarter" idx="12"/>
          </p:nvPr>
        </p:nvSpPr>
        <p:spPr/>
        <p:txBody>
          <a:bodyPr/>
          <a:lstStyle/>
          <a:p>
            <a:fld id="{A05D6C45-613B-4FB7-A1BF-CF061849AB4A}" type="slidenum">
              <a:rPr lang="en-US" smtClean="0"/>
              <a:t>‹#›</a:t>
            </a:fld>
            <a:endParaRPr lang="en-US"/>
          </a:p>
        </p:txBody>
      </p:sp>
    </p:spTree>
    <p:extLst>
      <p:ext uri="{BB962C8B-B14F-4D97-AF65-F5344CB8AC3E}">
        <p14:creationId xmlns:p14="http://schemas.microsoft.com/office/powerpoint/2010/main" val="3553407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30992-8893-4061-8FE5-6D9B8CC149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E0C926-4205-F88F-A72B-0A51406567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E3E148-B3CD-1910-32F7-8C4549BEED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526A48-87CE-3A76-947E-8E99903F2E5A}"/>
              </a:ext>
            </a:extLst>
          </p:cNvPr>
          <p:cNvSpPr>
            <a:spLocks noGrp="1"/>
          </p:cNvSpPr>
          <p:nvPr>
            <p:ph type="dt" sz="half" idx="10"/>
          </p:nvPr>
        </p:nvSpPr>
        <p:spPr/>
        <p:txBody>
          <a:bodyPr/>
          <a:lstStyle/>
          <a:p>
            <a:fld id="{2F16716B-6733-4A3B-BC57-B277869E8106}" type="datetime1">
              <a:rPr lang="en-US" smtClean="0"/>
              <a:t>7/17/2025</a:t>
            </a:fld>
            <a:endParaRPr lang="en-US"/>
          </a:p>
        </p:txBody>
      </p:sp>
      <p:sp>
        <p:nvSpPr>
          <p:cNvPr id="6" name="Footer Placeholder 5">
            <a:extLst>
              <a:ext uri="{FF2B5EF4-FFF2-40B4-BE49-F238E27FC236}">
                <a16:creationId xmlns:a16="http://schemas.microsoft.com/office/drawing/2014/main" id="{7D9921FE-8383-5A20-5EA3-7B6B58078E6E}"/>
              </a:ext>
            </a:extLst>
          </p:cNvPr>
          <p:cNvSpPr>
            <a:spLocks noGrp="1"/>
          </p:cNvSpPr>
          <p:nvPr>
            <p:ph type="ftr" sz="quarter" idx="11"/>
          </p:nvPr>
        </p:nvSpPr>
        <p:spPr/>
        <p:txBody>
          <a:bodyPr/>
          <a:lstStyle/>
          <a:p>
            <a:r>
              <a:rPr lang="en-US"/>
              <a:t>Semantic Analysis</a:t>
            </a:r>
          </a:p>
        </p:txBody>
      </p:sp>
      <p:sp>
        <p:nvSpPr>
          <p:cNvPr id="7" name="Slide Number Placeholder 6">
            <a:extLst>
              <a:ext uri="{FF2B5EF4-FFF2-40B4-BE49-F238E27FC236}">
                <a16:creationId xmlns:a16="http://schemas.microsoft.com/office/drawing/2014/main" id="{DF1AC6EF-0DD9-5E39-3DDD-A1C5D3222BB2}"/>
              </a:ext>
            </a:extLst>
          </p:cNvPr>
          <p:cNvSpPr>
            <a:spLocks noGrp="1"/>
          </p:cNvSpPr>
          <p:nvPr>
            <p:ph type="sldNum" sz="quarter" idx="12"/>
          </p:nvPr>
        </p:nvSpPr>
        <p:spPr/>
        <p:txBody>
          <a:bodyPr/>
          <a:lstStyle/>
          <a:p>
            <a:fld id="{A05D6C45-613B-4FB7-A1BF-CF061849AB4A}" type="slidenum">
              <a:rPr lang="en-US" smtClean="0"/>
              <a:t>‹#›</a:t>
            </a:fld>
            <a:endParaRPr lang="en-US"/>
          </a:p>
        </p:txBody>
      </p:sp>
    </p:spTree>
    <p:extLst>
      <p:ext uri="{BB962C8B-B14F-4D97-AF65-F5344CB8AC3E}">
        <p14:creationId xmlns:p14="http://schemas.microsoft.com/office/powerpoint/2010/main" val="3042086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F2D3E-C7DB-1A03-D36C-21166FF991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878F9F-1A74-BE70-1342-CB9A240E20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F57728-4580-2773-E16E-2A47643645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A556BB-AB8F-5C46-3EA3-2E24AFC1ED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510375-43B5-3237-A42E-0DEAD92B93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C78D28-7BBC-4450-8A9C-235AF47F2F6B}"/>
              </a:ext>
            </a:extLst>
          </p:cNvPr>
          <p:cNvSpPr>
            <a:spLocks noGrp="1"/>
          </p:cNvSpPr>
          <p:nvPr>
            <p:ph type="dt" sz="half" idx="10"/>
          </p:nvPr>
        </p:nvSpPr>
        <p:spPr/>
        <p:txBody>
          <a:bodyPr/>
          <a:lstStyle/>
          <a:p>
            <a:fld id="{A1A05C3B-FF82-4011-A300-AEA557A04C92}" type="datetime1">
              <a:rPr lang="en-US" smtClean="0"/>
              <a:t>7/17/2025</a:t>
            </a:fld>
            <a:endParaRPr lang="en-US"/>
          </a:p>
        </p:txBody>
      </p:sp>
      <p:sp>
        <p:nvSpPr>
          <p:cNvPr id="8" name="Footer Placeholder 7">
            <a:extLst>
              <a:ext uri="{FF2B5EF4-FFF2-40B4-BE49-F238E27FC236}">
                <a16:creationId xmlns:a16="http://schemas.microsoft.com/office/drawing/2014/main" id="{AE59DE6F-6357-62EE-1A06-0753BCA9257F}"/>
              </a:ext>
            </a:extLst>
          </p:cNvPr>
          <p:cNvSpPr>
            <a:spLocks noGrp="1"/>
          </p:cNvSpPr>
          <p:nvPr>
            <p:ph type="ftr" sz="quarter" idx="11"/>
          </p:nvPr>
        </p:nvSpPr>
        <p:spPr/>
        <p:txBody>
          <a:bodyPr/>
          <a:lstStyle/>
          <a:p>
            <a:r>
              <a:rPr lang="en-US"/>
              <a:t>Semantic Analysis</a:t>
            </a:r>
          </a:p>
        </p:txBody>
      </p:sp>
      <p:sp>
        <p:nvSpPr>
          <p:cNvPr id="9" name="Slide Number Placeholder 8">
            <a:extLst>
              <a:ext uri="{FF2B5EF4-FFF2-40B4-BE49-F238E27FC236}">
                <a16:creationId xmlns:a16="http://schemas.microsoft.com/office/drawing/2014/main" id="{32065C3A-A325-A9AB-E2CA-9F4295B5C89A}"/>
              </a:ext>
            </a:extLst>
          </p:cNvPr>
          <p:cNvSpPr>
            <a:spLocks noGrp="1"/>
          </p:cNvSpPr>
          <p:nvPr>
            <p:ph type="sldNum" sz="quarter" idx="12"/>
          </p:nvPr>
        </p:nvSpPr>
        <p:spPr/>
        <p:txBody>
          <a:bodyPr/>
          <a:lstStyle/>
          <a:p>
            <a:fld id="{A05D6C45-613B-4FB7-A1BF-CF061849AB4A}" type="slidenum">
              <a:rPr lang="en-US" smtClean="0"/>
              <a:t>‹#›</a:t>
            </a:fld>
            <a:endParaRPr lang="en-US"/>
          </a:p>
        </p:txBody>
      </p:sp>
    </p:spTree>
    <p:extLst>
      <p:ext uri="{BB962C8B-B14F-4D97-AF65-F5344CB8AC3E}">
        <p14:creationId xmlns:p14="http://schemas.microsoft.com/office/powerpoint/2010/main" val="686206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564DE-D880-2A6C-0B82-476AF95AF9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11CB19-161B-78B6-B933-F7666C7AF667}"/>
              </a:ext>
            </a:extLst>
          </p:cNvPr>
          <p:cNvSpPr>
            <a:spLocks noGrp="1"/>
          </p:cNvSpPr>
          <p:nvPr>
            <p:ph type="dt" sz="half" idx="10"/>
          </p:nvPr>
        </p:nvSpPr>
        <p:spPr/>
        <p:txBody>
          <a:bodyPr/>
          <a:lstStyle/>
          <a:p>
            <a:fld id="{9209E15D-9BED-4634-9821-D0855E7BE493}" type="datetime1">
              <a:rPr lang="en-US" smtClean="0"/>
              <a:t>7/17/2025</a:t>
            </a:fld>
            <a:endParaRPr lang="en-US"/>
          </a:p>
        </p:txBody>
      </p:sp>
      <p:sp>
        <p:nvSpPr>
          <p:cNvPr id="4" name="Footer Placeholder 3">
            <a:extLst>
              <a:ext uri="{FF2B5EF4-FFF2-40B4-BE49-F238E27FC236}">
                <a16:creationId xmlns:a16="http://schemas.microsoft.com/office/drawing/2014/main" id="{7002C521-F483-1BCE-DB29-8CC3E48D82C7}"/>
              </a:ext>
            </a:extLst>
          </p:cNvPr>
          <p:cNvSpPr>
            <a:spLocks noGrp="1"/>
          </p:cNvSpPr>
          <p:nvPr>
            <p:ph type="ftr" sz="quarter" idx="11"/>
          </p:nvPr>
        </p:nvSpPr>
        <p:spPr/>
        <p:txBody>
          <a:bodyPr/>
          <a:lstStyle/>
          <a:p>
            <a:r>
              <a:rPr lang="en-US"/>
              <a:t>Semantic Analysis</a:t>
            </a:r>
          </a:p>
        </p:txBody>
      </p:sp>
      <p:sp>
        <p:nvSpPr>
          <p:cNvPr id="5" name="Slide Number Placeholder 4">
            <a:extLst>
              <a:ext uri="{FF2B5EF4-FFF2-40B4-BE49-F238E27FC236}">
                <a16:creationId xmlns:a16="http://schemas.microsoft.com/office/drawing/2014/main" id="{EAA06AC8-3EA5-00F7-FE08-6B643D8ECAD8}"/>
              </a:ext>
            </a:extLst>
          </p:cNvPr>
          <p:cNvSpPr>
            <a:spLocks noGrp="1"/>
          </p:cNvSpPr>
          <p:nvPr>
            <p:ph type="sldNum" sz="quarter" idx="12"/>
          </p:nvPr>
        </p:nvSpPr>
        <p:spPr/>
        <p:txBody>
          <a:bodyPr/>
          <a:lstStyle/>
          <a:p>
            <a:fld id="{A05D6C45-613B-4FB7-A1BF-CF061849AB4A}" type="slidenum">
              <a:rPr lang="en-US" smtClean="0"/>
              <a:t>‹#›</a:t>
            </a:fld>
            <a:endParaRPr lang="en-US"/>
          </a:p>
        </p:txBody>
      </p:sp>
    </p:spTree>
    <p:extLst>
      <p:ext uri="{BB962C8B-B14F-4D97-AF65-F5344CB8AC3E}">
        <p14:creationId xmlns:p14="http://schemas.microsoft.com/office/powerpoint/2010/main" val="73495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01C4AA-B73E-FD1E-40CE-A13A89A9D478}"/>
              </a:ext>
            </a:extLst>
          </p:cNvPr>
          <p:cNvSpPr>
            <a:spLocks noGrp="1"/>
          </p:cNvSpPr>
          <p:nvPr>
            <p:ph type="dt" sz="half" idx="10"/>
          </p:nvPr>
        </p:nvSpPr>
        <p:spPr/>
        <p:txBody>
          <a:bodyPr/>
          <a:lstStyle/>
          <a:p>
            <a:fld id="{EE716B16-68D9-4128-8BA5-142A0FC1922E}" type="datetime1">
              <a:rPr lang="en-US" smtClean="0"/>
              <a:t>7/17/2025</a:t>
            </a:fld>
            <a:endParaRPr lang="en-US"/>
          </a:p>
        </p:txBody>
      </p:sp>
      <p:sp>
        <p:nvSpPr>
          <p:cNvPr id="3" name="Footer Placeholder 2">
            <a:extLst>
              <a:ext uri="{FF2B5EF4-FFF2-40B4-BE49-F238E27FC236}">
                <a16:creationId xmlns:a16="http://schemas.microsoft.com/office/drawing/2014/main" id="{B6DD8944-1CAB-EA0B-1C25-B00D626A017A}"/>
              </a:ext>
            </a:extLst>
          </p:cNvPr>
          <p:cNvSpPr>
            <a:spLocks noGrp="1"/>
          </p:cNvSpPr>
          <p:nvPr>
            <p:ph type="ftr" sz="quarter" idx="11"/>
          </p:nvPr>
        </p:nvSpPr>
        <p:spPr/>
        <p:txBody>
          <a:bodyPr/>
          <a:lstStyle/>
          <a:p>
            <a:r>
              <a:rPr lang="en-US"/>
              <a:t>Semantic Analysis</a:t>
            </a:r>
          </a:p>
        </p:txBody>
      </p:sp>
      <p:sp>
        <p:nvSpPr>
          <p:cNvPr id="4" name="Slide Number Placeholder 3">
            <a:extLst>
              <a:ext uri="{FF2B5EF4-FFF2-40B4-BE49-F238E27FC236}">
                <a16:creationId xmlns:a16="http://schemas.microsoft.com/office/drawing/2014/main" id="{3D30986B-EED6-74C5-286D-7F7B6EE0ACFD}"/>
              </a:ext>
            </a:extLst>
          </p:cNvPr>
          <p:cNvSpPr>
            <a:spLocks noGrp="1"/>
          </p:cNvSpPr>
          <p:nvPr>
            <p:ph type="sldNum" sz="quarter" idx="12"/>
          </p:nvPr>
        </p:nvSpPr>
        <p:spPr/>
        <p:txBody>
          <a:bodyPr/>
          <a:lstStyle/>
          <a:p>
            <a:fld id="{A05D6C45-613B-4FB7-A1BF-CF061849AB4A}" type="slidenum">
              <a:rPr lang="en-US" smtClean="0"/>
              <a:t>‹#›</a:t>
            </a:fld>
            <a:endParaRPr lang="en-US"/>
          </a:p>
        </p:txBody>
      </p:sp>
    </p:spTree>
    <p:extLst>
      <p:ext uri="{BB962C8B-B14F-4D97-AF65-F5344CB8AC3E}">
        <p14:creationId xmlns:p14="http://schemas.microsoft.com/office/powerpoint/2010/main" val="2132237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EEA29-4DDE-0E4A-53C2-E0E959827E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F83C1F-11ED-A947-8260-4D7737248A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95DA66-4DA0-B9A8-ECF0-F055206735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B9FCA0-1206-07D6-BE69-D15637A8B4DF}"/>
              </a:ext>
            </a:extLst>
          </p:cNvPr>
          <p:cNvSpPr>
            <a:spLocks noGrp="1"/>
          </p:cNvSpPr>
          <p:nvPr>
            <p:ph type="dt" sz="half" idx="10"/>
          </p:nvPr>
        </p:nvSpPr>
        <p:spPr/>
        <p:txBody>
          <a:bodyPr/>
          <a:lstStyle/>
          <a:p>
            <a:fld id="{3D045473-3C2D-46E4-892F-22DC06D2763E}" type="datetime1">
              <a:rPr lang="en-US" smtClean="0"/>
              <a:t>7/17/2025</a:t>
            </a:fld>
            <a:endParaRPr lang="en-US"/>
          </a:p>
        </p:txBody>
      </p:sp>
      <p:sp>
        <p:nvSpPr>
          <p:cNvPr id="6" name="Footer Placeholder 5">
            <a:extLst>
              <a:ext uri="{FF2B5EF4-FFF2-40B4-BE49-F238E27FC236}">
                <a16:creationId xmlns:a16="http://schemas.microsoft.com/office/drawing/2014/main" id="{09A928F8-8DF3-E6BE-85F9-4066A6DBF9DC}"/>
              </a:ext>
            </a:extLst>
          </p:cNvPr>
          <p:cNvSpPr>
            <a:spLocks noGrp="1"/>
          </p:cNvSpPr>
          <p:nvPr>
            <p:ph type="ftr" sz="quarter" idx="11"/>
          </p:nvPr>
        </p:nvSpPr>
        <p:spPr/>
        <p:txBody>
          <a:bodyPr/>
          <a:lstStyle/>
          <a:p>
            <a:r>
              <a:rPr lang="en-US"/>
              <a:t>Semantic Analysis</a:t>
            </a:r>
          </a:p>
        </p:txBody>
      </p:sp>
      <p:sp>
        <p:nvSpPr>
          <p:cNvPr id="7" name="Slide Number Placeholder 6">
            <a:extLst>
              <a:ext uri="{FF2B5EF4-FFF2-40B4-BE49-F238E27FC236}">
                <a16:creationId xmlns:a16="http://schemas.microsoft.com/office/drawing/2014/main" id="{CB580325-E58D-104C-992E-A4B58970458B}"/>
              </a:ext>
            </a:extLst>
          </p:cNvPr>
          <p:cNvSpPr>
            <a:spLocks noGrp="1"/>
          </p:cNvSpPr>
          <p:nvPr>
            <p:ph type="sldNum" sz="quarter" idx="12"/>
          </p:nvPr>
        </p:nvSpPr>
        <p:spPr/>
        <p:txBody>
          <a:bodyPr/>
          <a:lstStyle/>
          <a:p>
            <a:fld id="{A05D6C45-613B-4FB7-A1BF-CF061849AB4A}" type="slidenum">
              <a:rPr lang="en-US" smtClean="0"/>
              <a:t>‹#›</a:t>
            </a:fld>
            <a:endParaRPr lang="en-US"/>
          </a:p>
        </p:txBody>
      </p:sp>
    </p:spTree>
    <p:extLst>
      <p:ext uri="{BB962C8B-B14F-4D97-AF65-F5344CB8AC3E}">
        <p14:creationId xmlns:p14="http://schemas.microsoft.com/office/powerpoint/2010/main" val="431885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2ABCE-73C9-6600-F904-E189D46833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81960A-909E-FF06-38CB-7B664E463D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973404-A819-E8B2-ED4C-4A6FAA413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15BC37-1A82-3E1C-7DB1-42A3C7023BCE}"/>
              </a:ext>
            </a:extLst>
          </p:cNvPr>
          <p:cNvSpPr>
            <a:spLocks noGrp="1"/>
          </p:cNvSpPr>
          <p:nvPr>
            <p:ph type="dt" sz="half" idx="10"/>
          </p:nvPr>
        </p:nvSpPr>
        <p:spPr/>
        <p:txBody>
          <a:bodyPr/>
          <a:lstStyle/>
          <a:p>
            <a:fld id="{AAFBAF74-3003-4AC3-8D05-A19E84AAFC61}" type="datetime1">
              <a:rPr lang="en-US" smtClean="0"/>
              <a:t>7/17/2025</a:t>
            </a:fld>
            <a:endParaRPr lang="en-US"/>
          </a:p>
        </p:txBody>
      </p:sp>
      <p:sp>
        <p:nvSpPr>
          <p:cNvPr id="6" name="Footer Placeholder 5">
            <a:extLst>
              <a:ext uri="{FF2B5EF4-FFF2-40B4-BE49-F238E27FC236}">
                <a16:creationId xmlns:a16="http://schemas.microsoft.com/office/drawing/2014/main" id="{11129F56-7F14-4B8D-4FD1-DF9DA480E2DC}"/>
              </a:ext>
            </a:extLst>
          </p:cNvPr>
          <p:cNvSpPr>
            <a:spLocks noGrp="1"/>
          </p:cNvSpPr>
          <p:nvPr>
            <p:ph type="ftr" sz="quarter" idx="11"/>
          </p:nvPr>
        </p:nvSpPr>
        <p:spPr/>
        <p:txBody>
          <a:bodyPr/>
          <a:lstStyle/>
          <a:p>
            <a:r>
              <a:rPr lang="en-US"/>
              <a:t>Semantic Analysis</a:t>
            </a:r>
          </a:p>
        </p:txBody>
      </p:sp>
      <p:sp>
        <p:nvSpPr>
          <p:cNvPr id="7" name="Slide Number Placeholder 6">
            <a:extLst>
              <a:ext uri="{FF2B5EF4-FFF2-40B4-BE49-F238E27FC236}">
                <a16:creationId xmlns:a16="http://schemas.microsoft.com/office/drawing/2014/main" id="{FB24A968-DCF2-1839-3CA7-B353D92D5470}"/>
              </a:ext>
            </a:extLst>
          </p:cNvPr>
          <p:cNvSpPr>
            <a:spLocks noGrp="1"/>
          </p:cNvSpPr>
          <p:nvPr>
            <p:ph type="sldNum" sz="quarter" idx="12"/>
          </p:nvPr>
        </p:nvSpPr>
        <p:spPr/>
        <p:txBody>
          <a:bodyPr/>
          <a:lstStyle/>
          <a:p>
            <a:fld id="{A05D6C45-613B-4FB7-A1BF-CF061849AB4A}" type="slidenum">
              <a:rPr lang="en-US" smtClean="0"/>
              <a:t>‹#›</a:t>
            </a:fld>
            <a:endParaRPr lang="en-US"/>
          </a:p>
        </p:txBody>
      </p:sp>
    </p:spTree>
    <p:extLst>
      <p:ext uri="{BB962C8B-B14F-4D97-AF65-F5344CB8AC3E}">
        <p14:creationId xmlns:p14="http://schemas.microsoft.com/office/powerpoint/2010/main" val="2321856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4999AA-E2E8-E231-310E-F22DB0BCBD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A46B64-E805-2138-DE6A-74A5602393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272D55-079B-0AD0-E102-FA4F54508E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DDD08-8EC2-485B-9A87-B089C8595581}" type="datetime1">
              <a:rPr lang="en-US" smtClean="0"/>
              <a:t>7/17/2025</a:t>
            </a:fld>
            <a:endParaRPr lang="en-US"/>
          </a:p>
        </p:txBody>
      </p:sp>
      <p:sp>
        <p:nvSpPr>
          <p:cNvPr id="5" name="Footer Placeholder 4">
            <a:extLst>
              <a:ext uri="{FF2B5EF4-FFF2-40B4-BE49-F238E27FC236}">
                <a16:creationId xmlns:a16="http://schemas.microsoft.com/office/drawing/2014/main" id="{58EA6CD4-2F3E-46EC-243F-3D421EAB7D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Semantic Analysis</a:t>
            </a:r>
          </a:p>
        </p:txBody>
      </p:sp>
      <p:sp>
        <p:nvSpPr>
          <p:cNvPr id="6" name="Slide Number Placeholder 5">
            <a:extLst>
              <a:ext uri="{FF2B5EF4-FFF2-40B4-BE49-F238E27FC236}">
                <a16:creationId xmlns:a16="http://schemas.microsoft.com/office/drawing/2014/main" id="{A6AE99B7-740E-D90D-9C7F-2ECD85AF63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5D6C45-613B-4FB7-A1BF-CF061849AB4A}" type="slidenum">
              <a:rPr lang="en-US" smtClean="0"/>
              <a:t>‹#›</a:t>
            </a:fld>
            <a:endParaRPr lang="en-US"/>
          </a:p>
        </p:txBody>
      </p:sp>
    </p:spTree>
    <p:extLst>
      <p:ext uri="{BB962C8B-B14F-4D97-AF65-F5344CB8AC3E}">
        <p14:creationId xmlns:p14="http://schemas.microsoft.com/office/powerpoint/2010/main" val="3988922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D09A2-35C3-5E8E-D3F9-FF74A3FE3182}"/>
              </a:ext>
            </a:extLst>
          </p:cNvPr>
          <p:cNvSpPr>
            <a:spLocks noGrp="1"/>
          </p:cNvSpPr>
          <p:nvPr>
            <p:ph type="ctrTitle"/>
          </p:nvPr>
        </p:nvSpPr>
        <p:spPr/>
        <p:txBody>
          <a:bodyPr/>
          <a:lstStyle/>
          <a:p>
            <a:r>
              <a:rPr lang="en-GB" b="1" dirty="0">
                <a:latin typeface="Times New Roman" panose="02020603050405020304" pitchFamily="18" charset="0"/>
                <a:cs typeface="Times New Roman" panose="02020603050405020304" pitchFamily="18" charset="0"/>
              </a:rPr>
              <a:t>Semantic Analysis</a:t>
            </a:r>
            <a:endParaRPr lang="en-US"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B14770C-4158-A24B-02A1-DFA1CAAF8C9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14021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6FD9DC-509E-E018-D730-330BC9420B80}"/>
              </a:ext>
            </a:extLst>
          </p:cNvPr>
          <p:cNvSpPr txBox="1"/>
          <p:nvPr/>
        </p:nvSpPr>
        <p:spPr>
          <a:xfrm>
            <a:off x="350274" y="0"/>
            <a:ext cx="11020732" cy="6026265"/>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Implementation Strategy</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257300" lvl="2" indent="-342900">
              <a:lnSpc>
                <a:spcPct val="115000"/>
              </a:lnSpc>
              <a:spcAft>
                <a:spcPts val="800"/>
              </a:spcAft>
              <a:buFont typeface="+mj-lt"/>
              <a:buAutoNum type="arabicPeriod"/>
              <a:tabLst>
                <a:tab pos="457200" algn="l"/>
              </a:tabLs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Build Symbol Table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during traversal.</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257300" lvl="2" indent="-342900">
              <a:lnSpc>
                <a:spcPct val="115000"/>
              </a:lnSpc>
              <a:spcAft>
                <a:spcPts val="800"/>
              </a:spcAft>
              <a:buFont typeface="+mj-lt"/>
              <a:buAutoNum type="arabicPeriod"/>
              <a:tabLst>
                <a:tab pos="457200" algn="l"/>
              </a:tabLs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Decorate AST</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with types, scope, etc.</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257300" lvl="2" indent="-342900">
              <a:lnSpc>
                <a:spcPct val="115000"/>
              </a:lnSpc>
              <a:spcAft>
                <a:spcPts val="800"/>
              </a:spcAft>
              <a:buFont typeface="+mj-lt"/>
              <a:buAutoNum type="arabicPeriod"/>
              <a:tabLst>
                <a:tab pos="457200" algn="l"/>
              </a:tabLs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Check Semantics</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Type, scope, function consistency.</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257300" lvl="2" indent="-342900">
              <a:lnSpc>
                <a:spcPct val="115000"/>
              </a:lnSpc>
              <a:spcAft>
                <a:spcPts val="800"/>
              </a:spcAft>
              <a:buFont typeface="+mj-lt"/>
              <a:buAutoNum type="arabicPeriod"/>
              <a:tabLst>
                <a:tab pos="457200" algn="l"/>
              </a:tabLs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Report Errors</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and annotate AST for further stages.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Sample Pseudocode for Type Checking:</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function </a:t>
            </a:r>
            <a:r>
              <a:rPr lang="en-US"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typeCheck</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(node):</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if node is </a:t>
            </a:r>
            <a:r>
              <a:rPr lang="en-US"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BinaryOperation</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leftType</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typeCheck</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node.left</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rightType</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typeCheck</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node.right</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if </a:t>
            </a:r>
            <a:r>
              <a:rPr lang="en-US"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leftType</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rightType</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error("Type mismatch")</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return </a:t>
            </a:r>
            <a:r>
              <a:rPr lang="en-US"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leftType</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else if node is Variable:</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buNone/>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return </a:t>
            </a:r>
            <a:r>
              <a:rPr lang="en-US"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symbolTable.lookup</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(node.name</a:t>
            </a:r>
            <a:endParaRPr lang="en-US"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BC8E1FF-7545-B3CF-20A8-FE5FE54EAF06}"/>
              </a:ext>
            </a:extLst>
          </p:cNvPr>
          <p:cNvSpPr>
            <a:spLocks noGrp="1"/>
          </p:cNvSpPr>
          <p:nvPr>
            <p:ph type="dt" sz="half" idx="10"/>
          </p:nvPr>
        </p:nvSpPr>
        <p:spPr/>
        <p:txBody>
          <a:bodyPr/>
          <a:lstStyle/>
          <a:p>
            <a:fld id="{393B1050-2302-4E15-A092-09B207511DFA}" type="datetime1">
              <a:rPr lang="en-US" smtClean="0"/>
              <a:t>7/17/2025</a:t>
            </a:fld>
            <a:endParaRPr lang="en-US"/>
          </a:p>
        </p:txBody>
      </p:sp>
      <p:sp>
        <p:nvSpPr>
          <p:cNvPr id="5" name="Footer Placeholder 4">
            <a:extLst>
              <a:ext uri="{FF2B5EF4-FFF2-40B4-BE49-F238E27FC236}">
                <a16:creationId xmlns:a16="http://schemas.microsoft.com/office/drawing/2014/main" id="{6CE23757-931C-C21A-7F95-EA958424A41C}"/>
              </a:ext>
            </a:extLst>
          </p:cNvPr>
          <p:cNvSpPr>
            <a:spLocks noGrp="1"/>
          </p:cNvSpPr>
          <p:nvPr>
            <p:ph type="ftr" sz="quarter" idx="11"/>
          </p:nvPr>
        </p:nvSpPr>
        <p:spPr/>
        <p:txBody>
          <a:bodyPr/>
          <a:lstStyle/>
          <a:p>
            <a:r>
              <a:rPr lang="en-US"/>
              <a:t>Semantic Analysis</a:t>
            </a:r>
          </a:p>
        </p:txBody>
      </p:sp>
      <p:sp>
        <p:nvSpPr>
          <p:cNvPr id="6" name="Slide Number Placeholder 5">
            <a:extLst>
              <a:ext uri="{FF2B5EF4-FFF2-40B4-BE49-F238E27FC236}">
                <a16:creationId xmlns:a16="http://schemas.microsoft.com/office/drawing/2014/main" id="{8604E092-EE0C-2272-443E-0910B164C027}"/>
              </a:ext>
            </a:extLst>
          </p:cNvPr>
          <p:cNvSpPr>
            <a:spLocks noGrp="1"/>
          </p:cNvSpPr>
          <p:nvPr>
            <p:ph type="sldNum" sz="quarter" idx="12"/>
          </p:nvPr>
        </p:nvSpPr>
        <p:spPr/>
        <p:txBody>
          <a:bodyPr/>
          <a:lstStyle/>
          <a:p>
            <a:fld id="{A05D6C45-613B-4FB7-A1BF-CF061849AB4A}" type="slidenum">
              <a:rPr lang="en-US" smtClean="0"/>
              <a:t>10</a:t>
            </a:fld>
            <a:endParaRPr lang="en-US"/>
          </a:p>
        </p:txBody>
      </p:sp>
    </p:spTree>
    <p:extLst>
      <p:ext uri="{BB962C8B-B14F-4D97-AF65-F5344CB8AC3E}">
        <p14:creationId xmlns:p14="http://schemas.microsoft.com/office/powerpoint/2010/main" val="2707386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D9FE96-6BAA-C3B8-B5B0-E857C9D2A296}"/>
              </a:ext>
            </a:extLst>
          </p:cNvPr>
          <p:cNvSpPr txBox="1"/>
          <p:nvPr/>
        </p:nvSpPr>
        <p:spPr>
          <a:xfrm>
            <a:off x="763228" y="549452"/>
            <a:ext cx="7390171" cy="556434"/>
          </a:xfrm>
          <a:prstGeom prst="rect">
            <a:avLst/>
          </a:prstGeom>
          <a:noFill/>
        </p:spPr>
        <p:txBody>
          <a:bodyPr wrap="square">
            <a:spAutoFit/>
          </a:bodyPr>
          <a:lstStyle/>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Semantic Analysis in Popular Languages</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800E2706-58E7-55DD-27E9-C178E738A466}"/>
              </a:ext>
            </a:extLst>
          </p:cNvPr>
          <p:cNvGraphicFramePr>
            <a:graphicFrameLocks noGrp="1"/>
          </p:cNvGraphicFramePr>
          <p:nvPr>
            <p:extLst>
              <p:ext uri="{D42A27DB-BD31-4B8C-83A1-F6EECF244321}">
                <p14:modId xmlns:p14="http://schemas.microsoft.com/office/powerpoint/2010/main" val="3546934757"/>
              </p:ext>
            </p:extLst>
          </p:nvPr>
        </p:nvGraphicFramePr>
        <p:xfrm>
          <a:off x="838200" y="1637072"/>
          <a:ext cx="10515600" cy="3888162"/>
        </p:xfrm>
        <a:graphic>
          <a:graphicData uri="http://schemas.openxmlformats.org/drawingml/2006/table">
            <a:tbl>
              <a:tblPr firstRow="1" firstCol="1" bandRow="1">
                <a:tableStyleId>{5C22544A-7EE6-4342-B048-85BDC9FD1C3A}</a:tableStyleId>
              </a:tblPr>
              <a:tblGrid>
                <a:gridCol w="5257800">
                  <a:extLst>
                    <a:ext uri="{9D8B030D-6E8A-4147-A177-3AD203B41FA5}">
                      <a16:colId xmlns:a16="http://schemas.microsoft.com/office/drawing/2014/main" val="4172045583"/>
                    </a:ext>
                  </a:extLst>
                </a:gridCol>
                <a:gridCol w="5257800">
                  <a:extLst>
                    <a:ext uri="{9D8B030D-6E8A-4147-A177-3AD203B41FA5}">
                      <a16:colId xmlns:a16="http://schemas.microsoft.com/office/drawing/2014/main" val="2485958109"/>
                    </a:ext>
                  </a:extLst>
                </a:gridCol>
              </a:tblGrid>
              <a:tr h="581842">
                <a:tc>
                  <a:txBody>
                    <a:bodyPr/>
                    <a:lstStyle/>
                    <a:p>
                      <a:pPr marL="0" marR="0" algn="ctr">
                        <a:lnSpc>
                          <a:spcPct val="115000"/>
                        </a:lnSpc>
                        <a:spcAft>
                          <a:spcPts val="800"/>
                        </a:spcAft>
                        <a:buNone/>
                      </a:pPr>
                      <a:r>
                        <a:rPr lang="en-US" sz="2400" kern="0">
                          <a:effectLst/>
                        </a:rPr>
                        <a:t>Language</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dirty="0">
                          <a:effectLst/>
                        </a:rPr>
                        <a:t>Features in Semantic Analysis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830108962"/>
                  </a:ext>
                </a:extLst>
              </a:tr>
              <a:tr h="581842">
                <a:tc>
                  <a:txBody>
                    <a:bodyPr/>
                    <a:lstStyle/>
                    <a:p>
                      <a:pPr marL="0" marR="0">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C/C++</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Strong static typing, function prototypes, strict scope</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100022427"/>
                  </a:ext>
                </a:extLst>
              </a:tr>
              <a:tr h="581842">
                <a:tc>
                  <a:txBody>
                    <a:bodyPr/>
                    <a:lstStyle/>
                    <a:p>
                      <a:pPr marL="0" marR="0">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Java</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Type-safe, class-based hierarchy, method overloading</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353007818"/>
                  </a:ext>
                </a:extLst>
              </a:tr>
              <a:tr h="581842">
                <a:tc>
                  <a:txBody>
                    <a:bodyPr/>
                    <a:lstStyle/>
                    <a:p>
                      <a:pPr marL="0" marR="0">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Python</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Dynamic typing, but semantic checks in linters and tools</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23863402"/>
                  </a:ext>
                </a:extLst>
              </a:tr>
              <a:tr h="581842">
                <a:tc>
                  <a:txBody>
                    <a:bodyPr/>
                    <a:lstStyle/>
                    <a:p>
                      <a:pPr marL="0" marR="0">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Rust</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Advanced borrow checker in semantic analysis phase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779265659"/>
                  </a:ext>
                </a:extLst>
              </a:tr>
            </a:tbl>
          </a:graphicData>
        </a:graphic>
      </p:graphicFrame>
      <p:sp>
        <p:nvSpPr>
          <p:cNvPr id="5" name="Date Placeholder 4">
            <a:extLst>
              <a:ext uri="{FF2B5EF4-FFF2-40B4-BE49-F238E27FC236}">
                <a16:creationId xmlns:a16="http://schemas.microsoft.com/office/drawing/2014/main" id="{B5E3DA95-29FD-6859-9525-A43E702AF949}"/>
              </a:ext>
            </a:extLst>
          </p:cNvPr>
          <p:cNvSpPr>
            <a:spLocks noGrp="1"/>
          </p:cNvSpPr>
          <p:nvPr>
            <p:ph type="dt" sz="half" idx="10"/>
          </p:nvPr>
        </p:nvSpPr>
        <p:spPr/>
        <p:txBody>
          <a:bodyPr/>
          <a:lstStyle/>
          <a:p>
            <a:fld id="{52AC2538-4E99-441E-A1B4-CD3930984337}" type="datetime1">
              <a:rPr lang="en-US" smtClean="0"/>
              <a:t>7/17/2025</a:t>
            </a:fld>
            <a:endParaRPr lang="en-US"/>
          </a:p>
        </p:txBody>
      </p:sp>
      <p:sp>
        <p:nvSpPr>
          <p:cNvPr id="6" name="Footer Placeholder 5">
            <a:extLst>
              <a:ext uri="{FF2B5EF4-FFF2-40B4-BE49-F238E27FC236}">
                <a16:creationId xmlns:a16="http://schemas.microsoft.com/office/drawing/2014/main" id="{11980C5A-6219-DB2A-4E07-C5ECD6932723}"/>
              </a:ext>
            </a:extLst>
          </p:cNvPr>
          <p:cNvSpPr>
            <a:spLocks noGrp="1"/>
          </p:cNvSpPr>
          <p:nvPr>
            <p:ph type="ftr" sz="quarter" idx="11"/>
          </p:nvPr>
        </p:nvSpPr>
        <p:spPr/>
        <p:txBody>
          <a:bodyPr/>
          <a:lstStyle/>
          <a:p>
            <a:r>
              <a:rPr lang="en-US"/>
              <a:t>Semantic Analysis</a:t>
            </a:r>
          </a:p>
        </p:txBody>
      </p:sp>
      <p:sp>
        <p:nvSpPr>
          <p:cNvPr id="7" name="Slide Number Placeholder 6">
            <a:extLst>
              <a:ext uri="{FF2B5EF4-FFF2-40B4-BE49-F238E27FC236}">
                <a16:creationId xmlns:a16="http://schemas.microsoft.com/office/drawing/2014/main" id="{C346CE37-094B-75B9-E0F3-B7DF02F17A19}"/>
              </a:ext>
            </a:extLst>
          </p:cNvPr>
          <p:cNvSpPr>
            <a:spLocks noGrp="1"/>
          </p:cNvSpPr>
          <p:nvPr>
            <p:ph type="sldNum" sz="quarter" idx="12"/>
          </p:nvPr>
        </p:nvSpPr>
        <p:spPr/>
        <p:txBody>
          <a:bodyPr/>
          <a:lstStyle/>
          <a:p>
            <a:fld id="{A05D6C45-613B-4FB7-A1BF-CF061849AB4A}" type="slidenum">
              <a:rPr lang="en-US" smtClean="0"/>
              <a:t>11</a:t>
            </a:fld>
            <a:endParaRPr lang="en-US"/>
          </a:p>
        </p:txBody>
      </p:sp>
    </p:spTree>
    <p:extLst>
      <p:ext uri="{BB962C8B-B14F-4D97-AF65-F5344CB8AC3E}">
        <p14:creationId xmlns:p14="http://schemas.microsoft.com/office/powerpoint/2010/main" val="929937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EBB320-F3FE-B23E-EF82-C5DEF17355D6}"/>
              </a:ext>
            </a:extLst>
          </p:cNvPr>
          <p:cNvSpPr txBox="1"/>
          <p:nvPr/>
        </p:nvSpPr>
        <p:spPr>
          <a:xfrm>
            <a:off x="1032387" y="810334"/>
            <a:ext cx="9674942" cy="3965188"/>
          </a:xfrm>
          <a:prstGeom prst="rect">
            <a:avLst/>
          </a:prstGeom>
          <a:noFill/>
        </p:spPr>
        <p:txBody>
          <a:bodyPr wrap="square">
            <a:spAutoFit/>
          </a:bodyPr>
          <a:lstStyle/>
          <a:p>
            <a:pPr marL="0" marR="0" algn="just">
              <a:lnSpc>
                <a:spcPct val="115000"/>
              </a:lnSpc>
              <a:spcAft>
                <a:spcPts val="800"/>
              </a:spcAft>
              <a:buNone/>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Semantic analysis is an essential phase that ensures programs conform to grammatical rules and behave logically and consistently. It bridges the gap between syntactic correctness and meaningful execution by enforcing language rules such as types, scopes, and identifier usage.</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None/>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Without semantic analysis, compilers would generate code for syntactically correct programs but semantically incorrect, leading to unexpected or undefined behavior</a:t>
            </a:r>
            <a:endParaRPr lang="en-US"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73BA456-9C07-9626-440F-893F12E44ABC}"/>
              </a:ext>
            </a:extLst>
          </p:cNvPr>
          <p:cNvSpPr>
            <a:spLocks noGrp="1"/>
          </p:cNvSpPr>
          <p:nvPr>
            <p:ph type="dt" sz="half" idx="10"/>
          </p:nvPr>
        </p:nvSpPr>
        <p:spPr/>
        <p:txBody>
          <a:bodyPr/>
          <a:lstStyle/>
          <a:p>
            <a:fld id="{695545E9-5705-4262-A516-D30749C1EA66}" type="datetime1">
              <a:rPr lang="en-US" smtClean="0"/>
              <a:t>7/17/2025</a:t>
            </a:fld>
            <a:endParaRPr lang="en-US"/>
          </a:p>
        </p:txBody>
      </p:sp>
      <p:sp>
        <p:nvSpPr>
          <p:cNvPr id="5" name="Footer Placeholder 4">
            <a:extLst>
              <a:ext uri="{FF2B5EF4-FFF2-40B4-BE49-F238E27FC236}">
                <a16:creationId xmlns:a16="http://schemas.microsoft.com/office/drawing/2014/main" id="{4A48C972-AA99-0463-164F-C35FF7F992BB}"/>
              </a:ext>
            </a:extLst>
          </p:cNvPr>
          <p:cNvSpPr>
            <a:spLocks noGrp="1"/>
          </p:cNvSpPr>
          <p:nvPr>
            <p:ph type="ftr" sz="quarter" idx="11"/>
          </p:nvPr>
        </p:nvSpPr>
        <p:spPr/>
        <p:txBody>
          <a:bodyPr/>
          <a:lstStyle/>
          <a:p>
            <a:r>
              <a:rPr lang="en-US"/>
              <a:t>Semantic Analysis</a:t>
            </a:r>
          </a:p>
        </p:txBody>
      </p:sp>
      <p:sp>
        <p:nvSpPr>
          <p:cNvPr id="6" name="Slide Number Placeholder 5">
            <a:extLst>
              <a:ext uri="{FF2B5EF4-FFF2-40B4-BE49-F238E27FC236}">
                <a16:creationId xmlns:a16="http://schemas.microsoft.com/office/drawing/2014/main" id="{933C4594-DAAA-86A6-5154-CA1DBEBAC3A8}"/>
              </a:ext>
            </a:extLst>
          </p:cNvPr>
          <p:cNvSpPr>
            <a:spLocks noGrp="1"/>
          </p:cNvSpPr>
          <p:nvPr>
            <p:ph type="sldNum" sz="quarter" idx="12"/>
          </p:nvPr>
        </p:nvSpPr>
        <p:spPr/>
        <p:txBody>
          <a:bodyPr/>
          <a:lstStyle/>
          <a:p>
            <a:fld id="{A05D6C45-613B-4FB7-A1BF-CF061849AB4A}" type="slidenum">
              <a:rPr lang="en-US" smtClean="0"/>
              <a:t>12</a:t>
            </a:fld>
            <a:endParaRPr lang="en-US"/>
          </a:p>
        </p:txBody>
      </p:sp>
    </p:spTree>
    <p:extLst>
      <p:ext uri="{BB962C8B-B14F-4D97-AF65-F5344CB8AC3E}">
        <p14:creationId xmlns:p14="http://schemas.microsoft.com/office/powerpoint/2010/main" val="3315775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9C29FC-0891-CE4C-8797-CF1B20FC5F50}"/>
              </a:ext>
            </a:extLst>
          </p:cNvPr>
          <p:cNvSpPr txBox="1"/>
          <p:nvPr/>
        </p:nvSpPr>
        <p:spPr>
          <a:xfrm>
            <a:off x="194801" y="164516"/>
            <a:ext cx="11241958" cy="6528967"/>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Desirable Outcomes of Semantic Analysis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Correct Type Assignments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All expressions, variables, and function return values have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well-defined and compatible types</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Type rules of the language are strictly enforced.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pPr>
            <a:r>
              <a:rPr lang="en-US" sz="2400" i="1" kern="0" dirty="0">
                <a:effectLst/>
                <a:latin typeface="Times New Roman" panose="02020603050405020304" pitchFamily="18" charset="0"/>
                <a:ea typeface="Times New Roman" panose="02020603050405020304" pitchFamily="18" charset="0"/>
                <a:cs typeface="Times New Roman" panose="02020603050405020304" pitchFamily="18" charset="0"/>
              </a:rPr>
              <a:t>Example: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Ensuring int + float is either promoted or flagged, depending on the language rules.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Detection of Semantic Errors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Identifies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semantic violations</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such as: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Use of undeclared variables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Redeclarations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Incompatible function calls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Invalid type casts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Misuse of control structures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pPr>
            <a:r>
              <a:rPr lang="en-US" sz="2400" i="1" kern="0" dirty="0">
                <a:effectLst/>
                <a:latin typeface="Times New Roman" panose="02020603050405020304" pitchFamily="18" charset="0"/>
                <a:ea typeface="Times New Roman" panose="02020603050405020304" pitchFamily="18" charset="0"/>
                <a:cs typeface="Times New Roman" panose="02020603050405020304" pitchFamily="18" charset="0"/>
              </a:rPr>
              <a:t>Example: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int x;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x = y + 5;  // Error: 'y' is not declared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7DB4B3F-2729-24C8-75AF-6E486F197412}"/>
              </a:ext>
            </a:extLst>
          </p:cNvPr>
          <p:cNvSpPr>
            <a:spLocks noGrp="1"/>
          </p:cNvSpPr>
          <p:nvPr>
            <p:ph type="dt" sz="half" idx="10"/>
          </p:nvPr>
        </p:nvSpPr>
        <p:spPr/>
        <p:txBody>
          <a:bodyPr/>
          <a:lstStyle/>
          <a:p>
            <a:fld id="{52F5405B-5682-4A3E-8631-777B7954E443}" type="datetime1">
              <a:rPr lang="en-US" smtClean="0"/>
              <a:t>7/17/2025</a:t>
            </a:fld>
            <a:endParaRPr lang="en-US"/>
          </a:p>
        </p:txBody>
      </p:sp>
      <p:sp>
        <p:nvSpPr>
          <p:cNvPr id="5" name="Footer Placeholder 4">
            <a:extLst>
              <a:ext uri="{FF2B5EF4-FFF2-40B4-BE49-F238E27FC236}">
                <a16:creationId xmlns:a16="http://schemas.microsoft.com/office/drawing/2014/main" id="{02E35AE2-7A5D-D375-0056-45B8E463474F}"/>
              </a:ext>
            </a:extLst>
          </p:cNvPr>
          <p:cNvSpPr>
            <a:spLocks noGrp="1"/>
          </p:cNvSpPr>
          <p:nvPr>
            <p:ph type="ftr" sz="quarter" idx="11"/>
          </p:nvPr>
        </p:nvSpPr>
        <p:spPr/>
        <p:txBody>
          <a:bodyPr/>
          <a:lstStyle/>
          <a:p>
            <a:r>
              <a:rPr lang="en-US"/>
              <a:t>Semantic Analysis</a:t>
            </a:r>
          </a:p>
        </p:txBody>
      </p:sp>
      <p:sp>
        <p:nvSpPr>
          <p:cNvPr id="6" name="Slide Number Placeholder 5">
            <a:extLst>
              <a:ext uri="{FF2B5EF4-FFF2-40B4-BE49-F238E27FC236}">
                <a16:creationId xmlns:a16="http://schemas.microsoft.com/office/drawing/2014/main" id="{B32432F6-F657-82CF-2DBF-563433A77D32}"/>
              </a:ext>
            </a:extLst>
          </p:cNvPr>
          <p:cNvSpPr>
            <a:spLocks noGrp="1"/>
          </p:cNvSpPr>
          <p:nvPr>
            <p:ph type="sldNum" sz="quarter" idx="12"/>
          </p:nvPr>
        </p:nvSpPr>
        <p:spPr/>
        <p:txBody>
          <a:bodyPr/>
          <a:lstStyle/>
          <a:p>
            <a:fld id="{A05D6C45-613B-4FB7-A1BF-CF061849AB4A}" type="slidenum">
              <a:rPr lang="en-US" smtClean="0"/>
              <a:t>13</a:t>
            </a:fld>
            <a:endParaRPr lang="en-US"/>
          </a:p>
        </p:txBody>
      </p:sp>
    </p:spTree>
    <p:extLst>
      <p:ext uri="{BB962C8B-B14F-4D97-AF65-F5344CB8AC3E}">
        <p14:creationId xmlns:p14="http://schemas.microsoft.com/office/powerpoint/2010/main" val="1743485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C60970-906F-E4DD-18A0-D343BA0AAAA6}"/>
              </a:ext>
            </a:extLst>
          </p:cNvPr>
          <p:cNvSpPr txBox="1"/>
          <p:nvPr/>
        </p:nvSpPr>
        <p:spPr>
          <a:xfrm>
            <a:off x="365022" y="241363"/>
            <a:ext cx="11374694" cy="5756256"/>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Complete and Accurate Symbol Table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 symbol table is built and populated with:</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Variable and function names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Types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Scope levels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Storage locations (if applicable)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i="1" kern="0" dirty="0">
                <a:effectLst/>
                <a:latin typeface="Times New Roman" panose="02020603050405020304" pitchFamily="18" charset="0"/>
                <a:ea typeface="Times New Roman" panose="02020603050405020304" pitchFamily="18" charset="0"/>
                <a:cs typeface="Times New Roman" panose="02020603050405020304" pitchFamily="18" charset="0"/>
              </a:rPr>
              <a:t>Outcome: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Supports later phases like code generation and optimization.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Proper Scope and Binding Resolution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All identifiers are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bound to the correct declarations</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based on scoping rules.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Supports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block-structured</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object-oriented</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languages.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i="1" kern="0" dirty="0">
                <a:effectLst/>
                <a:latin typeface="Times New Roman" panose="02020603050405020304" pitchFamily="18" charset="0"/>
                <a:ea typeface="Times New Roman" panose="02020603050405020304" pitchFamily="18" charset="0"/>
                <a:cs typeface="Times New Roman" panose="02020603050405020304" pitchFamily="18" charset="0"/>
              </a:rPr>
              <a:t>Example: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Resolving which x to use in nested scopes.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DDC4DFB-ED8D-A823-2EF3-9C8BE7B71B49}"/>
              </a:ext>
            </a:extLst>
          </p:cNvPr>
          <p:cNvSpPr>
            <a:spLocks noGrp="1"/>
          </p:cNvSpPr>
          <p:nvPr>
            <p:ph type="dt" sz="half" idx="10"/>
          </p:nvPr>
        </p:nvSpPr>
        <p:spPr/>
        <p:txBody>
          <a:bodyPr/>
          <a:lstStyle/>
          <a:p>
            <a:fld id="{6E0E041D-12C7-4158-98E1-5233689737A7}" type="datetime1">
              <a:rPr lang="en-US" smtClean="0"/>
              <a:t>7/17/2025</a:t>
            </a:fld>
            <a:endParaRPr lang="en-US"/>
          </a:p>
        </p:txBody>
      </p:sp>
      <p:sp>
        <p:nvSpPr>
          <p:cNvPr id="5" name="Footer Placeholder 4">
            <a:extLst>
              <a:ext uri="{FF2B5EF4-FFF2-40B4-BE49-F238E27FC236}">
                <a16:creationId xmlns:a16="http://schemas.microsoft.com/office/drawing/2014/main" id="{60F1FB7E-3188-9F16-A043-2BBF0DA6AB2C}"/>
              </a:ext>
            </a:extLst>
          </p:cNvPr>
          <p:cNvSpPr>
            <a:spLocks noGrp="1"/>
          </p:cNvSpPr>
          <p:nvPr>
            <p:ph type="ftr" sz="quarter" idx="11"/>
          </p:nvPr>
        </p:nvSpPr>
        <p:spPr/>
        <p:txBody>
          <a:bodyPr/>
          <a:lstStyle/>
          <a:p>
            <a:r>
              <a:rPr lang="en-US"/>
              <a:t>Semantic Analysis</a:t>
            </a:r>
          </a:p>
        </p:txBody>
      </p:sp>
      <p:sp>
        <p:nvSpPr>
          <p:cNvPr id="6" name="Slide Number Placeholder 5">
            <a:extLst>
              <a:ext uri="{FF2B5EF4-FFF2-40B4-BE49-F238E27FC236}">
                <a16:creationId xmlns:a16="http://schemas.microsoft.com/office/drawing/2014/main" id="{B0560A55-60CA-FDF5-5810-590D1D1FCB53}"/>
              </a:ext>
            </a:extLst>
          </p:cNvPr>
          <p:cNvSpPr>
            <a:spLocks noGrp="1"/>
          </p:cNvSpPr>
          <p:nvPr>
            <p:ph type="sldNum" sz="quarter" idx="12"/>
          </p:nvPr>
        </p:nvSpPr>
        <p:spPr/>
        <p:txBody>
          <a:bodyPr/>
          <a:lstStyle/>
          <a:p>
            <a:fld id="{A05D6C45-613B-4FB7-A1BF-CF061849AB4A}" type="slidenum">
              <a:rPr lang="en-US" smtClean="0"/>
              <a:t>14</a:t>
            </a:fld>
            <a:endParaRPr lang="en-US"/>
          </a:p>
        </p:txBody>
      </p:sp>
    </p:spTree>
    <p:extLst>
      <p:ext uri="{BB962C8B-B14F-4D97-AF65-F5344CB8AC3E}">
        <p14:creationId xmlns:p14="http://schemas.microsoft.com/office/powerpoint/2010/main" val="736094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A80A1D-12F4-F0BC-C48E-4157D4419200}"/>
              </a:ext>
            </a:extLst>
          </p:cNvPr>
          <p:cNvSpPr txBox="1"/>
          <p:nvPr/>
        </p:nvSpPr>
        <p:spPr>
          <a:xfrm>
            <a:off x="394520" y="292010"/>
            <a:ext cx="10489790" cy="4136773"/>
          </a:xfrm>
          <a:prstGeom prst="rect">
            <a:avLst/>
          </a:prstGeom>
          <a:noFill/>
        </p:spPr>
        <p:txBody>
          <a:bodyPr wrap="square">
            <a:spAutoFit/>
          </a:bodyPr>
          <a:lstStyle/>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Verification of Function Calls and Definitions</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Ensures that:</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number and types</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of arguments match function declarations.</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Return statements</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match the declared return type.</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800" i="1" kern="0" dirty="0">
                <a:effectLst/>
                <a:latin typeface="Times New Roman" panose="02020603050405020304" pitchFamily="18" charset="0"/>
                <a:ea typeface="Times New Roman" panose="02020603050405020304" pitchFamily="18" charset="0"/>
                <a:cs typeface="Times New Roman" panose="02020603050405020304" pitchFamily="18" charset="0"/>
              </a:rPr>
              <a:t>Example:</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int add(int a, int b);  </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add(3, "hello");  // Error: Second argument should be int</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608094F-9875-7A1D-5283-9B7EE83B2546}"/>
              </a:ext>
            </a:extLst>
          </p:cNvPr>
          <p:cNvSpPr>
            <a:spLocks noGrp="1"/>
          </p:cNvSpPr>
          <p:nvPr>
            <p:ph type="dt" sz="half" idx="10"/>
          </p:nvPr>
        </p:nvSpPr>
        <p:spPr/>
        <p:txBody>
          <a:bodyPr/>
          <a:lstStyle/>
          <a:p>
            <a:fld id="{0AE857DF-EE09-405D-95C6-C2156F2EE03E}" type="datetime1">
              <a:rPr lang="en-US" smtClean="0"/>
              <a:t>7/17/2025</a:t>
            </a:fld>
            <a:endParaRPr lang="en-US"/>
          </a:p>
        </p:txBody>
      </p:sp>
      <p:sp>
        <p:nvSpPr>
          <p:cNvPr id="5" name="Footer Placeholder 4">
            <a:extLst>
              <a:ext uri="{FF2B5EF4-FFF2-40B4-BE49-F238E27FC236}">
                <a16:creationId xmlns:a16="http://schemas.microsoft.com/office/drawing/2014/main" id="{63474198-228A-6ED1-EB6F-65E65C2E64C1}"/>
              </a:ext>
            </a:extLst>
          </p:cNvPr>
          <p:cNvSpPr>
            <a:spLocks noGrp="1"/>
          </p:cNvSpPr>
          <p:nvPr>
            <p:ph type="ftr" sz="quarter" idx="11"/>
          </p:nvPr>
        </p:nvSpPr>
        <p:spPr/>
        <p:txBody>
          <a:bodyPr/>
          <a:lstStyle/>
          <a:p>
            <a:r>
              <a:rPr lang="en-US"/>
              <a:t>Semantic Analysis</a:t>
            </a:r>
          </a:p>
        </p:txBody>
      </p:sp>
      <p:sp>
        <p:nvSpPr>
          <p:cNvPr id="6" name="Slide Number Placeholder 5">
            <a:extLst>
              <a:ext uri="{FF2B5EF4-FFF2-40B4-BE49-F238E27FC236}">
                <a16:creationId xmlns:a16="http://schemas.microsoft.com/office/drawing/2014/main" id="{DED0AEC8-E914-74E7-CC85-57EE1C5AE79C}"/>
              </a:ext>
            </a:extLst>
          </p:cNvPr>
          <p:cNvSpPr>
            <a:spLocks noGrp="1"/>
          </p:cNvSpPr>
          <p:nvPr>
            <p:ph type="sldNum" sz="quarter" idx="12"/>
          </p:nvPr>
        </p:nvSpPr>
        <p:spPr/>
        <p:txBody>
          <a:bodyPr/>
          <a:lstStyle/>
          <a:p>
            <a:fld id="{A05D6C45-613B-4FB7-A1BF-CF061849AB4A}" type="slidenum">
              <a:rPr lang="en-US" smtClean="0"/>
              <a:t>15</a:t>
            </a:fld>
            <a:endParaRPr lang="en-US"/>
          </a:p>
        </p:txBody>
      </p:sp>
    </p:spTree>
    <p:extLst>
      <p:ext uri="{BB962C8B-B14F-4D97-AF65-F5344CB8AC3E}">
        <p14:creationId xmlns:p14="http://schemas.microsoft.com/office/powerpoint/2010/main" val="2601302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7B0C67-E957-05AB-448A-6DBBBCDD8164}"/>
              </a:ext>
            </a:extLst>
          </p:cNvPr>
          <p:cNvSpPr txBox="1"/>
          <p:nvPr/>
        </p:nvSpPr>
        <p:spPr>
          <a:xfrm>
            <a:off x="306028" y="201073"/>
            <a:ext cx="11197713" cy="6708311"/>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Attribute Annotation of the AST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Abstract Syntax Tree (AST) is enriched with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type and scope information</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for each node.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Used in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intermediate code generation</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optimization</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i="1" kern="0" dirty="0">
                <a:effectLst/>
                <a:latin typeface="Times New Roman" panose="02020603050405020304" pitchFamily="18" charset="0"/>
                <a:ea typeface="Times New Roman" panose="02020603050405020304" pitchFamily="18" charset="0"/>
                <a:cs typeface="Times New Roman" panose="02020603050405020304" pitchFamily="18" charset="0"/>
              </a:rPr>
              <a:t>Outcome: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Enables semantic-preserving transformation of code.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Consistency in Control Structures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Ensures control flow constructs are used correctly:</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break inside loops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return matches function type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No fall-through in strict switch-case contexts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i="1" kern="0" dirty="0">
                <a:effectLst/>
                <a:latin typeface="Times New Roman" panose="02020603050405020304" pitchFamily="18" charset="0"/>
                <a:ea typeface="Times New Roman" panose="02020603050405020304" pitchFamily="18" charset="0"/>
                <a:cs typeface="Times New Roman" panose="02020603050405020304" pitchFamily="18" charset="0"/>
              </a:rPr>
              <a:t>Example: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void foo()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return 5;  // Error: Cannot return value from void function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695412B-D97C-17DF-5F47-3E0A5E0E3E3C}"/>
              </a:ext>
            </a:extLst>
          </p:cNvPr>
          <p:cNvSpPr>
            <a:spLocks noGrp="1"/>
          </p:cNvSpPr>
          <p:nvPr>
            <p:ph type="dt" sz="half" idx="10"/>
          </p:nvPr>
        </p:nvSpPr>
        <p:spPr/>
        <p:txBody>
          <a:bodyPr/>
          <a:lstStyle/>
          <a:p>
            <a:fld id="{DF5C8927-71A0-420E-BD66-323154111B28}" type="datetime1">
              <a:rPr lang="en-US" smtClean="0"/>
              <a:t>7/17/2025</a:t>
            </a:fld>
            <a:endParaRPr lang="en-US"/>
          </a:p>
        </p:txBody>
      </p:sp>
      <p:sp>
        <p:nvSpPr>
          <p:cNvPr id="5" name="Footer Placeholder 4">
            <a:extLst>
              <a:ext uri="{FF2B5EF4-FFF2-40B4-BE49-F238E27FC236}">
                <a16:creationId xmlns:a16="http://schemas.microsoft.com/office/drawing/2014/main" id="{63C558AE-1D09-8641-EDBB-B91E4689904D}"/>
              </a:ext>
            </a:extLst>
          </p:cNvPr>
          <p:cNvSpPr>
            <a:spLocks noGrp="1"/>
          </p:cNvSpPr>
          <p:nvPr>
            <p:ph type="ftr" sz="quarter" idx="11"/>
          </p:nvPr>
        </p:nvSpPr>
        <p:spPr/>
        <p:txBody>
          <a:bodyPr/>
          <a:lstStyle/>
          <a:p>
            <a:r>
              <a:rPr lang="en-US"/>
              <a:t>Semantic Analysis</a:t>
            </a:r>
          </a:p>
        </p:txBody>
      </p:sp>
      <p:sp>
        <p:nvSpPr>
          <p:cNvPr id="6" name="Slide Number Placeholder 5">
            <a:extLst>
              <a:ext uri="{FF2B5EF4-FFF2-40B4-BE49-F238E27FC236}">
                <a16:creationId xmlns:a16="http://schemas.microsoft.com/office/drawing/2014/main" id="{7FBAF03E-B2B4-69D7-ADEA-1206FEA1928C}"/>
              </a:ext>
            </a:extLst>
          </p:cNvPr>
          <p:cNvSpPr>
            <a:spLocks noGrp="1"/>
          </p:cNvSpPr>
          <p:nvPr>
            <p:ph type="sldNum" sz="quarter" idx="12"/>
          </p:nvPr>
        </p:nvSpPr>
        <p:spPr/>
        <p:txBody>
          <a:bodyPr/>
          <a:lstStyle/>
          <a:p>
            <a:fld id="{A05D6C45-613B-4FB7-A1BF-CF061849AB4A}" type="slidenum">
              <a:rPr lang="en-US" smtClean="0"/>
              <a:t>16</a:t>
            </a:fld>
            <a:endParaRPr lang="en-US"/>
          </a:p>
        </p:txBody>
      </p:sp>
    </p:spTree>
    <p:extLst>
      <p:ext uri="{BB962C8B-B14F-4D97-AF65-F5344CB8AC3E}">
        <p14:creationId xmlns:p14="http://schemas.microsoft.com/office/powerpoint/2010/main" val="373636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E099E4-4D12-8ACB-CD55-F4AB2D0100D6}"/>
              </a:ext>
            </a:extLst>
          </p:cNvPr>
          <p:cNvSpPr txBox="1"/>
          <p:nvPr/>
        </p:nvSpPr>
        <p:spPr>
          <a:xfrm>
            <a:off x="483009" y="169169"/>
            <a:ext cx="11138719" cy="5520742"/>
          </a:xfrm>
          <a:prstGeom prst="rect">
            <a:avLst/>
          </a:prstGeom>
          <a:noFill/>
        </p:spPr>
        <p:txBody>
          <a:bodyPr wrap="square">
            <a:spAutoFit/>
          </a:bodyPr>
          <a:lstStyle/>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Preparation for Intermediate Code Generation</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Semantic analysis transforms the source code into a </a:t>
            </a: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semantically valid, type-annotated AST</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which can be directly used for </a:t>
            </a: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generating intermediate representation (IR)</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No Ambiguity or Overloading Conflicts</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Resolves overloaded function and operator references unambiguously based on context.</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800" i="1" kern="0" dirty="0">
                <a:effectLst/>
                <a:latin typeface="Times New Roman" panose="02020603050405020304" pitchFamily="18" charset="0"/>
                <a:ea typeface="Times New Roman" panose="02020603050405020304" pitchFamily="18" charset="0"/>
                <a:cs typeface="Times New Roman" panose="02020603050405020304" pitchFamily="18" charset="0"/>
              </a:rPr>
              <a:t>Example:</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Choosing between print(int) and print(string) based on argument type.</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4AA4A88-D91A-2CEF-D8A6-E50A145F0815}"/>
              </a:ext>
            </a:extLst>
          </p:cNvPr>
          <p:cNvSpPr>
            <a:spLocks noGrp="1"/>
          </p:cNvSpPr>
          <p:nvPr>
            <p:ph type="dt" sz="half" idx="10"/>
          </p:nvPr>
        </p:nvSpPr>
        <p:spPr/>
        <p:txBody>
          <a:bodyPr/>
          <a:lstStyle/>
          <a:p>
            <a:fld id="{371E2BD0-039D-4379-84C7-A0FCA223DB90}" type="datetime1">
              <a:rPr lang="en-US" smtClean="0"/>
              <a:t>7/17/2025</a:t>
            </a:fld>
            <a:endParaRPr lang="en-US"/>
          </a:p>
        </p:txBody>
      </p:sp>
      <p:sp>
        <p:nvSpPr>
          <p:cNvPr id="5" name="Footer Placeholder 4">
            <a:extLst>
              <a:ext uri="{FF2B5EF4-FFF2-40B4-BE49-F238E27FC236}">
                <a16:creationId xmlns:a16="http://schemas.microsoft.com/office/drawing/2014/main" id="{568373C1-5C4C-B273-34AE-F46A83DC94CF}"/>
              </a:ext>
            </a:extLst>
          </p:cNvPr>
          <p:cNvSpPr>
            <a:spLocks noGrp="1"/>
          </p:cNvSpPr>
          <p:nvPr>
            <p:ph type="ftr" sz="quarter" idx="11"/>
          </p:nvPr>
        </p:nvSpPr>
        <p:spPr/>
        <p:txBody>
          <a:bodyPr/>
          <a:lstStyle/>
          <a:p>
            <a:r>
              <a:rPr lang="en-US"/>
              <a:t>Semantic Analysis</a:t>
            </a:r>
          </a:p>
        </p:txBody>
      </p:sp>
      <p:sp>
        <p:nvSpPr>
          <p:cNvPr id="6" name="Slide Number Placeholder 5">
            <a:extLst>
              <a:ext uri="{FF2B5EF4-FFF2-40B4-BE49-F238E27FC236}">
                <a16:creationId xmlns:a16="http://schemas.microsoft.com/office/drawing/2014/main" id="{73340769-F80F-2EFE-A7DA-28C4E5886128}"/>
              </a:ext>
            </a:extLst>
          </p:cNvPr>
          <p:cNvSpPr>
            <a:spLocks noGrp="1"/>
          </p:cNvSpPr>
          <p:nvPr>
            <p:ph type="sldNum" sz="quarter" idx="12"/>
          </p:nvPr>
        </p:nvSpPr>
        <p:spPr/>
        <p:txBody>
          <a:bodyPr/>
          <a:lstStyle/>
          <a:p>
            <a:fld id="{A05D6C45-613B-4FB7-A1BF-CF061849AB4A}" type="slidenum">
              <a:rPr lang="en-US" smtClean="0"/>
              <a:t>17</a:t>
            </a:fld>
            <a:endParaRPr lang="en-US"/>
          </a:p>
        </p:txBody>
      </p:sp>
    </p:spTree>
    <p:extLst>
      <p:ext uri="{BB962C8B-B14F-4D97-AF65-F5344CB8AC3E}">
        <p14:creationId xmlns:p14="http://schemas.microsoft.com/office/powerpoint/2010/main" val="4180729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DBA86E-268C-C9AB-1A46-D307B5B0EB2B}"/>
              </a:ext>
            </a:extLst>
          </p:cNvPr>
          <p:cNvSpPr txBox="1"/>
          <p:nvPr/>
        </p:nvSpPr>
        <p:spPr>
          <a:xfrm>
            <a:off x="394518" y="147980"/>
            <a:ext cx="11345197" cy="1516313"/>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Error Reporting and Recovery</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Provides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meaningful error messages</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to help programmers correct mistakes.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Often tries to recover from errors to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continue analysis</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of remaining code</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F120C21-C0E1-ACB2-AF2A-2CF289E8B04D}"/>
              </a:ext>
            </a:extLst>
          </p:cNvPr>
          <p:cNvSpPr txBox="1"/>
          <p:nvPr/>
        </p:nvSpPr>
        <p:spPr>
          <a:xfrm>
            <a:off x="247036" y="1891555"/>
            <a:ext cx="6098458" cy="490199"/>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Summary: Checklist of Desirable Outcomes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377959B2-FADC-4D58-0C11-E12108302743}"/>
              </a:ext>
            </a:extLst>
          </p:cNvPr>
          <p:cNvGraphicFramePr>
            <a:graphicFrameLocks noGrp="1"/>
          </p:cNvGraphicFramePr>
          <p:nvPr>
            <p:extLst>
              <p:ext uri="{D42A27DB-BD31-4B8C-83A1-F6EECF244321}">
                <p14:modId xmlns:p14="http://schemas.microsoft.com/office/powerpoint/2010/main" val="135098118"/>
              </p:ext>
            </p:extLst>
          </p:nvPr>
        </p:nvGraphicFramePr>
        <p:xfrm>
          <a:off x="1297858" y="2609016"/>
          <a:ext cx="9202995" cy="3507769"/>
        </p:xfrm>
        <a:graphic>
          <a:graphicData uri="http://schemas.openxmlformats.org/drawingml/2006/table">
            <a:tbl>
              <a:tblPr firstRow="1" firstCol="1" bandRow="1">
                <a:tableStyleId>{5C22544A-7EE6-4342-B048-85BDC9FD1C3A}</a:tableStyleId>
              </a:tblPr>
              <a:tblGrid>
                <a:gridCol w="1386348">
                  <a:extLst>
                    <a:ext uri="{9D8B030D-6E8A-4147-A177-3AD203B41FA5}">
                      <a16:colId xmlns:a16="http://schemas.microsoft.com/office/drawing/2014/main" val="367152469"/>
                    </a:ext>
                  </a:extLst>
                </a:gridCol>
                <a:gridCol w="3923071">
                  <a:extLst>
                    <a:ext uri="{9D8B030D-6E8A-4147-A177-3AD203B41FA5}">
                      <a16:colId xmlns:a16="http://schemas.microsoft.com/office/drawing/2014/main" val="4221057748"/>
                    </a:ext>
                  </a:extLst>
                </a:gridCol>
                <a:gridCol w="3893576">
                  <a:extLst>
                    <a:ext uri="{9D8B030D-6E8A-4147-A177-3AD203B41FA5}">
                      <a16:colId xmlns:a16="http://schemas.microsoft.com/office/drawing/2014/main" val="3812382144"/>
                    </a:ext>
                  </a:extLst>
                </a:gridCol>
              </a:tblGrid>
              <a:tr h="384169">
                <a:tc>
                  <a:txBody>
                    <a:bodyPr/>
                    <a:lstStyle/>
                    <a:p>
                      <a:pPr marL="0" marR="0" algn="ctr">
                        <a:lnSpc>
                          <a:spcPct val="115000"/>
                        </a:lnSpc>
                        <a:spcAft>
                          <a:spcPts val="800"/>
                        </a:spcAft>
                        <a:buNone/>
                      </a:pPr>
                      <a:r>
                        <a:rPr lang="en-US" sz="1800" kern="0">
                          <a:effectLst/>
                          <a:latin typeface="Times New Roman" panose="02020603050405020304" pitchFamily="18" charset="0"/>
                          <a:cs typeface="Times New Roman" panose="02020603050405020304" pitchFamily="18" charset="0"/>
                        </a:rPr>
                        <a:t>#</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1800" kern="0">
                          <a:effectLst/>
                          <a:latin typeface="Times New Roman" panose="02020603050405020304" pitchFamily="18" charset="0"/>
                          <a:cs typeface="Times New Roman" panose="02020603050405020304" pitchFamily="18" charset="0"/>
                        </a:rPr>
                        <a:t>Outcome</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1800" kern="0">
                          <a:effectLst/>
                          <a:latin typeface="Times New Roman" panose="02020603050405020304" pitchFamily="18" charset="0"/>
                          <a:cs typeface="Times New Roman" panose="02020603050405020304" pitchFamily="18" charset="0"/>
                        </a:rPr>
                        <a:t>Purpose</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661146000"/>
                  </a:ext>
                </a:extLst>
              </a:tr>
              <a:tr h="340395">
                <a:tc>
                  <a:txBody>
                    <a:bodyPr/>
                    <a:lstStyle/>
                    <a:p>
                      <a:pPr marL="0" marR="0" algn="ctr">
                        <a:lnSpc>
                          <a:spcPct val="115000"/>
                        </a:lnSpc>
                        <a:spcAft>
                          <a:spcPts val="800"/>
                        </a:spcAft>
                        <a:buNone/>
                      </a:pPr>
                      <a:r>
                        <a:rPr lang="en-US" sz="1800" kern="0" dirty="0">
                          <a:effectLst/>
                          <a:latin typeface="Times New Roman" panose="02020603050405020304" pitchFamily="18" charset="0"/>
                          <a:cs typeface="Times New Roman" panose="02020603050405020304" pitchFamily="18" charset="0"/>
                        </a:rPr>
                        <a:t>1</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800" kern="0">
                          <a:effectLst/>
                          <a:latin typeface="Times New Roman" panose="02020603050405020304" pitchFamily="18" charset="0"/>
                          <a:cs typeface="Times New Roman" panose="02020603050405020304" pitchFamily="18" charset="0"/>
                        </a:rPr>
                        <a:t>Type correctness</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800" kern="0">
                          <a:effectLst/>
                          <a:latin typeface="Times New Roman" panose="02020603050405020304" pitchFamily="18" charset="0"/>
                          <a:cs typeface="Times New Roman" panose="02020603050405020304" pitchFamily="18" charset="0"/>
                        </a:rPr>
                        <a:t>Safe and meaningful operations</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205104737"/>
                  </a:ext>
                </a:extLst>
              </a:tr>
              <a:tr h="293759">
                <a:tc>
                  <a:txBody>
                    <a:bodyPr/>
                    <a:lstStyle/>
                    <a:p>
                      <a:pPr marL="0" marR="0" algn="ctr">
                        <a:lnSpc>
                          <a:spcPct val="115000"/>
                        </a:lnSpc>
                        <a:spcAft>
                          <a:spcPts val="800"/>
                        </a:spcAft>
                        <a:buNone/>
                      </a:pPr>
                      <a:r>
                        <a:rPr lang="en-US" sz="1800" kern="0" dirty="0">
                          <a:effectLst/>
                          <a:latin typeface="Times New Roman" panose="02020603050405020304" pitchFamily="18" charset="0"/>
                          <a:cs typeface="Times New Roman" panose="02020603050405020304" pitchFamily="18" charset="0"/>
                        </a:rPr>
                        <a:t>2</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800" kern="0">
                          <a:effectLst/>
                          <a:latin typeface="Times New Roman" panose="02020603050405020304" pitchFamily="18" charset="0"/>
                          <a:cs typeface="Times New Roman" panose="02020603050405020304" pitchFamily="18" charset="0"/>
                        </a:rPr>
                        <a:t>Semantic error detection</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800" kern="0">
                          <a:effectLst/>
                          <a:latin typeface="Times New Roman" panose="02020603050405020304" pitchFamily="18" charset="0"/>
                          <a:cs typeface="Times New Roman" panose="02020603050405020304" pitchFamily="18" charset="0"/>
                        </a:rPr>
                        <a:t>Prevent illogical programs</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157930317"/>
                  </a:ext>
                </a:extLst>
              </a:tr>
              <a:tr h="293759">
                <a:tc>
                  <a:txBody>
                    <a:bodyPr/>
                    <a:lstStyle/>
                    <a:p>
                      <a:pPr marL="0" marR="0" algn="ctr">
                        <a:lnSpc>
                          <a:spcPct val="115000"/>
                        </a:lnSpc>
                        <a:spcAft>
                          <a:spcPts val="800"/>
                        </a:spcAft>
                        <a:buNone/>
                      </a:pPr>
                      <a:r>
                        <a:rPr lang="en-US" sz="1800" kern="0" dirty="0">
                          <a:effectLst/>
                          <a:latin typeface="Times New Roman" panose="02020603050405020304" pitchFamily="18" charset="0"/>
                          <a:cs typeface="Times New Roman" panose="02020603050405020304" pitchFamily="18" charset="0"/>
                        </a:rPr>
                        <a:t>3</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800" kern="0">
                          <a:effectLst/>
                          <a:latin typeface="Times New Roman" panose="02020603050405020304" pitchFamily="18" charset="0"/>
                          <a:cs typeface="Times New Roman" panose="02020603050405020304" pitchFamily="18" charset="0"/>
                        </a:rPr>
                        <a:t>Symbol table creation</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800" kern="0">
                          <a:effectLst/>
                          <a:latin typeface="Times New Roman" panose="02020603050405020304" pitchFamily="18" charset="0"/>
                          <a:cs typeface="Times New Roman" panose="02020603050405020304" pitchFamily="18" charset="0"/>
                        </a:rPr>
                        <a:t>Identifier tracking</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32085324"/>
                  </a:ext>
                </a:extLst>
              </a:tr>
              <a:tr h="293759">
                <a:tc>
                  <a:txBody>
                    <a:bodyPr/>
                    <a:lstStyle/>
                    <a:p>
                      <a:pPr marL="0" marR="0" algn="ctr">
                        <a:lnSpc>
                          <a:spcPct val="115000"/>
                        </a:lnSpc>
                        <a:spcAft>
                          <a:spcPts val="800"/>
                        </a:spcAft>
                        <a:buNone/>
                      </a:pPr>
                      <a:r>
                        <a:rPr lang="en-US" sz="1800" kern="0" dirty="0">
                          <a:effectLst/>
                          <a:latin typeface="Times New Roman" panose="02020603050405020304" pitchFamily="18" charset="0"/>
                          <a:cs typeface="Times New Roman" panose="02020603050405020304" pitchFamily="18" charset="0"/>
                        </a:rPr>
                        <a:t>4</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800" kern="0">
                          <a:effectLst/>
                          <a:latin typeface="Times New Roman" panose="02020603050405020304" pitchFamily="18" charset="0"/>
                          <a:cs typeface="Times New Roman" panose="02020603050405020304" pitchFamily="18" charset="0"/>
                        </a:rPr>
                        <a:t>Scope resolution</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800" kern="0">
                          <a:effectLst/>
                          <a:latin typeface="Times New Roman" panose="02020603050405020304" pitchFamily="18" charset="0"/>
                          <a:cs typeface="Times New Roman" panose="02020603050405020304" pitchFamily="18" charset="0"/>
                        </a:rPr>
                        <a:t>Correct variable/function usage</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974722155"/>
                  </a:ext>
                </a:extLst>
              </a:tr>
              <a:tr h="293759">
                <a:tc>
                  <a:txBody>
                    <a:bodyPr/>
                    <a:lstStyle/>
                    <a:p>
                      <a:pPr marL="0" marR="0" algn="ctr">
                        <a:lnSpc>
                          <a:spcPct val="115000"/>
                        </a:lnSpc>
                        <a:spcAft>
                          <a:spcPts val="800"/>
                        </a:spcAft>
                        <a:buNone/>
                      </a:pPr>
                      <a:r>
                        <a:rPr lang="en-US" sz="1800" kern="0" dirty="0">
                          <a:effectLst/>
                          <a:latin typeface="Times New Roman" panose="02020603050405020304" pitchFamily="18" charset="0"/>
                          <a:cs typeface="Times New Roman" panose="02020603050405020304" pitchFamily="18" charset="0"/>
                        </a:rPr>
                        <a:t>5</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800" kern="0">
                          <a:effectLst/>
                          <a:latin typeface="Times New Roman" panose="02020603050405020304" pitchFamily="18" charset="0"/>
                          <a:cs typeface="Times New Roman" panose="02020603050405020304" pitchFamily="18" charset="0"/>
                        </a:rPr>
                        <a:t>Function usage verification</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800" kern="0">
                          <a:effectLst/>
                          <a:latin typeface="Times New Roman" panose="02020603050405020304" pitchFamily="18" charset="0"/>
                          <a:cs typeface="Times New Roman" panose="02020603050405020304" pitchFamily="18" charset="0"/>
                        </a:rPr>
                        <a:t>Argument and return consistency</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40404774"/>
                  </a:ext>
                </a:extLst>
              </a:tr>
              <a:tr h="293759">
                <a:tc>
                  <a:txBody>
                    <a:bodyPr/>
                    <a:lstStyle/>
                    <a:p>
                      <a:pPr marL="0" marR="0" algn="ctr">
                        <a:lnSpc>
                          <a:spcPct val="115000"/>
                        </a:lnSpc>
                        <a:spcAft>
                          <a:spcPts val="800"/>
                        </a:spcAft>
                        <a:buNone/>
                      </a:pPr>
                      <a:r>
                        <a:rPr lang="en-US" sz="1800" kern="0" dirty="0">
                          <a:effectLst/>
                          <a:latin typeface="Times New Roman" panose="02020603050405020304" pitchFamily="18" charset="0"/>
                          <a:cs typeface="Times New Roman" panose="02020603050405020304" pitchFamily="18" charset="0"/>
                        </a:rPr>
                        <a:t>6</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800" kern="0">
                          <a:effectLst/>
                          <a:latin typeface="Times New Roman" panose="02020603050405020304" pitchFamily="18" charset="0"/>
                          <a:cs typeface="Times New Roman" panose="02020603050405020304" pitchFamily="18" charset="0"/>
                        </a:rPr>
                        <a:t>AST annotation</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800" kern="0">
                          <a:effectLst/>
                          <a:latin typeface="Times New Roman" panose="02020603050405020304" pitchFamily="18" charset="0"/>
                          <a:cs typeface="Times New Roman" panose="02020603050405020304" pitchFamily="18" charset="0"/>
                        </a:rPr>
                        <a:t>Aid for later compilation stages</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94763815"/>
                  </a:ext>
                </a:extLst>
              </a:tr>
              <a:tr h="293759">
                <a:tc>
                  <a:txBody>
                    <a:bodyPr/>
                    <a:lstStyle/>
                    <a:p>
                      <a:pPr marL="0" marR="0" algn="ctr">
                        <a:lnSpc>
                          <a:spcPct val="115000"/>
                        </a:lnSpc>
                        <a:spcAft>
                          <a:spcPts val="800"/>
                        </a:spcAft>
                        <a:buNone/>
                      </a:pPr>
                      <a:r>
                        <a:rPr lang="en-US" sz="1800" kern="0" dirty="0">
                          <a:effectLst/>
                          <a:latin typeface="Times New Roman" panose="02020603050405020304" pitchFamily="18" charset="0"/>
                          <a:cs typeface="Times New Roman" panose="02020603050405020304" pitchFamily="18" charset="0"/>
                        </a:rPr>
                        <a:t>7</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800" kern="0">
                          <a:effectLst/>
                          <a:latin typeface="Times New Roman" panose="02020603050405020304" pitchFamily="18" charset="0"/>
                          <a:cs typeface="Times New Roman" panose="02020603050405020304" pitchFamily="18" charset="0"/>
                        </a:rPr>
                        <a:t>Control structure validation</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800" kern="0">
                          <a:effectLst/>
                          <a:latin typeface="Times New Roman" panose="02020603050405020304" pitchFamily="18" charset="0"/>
                          <a:cs typeface="Times New Roman" panose="02020603050405020304" pitchFamily="18" charset="0"/>
                        </a:rPr>
                        <a:t>Logical flow and safety</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399882381"/>
                  </a:ext>
                </a:extLst>
              </a:tr>
              <a:tr h="293759">
                <a:tc>
                  <a:txBody>
                    <a:bodyPr/>
                    <a:lstStyle/>
                    <a:p>
                      <a:pPr marL="0" marR="0" algn="ctr">
                        <a:lnSpc>
                          <a:spcPct val="115000"/>
                        </a:lnSpc>
                        <a:spcAft>
                          <a:spcPts val="800"/>
                        </a:spcAft>
                        <a:buNone/>
                      </a:pPr>
                      <a:r>
                        <a:rPr lang="en-US" sz="1800" kern="0" dirty="0">
                          <a:effectLst/>
                          <a:latin typeface="Times New Roman" panose="02020603050405020304" pitchFamily="18" charset="0"/>
                          <a:cs typeface="Times New Roman" panose="02020603050405020304" pitchFamily="18" charset="0"/>
                        </a:rPr>
                        <a:t>8</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800" kern="0">
                          <a:effectLst/>
                          <a:latin typeface="Times New Roman" panose="02020603050405020304" pitchFamily="18" charset="0"/>
                          <a:cs typeface="Times New Roman" panose="02020603050405020304" pitchFamily="18" charset="0"/>
                        </a:rPr>
                        <a:t>IR readiness</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800" kern="0">
                          <a:effectLst/>
                          <a:latin typeface="Times New Roman" panose="02020603050405020304" pitchFamily="18" charset="0"/>
                          <a:cs typeface="Times New Roman" panose="02020603050405020304" pitchFamily="18" charset="0"/>
                        </a:rPr>
                        <a:t>Seamless code generation</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888100"/>
                  </a:ext>
                </a:extLst>
              </a:tr>
              <a:tr h="0">
                <a:tc>
                  <a:txBody>
                    <a:bodyPr/>
                    <a:lstStyle/>
                    <a:p>
                      <a:pPr marL="0" marR="0" algn="ctr">
                        <a:lnSpc>
                          <a:spcPct val="115000"/>
                        </a:lnSpc>
                        <a:spcAft>
                          <a:spcPts val="800"/>
                        </a:spcAft>
                        <a:buNone/>
                      </a:pPr>
                      <a:r>
                        <a:rPr lang="en-US" sz="1800" kern="0" dirty="0">
                          <a:effectLst/>
                          <a:latin typeface="Times New Roman" panose="02020603050405020304" pitchFamily="18" charset="0"/>
                          <a:cs typeface="Times New Roman" panose="02020603050405020304" pitchFamily="18" charset="0"/>
                        </a:rPr>
                        <a:t>9</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800" kern="0">
                          <a:effectLst/>
                          <a:latin typeface="Times New Roman" panose="02020603050405020304" pitchFamily="18" charset="0"/>
                          <a:cs typeface="Times New Roman" panose="02020603050405020304" pitchFamily="18" charset="0"/>
                        </a:rPr>
                        <a:t>Overloading resolution</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800" kern="0">
                          <a:effectLst/>
                          <a:latin typeface="Times New Roman" panose="02020603050405020304" pitchFamily="18" charset="0"/>
                          <a:cs typeface="Times New Roman" panose="02020603050405020304" pitchFamily="18" charset="0"/>
                        </a:rPr>
                        <a:t>Clear, unambiguous semantics</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18204990"/>
                  </a:ext>
                </a:extLst>
              </a:tr>
              <a:tr h="293759">
                <a:tc>
                  <a:txBody>
                    <a:bodyPr/>
                    <a:lstStyle/>
                    <a:p>
                      <a:pPr marL="0" marR="0" algn="ctr">
                        <a:lnSpc>
                          <a:spcPct val="115000"/>
                        </a:lnSpc>
                        <a:spcAft>
                          <a:spcPts val="800"/>
                        </a:spcAft>
                        <a:buNone/>
                      </a:pPr>
                      <a:r>
                        <a:rPr lang="en-US" sz="1800" kern="0" dirty="0">
                          <a:effectLst/>
                          <a:latin typeface="Times New Roman" panose="02020603050405020304" pitchFamily="18" charset="0"/>
                          <a:cs typeface="Times New Roman" panose="02020603050405020304" pitchFamily="18" charset="0"/>
                        </a:rPr>
                        <a:t>10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800" kern="0">
                          <a:effectLst/>
                          <a:latin typeface="Times New Roman" panose="02020603050405020304" pitchFamily="18" charset="0"/>
                          <a:cs typeface="Times New Roman" panose="02020603050405020304" pitchFamily="18" charset="0"/>
                        </a:rPr>
                        <a:t>Error messages</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800" kern="0" dirty="0">
                          <a:effectLst/>
                          <a:latin typeface="Times New Roman" panose="02020603050405020304" pitchFamily="18" charset="0"/>
                          <a:cs typeface="Times New Roman" panose="02020603050405020304" pitchFamily="18" charset="0"/>
                        </a:rPr>
                        <a:t>Usability for developers</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232949501"/>
                  </a:ext>
                </a:extLst>
              </a:tr>
            </a:tbl>
          </a:graphicData>
        </a:graphic>
      </p:graphicFrame>
      <p:sp>
        <p:nvSpPr>
          <p:cNvPr id="7" name="Date Placeholder 6">
            <a:extLst>
              <a:ext uri="{FF2B5EF4-FFF2-40B4-BE49-F238E27FC236}">
                <a16:creationId xmlns:a16="http://schemas.microsoft.com/office/drawing/2014/main" id="{2481EDA8-35C2-9B2A-32D0-2C7D54CEAE9E}"/>
              </a:ext>
            </a:extLst>
          </p:cNvPr>
          <p:cNvSpPr>
            <a:spLocks noGrp="1"/>
          </p:cNvSpPr>
          <p:nvPr>
            <p:ph type="dt" sz="half" idx="10"/>
          </p:nvPr>
        </p:nvSpPr>
        <p:spPr/>
        <p:txBody>
          <a:bodyPr/>
          <a:lstStyle/>
          <a:p>
            <a:fld id="{7F298127-B526-4101-9E12-86291E6D242D}" type="datetime1">
              <a:rPr lang="en-US" smtClean="0"/>
              <a:t>7/17/2025</a:t>
            </a:fld>
            <a:endParaRPr lang="en-US"/>
          </a:p>
        </p:txBody>
      </p:sp>
      <p:sp>
        <p:nvSpPr>
          <p:cNvPr id="8" name="Footer Placeholder 7">
            <a:extLst>
              <a:ext uri="{FF2B5EF4-FFF2-40B4-BE49-F238E27FC236}">
                <a16:creationId xmlns:a16="http://schemas.microsoft.com/office/drawing/2014/main" id="{856903AD-D39F-5724-FEE3-528314897239}"/>
              </a:ext>
            </a:extLst>
          </p:cNvPr>
          <p:cNvSpPr>
            <a:spLocks noGrp="1"/>
          </p:cNvSpPr>
          <p:nvPr>
            <p:ph type="ftr" sz="quarter" idx="11"/>
          </p:nvPr>
        </p:nvSpPr>
        <p:spPr/>
        <p:txBody>
          <a:bodyPr/>
          <a:lstStyle/>
          <a:p>
            <a:r>
              <a:rPr lang="en-US"/>
              <a:t>Semantic Analysis</a:t>
            </a:r>
          </a:p>
        </p:txBody>
      </p:sp>
      <p:sp>
        <p:nvSpPr>
          <p:cNvPr id="9" name="Slide Number Placeholder 8">
            <a:extLst>
              <a:ext uri="{FF2B5EF4-FFF2-40B4-BE49-F238E27FC236}">
                <a16:creationId xmlns:a16="http://schemas.microsoft.com/office/drawing/2014/main" id="{55FE2248-E190-367F-D600-7A11ADA37C67}"/>
              </a:ext>
            </a:extLst>
          </p:cNvPr>
          <p:cNvSpPr>
            <a:spLocks noGrp="1"/>
          </p:cNvSpPr>
          <p:nvPr>
            <p:ph type="sldNum" sz="quarter" idx="12"/>
          </p:nvPr>
        </p:nvSpPr>
        <p:spPr/>
        <p:txBody>
          <a:bodyPr/>
          <a:lstStyle/>
          <a:p>
            <a:fld id="{A05D6C45-613B-4FB7-A1BF-CF061849AB4A}" type="slidenum">
              <a:rPr lang="en-US" smtClean="0"/>
              <a:t>18</a:t>
            </a:fld>
            <a:endParaRPr lang="en-US"/>
          </a:p>
        </p:txBody>
      </p:sp>
    </p:spTree>
    <p:extLst>
      <p:ext uri="{BB962C8B-B14F-4D97-AF65-F5344CB8AC3E}">
        <p14:creationId xmlns:p14="http://schemas.microsoft.com/office/powerpoint/2010/main" val="875914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5D34E3-CFEC-1A1D-0631-B8A0B6C91E67}"/>
              </a:ext>
            </a:extLst>
          </p:cNvPr>
          <p:cNvSpPr txBox="1"/>
          <p:nvPr/>
        </p:nvSpPr>
        <p:spPr>
          <a:xfrm>
            <a:off x="836970" y="302658"/>
            <a:ext cx="10194823" cy="2207784"/>
          </a:xfrm>
          <a:prstGeom prst="rect">
            <a:avLst/>
          </a:prstGeom>
          <a:noFill/>
        </p:spPr>
        <p:txBody>
          <a:bodyPr wrap="square">
            <a:spAutoFit/>
          </a:bodyPr>
          <a:lstStyle/>
          <a:p>
            <a:pPr marL="0" marR="0" algn="ctr">
              <a:lnSpc>
                <a:spcPct val="115000"/>
              </a:lnSpc>
              <a:spcAft>
                <a:spcPts val="800"/>
              </a:spcAft>
              <a:buNone/>
            </a:pPr>
            <a:r>
              <a:rPr lang="en-US" sz="3600" b="1" kern="1800" dirty="0">
                <a:effectLst/>
                <a:latin typeface="Times New Roman" panose="02020603050405020304" pitchFamily="18" charset="0"/>
                <a:ea typeface="Times New Roman" panose="02020603050405020304" pitchFamily="18" charset="0"/>
                <a:cs typeface="Times New Roman" panose="02020603050405020304" pitchFamily="18" charset="0"/>
              </a:rPr>
              <a:t>Types of Semantic Errors and Their Resolution Techniques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None/>
            </a:pPr>
            <a:r>
              <a:rPr lang="en-US" sz="2400" kern="0" dirty="0">
                <a:effectLst/>
                <a:latin typeface="Times New Roman" panose="02020603050405020304" pitchFamily="18" charset="0"/>
                <a:ea typeface="Times New Roman" panose="02020603050405020304" pitchFamily="18" charset="0"/>
              </a:rPr>
              <a:t>Semantic errors are </a:t>
            </a:r>
            <a:r>
              <a:rPr lang="en-US" sz="2400" b="1" kern="0" dirty="0">
                <a:effectLst/>
                <a:latin typeface="Times New Roman" panose="02020603050405020304" pitchFamily="18" charset="0"/>
                <a:ea typeface="Times New Roman" panose="02020603050405020304" pitchFamily="18" charset="0"/>
              </a:rPr>
              <a:t>logical errors</a:t>
            </a:r>
            <a:r>
              <a:rPr lang="en-US" sz="2400" kern="0" dirty="0">
                <a:effectLst/>
                <a:latin typeface="Times New Roman" panose="02020603050405020304" pitchFamily="18" charset="0"/>
                <a:ea typeface="Times New Roman" panose="02020603050405020304" pitchFamily="18" charset="0"/>
              </a:rPr>
              <a:t> in the program that pass </a:t>
            </a:r>
            <a:r>
              <a:rPr lang="en-US" sz="2400" b="1" kern="0" dirty="0">
                <a:effectLst/>
                <a:latin typeface="Times New Roman" panose="02020603050405020304" pitchFamily="18" charset="0"/>
                <a:ea typeface="Times New Roman" panose="02020603050405020304" pitchFamily="18" charset="0"/>
              </a:rPr>
              <a:t>syntax checks</a:t>
            </a:r>
            <a:r>
              <a:rPr lang="en-US" sz="2400" kern="0" dirty="0">
                <a:effectLst/>
                <a:latin typeface="Times New Roman" panose="02020603050405020304" pitchFamily="18" charset="0"/>
                <a:ea typeface="Times New Roman" panose="02020603050405020304" pitchFamily="18" charset="0"/>
              </a:rPr>
              <a:t> but violate the </a:t>
            </a:r>
            <a:r>
              <a:rPr lang="en-US" sz="2400" b="1" kern="0" dirty="0">
                <a:effectLst/>
                <a:latin typeface="Times New Roman" panose="02020603050405020304" pitchFamily="18" charset="0"/>
                <a:ea typeface="Times New Roman" panose="02020603050405020304" pitchFamily="18" charset="0"/>
              </a:rPr>
              <a:t>language rules or logic</a:t>
            </a:r>
            <a:r>
              <a:rPr lang="en-US" sz="2400" kern="0" dirty="0">
                <a:effectLst/>
                <a:latin typeface="Times New Roman" panose="02020603050405020304" pitchFamily="18" charset="0"/>
                <a:ea typeface="Times New Roman" panose="02020603050405020304" pitchFamily="18" charset="0"/>
              </a:rPr>
              <a:t>, making the program </a:t>
            </a:r>
            <a:r>
              <a:rPr lang="en-US" sz="2400" b="1" kern="0" dirty="0">
                <a:effectLst/>
                <a:latin typeface="Times New Roman" panose="02020603050405020304" pitchFamily="18" charset="0"/>
                <a:ea typeface="Times New Roman" panose="02020603050405020304" pitchFamily="18" charset="0"/>
              </a:rPr>
              <a:t>meaningless or invalid</a:t>
            </a:r>
            <a:endParaRPr lang="en-US" sz="2400" dirty="0"/>
          </a:p>
        </p:txBody>
      </p:sp>
      <p:sp>
        <p:nvSpPr>
          <p:cNvPr id="4" name="Date Placeholder 3">
            <a:extLst>
              <a:ext uri="{FF2B5EF4-FFF2-40B4-BE49-F238E27FC236}">
                <a16:creationId xmlns:a16="http://schemas.microsoft.com/office/drawing/2014/main" id="{EB4782A9-E8CA-FBE6-302A-11A137AE45EA}"/>
              </a:ext>
            </a:extLst>
          </p:cNvPr>
          <p:cNvSpPr>
            <a:spLocks noGrp="1"/>
          </p:cNvSpPr>
          <p:nvPr>
            <p:ph type="dt" sz="half" idx="10"/>
          </p:nvPr>
        </p:nvSpPr>
        <p:spPr/>
        <p:txBody>
          <a:bodyPr/>
          <a:lstStyle/>
          <a:p>
            <a:fld id="{7ADB5A96-9FE7-4BB1-AE3C-D51D8A32683B}" type="datetime1">
              <a:rPr lang="en-US" smtClean="0"/>
              <a:t>7/17/2025</a:t>
            </a:fld>
            <a:endParaRPr lang="en-US"/>
          </a:p>
        </p:txBody>
      </p:sp>
      <p:sp>
        <p:nvSpPr>
          <p:cNvPr id="5" name="Footer Placeholder 4">
            <a:extLst>
              <a:ext uri="{FF2B5EF4-FFF2-40B4-BE49-F238E27FC236}">
                <a16:creationId xmlns:a16="http://schemas.microsoft.com/office/drawing/2014/main" id="{0BEB8D11-D741-6E14-D777-ADFBA3C80973}"/>
              </a:ext>
            </a:extLst>
          </p:cNvPr>
          <p:cNvSpPr>
            <a:spLocks noGrp="1"/>
          </p:cNvSpPr>
          <p:nvPr>
            <p:ph type="ftr" sz="quarter" idx="11"/>
          </p:nvPr>
        </p:nvSpPr>
        <p:spPr/>
        <p:txBody>
          <a:bodyPr/>
          <a:lstStyle/>
          <a:p>
            <a:r>
              <a:rPr lang="en-US"/>
              <a:t>Semantic Analysis</a:t>
            </a:r>
          </a:p>
        </p:txBody>
      </p:sp>
      <p:sp>
        <p:nvSpPr>
          <p:cNvPr id="6" name="Slide Number Placeholder 5">
            <a:extLst>
              <a:ext uri="{FF2B5EF4-FFF2-40B4-BE49-F238E27FC236}">
                <a16:creationId xmlns:a16="http://schemas.microsoft.com/office/drawing/2014/main" id="{FD1BF139-9EA5-04D6-F420-CDC2AA29BC44}"/>
              </a:ext>
            </a:extLst>
          </p:cNvPr>
          <p:cNvSpPr>
            <a:spLocks noGrp="1"/>
          </p:cNvSpPr>
          <p:nvPr>
            <p:ph type="sldNum" sz="quarter" idx="12"/>
          </p:nvPr>
        </p:nvSpPr>
        <p:spPr/>
        <p:txBody>
          <a:bodyPr/>
          <a:lstStyle/>
          <a:p>
            <a:fld id="{A05D6C45-613B-4FB7-A1BF-CF061849AB4A}" type="slidenum">
              <a:rPr lang="en-US" smtClean="0"/>
              <a:t>19</a:t>
            </a:fld>
            <a:endParaRPr lang="en-US"/>
          </a:p>
        </p:txBody>
      </p:sp>
    </p:spTree>
    <p:extLst>
      <p:ext uri="{BB962C8B-B14F-4D97-AF65-F5344CB8AC3E}">
        <p14:creationId xmlns:p14="http://schemas.microsoft.com/office/powerpoint/2010/main" val="3678479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F33EDD-5DF0-DC6B-C2D8-7728AA1C17F4}"/>
              </a:ext>
            </a:extLst>
          </p:cNvPr>
          <p:cNvSpPr txBox="1"/>
          <p:nvPr/>
        </p:nvSpPr>
        <p:spPr>
          <a:xfrm>
            <a:off x="365023" y="147033"/>
            <a:ext cx="11330448" cy="4273991"/>
          </a:xfrm>
          <a:prstGeom prst="rect">
            <a:avLst/>
          </a:prstGeom>
          <a:noFill/>
        </p:spPr>
        <p:txBody>
          <a:bodyPr wrap="square">
            <a:spAutoFit/>
          </a:bodyPr>
          <a:lstStyle/>
          <a:p>
            <a:pPr marL="0" marR="0">
              <a:lnSpc>
                <a:spcPct val="115000"/>
              </a:lnSpc>
              <a:spcAft>
                <a:spcPts val="800"/>
              </a:spcAft>
              <a:buNone/>
            </a:pPr>
            <a:r>
              <a:rPr lang="en-US" sz="3600" b="1" kern="1800" dirty="0">
                <a:effectLst/>
                <a:latin typeface="Times New Roman" panose="02020603050405020304" pitchFamily="18" charset="0"/>
                <a:ea typeface="Times New Roman" panose="02020603050405020304" pitchFamily="18" charset="0"/>
                <a:cs typeface="Times New Roman" panose="02020603050405020304" pitchFamily="18" charset="0"/>
              </a:rPr>
              <a:t>Semantic Analysis in Compiler Design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Aft>
                <a:spcPts val="800"/>
              </a:spcAft>
              <a:buNone/>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Semantic Analysis is a critical phase in the compiler design process that follows </a:t>
            </a: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syntax analysis (parsing)</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While syntax analysis checks whether the given source code conforms to the grammar of the language, </a:t>
            </a: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semantic analysis checks for semantic consistency</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—whether the program makes sense in the context of the language's rules.</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buNone/>
            </a:pPr>
            <a:r>
              <a:rPr lang="en-US" sz="2800" kern="0" dirty="0">
                <a:effectLst/>
                <a:latin typeface="Times New Roman" panose="02020603050405020304" pitchFamily="18" charset="0"/>
                <a:ea typeface="Times New Roman" panose="02020603050405020304" pitchFamily="18" charset="0"/>
              </a:rPr>
              <a:t>It ensures that the source code has </a:t>
            </a:r>
            <a:r>
              <a:rPr lang="en-US" sz="2800" b="1" kern="0" dirty="0">
                <a:effectLst/>
                <a:latin typeface="Times New Roman" panose="02020603050405020304" pitchFamily="18" charset="0"/>
                <a:ea typeface="Times New Roman" panose="02020603050405020304" pitchFamily="18" charset="0"/>
              </a:rPr>
              <a:t>meaningful constructs</a:t>
            </a:r>
            <a:r>
              <a:rPr lang="en-US" sz="2800" kern="0" dirty="0">
                <a:effectLst/>
                <a:latin typeface="Times New Roman" panose="02020603050405020304" pitchFamily="18" charset="0"/>
                <a:ea typeface="Times New Roman" panose="02020603050405020304" pitchFamily="18" charset="0"/>
              </a:rPr>
              <a:t>, adhering to the definitions of variables, types, functions, scopes, and more</a:t>
            </a:r>
            <a:endParaRPr lang="en-US" sz="2800" dirty="0"/>
          </a:p>
        </p:txBody>
      </p:sp>
      <p:sp>
        <p:nvSpPr>
          <p:cNvPr id="4" name="Date Placeholder 3">
            <a:extLst>
              <a:ext uri="{FF2B5EF4-FFF2-40B4-BE49-F238E27FC236}">
                <a16:creationId xmlns:a16="http://schemas.microsoft.com/office/drawing/2014/main" id="{F35F8250-2C5D-5C64-A43E-8A018C2BC78D}"/>
              </a:ext>
            </a:extLst>
          </p:cNvPr>
          <p:cNvSpPr>
            <a:spLocks noGrp="1"/>
          </p:cNvSpPr>
          <p:nvPr>
            <p:ph type="dt" sz="half" idx="10"/>
          </p:nvPr>
        </p:nvSpPr>
        <p:spPr/>
        <p:txBody>
          <a:bodyPr/>
          <a:lstStyle/>
          <a:p>
            <a:fld id="{678F552F-3A7B-437C-A67C-C84B62E01264}" type="datetime1">
              <a:rPr lang="en-US" smtClean="0"/>
              <a:t>7/17/2025</a:t>
            </a:fld>
            <a:endParaRPr lang="en-US"/>
          </a:p>
        </p:txBody>
      </p:sp>
      <p:sp>
        <p:nvSpPr>
          <p:cNvPr id="5" name="Footer Placeholder 4">
            <a:extLst>
              <a:ext uri="{FF2B5EF4-FFF2-40B4-BE49-F238E27FC236}">
                <a16:creationId xmlns:a16="http://schemas.microsoft.com/office/drawing/2014/main" id="{B1631F29-39D5-298A-6807-BF8A522AB3D6}"/>
              </a:ext>
            </a:extLst>
          </p:cNvPr>
          <p:cNvSpPr>
            <a:spLocks noGrp="1"/>
          </p:cNvSpPr>
          <p:nvPr>
            <p:ph type="ftr" sz="quarter" idx="11"/>
          </p:nvPr>
        </p:nvSpPr>
        <p:spPr/>
        <p:txBody>
          <a:bodyPr/>
          <a:lstStyle/>
          <a:p>
            <a:r>
              <a:rPr lang="en-US"/>
              <a:t>Semantic Analysis</a:t>
            </a:r>
          </a:p>
        </p:txBody>
      </p:sp>
      <p:sp>
        <p:nvSpPr>
          <p:cNvPr id="6" name="Slide Number Placeholder 5">
            <a:extLst>
              <a:ext uri="{FF2B5EF4-FFF2-40B4-BE49-F238E27FC236}">
                <a16:creationId xmlns:a16="http://schemas.microsoft.com/office/drawing/2014/main" id="{8B063FBE-14D4-F9C2-C2EF-4BFAAF02E582}"/>
              </a:ext>
            </a:extLst>
          </p:cNvPr>
          <p:cNvSpPr>
            <a:spLocks noGrp="1"/>
          </p:cNvSpPr>
          <p:nvPr>
            <p:ph type="sldNum" sz="quarter" idx="12"/>
          </p:nvPr>
        </p:nvSpPr>
        <p:spPr/>
        <p:txBody>
          <a:bodyPr/>
          <a:lstStyle/>
          <a:p>
            <a:fld id="{A05D6C45-613B-4FB7-A1BF-CF061849AB4A}" type="slidenum">
              <a:rPr lang="en-US" smtClean="0"/>
              <a:t>2</a:t>
            </a:fld>
            <a:endParaRPr lang="en-US"/>
          </a:p>
        </p:txBody>
      </p:sp>
    </p:spTree>
    <p:extLst>
      <p:ext uri="{BB962C8B-B14F-4D97-AF65-F5344CB8AC3E}">
        <p14:creationId xmlns:p14="http://schemas.microsoft.com/office/powerpoint/2010/main" val="9196982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257674-B692-3F66-3D56-C8D50238EB4C}"/>
              </a:ext>
            </a:extLst>
          </p:cNvPr>
          <p:cNvSpPr txBox="1"/>
          <p:nvPr/>
        </p:nvSpPr>
        <p:spPr>
          <a:xfrm>
            <a:off x="615745" y="191760"/>
            <a:ext cx="10607778" cy="3169073"/>
          </a:xfrm>
          <a:prstGeom prst="rect">
            <a:avLst/>
          </a:prstGeom>
          <a:noFill/>
        </p:spPr>
        <p:txBody>
          <a:bodyPr wrap="square">
            <a:spAutoFit/>
          </a:bodyPr>
          <a:lstStyle/>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Undeclared Identifier Error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Error Example: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x = 10;  // Error: 'x' is used without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declaration</a:t>
            </a:r>
            <a:r>
              <a:rPr lang="en-US" sz="2400" b="1" kern="0" dirty="0" err="1">
                <a:effectLst/>
                <a:latin typeface="Times New Roman" panose="02020603050405020304" pitchFamily="18" charset="0"/>
                <a:ea typeface="Times New Roman" panose="02020603050405020304" pitchFamily="18" charset="0"/>
                <a:cs typeface="Times New Roman" panose="02020603050405020304" pitchFamily="18" charset="0"/>
              </a:rPr>
              <a:t>Resolution</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 Technique: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Use the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symbol table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to track all declared identifiers.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During semantic analysis,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check identifier existence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before use.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Display an error if the identifier is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not found</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in the current or outer scope</a:t>
            </a:r>
            <a:endParaRPr lang="en-US" sz="24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1CFD5BDB-DCB3-1E75-6E20-51929FFFDF0E}"/>
              </a:ext>
            </a:extLst>
          </p:cNvPr>
          <p:cNvSpPr>
            <a:spLocks noGrp="1"/>
          </p:cNvSpPr>
          <p:nvPr>
            <p:ph type="dt" sz="half" idx="10"/>
          </p:nvPr>
        </p:nvSpPr>
        <p:spPr/>
        <p:txBody>
          <a:bodyPr/>
          <a:lstStyle/>
          <a:p>
            <a:fld id="{4B094B39-FDCB-4232-BC8E-6342855924E2}" type="datetime1">
              <a:rPr lang="en-US" smtClean="0"/>
              <a:t>7/17/2025</a:t>
            </a:fld>
            <a:endParaRPr lang="en-US"/>
          </a:p>
        </p:txBody>
      </p:sp>
      <p:sp>
        <p:nvSpPr>
          <p:cNvPr id="7" name="Footer Placeholder 6">
            <a:extLst>
              <a:ext uri="{FF2B5EF4-FFF2-40B4-BE49-F238E27FC236}">
                <a16:creationId xmlns:a16="http://schemas.microsoft.com/office/drawing/2014/main" id="{E07D4927-D79D-2CC7-1ED0-02AA2AA9A674}"/>
              </a:ext>
            </a:extLst>
          </p:cNvPr>
          <p:cNvSpPr>
            <a:spLocks noGrp="1"/>
          </p:cNvSpPr>
          <p:nvPr>
            <p:ph type="ftr" sz="quarter" idx="11"/>
          </p:nvPr>
        </p:nvSpPr>
        <p:spPr/>
        <p:txBody>
          <a:bodyPr/>
          <a:lstStyle/>
          <a:p>
            <a:r>
              <a:rPr lang="en-US"/>
              <a:t>Semantic Analysis</a:t>
            </a:r>
          </a:p>
        </p:txBody>
      </p:sp>
      <p:sp>
        <p:nvSpPr>
          <p:cNvPr id="8" name="Slide Number Placeholder 7">
            <a:extLst>
              <a:ext uri="{FF2B5EF4-FFF2-40B4-BE49-F238E27FC236}">
                <a16:creationId xmlns:a16="http://schemas.microsoft.com/office/drawing/2014/main" id="{93127127-30D7-7682-02F7-3E4A4A1D5D05}"/>
              </a:ext>
            </a:extLst>
          </p:cNvPr>
          <p:cNvSpPr>
            <a:spLocks noGrp="1"/>
          </p:cNvSpPr>
          <p:nvPr>
            <p:ph type="sldNum" sz="quarter" idx="12"/>
          </p:nvPr>
        </p:nvSpPr>
        <p:spPr/>
        <p:txBody>
          <a:bodyPr/>
          <a:lstStyle/>
          <a:p>
            <a:fld id="{A05D6C45-613B-4FB7-A1BF-CF061849AB4A}" type="slidenum">
              <a:rPr lang="en-US" smtClean="0"/>
              <a:t>20</a:t>
            </a:fld>
            <a:endParaRPr lang="en-US"/>
          </a:p>
        </p:txBody>
      </p:sp>
    </p:spTree>
    <p:extLst>
      <p:ext uri="{BB962C8B-B14F-4D97-AF65-F5344CB8AC3E}">
        <p14:creationId xmlns:p14="http://schemas.microsoft.com/office/powerpoint/2010/main" val="846406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026B9D-C9C2-3EAC-6E14-1043A4E07D45}"/>
              </a:ext>
            </a:extLst>
          </p:cNvPr>
          <p:cNvSpPr txBox="1"/>
          <p:nvPr/>
        </p:nvSpPr>
        <p:spPr>
          <a:xfrm>
            <a:off x="409267" y="184354"/>
            <a:ext cx="10312810" cy="4669805"/>
          </a:xfrm>
          <a:prstGeom prst="rect">
            <a:avLst/>
          </a:prstGeom>
          <a:noFill/>
        </p:spPr>
        <p:txBody>
          <a:bodyPr wrap="square">
            <a:spAutoFit/>
          </a:bodyPr>
          <a:lstStyle/>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Redeclaration of Identifiers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 Error Example: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int x;</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float x;  // Error: 'x' redeclared in the same scope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Resolution Technique: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On each declaration,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check symbol table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to see if the identifier already exists in the same scope.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If found, issue a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"redeclaration error"</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Allow redeclaration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only in nested scopes</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if the language permits shadowing.</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Date Placeholder 1">
            <a:extLst>
              <a:ext uri="{FF2B5EF4-FFF2-40B4-BE49-F238E27FC236}">
                <a16:creationId xmlns:a16="http://schemas.microsoft.com/office/drawing/2014/main" id="{5B0F7D8C-72EF-BE8E-D36C-CF96A7F5FF28}"/>
              </a:ext>
            </a:extLst>
          </p:cNvPr>
          <p:cNvSpPr>
            <a:spLocks noGrp="1"/>
          </p:cNvSpPr>
          <p:nvPr>
            <p:ph type="dt" sz="half" idx="10"/>
          </p:nvPr>
        </p:nvSpPr>
        <p:spPr/>
        <p:txBody>
          <a:bodyPr/>
          <a:lstStyle/>
          <a:p>
            <a:fld id="{126FB700-79CE-49AC-A46F-7BA21E6D0217}" type="datetime1">
              <a:rPr lang="en-US" smtClean="0"/>
              <a:t>7/17/2025</a:t>
            </a:fld>
            <a:endParaRPr lang="en-US"/>
          </a:p>
        </p:txBody>
      </p:sp>
      <p:sp>
        <p:nvSpPr>
          <p:cNvPr id="3" name="Footer Placeholder 2">
            <a:extLst>
              <a:ext uri="{FF2B5EF4-FFF2-40B4-BE49-F238E27FC236}">
                <a16:creationId xmlns:a16="http://schemas.microsoft.com/office/drawing/2014/main" id="{BCCA4D31-DFCF-AAD4-E4A4-6250223DECEF}"/>
              </a:ext>
            </a:extLst>
          </p:cNvPr>
          <p:cNvSpPr>
            <a:spLocks noGrp="1"/>
          </p:cNvSpPr>
          <p:nvPr>
            <p:ph type="ftr" sz="quarter" idx="11"/>
          </p:nvPr>
        </p:nvSpPr>
        <p:spPr/>
        <p:txBody>
          <a:bodyPr/>
          <a:lstStyle/>
          <a:p>
            <a:r>
              <a:rPr lang="en-US"/>
              <a:t>Semantic Analysis</a:t>
            </a:r>
          </a:p>
        </p:txBody>
      </p:sp>
      <p:sp>
        <p:nvSpPr>
          <p:cNvPr id="4" name="Slide Number Placeholder 3">
            <a:extLst>
              <a:ext uri="{FF2B5EF4-FFF2-40B4-BE49-F238E27FC236}">
                <a16:creationId xmlns:a16="http://schemas.microsoft.com/office/drawing/2014/main" id="{A704C901-19AF-8B42-ADC2-8C4E22D965F5}"/>
              </a:ext>
            </a:extLst>
          </p:cNvPr>
          <p:cNvSpPr>
            <a:spLocks noGrp="1"/>
          </p:cNvSpPr>
          <p:nvPr>
            <p:ph type="sldNum" sz="quarter" idx="12"/>
          </p:nvPr>
        </p:nvSpPr>
        <p:spPr/>
        <p:txBody>
          <a:bodyPr/>
          <a:lstStyle/>
          <a:p>
            <a:fld id="{A05D6C45-613B-4FB7-A1BF-CF061849AB4A}" type="slidenum">
              <a:rPr lang="en-US" smtClean="0"/>
              <a:t>21</a:t>
            </a:fld>
            <a:endParaRPr lang="en-US"/>
          </a:p>
        </p:txBody>
      </p:sp>
    </p:spTree>
    <p:extLst>
      <p:ext uri="{BB962C8B-B14F-4D97-AF65-F5344CB8AC3E}">
        <p14:creationId xmlns:p14="http://schemas.microsoft.com/office/powerpoint/2010/main" val="41494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16C4FB-9CA2-4DC4-B50E-B893870CB234}"/>
              </a:ext>
            </a:extLst>
          </p:cNvPr>
          <p:cNvSpPr txBox="1"/>
          <p:nvPr/>
        </p:nvSpPr>
        <p:spPr>
          <a:xfrm>
            <a:off x="704236" y="186509"/>
            <a:ext cx="10489790" cy="4152932"/>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Type Mismatch in Expressions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Error Example: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int x = "hello";  // Error: assigning string to int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 Resolution Technique: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Implement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type inference and checking</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rules.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Compare the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expected type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with the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actual type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of operands and expressions.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If safe and permitted, insert type coercion/casting; otherwise, raise a type error.</a:t>
            </a:r>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659AB07-CD45-9462-7F75-0F6F8FEB84F5}"/>
              </a:ext>
            </a:extLst>
          </p:cNvPr>
          <p:cNvSpPr>
            <a:spLocks noGrp="1"/>
          </p:cNvSpPr>
          <p:nvPr>
            <p:ph type="dt" sz="half" idx="10"/>
          </p:nvPr>
        </p:nvSpPr>
        <p:spPr/>
        <p:txBody>
          <a:bodyPr/>
          <a:lstStyle/>
          <a:p>
            <a:fld id="{AFB8497F-B903-4A43-BF61-C9B053E81225}" type="datetime1">
              <a:rPr lang="en-US" smtClean="0"/>
              <a:t>7/17/2025</a:t>
            </a:fld>
            <a:endParaRPr lang="en-US"/>
          </a:p>
        </p:txBody>
      </p:sp>
      <p:sp>
        <p:nvSpPr>
          <p:cNvPr id="5" name="Footer Placeholder 4">
            <a:extLst>
              <a:ext uri="{FF2B5EF4-FFF2-40B4-BE49-F238E27FC236}">
                <a16:creationId xmlns:a16="http://schemas.microsoft.com/office/drawing/2014/main" id="{D1C7AC51-F3C6-CACC-92EA-014F0DBC59E7}"/>
              </a:ext>
            </a:extLst>
          </p:cNvPr>
          <p:cNvSpPr>
            <a:spLocks noGrp="1"/>
          </p:cNvSpPr>
          <p:nvPr>
            <p:ph type="ftr" sz="quarter" idx="11"/>
          </p:nvPr>
        </p:nvSpPr>
        <p:spPr/>
        <p:txBody>
          <a:bodyPr/>
          <a:lstStyle/>
          <a:p>
            <a:r>
              <a:rPr lang="en-US"/>
              <a:t>Semantic Analysis</a:t>
            </a:r>
          </a:p>
        </p:txBody>
      </p:sp>
      <p:sp>
        <p:nvSpPr>
          <p:cNvPr id="6" name="Slide Number Placeholder 5">
            <a:extLst>
              <a:ext uri="{FF2B5EF4-FFF2-40B4-BE49-F238E27FC236}">
                <a16:creationId xmlns:a16="http://schemas.microsoft.com/office/drawing/2014/main" id="{6BC639F8-77CC-06E4-4B47-2939FA25B255}"/>
              </a:ext>
            </a:extLst>
          </p:cNvPr>
          <p:cNvSpPr>
            <a:spLocks noGrp="1"/>
          </p:cNvSpPr>
          <p:nvPr>
            <p:ph type="sldNum" sz="quarter" idx="12"/>
          </p:nvPr>
        </p:nvSpPr>
        <p:spPr/>
        <p:txBody>
          <a:bodyPr/>
          <a:lstStyle/>
          <a:p>
            <a:fld id="{A05D6C45-613B-4FB7-A1BF-CF061849AB4A}" type="slidenum">
              <a:rPr lang="en-US" smtClean="0"/>
              <a:t>22</a:t>
            </a:fld>
            <a:endParaRPr lang="en-US"/>
          </a:p>
        </p:txBody>
      </p:sp>
    </p:spTree>
    <p:extLst>
      <p:ext uri="{BB962C8B-B14F-4D97-AF65-F5344CB8AC3E}">
        <p14:creationId xmlns:p14="http://schemas.microsoft.com/office/powerpoint/2010/main" val="3004083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930A86-057E-C19F-B604-8BDF64FD6970}"/>
              </a:ext>
            </a:extLst>
          </p:cNvPr>
          <p:cNvSpPr txBox="1"/>
          <p:nvPr/>
        </p:nvSpPr>
        <p:spPr>
          <a:xfrm>
            <a:off x="600997" y="239480"/>
            <a:ext cx="10961738" cy="4223720"/>
          </a:xfrm>
          <a:prstGeom prst="rect">
            <a:avLst/>
          </a:prstGeom>
          <a:noFill/>
        </p:spPr>
        <p:txBody>
          <a:bodyPr wrap="square">
            <a:spAutoFit/>
          </a:bodyPr>
          <a:lstStyle/>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Incorrect Number or Type of Function Arguments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0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Error Example: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int sum(int a, int b);</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sum(5);  // Error: too few arguments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Resolution Technique: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Maintain a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function signature table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with parameter types.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At each function call,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match the argument count and types</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Suggest overloads or corrections if possible</a:t>
            </a:r>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2ABE5A0-FFB3-F328-E808-B90CCBA2C7DC}"/>
              </a:ext>
            </a:extLst>
          </p:cNvPr>
          <p:cNvSpPr>
            <a:spLocks noGrp="1"/>
          </p:cNvSpPr>
          <p:nvPr>
            <p:ph type="dt" sz="half" idx="10"/>
          </p:nvPr>
        </p:nvSpPr>
        <p:spPr/>
        <p:txBody>
          <a:bodyPr/>
          <a:lstStyle/>
          <a:p>
            <a:fld id="{C9BD9707-A5F3-46C8-BD03-02FD64E6FC38}" type="datetime1">
              <a:rPr lang="en-US" smtClean="0"/>
              <a:t>7/17/2025</a:t>
            </a:fld>
            <a:endParaRPr lang="en-US"/>
          </a:p>
        </p:txBody>
      </p:sp>
      <p:sp>
        <p:nvSpPr>
          <p:cNvPr id="5" name="Footer Placeholder 4">
            <a:extLst>
              <a:ext uri="{FF2B5EF4-FFF2-40B4-BE49-F238E27FC236}">
                <a16:creationId xmlns:a16="http://schemas.microsoft.com/office/drawing/2014/main" id="{F1BDCD0C-33F7-878B-03AB-84E4EEC01EEB}"/>
              </a:ext>
            </a:extLst>
          </p:cNvPr>
          <p:cNvSpPr>
            <a:spLocks noGrp="1"/>
          </p:cNvSpPr>
          <p:nvPr>
            <p:ph type="ftr" sz="quarter" idx="11"/>
          </p:nvPr>
        </p:nvSpPr>
        <p:spPr/>
        <p:txBody>
          <a:bodyPr/>
          <a:lstStyle/>
          <a:p>
            <a:r>
              <a:rPr lang="en-US"/>
              <a:t>Semantic Analysis</a:t>
            </a:r>
          </a:p>
        </p:txBody>
      </p:sp>
      <p:sp>
        <p:nvSpPr>
          <p:cNvPr id="6" name="Slide Number Placeholder 5">
            <a:extLst>
              <a:ext uri="{FF2B5EF4-FFF2-40B4-BE49-F238E27FC236}">
                <a16:creationId xmlns:a16="http://schemas.microsoft.com/office/drawing/2014/main" id="{7968DE49-745A-2D66-31B7-6161162A950F}"/>
              </a:ext>
            </a:extLst>
          </p:cNvPr>
          <p:cNvSpPr>
            <a:spLocks noGrp="1"/>
          </p:cNvSpPr>
          <p:nvPr>
            <p:ph type="sldNum" sz="quarter" idx="12"/>
          </p:nvPr>
        </p:nvSpPr>
        <p:spPr/>
        <p:txBody>
          <a:bodyPr/>
          <a:lstStyle/>
          <a:p>
            <a:fld id="{A05D6C45-613B-4FB7-A1BF-CF061849AB4A}" type="slidenum">
              <a:rPr lang="en-US" smtClean="0"/>
              <a:t>23</a:t>
            </a:fld>
            <a:endParaRPr lang="en-US"/>
          </a:p>
        </p:txBody>
      </p:sp>
    </p:spTree>
    <p:extLst>
      <p:ext uri="{BB962C8B-B14F-4D97-AF65-F5344CB8AC3E}">
        <p14:creationId xmlns:p14="http://schemas.microsoft.com/office/powerpoint/2010/main" val="2297368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009501-0E6A-3275-1A31-F13AC7A37FC9}"/>
              </a:ext>
            </a:extLst>
          </p:cNvPr>
          <p:cNvSpPr txBox="1"/>
          <p:nvPr/>
        </p:nvSpPr>
        <p:spPr>
          <a:xfrm>
            <a:off x="645242" y="147017"/>
            <a:ext cx="10032590" cy="5175776"/>
          </a:xfrm>
          <a:prstGeom prst="rect">
            <a:avLst/>
          </a:prstGeom>
          <a:noFill/>
        </p:spPr>
        <p:txBody>
          <a:bodyPr wrap="square">
            <a:spAutoFit/>
          </a:bodyPr>
          <a:lstStyle/>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Invalid Return Type in Functions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Error Example: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int square()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return "hello";  // Error: should return int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Resolution Technique: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Check that the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return statement type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matches the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function’s declared return type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For void functions,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no return with a value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is allowed.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Infer return types in type-inferred languages and ensure consistency.</a:t>
            </a:r>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68265F0-92C1-751C-4AAD-0D7807431CB4}"/>
              </a:ext>
            </a:extLst>
          </p:cNvPr>
          <p:cNvSpPr>
            <a:spLocks noGrp="1"/>
          </p:cNvSpPr>
          <p:nvPr>
            <p:ph type="dt" sz="half" idx="10"/>
          </p:nvPr>
        </p:nvSpPr>
        <p:spPr/>
        <p:txBody>
          <a:bodyPr/>
          <a:lstStyle/>
          <a:p>
            <a:fld id="{31A0F6C2-9593-44E6-A350-BB7130A96147}" type="datetime1">
              <a:rPr lang="en-US" smtClean="0"/>
              <a:t>7/17/2025</a:t>
            </a:fld>
            <a:endParaRPr lang="en-US"/>
          </a:p>
        </p:txBody>
      </p:sp>
      <p:sp>
        <p:nvSpPr>
          <p:cNvPr id="5" name="Footer Placeholder 4">
            <a:extLst>
              <a:ext uri="{FF2B5EF4-FFF2-40B4-BE49-F238E27FC236}">
                <a16:creationId xmlns:a16="http://schemas.microsoft.com/office/drawing/2014/main" id="{AA1524AD-A929-C40B-C127-7F54D44E3C3B}"/>
              </a:ext>
            </a:extLst>
          </p:cNvPr>
          <p:cNvSpPr>
            <a:spLocks noGrp="1"/>
          </p:cNvSpPr>
          <p:nvPr>
            <p:ph type="ftr" sz="quarter" idx="11"/>
          </p:nvPr>
        </p:nvSpPr>
        <p:spPr/>
        <p:txBody>
          <a:bodyPr/>
          <a:lstStyle/>
          <a:p>
            <a:r>
              <a:rPr lang="en-US"/>
              <a:t>Semantic Analysis</a:t>
            </a:r>
          </a:p>
        </p:txBody>
      </p:sp>
      <p:sp>
        <p:nvSpPr>
          <p:cNvPr id="6" name="Slide Number Placeholder 5">
            <a:extLst>
              <a:ext uri="{FF2B5EF4-FFF2-40B4-BE49-F238E27FC236}">
                <a16:creationId xmlns:a16="http://schemas.microsoft.com/office/drawing/2014/main" id="{A2E6CCF6-1C1F-8273-7727-03C24CBF931E}"/>
              </a:ext>
            </a:extLst>
          </p:cNvPr>
          <p:cNvSpPr>
            <a:spLocks noGrp="1"/>
          </p:cNvSpPr>
          <p:nvPr>
            <p:ph type="sldNum" sz="quarter" idx="12"/>
          </p:nvPr>
        </p:nvSpPr>
        <p:spPr/>
        <p:txBody>
          <a:bodyPr/>
          <a:lstStyle/>
          <a:p>
            <a:fld id="{A05D6C45-613B-4FB7-A1BF-CF061849AB4A}" type="slidenum">
              <a:rPr lang="en-US" smtClean="0"/>
              <a:t>24</a:t>
            </a:fld>
            <a:endParaRPr lang="en-US"/>
          </a:p>
        </p:txBody>
      </p:sp>
    </p:spTree>
    <p:extLst>
      <p:ext uri="{BB962C8B-B14F-4D97-AF65-F5344CB8AC3E}">
        <p14:creationId xmlns:p14="http://schemas.microsoft.com/office/powerpoint/2010/main" val="2416026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F2565C-80D3-5F8F-C0FF-43A982EA8F86}"/>
              </a:ext>
            </a:extLst>
          </p:cNvPr>
          <p:cNvSpPr txBox="1"/>
          <p:nvPr/>
        </p:nvSpPr>
        <p:spPr>
          <a:xfrm>
            <a:off x="291280" y="202273"/>
            <a:ext cx="11050229" cy="4111895"/>
          </a:xfrm>
          <a:prstGeom prst="rect">
            <a:avLst/>
          </a:prstGeom>
          <a:noFill/>
        </p:spPr>
        <p:txBody>
          <a:bodyPr wrap="square">
            <a:spAutoFit/>
          </a:bodyPr>
          <a:lstStyle/>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Incompatible Operations Between Data Types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Error Example:</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int x = 5 + "</a:t>
            </a:r>
            <a:r>
              <a:rPr lang="en-US" sz="2800" kern="0" dirty="0" err="1">
                <a:effectLst/>
                <a:latin typeface="Times New Roman" panose="02020603050405020304" pitchFamily="18" charset="0"/>
                <a:ea typeface="Times New Roman" panose="02020603050405020304" pitchFamily="18" charset="0"/>
                <a:cs typeface="Times New Roman" panose="02020603050405020304" pitchFamily="18" charset="0"/>
              </a:rPr>
              <a:t>abc</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 Error: cannot add int and string</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Resolution Technique:</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Maintain a </a:t>
            </a: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type compatibility matrix</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for operations.</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Check operand types for each operator.</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buNone/>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Report error if operation is undefined or unsafe</a:t>
            </a:r>
            <a:endParaRPr lang="en-US"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21C7C8D-64E8-BD9F-FE30-9EB4B9B3403A}"/>
              </a:ext>
            </a:extLst>
          </p:cNvPr>
          <p:cNvSpPr>
            <a:spLocks noGrp="1"/>
          </p:cNvSpPr>
          <p:nvPr>
            <p:ph type="dt" sz="half" idx="10"/>
          </p:nvPr>
        </p:nvSpPr>
        <p:spPr/>
        <p:txBody>
          <a:bodyPr/>
          <a:lstStyle/>
          <a:p>
            <a:fld id="{23618F3B-93B6-4781-99BA-66F9C8133C1F}" type="datetime1">
              <a:rPr lang="en-US" smtClean="0"/>
              <a:t>7/17/2025</a:t>
            </a:fld>
            <a:endParaRPr lang="en-US"/>
          </a:p>
        </p:txBody>
      </p:sp>
      <p:sp>
        <p:nvSpPr>
          <p:cNvPr id="5" name="Footer Placeholder 4">
            <a:extLst>
              <a:ext uri="{FF2B5EF4-FFF2-40B4-BE49-F238E27FC236}">
                <a16:creationId xmlns:a16="http://schemas.microsoft.com/office/drawing/2014/main" id="{3D7B7F60-C01B-0863-7DFE-6B74786A0268}"/>
              </a:ext>
            </a:extLst>
          </p:cNvPr>
          <p:cNvSpPr>
            <a:spLocks noGrp="1"/>
          </p:cNvSpPr>
          <p:nvPr>
            <p:ph type="ftr" sz="quarter" idx="11"/>
          </p:nvPr>
        </p:nvSpPr>
        <p:spPr/>
        <p:txBody>
          <a:bodyPr/>
          <a:lstStyle/>
          <a:p>
            <a:r>
              <a:rPr lang="en-US"/>
              <a:t>Semantic Analysis</a:t>
            </a:r>
          </a:p>
        </p:txBody>
      </p:sp>
      <p:sp>
        <p:nvSpPr>
          <p:cNvPr id="6" name="Slide Number Placeholder 5">
            <a:extLst>
              <a:ext uri="{FF2B5EF4-FFF2-40B4-BE49-F238E27FC236}">
                <a16:creationId xmlns:a16="http://schemas.microsoft.com/office/drawing/2014/main" id="{9AC9862D-4C9F-93D6-CE2A-8B1B90AF41ED}"/>
              </a:ext>
            </a:extLst>
          </p:cNvPr>
          <p:cNvSpPr>
            <a:spLocks noGrp="1"/>
          </p:cNvSpPr>
          <p:nvPr>
            <p:ph type="sldNum" sz="quarter" idx="12"/>
          </p:nvPr>
        </p:nvSpPr>
        <p:spPr/>
        <p:txBody>
          <a:bodyPr/>
          <a:lstStyle/>
          <a:p>
            <a:fld id="{A05D6C45-613B-4FB7-A1BF-CF061849AB4A}" type="slidenum">
              <a:rPr lang="en-US" smtClean="0"/>
              <a:t>25</a:t>
            </a:fld>
            <a:endParaRPr lang="en-US"/>
          </a:p>
        </p:txBody>
      </p:sp>
    </p:spTree>
    <p:extLst>
      <p:ext uri="{BB962C8B-B14F-4D97-AF65-F5344CB8AC3E}">
        <p14:creationId xmlns:p14="http://schemas.microsoft.com/office/powerpoint/2010/main" val="1717119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965264-FE1D-0E65-71E3-FE6EAC0C0083}"/>
              </a:ext>
            </a:extLst>
          </p:cNvPr>
          <p:cNvSpPr txBox="1"/>
          <p:nvPr/>
        </p:nvSpPr>
        <p:spPr>
          <a:xfrm>
            <a:off x="438764" y="220599"/>
            <a:ext cx="10902746" cy="5299721"/>
          </a:xfrm>
          <a:prstGeom prst="rect">
            <a:avLst/>
          </a:prstGeom>
          <a:noFill/>
        </p:spPr>
        <p:txBody>
          <a:bodyPr wrap="square">
            <a:spAutoFit/>
          </a:bodyPr>
          <a:lstStyle/>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Scope Violation Errors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Error Example: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int x = 5;</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x = 10;  // Error: 'x' is out of scope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Resolution Technique: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Use a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stack-based symbol table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with scope levels.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On exiting a block,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pop the scope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and remove identifiers.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Ensure identifiers are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resolved within accessible scopes</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only.</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81DD151-170B-6585-0E6A-2680DDC6F75F}"/>
              </a:ext>
            </a:extLst>
          </p:cNvPr>
          <p:cNvSpPr>
            <a:spLocks noGrp="1"/>
          </p:cNvSpPr>
          <p:nvPr>
            <p:ph type="dt" sz="half" idx="10"/>
          </p:nvPr>
        </p:nvSpPr>
        <p:spPr/>
        <p:txBody>
          <a:bodyPr/>
          <a:lstStyle/>
          <a:p>
            <a:fld id="{A09A5EF7-065A-49A6-A443-E39FA6A2D9A1}" type="datetime1">
              <a:rPr lang="en-US" smtClean="0"/>
              <a:t>7/17/2025</a:t>
            </a:fld>
            <a:endParaRPr lang="en-US"/>
          </a:p>
        </p:txBody>
      </p:sp>
      <p:sp>
        <p:nvSpPr>
          <p:cNvPr id="5" name="Footer Placeholder 4">
            <a:extLst>
              <a:ext uri="{FF2B5EF4-FFF2-40B4-BE49-F238E27FC236}">
                <a16:creationId xmlns:a16="http://schemas.microsoft.com/office/drawing/2014/main" id="{D029CEF3-1F1F-C156-2681-513C7CCE5369}"/>
              </a:ext>
            </a:extLst>
          </p:cNvPr>
          <p:cNvSpPr>
            <a:spLocks noGrp="1"/>
          </p:cNvSpPr>
          <p:nvPr>
            <p:ph type="ftr" sz="quarter" idx="11"/>
          </p:nvPr>
        </p:nvSpPr>
        <p:spPr/>
        <p:txBody>
          <a:bodyPr/>
          <a:lstStyle/>
          <a:p>
            <a:r>
              <a:rPr lang="en-US"/>
              <a:t>Semantic Analysis</a:t>
            </a:r>
          </a:p>
        </p:txBody>
      </p:sp>
      <p:sp>
        <p:nvSpPr>
          <p:cNvPr id="6" name="Slide Number Placeholder 5">
            <a:extLst>
              <a:ext uri="{FF2B5EF4-FFF2-40B4-BE49-F238E27FC236}">
                <a16:creationId xmlns:a16="http://schemas.microsoft.com/office/drawing/2014/main" id="{F4EDCC11-FB5F-40B6-5082-8F6B4F862867}"/>
              </a:ext>
            </a:extLst>
          </p:cNvPr>
          <p:cNvSpPr>
            <a:spLocks noGrp="1"/>
          </p:cNvSpPr>
          <p:nvPr>
            <p:ph type="sldNum" sz="quarter" idx="12"/>
          </p:nvPr>
        </p:nvSpPr>
        <p:spPr/>
        <p:txBody>
          <a:bodyPr/>
          <a:lstStyle/>
          <a:p>
            <a:fld id="{A05D6C45-613B-4FB7-A1BF-CF061849AB4A}" type="slidenum">
              <a:rPr lang="en-US" smtClean="0"/>
              <a:t>26</a:t>
            </a:fld>
            <a:endParaRPr lang="en-US"/>
          </a:p>
        </p:txBody>
      </p:sp>
    </p:spTree>
    <p:extLst>
      <p:ext uri="{BB962C8B-B14F-4D97-AF65-F5344CB8AC3E}">
        <p14:creationId xmlns:p14="http://schemas.microsoft.com/office/powerpoint/2010/main" val="1683987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CE7F49-CACA-1F11-CD15-314C6027474D}"/>
              </a:ext>
            </a:extLst>
          </p:cNvPr>
          <p:cNvSpPr txBox="1"/>
          <p:nvPr/>
        </p:nvSpPr>
        <p:spPr>
          <a:xfrm>
            <a:off x="350273" y="207022"/>
            <a:ext cx="10829003" cy="4710007"/>
          </a:xfrm>
          <a:prstGeom prst="rect">
            <a:avLst/>
          </a:prstGeom>
          <a:noFill/>
        </p:spPr>
        <p:txBody>
          <a:bodyPr wrap="square">
            <a:spAutoFit/>
          </a:bodyPr>
          <a:lstStyle/>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Inaccessible or Unreachable Code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Error Example:</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return 0;</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x = 5;  // Error: unreachable code</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 Resolution Technique:</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Traverse control flow in semantic phase.</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Mark code that </a:t>
            </a: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comes after return, break, or exit</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as unreachable.</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buNone/>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Emit warnings or errors based on severity</a:t>
            </a:r>
            <a:endParaRPr lang="en-US" sz="28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6F072291-5DCB-615C-2294-8332CD04DB72}"/>
              </a:ext>
            </a:extLst>
          </p:cNvPr>
          <p:cNvSpPr>
            <a:spLocks noGrp="1"/>
          </p:cNvSpPr>
          <p:nvPr>
            <p:ph type="dt" sz="half" idx="10"/>
          </p:nvPr>
        </p:nvSpPr>
        <p:spPr/>
        <p:txBody>
          <a:bodyPr/>
          <a:lstStyle/>
          <a:p>
            <a:fld id="{98DE33B0-6C45-44A8-ABDF-BED0F5839434}" type="datetime1">
              <a:rPr lang="en-US" smtClean="0"/>
              <a:t>7/17/2025</a:t>
            </a:fld>
            <a:endParaRPr lang="en-US"/>
          </a:p>
        </p:txBody>
      </p:sp>
      <p:sp>
        <p:nvSpPr>
          <p:cNvPr id="7" name="Footer Placeholder 6">
            <a:extLst>
              <a:ext uri="{FF2B5EF4-FFF2-40B4-BE49-F238E27FC236}">
                <a16:creationId xmlns:a16="http://schemas.microsoft.com/office/drawing/2014/main" id="{BF039768-DD68-2383-BFE7-50791A0D0464}"/>
              </a:ext>
            </a:extLst>
          </p:cNvPr>
          <p:cNvSpPr>
            <a:spLocks noGrp="1"/>
          </p:cNvSpPr>
          <p:nvPr>
            <p:ph type="ftr" sz="quarter" idx="11"/>
          </p:nvPr>
        </p:nvSpPr>
        <p:spPr/>
        <p:txBody>
          <a:bodyPr/>
          <a:lstStyle/>
          <a:p>
            <a:r>
              <a:rPr lang="en-US"/>
              <a:t>Semantic Analysis</a:t>
            </a:r>
          </a:p>
        </p:txBody>
      </p:sp>
      <p:sp>
        <p:nvSpPr>
          <p:cNvPr id="8" name="Slide Number Placeholder 7">
            <a:extLst>
              <a:ext uri="{FF2B5EF4-FFF2-40B4-BE49-F238E27FC236}">
                <a16:creationId xmlns:a16="http://schemas.microsoft.com/office/drawing/2014/main" id="{B1174343-9362-4836-ADDA-18EE443956F1}"/>
              </a:ext>
            </a:extLst>
          </p:cNvPr>
          <p:cNvSpPr>
            <a:spLocks noGrp="1"/>
          </p:cNvSpPr>
          <p:nvPr>
            <p:ph type="sldNum" sz="quarter" idx="12"/>
          </p:nvPr>
        </p:nvSpPr>
        <p:spPr/>
        <p:txBody>
          <a:bodyPr/>
          <a:lstStyle/>
          <a:p>
            <a:fld id="{A05D6C45-613B-4FB7-A1BF-CF061849AB4A}" type="slidenum">
              <a:rPr lang="en-US" smtClean="0"/>
              <a:t>27</a:t>
            </a:fld>
            <a:endParaRPr lang="en-US"/>
          </a:p>
        </p:txBody>
      </p:sp>
    </p:spTree>
    <p:extLst>
      <p:ext uri="{BB962C8B-B14F-4D97-AF65-F5344CB8AC3E}">
        <p14:creationId xmlns:p14="http://schemas.microsoft.com/office/powerpoint/2010/main" val="2994623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0637FD-EC00-3DB5-9DB9-195CFE733C5E}"/>
              </a:ext>
            </a:extLst>
          </p:cNvPr>
          <p:cNvSpPr txBox="1"/>
          <p:nvPr/>
        </p:nvSpPr>
        <p:spPr>
          <a:xfrm>
            <a:off x="409266" y="232880"/>
            <a:ext cx="11315701" cy="4136773"/>
          </a:xfrm>
          <a:prstGeom prst="rect">
            <a:avLst/>
          </a:prstGeom>
          <a:noFill/>
        </p:spPr>
        <p:txBody>
          <a:bodyPr wrap="square">
            <a:spAutoFit/>
          </a:bodyPr>
          <a:lstStyle/>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Incorrect Use of Control Statements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Error Example:</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break;  // Error: used outside of loop</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Resolution Technique:</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Maintain a </a:t>
            </a: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loop context flag</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during semantic analysis.</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Ensure break and continue are </a:t>
            </a: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only used inside loops</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Report errors if used elsewhere.</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5BBEC5D-9E3D-739F-DB12-5665477D6EFD}"/>
              </a:ext>
            </a:extLst>
          </p:cNvPr>
          <p:cNvSpPr>
            <a:spLocks noGrp="1"/>
          </p:cNvSpPr>
          <p:nvPr>
            <p:ph type="dt" sz="half" idx="10"/>
          </p:nvPr>
        </p:nvSpPr>
        <p:spPr/>
        <p:txBody>
          <a:bodyPr/>
          <a:lstStyle/>
          <a:p>
            <a:fld id="{68A597AF-6131-448D-A329-283FE439BA17}" type="datetime1">
              <a:rPr lang="en-US" smtClean="0"/>
              <a:t>7/17/2025</a:t>
            </a:fld>
            <a:endParaRPr lang="en-US"/>
          </a:p>
        </p:txBody>
      </p:sp>
      <p:sp>
        <p:nvSpPr>
          <p:cNvPr id="5" name="Footer Placeholder 4">
            <a:extLst>
              <a:ext uri="{FF2B5EF4-FFF2-40B4-BE49-F238E27FC236}">
                <a16:creationId xmlns:a16="http://schemas.microsoft.com/office/drawing/2014/main" id="{15394B7D-D7A7-4FAB-00EE-3E0D6C13F645}"/>
              </a:ext>
            </a:extLst>
          </p:cNvPr>
          <p:cNvSpPr>
            <a:spLocks noGrp="1"/>
          </p:cNvSpPr>
          <p:nvPr>
            <p:ph type="ftr" sz="quarter" idx="11"/>
          </p:nvPr>
        </p:nvSpPr>
        <p:spPr/>
        <p:txBody>
          <a:bodyPr/>
          <a:lstStyle/>
          <a:p>
            <a:r>
              <a:rPr lang="en-US"/>
              <a:t>Semantic Analysis</a:t>
            </a:r>
          </a:p>
        </p:txBody>
      </p:sp>
      <p:sp>
        <p:nvSpPr>
          <p:cNvPr id="6" name="Slide Number Placeholder 5">
            <a:extLst>
              <a:ext uri="{FF2B5EF4-FFF2-40B4-BE49-F238E27FC236}">
                <a16:creationId xmlns:a16="http://schemas.microsoft.com/office/drawing/2014/main" id="{227A6B53-A36C-B324-F194-B8117C8DDB90}"/>
              </a:ext>
            </a:extLst>
          </p:cNvPr>
          <p:cNvSpPr>
            <a:spLocks noGrp="1"/>
          </p:cNvSpPr>
          <p:nvPr>
            <p:ph type="sldNum" sz="quarter" idx="12"/>
          </p:nvPr>
        </p:nvSpPr>
        <p:spPr/>
        <p:txBody>
          <a:bodyPr/>
          <a:lstStyle/>
          <a:p>
            <a:fld id="{A05D6C45-613B-4FB7-A1BF-CF061849AB4A}" type="slidenum">
              <a:rPr lang="en-US" smtClean="0"/>
              <a:t>28</a:t>
            </a:fld>
            <a:endParaRPr lang="en-US"/>
          </a:p>
        </p:txBody>
      </p:sp>
    </p:spTree>
    <p:extLst>
      <p:ext uri="{BB962C8B-B14F-4D97-AF65-F5344CB8AC3E}">
        <p14:creationId xmlns:p14="http://schemas.microsoft.com/office/powerpoint/2010/main" val="1606104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9C8B12-41AB-9D79-1F4E-6A6CF4B66860}"/>
              </a:ext>
            </a:extLst>
          </p:cNvPr>
          <p:cNvSpPr txBox="1"/>
          <p:nvPr/>
        </p:nvSpPr>
        <p:spPr>
          <a:xfrm>
            <a:off x="409267" y="421669"/>
            <a:ext cx="10902745" cy="4136773"/>
          </a:xfrm>
          <a:prstGeom prst="rect">
            <a:avLst/>
          </a:prstGeom>
          <a:noFill/>
        </p:spPr>
        <p:txBody>
          <a:bodyPr wrap="square">
            <a:spAutoFit/>
          </a:bodyPr>
          <a:lstStyle/>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Incorrect Use of Constant or Immutable Values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Error Example:</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const int x = 5;</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x = 10;  // Error: reassignment to constant</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Resolution Technique:</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Track </a:t>
            </a: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const/</a:t>
            </a:r>
            <a:r>
              <a:rPr lang="en-US" sz="2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readonly</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properties in the symbol table.</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Raise an error on any </a:t>
            </a: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modification attempt</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1EAC1A8-D3D3-5A17-BAC1-0D8A72BAA518}"/>
              </a:ext>
            </a:extLst>
          </p:cNvPr>
          <p:cNvSpPr>
            <a:spLocks noGrp="1"/>
          </p:cNvSpPr>
          <p:nvPr>
            <p:ph type="dt" sz="half" idx="10"/>
          </p:nvPr>
        </p:nvSpPr>
        <p:spPr/>
        <p:txBody>
          <a:bodyPr/>
          <a:lstStyle/>
          <a:p>
            <a:fld id="{B5494B6C-7BC9-47C7-B301-74BD852EAFEB}" type="datetime1">
              <a:rPr lang="en-US" smtClean="0"/>
              <a:t>7/17/2025</a:t>
            </a:fld>
            <a:endParaRPr lang="en-US"/>
          </a:p>
        </p:txBody>
      </p:sp>
      <p:sp>
        <p:nvSpPr>
          <p:cNvPr id="5" name="Footer Placeholder 4">
            <a:extLst>
              <a:ext uri="{FF2B5EF4-FFF2-40B4-BE49-F238E27FC236}">
                <a16:creationId xmlns:a16="http://schemas.microsoft.com/office/drawing/2014/main" id="{423D04A8-91CE-53CB-F855-F01FDEBE551C}"/>
              </a:ext>
            </a:extLst>
          </p:cNvPr>
          <p:cNvSpPr>
            <a:spLocks noGrp="1"/>
          </p:cNvSpPr>
          <p:nvPr>
            <p:ph type="ftr" sz="quarter" idx="11"/>
          </p:nvPr>
        </p:nvSpPr>
        <p:spPr/>
        <p:txBody>
          <a:bodyPr/>
          <a:lstStyle/>
          <a:p>
            <a:r>
              <a:rPr lang="en-US"/>
              <a:t>Semantic Analysis</a:t>
            </a:r>
          </a:p>
        </p:txBody>
      </p:sp>
      <p:sp>
        <p:nvSpPr>
          <p:cNvPr id="6" name="Slide Number Placeholder 5">
            <a:extLst>
              <a:ext uri="{FF2B5EF4-FFF2-40B4-BE49-F238E27FC236}">
                <a16:creationId xmlns:a16="http://schemas.microsoft.com/office/drawing/2014/main" id="{7220E740-F9AA-C383-8C00-E9A36A23435B}"/>
              </a:ext>
            </a:extLst>
          </p:cNvPr>
          <p:cNvSpPr>
            <a:spLocks noGrp="1"/>
          </p:cNvSpPr>
          <p:nvPr>
            <p:ph type="sldNum" sz="quarter" idx="12"/>
          </p:nvPr>
        </p:nvSpPr>
        <p:spPr/>
        <p:txBody>
          <a:bodyPr/>
          <a:lstStyle/>
          <a:p>
            <a:fld id="{A05D6C45-613B-4FB7-A1BF-CF061849AB4A}" type="slidenum">
              <a:rPr lang="en-US" smtClean="0"/>
              <a:t>29</a:t>
            </a:fld>
            <a:endParaRPr lang="en-US"/>
          </a:p>
        </p:txBody>
      </p:sp>
    </p:spTree>
    <p:extLst>
      <p:ext uri="{BB962C8B-B14F-4D97-AF65-F5344CB8AC3E}">
        <p14:creationId xmlns:p14="http://schemas.microsoft.com/office/powerpoint/2010/main" val="4115481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DA30F5-98FA-760B-005E-3A06FD6E0077}"/>
              </a:ext>
            </a:extLst>
          </p:cNvPr>
          <p:cNvSpPr txBox="1"/>
          <p:nvPr/>
        </p:nvSpPr>
        <p:spPr>
          <a:xfrm>
            <a:off x="497757" y="126732"/>
            <a:ext cx="10740513" cy="6637073"/>
          </a:xfrm>
          <a:prstGeom prst="rect">
            <a:avLst/>
          </a:prstGeom>
          <a:noFill/>
        </p:spPr>
        <p:txBody>
          <a:bodyPr wrap="square">
            <a:spAutoFit/>
          </a:bodyPr>
          <a:lstStyle/>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Objectives of Semantic Analysis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The main objectives of semantic analysis are:</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Type Checking</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Ensuring that operations in the code are performed on compatible data types.</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Scope Resolution</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Determining the visibility of variables and functions in a given context.</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Symbol Table Management</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Collecting and managing information about variable declarations, types, and scopes.</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Function and Procedure Checks</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Ensuring correct use of functions (e.g., right number and type of parameters).</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Label and Control Flow Checks</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Validating loop controls, return statements, </a:t>
            </a:r>
            <a:r>
              <a:rPr lang="en-US" sz="2800" kern="0" dirty="0">
                <a:effectLst/>
                <a:latin typeface="Courier New" panose="02070309020205020404" pitchFamily="49" charset="0"/>
                <a:ea typeface="Times New Roman" panose="02020603050405020304" pitchFamily="18" charset="0"/>
                <a:cs typeface="Times New Roman" panose="02020603050405020304" pitchFamily="18" charset="0"/>
              </a:rPr>
              <a:t>break</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800" kern="0" dirty="0">
                <a:effectLst/>
                <a:latin typeface="Courier New" panose="02070309020205020404" pitchFamily="49" charset="0"/>
                <a:ea typeface="Times New Roman" panose="02020603050405020304" pitchFamily="18" charset="0"/>
                <a:cs typeface="Times New Roman" panose="02020603050405020304" pitchFamily="18" charset="0"/>
              </a:rPr>
              <a:t>continue</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usage, etc</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D267D1A-BD3A-F8A6-1C16-E7FB8F578738}"/>
              </a:ext>
            </a:extLst>
          </p:cNvPr>
          <p:cNvSpPr>
            <a:spLocks noGrp="1"/>
          </p:cNvSpPr>
          <p:nvPr>
            <p:ph type="dt" sz="half" idx="10"/>
          </p:nvPr>
        </p:nvSpPr>
        <p:spPr/>
        <p:txBody>
          <a:bodyPr/>
          <a:lstStyle/>
          <a:p>
            <a:fld id="{FAD53B22-3292-4016-9926-2AAEB20211CD}" type="datetime1">
              <a:rPr lang="en-US" smtClean="0"/>
              <a:t>7/17/2025</a:t>
            </a:fld>
            <a:endParaRPr lang="en-US"/>
          </a:p>
        </p:txBody>
      </p:sp>
      <p:sp>
        <p:nvSpPr>
          <p:cNvPr id="5" name="Footer Placeholder 4">
            <a:extLst>
              <a:ext uri="{FF2B5EF4-FFF2-40B4-BE49-F238E27FC236}">
                <a16:creationId xmlns:a16="http://schemas.microsoft.com/office/drawing/2014/main" id="{E982D12A-85BA-7647-9A8E-7D4DBB956019}"/>
              </a:ext>
            </a:extLst>
          </p:cNvPr>
          <p:cNvSpPr>
            <a:spLocks noGrp="1"/>
          </p:cNvSpPr>
          <p:nvPr>
            <p:ph type="ftr" sz="quarter" idx="11"/>
          </p:nvPr>
        </p:nvSpPr>
        <p:spPr/>
        <p:txBody>
          <a:bodyPr/>
          <a:lstStyle/>
          <a:p>
            <a:r>
              <a:rPr lang="en-US"/>
              <a:t>Semantic Analysis</a:t>
            </a:r>
          </a:p>
        </p:txBody>
      </p:sp>
      <p:sp>
        <p:nvSpPr>
          <p:cNvPr id="6" name="Slide Number Placeholder 5">
            <a:extLst>
              <a:ext uri="{FF2B5EF4-FFF2-40B4-BE49-F238E27FC236}">
                <a16:creationId xmlns:a16="http://schemas.microsoft.com/office/drawing/2014/main" id="{676B32DA-B3CD-4B79-A3BC-614A3D9C50A2}"/>
              </a:ext>
            </a:extLst>
          </p:cNvPr>
          <p:cNvSpPr>
            <a:spLocks noGrp="1"/>
          </p:cNvSpPr>
          <p:nvPr>
            <p:ph type="sldNum" sz="quarter" idx="12"/>
          </p:nvPr>
        </p:nvSpPr>
        <p:spPr/>
        <p:txBody>
          <a:bodyPr/>
          <a:lstStyle/>
          <a:p>
            <a:fld id="{A05D6C45-613B-4FB7-A1BF-CF061849AB4A}" type="slidenum">
              <a:rPr lang="en-US" smtClean="0"/>
              <a:t>3</a:t>
            </a:fld>
            <a:endParaRPr lang="en-US"/>
          </a:p>
        </p:txBody>
      </p:sp>
    </p:spTree>
    <p:extLst>
      <p:ext uri="{BB962C8B-B14F-4D97-AF65-F5344CB8AC3E}">
        <p14:creationId xmlns:p14="http://schemas.microsoft.com/office/powerpoint/2010/main" val="1441827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626C948-E40D-2EF7-6B45-B64F68EE82EB}"/>
              </a:ext>
            </a:extLst>
          </p:cNvPr>
          <p:cNvGraphicFramePr>
            <a:graphicFrameLocks noGrp="1"/>
          </p:cNvGraphicFramePr>
          <p:nvPr>
            <p:extLst>
              <p:ext uri="{D42A27DB-BD31-4B8C-83A1-F6EECF244321}">
                <p14:modId xmlns:p14="http://schemas.microsoft.com/office/powerpoint/2010/main" val="3295451077"/>
              </p:ext>
            </p:extLst>
          </p:nvPr>
        </p:nvGraphicFramePr>
        <p:xfrm>
          <a:off x="280219" y="0"/>
          <a:ext cx="11592231" cy="5979711"/>
        </p:xfrm>
        <a:graphic>
          <a:graphicData uri="http://schemas.openxmlformats.org/drawingml/2006/table">
            <a:tbl>
              <a:tblPr firstRow="1" firstCol="1" bandRow="1"/>
              <a:tblGrid>
                <a:gridCol w="3864077">
                  <a:extLst>
                    <a:ext uri="{9D8B030D-6E8A-4147-A177-3AD203B41FA5}">
                      <a16:colId xmlns:a16="http://schemas.microsoft.com/office/drawing/2014/main" val="633778155"/>
                    </a:ext>
                  </a:extLst>
                </a:gridCol>
                <a:gridCol w="3864077">
                  <a:extLst>
                    <a:ext uri="{9D8B030D-6E8A-4147-A177-3AD203B41FA5}">
                      <a16:colId xmlns:a16="http://schemas.microsoft.com/office/drawing/2014/main" val="3102449008"/>
                    </a:ext>
                  </a:extLst>
                </a:gridCol>
                <a:gridCol w="3864077">
                  <a:extLst>
                    <a:ext uri="{9D8B030D-6E8A-4147-A177-3AD203B41FA5}">
                      <a16:colId xmlns:a16="http://schemas.microsoft.com/office/drawing/2014/main" val="3667511035"/>
                    </a:ext>
                  </a:extLst>
                </a:gridCol>
              </a:tblGrid>
              <a:tr h="402771">
                <a:tc>
                  <a:txBody>
                    <a:bodyPr/>
                    <a:lstStyle/>
                    <a:p>
                      <a:pPr marL="0" marR="0" algn="ctr">
                        <a:lnSpc>
                          <a:spcPct val="115000"/>
                        </a:lnSpc>
                        <a:spcAft>
                          <a:spcPts val="800"/>
                        </a:spcAft>
                        <a:buNone/>
                      </a:pPr>
                      <a:r>
                        <a:rPr lang="en-US" sz="2000" b="1" kern="0">
                          <a:effectLst/>
                          <a:latin typeface="Times New Roman" panose="02020603050405020304" pitchFamily="18" charset="0"/>
                          <a:ea typeface="Times New Roman" panose="02020603050405020304" pitchFamily="18" charset="0"/>
                          <a:cs typeface="Times New Roman" panose="02020603050405020304" pitchFamily="18" charset="0"/>
                        </a:rPr>
                        <a:t>Semantic Error Type</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Aft>
                          <a:spcPts val="800"/>
                        </a:spcAft>
                        <a:buNone/>
                      </a:pPr>
                      <a:r>
                        <a:rPr lang="en-US" sz="2000" b="1" kern="0">
                          <a:effectLst/>
                          <a:latin typeface="Times New Roman" panose="02020603050405020304" pitchFamily="18" charset="0"/>
                          <a:ea typeface="Times New Roman" panose="02020603050405020304" pitchFamily="18" charset="0"/>
                          <a:cs typeface="Times New Roman" panose="02020603050405020304" pitchFamily="18" charset="0"/>
                        </a:rPr>
                        <a:t>Example</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15000"/>
                        </a:lnSpc>
                        <a:spcAft>
                          <a:spcPts val="800"/>
                        </a:spcAft>
                        <a:buNone/>
                      </a:pPr>
                      <a:r>
                        <a:rPr lang="en-US" sz="2000" b="1" kern="0">
                          <a:effectLst/>
                          <a:latin typeface="Times New Roman" panose="02020603050405020304" pitchFamily="18" charset="0"/>
                          <a:ea typeface="Times New Roman" panose="02020603050405020304" pitchFamily="18" charset="0"/>
                          <a:cs typeface="Times New Roman" panose="02020603050405020304" pitchFamily="18" charset="0"/>
                        </a:rPr>
                        <a:t>Resolution Technique</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2085649"/>
                  </a:ext>
                </a:extLst>
              </a:tr>
              <a:tr h="402771">
                <a:tc>
                  <a:txBody>
                    <a:bodyPr/>
                    <a:lstStyle/>
                    <a:p>
                      <a:pPr marL="0" marR="0">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Undeclared Identifier</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x = 10;</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Check symbol table before usage</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19388683"/>
                  </a:ext>
                </a:extLst>
              </a:tr>
              <a:tr h="402771">
                <a:tc>
                  <a:txBody>
                    <a:bodyPr/>
                    <a:lstStyle/>
                    <a:p>
                      <a:pPr marL="0" marR="0">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Redeclaration</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int x; float x;</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Check duplicate declaration in same scope</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39415689"/>
                  </a:ext>
                </a:extLst>
              </a:tr>
              <a:tr h="402771">
                <a:tc>
                  <a:txBody>
                    <a:bodyPr/>
                    <a:lstStyle/>
                    <a:p>
                      <a:pPr marL="0" marR="0">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Type Mismatch</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int x = "abc";</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Type checking, type coercion if allowed</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78438486"/>
                  </a:ext>
                </a:extLst>
              </a:tr>
              <a:tr h="402771">
                <a:tc>
                  <a:txBody>
                    <a:bodyPr/>
                    <a:lstStyle/>
                    <a:p>
                      <a:pPr marL="0" marR="0">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Argument Mismatch in Function</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sum(5);</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Match function signature with call</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75145850"/>
                  </a:ext>
                </a:extLst>
              </a:tr>
              <a:tr h="403008">
                <a:tc>
                  <a:txBody>
                    <a:bodyPr/>
                    <a:lstStyle/>
                    <a:p>
                      <a:pPr marL="0" marR="0">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Incorrect Return Type</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return "yes"; in int function</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Match return type with function declaration</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29443790"/>
                  </a:ext>
                </a:extLst>
              </a:tr>
              <a:tr h="402771">
                <a:tc>
                  <a:txBody>
                    <a:bodyPr/>
                    <a:lstStyle/>
                    <a:p>
                      <a:pPr marL="0" marR="0">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Incompatible Operations</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5 + "abc"</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Use the operator-type compatibility table</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24256014"/>
                  </a:ext>
                </a:extLst>
              </a:tr>
              <a:tr h="402771">
                <a:tc>
                  <a:txBody>
                    <a:bodyPr/>
                    <a:lstStyle/>
                    <a:p>
                      <a:pPr marL="0" marR="0">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Scope Violations</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Use of out-of-scope variable</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Scope-aware symbol table traversal</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67395438"/>
                  </a:ext>
                </a:extLst>
              </a:tr>
              <a:tr h="403008">
                <a:tc>
                  <a:txBody>
                    <a:bodyPr/>
                    <a:lstStyle/>
                    <a:p>
                      <a:pPr marL="0" marR="0">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Unreachable Code</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Code after return</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Control flow analysis</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1309187"/>
                  </a:ext>
                </a:extLst>
              </a:tr>
              <a:tr h="403008">
                <a:tc>
                  <a:txBody>
                    <a:bodyPr/>
                    <a:lstStyle/>
                    <a:p>
                      <a:pPr marL="0" marR="0">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Misuse of break/continue</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break; outside loop</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Maintain the loop context stack</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66307255"/>
                  </a:ext>
                </a:extLst>
              </a:tr>
              <a:tr h="794771">
                <a:tc>
                  <a:txBody>
                    <a:bodyPr/>
                    <a:lstStyle/>
                    <a:p>
                      <a:pPr marL="0" marR="0">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Constant Reassignment</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pPr>
                      <a:r>
                        <a:rPr lang="en-US" sz="2000" kern="0">
                          <a:effectLst/>
                          <a:latin typeface="Times New Roman" panose="02020603050405020304" pitchFamily="18" charset="0"/>
                          <a:ea typeface="Times New Roman" panose="02020603050405020304" pitchFamily="18" charset="0"/>
                          <a:cs typeface="Times New Roman" panose="02020603050405020304" pitchFamily="18" charset="0"/>
                        </a:rPr>
                        <a:t>Modifying a const</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Mark constants in the symbol table, disallow modification</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02712545"/>
                  </a:ext>
                </a:extLst>
              </a:tr>
            </a:tbl>
          </a:graphicData>
        </a:graphic>
      </p:graphicFrame>
      <p:sp>
        <p:nvSpPr>
          <p:cNvPr id="3" name="Date Placeholder 2">
            <a:extLst>
              <a:ext uri="{FF2B5EF4-FFF2-40B4-BE49-F238E27FC236}">
                <a16:creationId xmlns:a16="http://schemas.microsoft.com/office/drawing/2014/main" id="{3853CBA6-47C1-7E68-3B82-94C4FAE2E0C3}"/>
              </a:ext>
            </a:extLst>
          </p:cNvPr>
          <p:cNvSpPr>
            <a:spLocks noGrp="1"/>
          </p:cNvSpPr>
          <p:nvPr>
            <p:ph type="dt" sz="half" idx="10"/>
          </p:nvPr>
        </p:nvSpPr>
        <p:spPr/>
        <p:txBody>
          <a:bodyPr/>
          <a:lstStyle/>
          <a:p>
            <a:fld id="{29C4A41A-0199-4A7A-A31F-254DD0E8C552}" type="datetime1">
              <a:rPr lang="en-US" smtClean="0"/>
              <a:t>7/17/2025</a:t>
            </a:fld>
            <a:endParaRPr lang="en-US"/>
          </a:p>
        </p:txBody>
      </p:sp>
      <p:sp>
        <p:nvSpPr>
          <p:cNvPr id="4" name="Footer Placeholder 3">
            <a:extLst>
              <a:ext uri="{FF2B5EF4-FFF2-40B4-BE49-F238E27FC236}">
                <a16:creationId xmlns:a16="http://schemas.microsoft.com/office/drawing/2014/main" id="{804756A9-053B-1525-5DF8-4A6784A32871}"/>
              </a:ext>
            </a:extLst>
          </p:cNvPr>
          <p:cNvSpPr>
            <a:spLocks noGrp="1"/>
          </p:cNvSpPr>
          <p:nvPr>
            <p:ph type="ftr" sz="quarter" idx="11"/>
          </p:nvPr>
        </p:nvSpPr>
        <p:spPr/>
        <p:txBody>
          <a:bodyPr/>
          <a:lstStyle/>
          <a:p>
            <a:r>
              <a:rPr lang="en-US"/>
              <a:t>Semantic Analysis</a:t>
            </a:r>
          </a:p>
        </p:txBody>
      </p:sp>
      <p:sp>
        <p:nvSpPr>
          <p:cNvPr id="5" name="Slide Number Placeholder 4">
            <a:extLst>
              <a:ext uri="{FF2B5EF4-FFF2-40B4-BE49-F238E27FC236}">
                <a16:creationId xmlns:a16="http://schemas.microsoft.com/office/drawing/2014/main" id="{76F681CB-A817-EF57-B80D-1473FD26A563}"/>
              </a:ext>
            </a:extLst>
          </p:cNvPr>
          <p:cNvSpPr>
            <a:spLocks noGrp="1"/>
          </p:cNvSpPr>
          <p:nvPr>
            <p:ph type="sldNum" sz="quarter" idx="12"/>
          </p:nvPr>
        </p:nvSpPr>
        <p:spPr/>
        <p:txBody>
          <a:bodyPr/>
          <a:lstStyle/>
          <a:p>
            <a:fld id="{A05D6C45-613B-4FB7-A1BF-CF061849AB4A}" type="slidenum">
              <a:rPr lang="en-US" smtClean="0"/>
              <a:t>30</a:t>
            </a:fld>
            <a:endParaRPr lang="en-US"/>
          </a:p>
        </p:txBody>
      </p:sp>
    </p:spTree>
    <p:extLst>
      <p:ext uri="{BB962C8B-B14F-4D97-AF65-F5344CB8AC3E}">
        <p14:creationId xmlns:p14="http://schemas.microsoft.com/office/powerpoint/2010/main" val="2851139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CCC023-7A3C-BC5A-4985-6F76130C57CA}"/>
              </a:ext>
            </a:extLst>
          </p:cNvPr>
          <p:cNvSpPr txBox="1"/>
          <p:nvPr/>
        </p:nvSpPr>
        <p:spPr>
          <a:xfrm>
            <a:off x="483009" y="357722"/>
            <a:ext cx="10666771" cy="556434"/>
          </a:xfrm>
          <a:prstGeom prst="rect">
            <a:avLst/>
          </a:prstGeom>
          <a:noFill/>
        </p:spPr>
        <p:txBody>
          <a:bodyPr wrap="square">
            <a:spAutoFit/>
          </a:bodyPr>
          <a:lstStyle/>
          <a:p>
            <a:pPr marL="0" marR="0" algn="ctr">
              <a:lnSpc>
                <a:spcPct val="115000"/>
              </a:lnSpc>
              <a:spcAft>
                <a:spcPts val="800"/>
              </a:spcAft>
              <a:buNone/>
            </a:pPr>
            <a:r>
              <a:rPr lang="en-US" sz="2800" b="1" kern="1800" dirty="0">
                <a:effectLst/>
                <a:latin typeface="Times New Roman" panose="02020603050405020304" pitchFamily="18" charset="0"/>
                <a:ea typeface="Times New Roman" panose="02020603050405020304" pitchFamily="18" charset="0"/>
                <a:cs typeface="Times New Roman" panose="02020603050405020304" pitchFamily="18" charset="0"/>
              </a:rPr>
              <a:t>Attributed Grammar in Compiler Design</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12AB8C6B-617C-44B0-F892-0EA48E5CA694}"/>
              </a:ext>
            </a:extLst>
          </p:cNvPr>
          <p:cNvSpPr txBox="1"/>
          <p:nvPr/>
        </p:nvSpPr>
        <p:spPr>
          <a:xfrm>
            <a:off x="669207" y="1154996"/>
            <a:ext cx="10937774" cy="3534301"/>
          </a:xfrm>
          <a:prstGeom prst="rect">
            <a:avLst/>
          </a:prstGeom>
          <a:noFill/>
        </p:spPr>
        <p:txBody>
          <a:bodyPr wrap="square">
            <a:spAutoFit/>
          </a:bodyPr>
          <a:lstStyle/>
          <a:p>
            <a:pPr marL="0" marR="0">
              <a:lnSpc>
                <a:spcPct val="115000"/>
              </a:lnSpc>
              <a:spcAft>
                <a:spcPts val="800"/>
              </a:spcAft>
              <a:buNone/>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An Attributed Grammar is an extension of a Context-Free Grammar (CFG) that associates attributes with the grammar symbols and uses semantic rules to compute attribute values. These grammars are essential in semantic analysis during compilation and help to perform tasks like type checking, symbol resolution, and intermediate code generation.</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buNone/>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They provide a formal mechanism to define how semantic information is propagated in a parse tree.</a:t>
            </a:r>
            <a:endParaRPr lang="en-US" sz="28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AA92F8E1-2DBF-4197-551A-0B77E3FBC2CC}"/>
              </a:ext>
            </a:extLst>
          </p:cNvPr>
          <p:cNvSpPr>
            <a:spLocks noGrp="1"/>
          </p:cNvSpPr>
          <p:nvPr>
            <p:ph type="dt" sz="half" idx="10"/>
          </p:nvPr>
        </p:nvSpPr>
        <p:spPr/>
        <p:txBody>
          <a:bodyPr/>
          <a:lstStyle/>
          <a:p>
            <a:fld id="{9FB73486-D8A0-4292-BA0F-EB4A9BD7AC3B}" type="datetime1">
              <a:rPr lang="en-US" smtClean="0"/>
              <a:t>7/17/2025</a:t>
            </a:fld>
            <a:endParaRPr lang="en-US"/>
          </a:p>
        </p:txBody>
      </p:sp>
      <p:sp>
        <p:nvSpPr>
          <p:cNvPr id="7" name="Footer Placeholder 6">
            <a:extLst>
              <a:ext uri="{FF2B5EF4-FFF2-40B4-BE49-F238E27FC236}">
                <a16:creationId xmlns:a16="http://schemas.microsoft.com/office/drawing/2014/main" id="{ED1631AA-C4EC-0630-DE17-ED0A0CE33ACF}"/>
              </a:ext>
            </a:extLst>
          </p:cNvPr>
          <p:cNvSpPr>
            <a:spLocks noGrp="1"/>
          </p:cNvSpPr>
          <p:nvPr>
            <p:ph type="ftr" sz="quarter" idx="11"/>
          </p:nvPr>
        </p:nvSpPr>
        <p:spPr/>
        <p:txBody>
          <a:bodyPr/>
          <a:lstStyle/>
          <a:p>
            <a:r>
              <a:rPr lang="en-US"/>
              <a:t>Semantic Analysis</a:t>
            </a:r>
          </a:p>
        </p:txBody>
      </p:sp>
      <p:sp>
        <p:nvSpPr>
          <p:cNvPr id="8" name="Slide Number Placeholder 7">
            <a:extLst>
              <a:ext uri="{FF2B5EF4-FFF2-40B4-BE49-F238E27FC236}">
                <a16:creationId xmlns:a16="http://schemas.microsoft.com/office/drawing/2014/main" id="{EAC0A9C9-5DC1-601C-FAEA-0044292EF1D8}"/>
              </a:ext>
            </a:extLst>
          </p:cNvPr>
          <p:cNvSpPr>
            <a:spLocks noGrp="1"/>
          </p:cNvSpPr>
          <p:nvPr>
            <p:ph type="sldNum" sz="quarter" idx="12"/>
          </p:nvPr>
        </p:nvSpPr>
        <p:spPr/>
        <p:txBody>
          <a:bodyPr/>
          <a:lstStyle/>
          <a:p>
            <a:fld id="{A05D6C45-613B-4FB7-A1BF-CF061849AB4A}" type="slidenum">
              <a:rPr lang="en-US" smtClean="0"/>
              <a:t>31</a:t>
            </a:fld>
            <a:endParaRPr lang="en-US"/>
          </a:p>
        </p:txBody>
      </p:sp>
    </p:spTree>
    <p:extLst>
      <p:ext uri="{BB962C8B-B14F-4D97-AF65-F5344CB8AC3E}">
        <p14:creationId xmlns:p14="http://schemas.microsoft.com/office/powerpoint/2010/main" val="24986568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C59DAC-15CF-290E-F4FE-4E4C35A9B397}"/>
              </a:ext>
            </a:extLst>
          </p:cNvPr>
          <p:cNvSpPr txBox="1"/>
          <p:nvPr/>
        </p:nvSpPr>
        <p:spPr>
          <a:xfrm>
            <a:off x="929148" y="299778"/>
            <a:ext cx="10427110" cy="5122428"/>
          </a:xfrm>
          <a:prstGeom prst="rect">
            <a:avLst/>
          </a:prstGeom>
          <a:noFill/>
        </p:spPr>
        <p:txBody>
          <a:bodyPr wrap="square">
            <a:spAutoFit/>
          </a:bodyPr>
          <a:lstStyle/>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Definition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An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Attributed Grammar</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is a 5-tuple: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G=(N,T,P,S,A)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Where: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Set of non-terminal symbols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T</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Set of terminal symbols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P</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Set of production rules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Start symbol</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Set of attributes and semantic rules associated with each symbol in N ∪ 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Each grammar symbol has a set of attributes: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Synthesized Attributes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Inherited Attributes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And each production rule has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semantic actions</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(rules) to compute attribute values.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0492109-B387-C597-984E-20A5011D18D7}"/>
              </a:ext>
            </a:extLst>
          </p:cNvPr>
          <p:cNvSpPr>
            <a:spLocks noGrp="1"/>
          </p:cNvSpPr>
          <p:nvPr>
            <p:ph type="dt" sz="half" idx="10"/>
          </p:nvPr>
        </p:nvSpPr>
        <p:spPr/>
        <p:txBody>
          <a:bodyPr/>
          <a:lstStyle/>
          <a:p>
            <a:fld id="{4D0D31DF-3609-49A8-85C3-DCAF56A708C1}" type="datetime1">
              <a:rPr lang="en-US" smtClean="0"/>
              <a:t>7/17/2025</a:t>
            </a:fld>
            <a:endParaRPr lang="en-US"/>
          </a:p>
        </p:txBody>
      </p:sp>
      <p:sp>
        <p:nvSpPr>
          <p:cNvPr id="5" name="Footer Placeholder 4">
            <a:extLst>
              <a:ext uri="{FF2B5EF4-FFF2-40B4-BE49-F238E27FC236}">
                <a16:creationId xmlns:a16="http://schemas.microsoft.com/office/drawing/2014/main" id="{1BC2E1C2-D39E-0CAC-249F-ED409910B0E1}"/>
              </a:ext>
            </a:extLst>
          </p:cNvPr>
          <p:cNvSpPr>
            <a:spLocks noGrp="1"/>
          </p:cNvSpPr>
          <p:nvPr>
            <p:ph type="ftr" sz="quarter" idx="11"/>
          </p:nvPr>
        </p:nvSpPr>
        <p:spPr/>
        <p:txBody>
          <a:bodyPr/>
          <a:lstStyle/>
          <a:p>
            <a:r>
              <a:rPr lang="en-US"/>
              <a:t>Semantic Analysis</a:t>
            </a:r>
          </a:p>
        </p:txBody>
      </p:sp>
      <p:sp>
        <p:nvSpPr>
          <p:cNvPr id="6" name="Slide Number Placeholder 5">
            <a:extLst>
              <a:ext uri="{FF2B5EF4-FFF2-40B4-BE49-F238E27FC236}">
                <a16:creationId xmlns:a16="http://schemas.microsoft.com/office/drawing/2014/main" id="{54458CA4-6965-81E1-CFBA-1A14363822B6}"/>
              </a:ext>
            </a:extLst>
          </p:cNvPr>
          <p:cNvSpPr>
            <a:spLocks noGrp="1"/>
          </p:cNvSpPr>
          <p:nvPr>
            <p:ph type="sldNum" sz="quarter" idx="12"/>
          </p:nvPr>
        </p:nvSpPr>
        <p:spPr/>
        <p:txBody>
          <a:bodyPr/>
          <a:lstStyle/>
          <a:p>
            <a:fld id="{A05D6C45-613B-4FB7-A1BF-CF061849AB4A}" type="slidenum">
              <a:rPr lang="en-US" smtClean="0"/>
              <a:t>32</a:t>
            </a:fld>
            <a:endParaRPr lang="en-US"/>
          </a:p>
        </p:txBody>
      </p:sp>
    </p:spTree>
    <p:extLst>
      <p:ext uri="{BB962C8B-B14F-4D97-AF65-F5344CB8AC3E}">
        <p14:creationId xmlns:p14="http://schemas.microsoft.com/office/powerpoint/2010/main" val="17960926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74449F-CD2A-F1C6-8813-12B1CCC3179C}"/>
              </a:ext>
            </a:extLst>
          </p:cNvPr>
          <p:cNvSpPr txBox="1"/>
          <p:nvPr/>
        </p:nvSpPr>
        <p:spPr>
          <a:xfrm>
            <a:off x="674738" y="263710"/>
            <a:ext cx="10976488" cy="4136773"/>
          </a:xfrm>
          <a:prstGeom prst="rect">
            <a:avLst/>
          </a:prstGeom>
          <a:noFill/>
        </p:spPr>
        <p:txBody>
          <a:bodyPr wrap="square">
            <a:spAutoFit/>
          </a:bodyPr>
          <a:lstStyle/>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Types of Attributes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Synthesized Attributes</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Computed </a:t>
            </a: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from the attributes of child nodes</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(bottom-up).</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Common in </a:t>
            </a: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bottom-up parsers</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Inherited Attributes</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Computed </a:t>
            </a: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from the parent and/or sibling nodes</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(top-down or lateral).</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Common in </a:t>
            </a: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top-down parsers</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or attribute propagation frameworks.</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73D13E8-EED2-7470-4A31-3C6C129CD76E}"/>
              </a:ext>
            </a:extLst>
          </p:cNvPr>
          <p:cNvSpPr>
            <a:spLocks noGrp="1"/>
          </p:cNvSpPr>
          <p:nvPr>
            <p:ph type="dt" sz="half" idx="10"/>
          </p:nvPr>
        </p:nvSpPr>
        <p:spPr/>
        <p:txBody>
          <a:bodyPr/>
          <a:lstStyle/>
          <a:p>
            <a:fld id="{A30A3005-B6FE-4A39-87C9-57BB6516CA01}" type="datetime1">
              <a:rPr lang="en-US" smtClean="0"/>
              <a:t>7/17/2025</a:t>
            </a:fld>
            <a:endParaRPr lang="en-US"/>
          </a:p>
        </p:txBody>
      </p:sp>
      <p:sp>
        <p:nvSpPr>
          <p:cNvPr id="5" name="Footer Placeholder 4">
            <a:extLst>
              <a:ext uri="{FF2B5EF4-FFF2-40B4-BE49-F238E27FC236}">
                <a16:creationId xmlns:a16="http://schemas.microsoft.com/office/drawing/2014/main" id="{9B95FCCC-5FE4-4DFB-A864-923923375FBD}"/>
              </a:ext>
            </a:extLst>
          </p:cNvPr>
          <p:cNvSpPr>
            <a:spLocks noGrp="1"/>
          </p:cNvSpPr>
          <p:nvPr>
            <p:ph type="ftr" sz="quarter" idx="11"/>
          </p:nvPr>
        </p:nvSpPr>
        <p:spPr/>
        <p:txBody>
          <a:bodyPr/>
          <a:lstStyle/>
          <a:p>
            <a:r>
              <a:rPr lang="en-US"/>
              <a:t>Semantic Analysis</a:t>
            </a:r>
          </a:p>
        </p:txBody>
      </p:sp>
      <p:sp>
        <p:nvSpPr>
          <p:cNvPr id="6" name="Slide Number Placeholder 5">
            <a:extLst>
              <a:ext uri="{FF2B5EF4-FFF2-40B4-BE49-F238E27FC236}">
                <a16:creationId xmlns:a16="http://schemas.microsoft.com/office/drawing/2014/main" id="{CDAC17C0-18F3-B81B-53FF-4DB698CD2E47}"/>
              </a:ext>
            </a:extLst>
          </p:cNvPr>
          <p:cNvSpPr>
            <a:spLocks noGrp="1"/>
          </p:cNvSpPr>
          <p:nvPr>
            <p:ph type="sldNum" sz="quarter" idx="12"/>
          </p:nvPr>
        </p:nvSpPr>
        <p:spPr/>
        <p:txBody>
          <a:bodyPr/>
          <a:lstStyle/>
          <a:p>
            <a:fld id="{A05D6C45-613B-4FB7-A1BF-CF061849AB4A}" type="slidenum">
              <a:rPr lang="en-US" smtClean="0"/>
              <a:t>33</a:t>
            </a:fld>
            <a:endParaRPr lang="en-US"/>
          </a:p>
        </p:txBody>
      </p:sp>
    </p:spTree>
    <p:extLst>
      <p:ext uri="{BB962C8B-B14F-4D97-AF65-F5344CB8AC3E}">
        <p14:creationId xmlns:p14="http://schemas.microsoft.com/office/powerpoint/2010/main" val="40230219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CF0BF0-0687-C590-E167-AA128996D92F}"/>
              </a:ext>
            </a:extLst>
          </p:cNvPr>
          <p:cNvSpPr txBox="1"/>
          <p:nvPr/>
        </p:nvSpPr>
        <p:spPr>
          <a:xfrm>
            <a:off x="497758" y="397895"/>
            <a:ext cx="6098458" cy="461665"/>
          </a:xfrm>
          <a:prstGeom prst="rect">
            <a:avLst/>
          </a:prstGeom>
          <a:noFill/>
        </p:spPr>
        <p:txBody>
          <a:bodyPr wrap="square">
            <a:spAutoFit/>
          </a:bodyPr>
          <a:lstStyle/>
          <a:p>
            <a:r>
              <a:rPr lang="en-US" sz="2400" b="1" kern="0" dirty="0">
                <a:effectLst/>
                <a:latin typeface="Times New Roman" panose="02020603050405020304" pitchFamily="18" charset="0"/>
                <a:ea typeface="Times New Roman" panose="02020603050405020304" pitchFamily="18" charset="0"/>
              </a:rPr>
              <a:t>Types of Attributed Grammars</a:t>
            </a:r>
            <a:endParaRPr lang="en-US" sz="2400" dirty="0"/>
          </a:p>
        </p:txBody>
      </p:sp>
      <p:graphicFrame>
        <p:nvGraphicFramePr>
          <p:cNvPr id="4" name="Table 3">
            <a:extLst>
              <a:ext uri="{FF2B5EF4-FFF2-40B4-BE49-F238E27FC236}">
                <a16:creationId xmlns:a16="http://schemas.microsoft.com/office/drawing/2014/main" id="{769F5FAE-E208-460E-FCE0-96B3AAACB3E1}"/>
              </a:ext>
            </a:extLst>
          </p:cNvPr>
          <p:cNvGraphicFramePr>
            <a:graphicFrameLocks noGrp="1"/>
          </p:cNvGraphicFramePr>
          <p:nvPr>
            <p:extLst>
              <p:ext uri="{D42A27DB-BD31-4B8C-83A1-F6EECF244321}">
                <p14:modId xmlns:p14="http://schemas.microsoft.com/office/powerpoint/2010/main" val="257316624"/>
              </p:ext>
            </p:extLst>
          </p:nvPr>
        </p:nvGraphicFramePr>
        <p:xfrm>
          <a:off x="838200" y="1297858"/>
          <a:ext cx="10515600" cy="4541269"/>
        </p:xfrm>
        <a:graphic>
          <a:graphicData uri="http://schemas.openxmlformats.org/drawingml/2006/table">
            <a:tbl>
              <a:tblPr firstRow="1" firstCol="1" bandRow="1"/>
              <a:tblGrid>
                <a:gridCol w="3505200">
                  <a:extLst>
                    <a:ext uri="{9D8B030D-6E8A-4147-A177-3AD203B41FA5}">
                      <a16:colId xmlns:a16="http://schemas.microsoft.com/office/drawing/2014/main" val="1986923681"/>
                    </a:ext>
                  </a:extLst>
                </a:gridCol>
                <a:gridCol w="3505200">
                  <a:extLst>
                    <a:ext uri="{9D8B030D-6E8A-4147-A177-3AD203B41FA5}">
                      <a16:colId xmlns:a16="http://schemas.microsoft.com/office/drawing/2014/main" val="820462634"/>
                    </a:ext>
                  </a:extLst>
                </a:gridCol>
                <a:gridCol w="3505200">
                  <a:extLst>
                    <a:ext uri="{9D8B030D-6E8A-4147-A177-3AD203B41FA5}">
                      <a16:colId xmlns:a16="http://schemas.microsoft.com/office/drawing/2014/main" val="4102833334"/>
                    </a:ext>
                  </a:extLst>
                </a:gridCol>
              </a:tblGrid>
              <a:tr h="651640">
                <a:tc>
                  <a:txBody>
                    <a:bodyPr/>
                    <a:lstStyle/>
                    <a:p>
                      <a:pPr marL="0" marR="0" algn="ctr">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Type</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marL="0" marR="0" algn="ctr">
                        <a:lnSpc>
                          <a:spcPct val="115000"/>
                        </a:lnSpc>
                        <a:spcAft>
                          <a:spcPts val="800"/>
                        </a:spcAft>
                        <a:buNone/>
                      </a:pPr>
                      <a:r>
                        <a:rPr lang="en-US" sz="2800" b="1" kern="0">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US"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marL="0" marR="0" algn="ctr">
                        <a:lnSpc>
                          <a:spcPct val="115000"/>
                        </a:lnSpc>
                        <a:spcAft>
                          <a:spcPts val="800"/>
                        </a:spcAft>
                        <a:buNone/>
                      </a:pPr>
                      <a:r>
                        <a:rPr lang="en-US" sz="2800" b="1" kern="0">
                          <a:effectLst/>
                          <a:latin typeface="Times New Roman" panose="02020603050405020304" pitchFamily="18" charset="0"/>
                          <a:ea typeface="Times New Roman" panose="02020603050405020304" pitchFamily="18" charset="0"/>
                          <a:cs typeface="Times New Roman" panose="02020603050405020304" pitchFamily="18" charset="0"/>
                        </a:rPr>
                        <a:t>Attribute Dependency</a:t>
                      </a:r>
                      <a:endParaRPr lang="en-US"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3912757699"/>
                  </a:ext>
                </a:extLst>
              </a:tr>
              <a:tr h="651640">
                <a:tc>
                  <a:txBody>
                    <a:bodyPr/>
                    <a:lstStyle/>
                    <a:p>
                      <a:pPr marL="0" marR="0">
                        <a:lnSpc>
                          <a:spcPct val="115000"/>
                        </a:lnSpc>
                        <a:spcAft>
                          <a:spcPts val="800"/>
                        </a:spcAft>
                        <a:buNone/>
                      </a:pPr>
                      <a:r>
                        <a:rPr lang="en-US" sz="2800" b="1" kern="0">
                          <a:effectLst/>
                          <a:latin typeface="Times New Roman" panose="02020603050405020304" pitchFamily="18" charset="0"/>
                          <a:ea typeface="Times New Roman" panose="02020603050405020304" pitchFamily="18" charset="0"/>
                          <a:cs typeface="Times New Roman" panose="02020603050405020304" pitchFamily="18" charset="0"/>
                        </a:rPr>
                        <a:t>S-Attributed Grammar</a:t>
                      </a:r>
                      <a:endParaRPr lang="en-US"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marL="0" marR="0">
                        <a:lnSpc>
                          <a:spcPct val="115000"/>
                        </a:lnSpc>
                        <a:spcAft>
                          <a:spcPts val="800"/>
                        </a:spcAft>
                        <a:buNone/>
                      </a:pPr>
                      <a:r>
                        <a:rPr lang="en-US" sz="2800" kern="0">
                          <a:effectLst/>
                          <a:latin typeface="Times New Roman" panose="02020603050405020304" pitchFamily="18" charset="0"/>
                          <a:ea typeface="Times New Roman" panose="02020603050405020304" pitchFamily="18" charset="0"/>
                          <a:cs typeface="Times New Roman" panose="02020603050405020304" pitchFamily="18" charset="0"/>
                        </a:rPr>
                        <a:t>Uses only </a:t>
                      </a:r>
                      <a:r>
                        <a:rPr lang="en-US" sz="2800" b="1" kern="0">
                          <a:effectLst/>
                          <a:latin typeface="Times New Roman" panose="02020603050405020304" pitchFamily="18" charset="0"/>
                          <a:ea typeface="Times New Roman" panose="02020603050405020304" pitchFamily="18" charset="0"/>
                          <a:cs typeface="Times New Roman" panose="02020603050405020304" pitchFamily="18" charset="0"/>
                        </a:rPr>
                        <a:t>synthesized</a:t>
                      </a:r>
                      <a:r>
                        <a:rPr lang="en-US" sz="2800" kern="0">
                          <a:effectLst/>
                          <a:latin typeface="Times New Roman" panose="02020603050405020304" pitchFamily="18" charset="0"/>
                          <a:ea typeface="Times New Roman" panose="02020603050405020304" pitchFamily="18" charset="0"/>
                          <a:cs typeface="Times New Roman" panose="02020603050405020304" pitchFamily="18" charset="0"/>
                        </a:rPr>
                        <a:t> attributes</a:t>
                      </a:r>
                      <a:endParaRPr lang="en-US"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marL="0" marR="0" algn="ctr">
                        <a:lnSpc>
                          <a:spcPct val="115000"/>
                        </a:lnSpc>
                        <a:spcAft>
                          <a:spcPts val="800"/>
                        </a:spcAft>
                        <a:buNone/>
                      </a:pPr>
                      <a:r>
                        <a:rPr lang="en-US" sz="2800" kern="0">
                          <a:effectLst/>
                          <a:latin typeface="Times New Roman" panose="02020603050405020304" pitchFamily="18" charset="0"/>
                          <a:ea typeface="Times New Roman" panose="02020603050405020304" pitchFamily="18" charset="0"/>
                          <a:cs typeface="Times New Roman" panose="02020603050405020304" pitchFamily="18" charset="0"/>
                        </a:rPr>
                        <a:t>Bottom-up</a:t>
                      </a:r>
                      <a:endParaRPr lang="en-US"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2417359607"/>
                  </a:ext>
                </a:extLst>
              </a:tr>
              <a:tr h="1285853">
                <a:tc>
                  <a:txBody>
                    <a:bodyPr/>
                    <a:lstStyle/>
                    <a:p>
                      <a:pPr marL="0" marR="0">
                        <a:lnSpc>
                          <a:spcPct val="115000"/>
                        </a:lnSpc>
                        <a:spcAft>
                          <a:spcPts val="800"/>
                        </a:spcAft>
                        <a:buNone/>
                      </a:pPr>
                      <a:r>
                        <a:rPr lang="en-US" sz="2800" b="1" kern="0">
                          <a:effectLst/>
                          <a:latin typeface="Times New Roman" panose="02020603050405020304" pitchFamily="18" charset="0"/>
                          <a:ea typeface="Times New Roman" panose="02020603050405020304" pitchFamily="18" charset="0"/>
                          <a:cs typeface="Times New Roman" panose="02020603050405020304" pitchFamily="18" charset="0"/>
                        </a:rPr>
                        <a:t>L-Attributed Grammar</a:t>
                      </a:r>
                      <a:endParaRPr lang="en-US"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marL="0" marR="0">
                        <a:lnSpc>
                          <a:spcPct val="115000"/>
                        </a:lnSpc>
                        <a:spcAft>
                          <a:spcPts val="800"/>
                        </a:spcAft>
                        <a:buNone/>
                      </a:pPr>
                      <a:r>
                        <a:rPr lang="en-US" sz="2800" kern="0">
                          <a:effectLst/>
                          <a:latin typeface="Times New Roman" panose="02020603050405020304" pitchFamily="18" charset="0"/>
                          <a:ea typeface="Times New Roman" panose="02020603050405020304" pitchFamily="18" charset="0"/>
                          <a:cs typeface="Times New Roman" panose="02020603050405020304" pitchFamily="18" charset="0"/>
                        </a:rPr>
                        <a:t>Allows </a:t>
                      </a:r>
                      <a:r>
                        <a:rPr lang="en-US" sz="2800" b="1" kern="0">
                          <a:effectLst/>
                          <a:latin typeface="Times New Roman" panose="02020603050405020304" pitchFamily="18" charset="0"/>
                          <a:ea typeface="Times New Roman" panose="02020603050405020304" pitchFamily="18" charset="0"/>
                          <a:cs typeface="Times New Roman" panose="02020603050405020304" pitchFamily="18" charset="0"/>
                        </a:rPr>
                        <a:t>inherited attributes</a:t>
                      </a:r>
                      <a:r>
                        <a:rPr lang="en-US" sz="2800" kern="0">
                          <a:effectLst/>
                          <a:latin typeface="Times New Roman" panose="02020603050405020304" pitchFamily="18" charset="0"/>
                          <a:ea typeface="Times New Roman" panose="02020603050405020304" pitchFamily="18" charset="0"/>
                          <a:cs typeface="Times New Roman" panose="02020603050405020304" pitchFamily="18" charset="0"/>
                        </a:rPr>
                        <a:t> but with </a:t>
                      </a:r>
                      <a:r>
                        <a:rPr lang="en-US" sz="2800" b="1" kern="0">
                          <a:effectLst/>
                          <a:latin typeface="Times New Roman" panose="02020603050405020304" pitchFamily="18" charset="0"/>
                          <a:ea typeface="Times New Roman" panose="02020603050405020304" pitchFamily="18" charset="0"/>
                          <a:cs typeface="Times New Roman" panose="02020603050405020304" pitchFamily="18" charset="0"/>
                        </a:rPr>
                        <a:t>left-to-right</a:t>
                      </a:r>
                      <a:r>
                        <a:rPr lang="en-US" sz="2800" kern="0">
                          <a:effectLst/>
                          <a:latin typeface="Times New Roman" panose="02020603050405020304" pitchFamily="18" charset="0"/>
                          <a:ea typeface="Times New Roman" panose="02020603050405020304" pitchFamily="18" charset="0"/>
                          <a:cs typeface="Times New Roman" panose="02020603050405020304" pitchFamily="18" charset="0"/>
                        </a:rPr>
                        <a:t> restriction</a:t>
                      </a:r>
                      <a:endParaRPr lang="en-US"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marL="0" marR="0" algn="ctr">
                        <a:lnSpc>
                          <a:spcPct val="115000"/>
                        </a:lnSpc>
                        <a:spcAft>
                          <a:spcPts val="800"/>
                        </a:spcAft>
                        <a:buNone/>
                      </a:pPr>
                      <a:r>
                        <a:rPr lang="en-US" sz="2800" kern="0">
                          <a:effectLst/>
                          <a:latin typeface="Times New Roman" panose="02020603050405020304" pitchFamily="18" charset="0"/>
                          <a:ea typeface="Times New Roman" panose="02020603050405020304" pitchFamily="18" charset="0"/>
                          <a:cs typeface="Times New Roman" panose="02020603050405020304" pitchFamily="18" charset="0"/>
                        </a:rPr>
                        <a:t>Top-down</a:t>
                      </a:r>
                      <a:endParaRPr lang="en-US"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2966108631"/>
                  </a:ext>
                </a:extLst>
              </a:tr>
              <a:tr h="651640">
                <a:tc>
                  <a:txBody>
                    <a:bodyPr/>
                    <a:lstStyle/>
                    <a:p>
                      <a:pPr marL="0" marR="0">
                        <a:lnSpc>
                          <a:spcPct val="115000"/>
                        </a:lnSpc>
                        <a:spcAft>
                          <a:spcPts val="800"/>
                        </a:spcAft>
                        <a:buNone/>
                      </a:pPr>
                      <a:r>
                        <a:rPr lang="en-US" sz="2800" b="1" kern="0">
                          <a:effectLst/>
                          <a:latin typeface="Times New Roman" panose="02020603050405020304" pitchFamily="18" charset="0"/>
                          <a:ea typeface="Times New Roman" panose="02020603050405020304" pitchFamily="18" charset="0"/>
                          <a:cs typeface="Times New Roman" panose="02020603050405020304" pitchFamily="18" charset="0"/>
                        </a:rPr>
                        <a:t>General Attributed Grammar</a:t>
                      </a:r>
                      <a:endParaRPr lang="en-US"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marL="0" marR="0">
                        <a:lnSpc>
                          <a:spcPct val="115000"/>
                        </a:lnSpc>
                        <a:spcAft>
                          <a:spcPts val="800"/>
                        </a:spcAft>
                        <a:buNone/>
                      </a:pPr>
                      <a:r>
                        <a:rPr lang="en-US" sz="2800" kern="0">
                          <a:effectLst/>
                          <a:latin typeface="Times New Roman" panose="02020603050405020304" pitchFamily="18" charset="0"/>
                          <a:ea typeface="Times New Roman" panose="02020603050405020304" pitchFamily="18" charset="0"/>
                          <a:cs typeface="Times New Roman" panose="02020603050405020304" pitchFamily="18" charset="0"/>
                        </a:rPr>
                        <a:t>No restriction (not suitable for efficient parsing)</a:t>
                      </a:r>
                      <a:endParaRPr lang="en-US" sz="2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marL="0" marR="0" algn="ctr">
                        <a:lnSpc>
                          <a:spcPct val="115000"/>
                        </a:lnSpc>
                        <a:spcAft>
                          <a:spcPts val="800"/>
                        </a:spcAft>
                        <a:buNone/>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Arbitrary</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988651004"/>
                  </a:ext>
                </a:extLst>
              </a:tr>
            </a:tbl>
          </a:graphicData>
        </a:graphic>
      </p:graphicFrame>
      <p:sp>
        <p:nvSpPr>
          <p:cNvPr id="5" name="Date Placeholder 4">
            <a:extLst>
              <a:ext uri="{FF2B5EF4-FFF2-40B4-BE49-F238E27FC236}">
                <a16:creationId xmlns:a16="http://schemas.microsoft.com/office/drawing/2014/main" id="{8CC89C29-7148-2B99-E9BA-30E4CDB1BE93}"/>
              </a:ext>
            </a:extLst>
          </p:cNvPr>
          <p:cNvSpPr>
            <a:spLocks noGrp="1"/>
          </p:cNvSpPr>
          <p:nvPr>
            <p:ph type="dt" sz="half" idx="10"/>
          </p:nvPr>
        </p:nvSpPr>
        <p:spPr/>
        <p:txBody>
          <a:bodyPr/>
          <a:lstStyle/>
          <a:p>
            <a:fld id="{6CAAB7DD-3255-4B5E-830F-C07D09C02FA6}" type="datetime1">
              <a:rPr lang="en-US" smtClean="0"/>
              <a:t>7/17/2025</a:t>
            </a:fld>
            <a:endParaRPr lang="en-US"/>
          </a:p>
        </p:txBody>
      </p:sp>
      <p:sp>
        <p:nvSpPr>
          <p:cNvPr id="6" name="Footer Placeholder 5">
            <a:extLst>
              <a:ext uri="{FF2B5EF4-FFF2-40B4-BE49-F238E27FC236}">
                <a16:creationId xmlns:a16="http://schemas.microsoft.com/office/drawing/2014/main" id="{EBAE438E-B1B2-83D7-5C56-4FB856F3A487}"/>
              </a:ext>
            </a:extLst>
          </p:cNvPr>
          <p:cNvSpPr>
            <a:spLocks noGrp="1"/>
          </p:cNvSpPr>
          <p:nvPr>
            <p:ph type="ftr" sz="quarter" idx="11"/>
          </p:nvPr>
        </p:nvSpPr>
        <p:spPr/>
        <p:txBody>
          <a:bodyPr/>
          <a:lstStyle/>
          <a:p>
            <a:r>
              <a:rPr lang="en-US"/>
              <a:t>Semantic Analysis</a:t>
            </a:r>
          </a:p>
        </p:txBody>
      </p:sp>
      <p:sp>
        <p:nvSpPr>
          <p:cNvPr id="7" name="Slide Number Placeholder 6">
            <a:extLst>
              <a:ext uri="{FF2B5EF4-FFF2-40B4-BE49-F238E27FC236}">
                <a16:creationId xmlns:a16="http://schemas.microsoft.com/office/drawing/2014/main" id="{AF183C30-D8B2-5FCC-C685-057FA2C84EAA}"/>
              </a:ext>
            </a:extLst>
          </p:cNvPr>
          <p:cNvSpPr>
            <a:spLocks noGrp="1"/>
          </p:cNvSpPr>
          <p:nvPr>
            <p:ph type="sldNum" sz="quarter" idx="12"/>
          </p:nvPr>
        </p:nvSpPr>
        <p:spPr/>
        <p:txBody>
          <a:bodyPr/>
          <a:lstStyle/>
          <a:p>
            <a:fld id="{A05D6C45-613B-4FB7-A1BF-CF061849AB4A}" type="slidenum">
              <a:rPr lang="en-US" smtClean="0"/>
              <a:t>34</a:t>
            </a:fld>
            <a:endParaRPr lang="en-US"/>
          </a:p>
        </p:txBody>
      </p:sp>
    </p:spTree>
    <p:extLst>
      <p:ext uri="{BB962C8B-B14F-4D97-AF65-F5344CB8AC3E}">
        <p14:creationId xmlns:p14="http://schemas.microsoft.com/office/powerpoint/2010/main" val="14555346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BB7B72-6D90-D0D9-F575-4DEA9F9D765D}"/>
              </a:ext>
            </a:extLst>
          </p:cNvPr>
          <p:cNvSpPr txBox="1"/>
          <p:nvPr/>
        </p:nvSpPr>
        <p:spPr>
          <a:xfrm>
            <a:off x="615745" y="207845"/>
            <a:ext cx="10932242" cy="5455083"/>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Example: S-Attributed Grammar for Expression Evaluation</a:t>
            </a:r>
            <a:endParaRPr lang="en-US" sz="1600" kern="100" dirty="0">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Evaluate simple arithmetic expressions like 3 + 5 * 2</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Grammar:</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2">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E → E + T</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2">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E → T</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2">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T → T * F</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2">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T → F</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2">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F → ( E )</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2">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F → digit</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Terminal digit has a numeric value as an attribute.</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Synthesized Attribute: </a:t>
            </a:r>
            <a:r>
              <a:rPr lang="en-US" sz="2800" b="1" kern="0" dirty="0" err="1">
                <a:effectLst/>
                <a:latin typeface="Times New Roman" panose="02020603050405020304" pitchFamily="18" charset="0"/>
                <a:ea typeface="Times New Roman" panose="02020603050405020304" pitchFamily="18" charset="0"/>
                <a:cs typeface="Times New Roman" panose="02020603050405020304" pitchFamily="18" charset="0"/>
              </a:rPr>
              <a:t>val</a:t>
            </a: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 for each non-terminal</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27A7F92-A507-7F19-5F9F-B29F6079060B}"/>
              </a:ext>
            </a:extLst>
          </p:cNvPr>
          <p:cNvSpPr>
            <a:spLocks noGrp="1"/>
          </p:cNvSpPr>
          <p:nvPr>
            <p:ph type="dt" sz="half" idx="10"/>
          </p:nvPr>
        </p:nvSpPr>
        <p:spPr/>
        <p:txBody>
          <a:bodyPr/>
          <a:lstStyle/>
          <a:p>
            <a:fld id="{84151D1D-6FA6-4563-97BD-B7F1272CE96A}" type="datetime1">
              <a:rPr lang="en-US" smtClean="0"/>
              <a:t>7/17/2025</a:t>
            </a:fld>
            <a:endParaRPr lang="en-US"/>
          </a:p>
        </p:txBody>
      </p:sp>
      <p:sp>
        <p:nvSpPr>
          <p:cNvPr id="5" name="Footer Placeholder 4">
            <a:extLst>
              <a:ext uri="{FF2B5EF4-FFF2-40B4-BE49-F238E27FC236}">
                <a16:creationId xmlns:a16="http://schemas.microsoft.com/office/drawing/2014/main" id="{844EC685-131F-69EF-20CB-E7E75B546F92}"/>
              </a:ext>
            </a:extLst>
          </p:cNvPr>
          <p:cNvSpPr>
            <a:spLocks noGrp="1"/>
          </p:cNvSpPr>
          <p:nvPr>
            <p:ph type="ftr" sz="quarter" idx="11"/>
          </p:nvPr>
        </p:nvSpPr>
        <p:spPr/>
        <p:txBody>
          <a:bodyPr/>
          <a:lstStyle/>
          <a:p>
            <a:r>
              <a:rPr lang="en-US"/>
              <a:t>Semantic Analysis</a:t>
            </a:r>
          </a:p>
        </p:txBody>
      </p:sp>
      <p:sp>
        <p:nvSpPr>
          <p:cNvPr id="6" name="Slide Number Placeholder 5">
            <a:extLst>
              <a:ext uri="{FF2B5EF4-FFF2-40B4-BE49-F238E27FC236}">
                <a16:creationId xmlns:a16="http://schemas.microsoft.com/office/drawing/2014/main" id="{5EFB702B-5562-AB60-A3A1-EAAEA9310A8E}"/>
              </a:ext>
            </a:extLst>
          </p:cNvPr>
          <p:cNvSpPr>
            <a:spLocks noGrp="1"/>
          </p:cNvSpPr>
          <p:nvPr>
            <p:ph type="sldNum" sz="quarter" idx="12"/>
          </p:nvPr>
        </p:nvSpPr>
        <p:spPr/>
        <p:txBody>
          <a:bodyPr/>
          <a:lstStyle/>
          <a:p>
            <a:fld id="{A05D6C45-613B-4FB7-A1BF-CF061849AB4A}" type="slidenum">
              <a:rPr lang="en-US" smtClean="0"/>
              <a:t>35</a:t>
            </a:fld>
            <a:endParaRPr lang="en-US"/>
          </a:p>
        </p:txBody>
      </p:sp>
    </p:spTree>
    <p:extLst>
      <p:ext uri="{BB962C8B-B14F-4D97-AF65-F5344CB8AC3E}">
        <p14:creationId xmlns:p14="http://schemas.microsoft.com/office/powerpoint/2010/main" val="30555168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5D45AE-8BC4-3486-B982-6E506F2D5257}"/>
              </a:ext>
            </a:extLst>
          </p:cNvPr>
          <p:cNvSpPr txBox="1"/>
          <p:nvPr/>
        </p:nvSpPr>
        <p:spPr>
          <a:xfrm>
            <a:off x="645241" y="175462"/>
            <a:ext cx="10902745" cy="4315861"/>
          </a:xfrm>
          <a:prstGeom prst="rect">
            <a:avLst/>
          </a:prstGeom>
          <a:noFill/>
        </p:spPr>
        <p:txBody>
          <a:bodyPr wrap="square">
            <a:spAutoFit/>
          </a:bodyPr>
          <a:lstStyle/>
          <a:p>
            <a:pPr marL="0" marR="0">
              <a:lnSpc>
                <a:spcPct val="115000"/>
              </a:lnSpc>
              <a:spcAft>
                <a:spcPts val="800"/>
              </a:spcAft>
              <a:buNone/>
            </a:pPr>
            <a:r>
              <a:rPr lang="en-US" sz="3200" b="1" kern="0" dirty="0">
                <a:effectLst/>
                <a:latin typeface="Times New Roman" panose="02020603050405020304" pitchFamily="18" charset="0"/>
                <a:ea typeface="Times New Roman" panose="02020603050405020304" pitchFamily="18" charset="0"/>
                <a:cs typeface="Times New Roman" panose="02020603050405020304" pitchFamily="18" charset="0"/>
              </a:rPr>
              <a:t>Augmented Grammar with Semantic Rules (S-Attributed):</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1. E → E1 + T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E.val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E1.val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T.val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2. E → T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E.val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T.val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3. T → T1 * F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T.val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T1.val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F.val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4. T → F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T.val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F.val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5. F → ( E )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F.val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E.val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6. F → digit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F.val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digit.lexval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digit.lexval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is the lexical value (e.g., 3, 5, 2) passed by the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lexer</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E1400F2-7C08-B7FE-DAC3-825DFF1B4FAC}"/>
              </a:ext>
            </a:extLst>
          </p:cNvPr>
          <p:cNvSpPr>
            <a:spLocks noGrp="1"/>
          </p:cNvSpPr>
          <p:nvPr>
            <p:ph type="dt" sz="half" idx="10"/>
          </p:nvPr>
        </p:nvSpPr>
        <p:spPr/>
        <p:txBody>
          <a:bodyPr/>
          <a:lstStyle/>
          <a:p>
            <a:fld id="{C090784E-D6BE-4BDF-81B0-99A2C508E8CC}" type="datetime1">
              <a:rPr lang="en-US" smtClean="0"/>
              <a:t>7/17/2025</a:t>
            </a:fld>
            <a:endParaRPr lang="en-US"/>
          </a:p>
        </p:txBody>
      </p:sp>
      <p:sp>
        <p:nvSpPr>
          <p:cNvPr id="5" name="Footer Placeholder 4">
            <a:extLst>
              <a:ext uri="{FF2B5EF4-FFF2-40B4-BE49-F238E27FC236}">
                <a16:creationId xmlns:a16="http://schemas.microsoft.com/office/drawing/2014/main" id="{CDDABA13-D91E-B844-A325-DA88DF89FEB6}"/>
              </a:ext>
            </a:extLst>
          </p:cNvPr>
          <p:cNvSpPr>
            <a:spLocks noGrp="1"/>
          </p:cNvSpPr>
          <p:nvPr>
            <p:ph type="ftr" sz="quarter" idx="11"/>
          </p:nvPr>
        </p:nvSpPr>
        <p:spPr/>
        <p:txBody>
          <a:bodyPr/>
          <a:lstStyle/>
          <a:p>
            <a:r>
              <a:rPr lang="en-US"/>
              <a:t>Semantic Analysis</a:t>
            </a:r>
          </a:p>
        </p:txBody>
      </p:sp>
      <p:sp>
        <p:nvSpPr>
          <p:cNvPr id="6" name="Slide Number Placeholder 5">
            <a:extLst>
              <a:ext uri="{FF2B5EF4-FFF2-40B4-BE49-F238E27FC236}">
                <a16:creationId xmlns:a16="http://schemas.microsoft.com/office/drawing/2014/main" id="{9BE3751F-589A-98DC-64BB-BF5189A0588E}"/>
              </a:ext>
            </a:extLst>
          </p:cNvPr>
          <p:cNvSpPr>
            <a:spLocks noGrp="1"/>
          </p:cNvSpPr>
          <p:nvPr>
            <p:ph type="sldNum" sz="quarter" idx="12"/>
          </p:nvPr>
        </p:nvSpPr>
        <p:spPr/>
        <p:txBody>
          <a:bodyPr/>
          <a:lstStyle/>
          <a:p>
            <a:fld id="{A05D6C45-613B-4FB7-A1BF-CF061849AB4A}" type="slidenum">
              <a:rPr lang="en-US" smtClean="0"/>
              <a:t>36</a:t>
            </a:fld>
            <a:endParaRPr lang="en-US"/>
          </a:p>
        </p:txBody>
      </p:sp>
    </p:spTree>
    <p:extLst>
      <p:ext uri="{BB962C8B-B14F-4D97-AF65-F5344CB8AC3E}">
        <p14:creationId xmlns:p14="http://schemas.microsoft.com/office/powerpoint/2010/main" val="39883079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B68D79-DDA3-128A-82FF-99168729D239}"/>
              </a:ext>
            </a:extLst>
          </p:cNvPr>
          <p:cNvSpPr txBox="1"/>
          <p:nvPr/>
        </p:nvSpPr>
        <p:spPr>
          <a:xfrm>
            <a:off x="7079228" y="415947"/>
            <a:ext cx="4660490" cy="5262979"/>
          </a:xfrm>
          <a:prstGeom prst="rect">
            <a:avLst/>
          </a:prstGeom>
          <a:noFill/>
        </p:spPr>
        <p:txBody>
          <a:bodyPr wrap="square">
            <a:spAutoFit/>
          </a:bodyPr>
          <a:lstStyle/>
          <a:p>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Attribute Evaluation: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buFont typeface="+mj-lt"/>
              <a:buAutoNum type="arabicPeriod"/>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 → digit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F.val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3</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buFont typeface="+mj-lt"/>
              <a:buAutoNum type="arabicPeriod"/>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 → F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T.val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3</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buFont typeface="+mj-lt"/>
              <a:buAutoNum type="arabicPeriod"/>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 → T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E.val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3</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buFont typeface="+mj-lt"/>
              <a:buAutoNum type="arabicPeriod"/>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Right subtree: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 → digit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F.val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2</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 → F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T.val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2</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 → digit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F.val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5</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 → T * F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T.val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5 * 2 = 10</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buFont typeface="+mj-lt"/>
              <a:buAutoNum type="arabicPeriod"/>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Final:</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 → E + T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E.val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3 + 10 = 13</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Final Output Value: 13</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FC90A28-F1D7-94E5-855E-079BC1F3D323}"/>
              </a:ext>
            </a:extLst>
          </p:cNvPr>
          <p:cNvSpPr txBox="1"/>
          <p:nvPr/>
        </p:nvSpPr>
        <p:spPr>
          <a:xfrm>
            <a:off x="0" y="0"/>
            <a:ext cx="6098458" cy="6094874"/>
          </a:xfrm>
          <a:prstGeom prst="rect">
            <a:avLst/>
          </a:prstGeom>
          <a:noFill/>
        </p:spPr>
        <p:txBody>
          <a:bodyPr wrap="square">
            <a:spAutoFit/>
          </a:bodyPr>
          <a:lstStyle/>
          <a:p>
            <a:pPr marL="0" marR="0">
              <a:lnSpc>
                <a:spcPct val="115000"/>
              </a:lnSpc>
              <a:spcAft>
                <a:spcPts val="800"/>
              </a:spcAft>
              <a:buNone/>
            </a:pPr>
            <a:r>
              <a:rPr lang="en-US" sz="3200" b="1" kern="0" dirty="0">
                <a:effectLst/>
                <a:latin typeface="Times New Roman" panose="02020603050405020304" pitchFamily="18" charset="0"/>
                <a:ea typeface="Times New Roman" panose="02020603050405020304" pitchFamily="18" charset="0"/>
                <a:cs typeface="Times New Roman" panose="02020603050405020304" pitchFamily="18" charset="0"/>
              </a:rPr>
              <a:t>Example Input: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3 + 5 * 2</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3200" b="1" kern="0" dirty="0">
                <a:effectLst/>
                <a:latin typeface="Times New Roman" panose="02020603050405020304" pitchFamily="18" charset="0"/>
                <a:ea typeface="Times New Roman" panose="02020603050405020304" pitchFamily="18" charset="0"/>
                <a:cs typeface="Times New Roman" panose="02020603050405020304" pitchFamily="18" charset="0"/>
              </a:rPr>
              <a:t>Parse Tree with Synthesized Attributes:</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          E</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        / | \</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      E  +   T</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      |      |</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      T      </a:t>
            </a:r>
            <a:r>
              <a:rPr lang="en-US" sz="1800" kern="0" dirty="0" err="1">
                <a:effectLst/>
                <a:latin typeface="Courier New" panose="02070309020205020404" pitchFamily="49" charset="0"/>
                <a:ea typeface="Times New Roman" panose="02020603050405020304" pitchFamily="18" charset="0"/>
                <a:cs typeface="Times New Roman" panose="02020603050405020304" pitchFamily="18" charset="0"/>
              </a:rPr>
              <a:t>T</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      |     / \</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      F    T   * F</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      |    |     |</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    digit </a:t>
            </a:r>
            <a:r>
              <a:rPr lang="en-US" sz="1800" kern="0" dirty="0" err="1">
                <a:effectLst/>
                <a:latin typeface="Courier New" panose="02070309020205020404" pitchFamily="49" charset="0"/>
                <a:ea typeface="Times New Roman" panose="02020603050405020304" pitchFamily="18" charset="0"/>
                <a:cs typeface="Times New Roman" panose="02020603050405020304" pitchFamily="18" charset="0"/>
              </a:rPr>
              <a:t>digit</a:t>
            </a: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kern="0" dirty="0" err="1">
                <a:effectLst/>
                <a:latin typeface="Courier New" panose="02070309020205020404" pitchFamily="49" charset="0"/>
                <a:ea typeface="Times New Roman" panose="02020603050405020304" pitchFamily="18" charset="0"/>
                <a:cs typeface="Times New Roman" panose="02020603050405020304" pitchFamily="18" charset="0"/>
              </a:rPr>
              <a:t>digit</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      3     5     2</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Date Placeholder 5">
            <a:extLst>
              <a:ext uri="{FF2B5EF4-FFF2-40B4-BE49-F238E27FC236}">
                <a16:creationId xmlns:a16="http://schemas.microsoft.com/office/drawing/2014/main" id="{5087871B-F47D-9D65-583B-ABF14F72C689}"/>
              </a:ext>
            </a:extLst>
          </p:cNvPr>
          <p:cNvSpPr>
            <a:spLocks noGrp="1"/>
          </p:cNvSpPr>
          <p:nvPr>
            <p:ph type="dt" sz="half" idx="10"/>
          </p:nvPr>
        </p:nvSpPr>
        <p:spPr/>
        <p:txBody>
          <a:bodyPr/>
          <a:lstStyle/>
          <a:p>
            <a:fld id="{C7EEE967-EA9C-4356-A51A-A6BF1388C7D0}" type="datetime1">
              <a:rPr lang="en-US" smtClean="0"/>
              <a:t>7/17/2025</a:t>
            </a:fld>
            <a:endParaRPr lang="en-US"/>
          </a:p>
        </p:txBody>
      </p:sp>
      <p:sp>
        <p:nvSpPr>
          <p:cNvPr id="7" name="Footer Placeholder 6">
            <a:extLst>
              <a:ext uri="{FF2B5EF4-FFF2-40B4-BE49-F238E27FC236}">
                <a16:creationId xmlns:a16="http://schemas.microsoft.com/office/drawing/2014/main" id="{EBAA54A3-871C-0C8F-E266-1158D7414B9B}"/>
              </a:ext>
            </a:extLst>
          </p:cNvPr>
          <p:cNvSpPr>
            <a:spLocks noGrp="1"/>
          </p:cNvSpPr>
          <p:nvPr>
            <p:ph type="ftr" sz="quarter" idx="11"/>
          </p:nvPr>
        </p:nvSpPr>
        <p:spPr/>
        <p:txBody>
          <a:bodyPr/>
          <a:lstStyle/>
          <a:p>
            <a:r>
              <a:rPr lang="en-US"/>
              <a:t>Semantic Analysis</a:t>
            </a:r>
          </a:p>
        </p:txBody>
      </p:sp>
      <p:sp>
        <p:nvSpPr>
          <p:cNvPr id="8" name="Slide Number Placeholder 7">
            <a:extLst>
              <a:ext uri="{FF2B5EF4-FFF2-40B4-BE49-F238E27FC236}">
                <a16:creationId xmlns:a16="http://schemas.microsoft.com/office/drawing/2014/main" id="{BE43F13A-5C5F-6F9D-183E-745C4FFCBC5A}"/>
              </a:ext>
            </a:extLst>
          </p:cNvPr>
          <p:cNvSpPr>
            <a:spLocks noGrp="1"/>
          </p:cNvSpPr>
          <p:nvPr>
            <p:ph type="sldNum" sz="quarter" idx="12"/>
          </p:nvPr>
        </p:nvSpPr>
        <p:spPr/>
        <p:txBody>
          <a:bodyPr/>
          <a:lstStyle/>
          <a:p>
            <a:fld id="{A05D6C45-613B-4FB7-A1BF-CF061849AB4A}" type="slidenum">
              <a:rPr lang="en-US" smtClean="0"/>
              <a:t>37</a:t>
            </a:fld>
            <a:endParaRPr lang="en-US"/>
          </a:p>
        </p:txBody>
      </p:sp>
    </p:spTree>
    <p:extLst>
      <p:ext uri="{BB962C8B-B14F-4D97-AF65-F5344CB8AC3E}">
        <p14:creationId xmlns:p14="http://schemas.microsoft.com/office/powerpoint/2010/main" val="11790190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5F784B-C0FF-3B95-A340-6A4B4D655DA1}"/>
              </a:ext>
            </a:extLst>
          </p:cNvPr>
          <p:cNvSpPr txBox="1"/>
          <p:nvPr/>
        </p:nvSpPr>
        <p:spPr>
          <a:xfrm>
            <a:off x="438764" y="220914"/>
            <a:ext cx="6098458" cy="523220"/>
          </a:xfrm>
          <a:prstGeom prst="rect">
            <a:avLst/>
          </a:prstGeom>
          <a:noFill/>
        </p:spPr>
        <p:txBody>
          <a:bodyPr wrap="square">
            <a:spAutoFit/>
          </a:bodyPr>
          <a:lstStyle/>
          <a:p>
            <a:r>
              <a:rPr lang="en-US" sz="2800" b="1" kern="0" dirty="0">
                <a:effectLst/>
                <a:latin typeface="Times New Roman" panose="02020603050405020304" pitchFamily="18" charset="0"/>
                <a:ea typeface="Times New Roman" panose="02020603050405020304" pitchFamily="18" charset="0"/>
              </a:rPr>
              <a:t>Use Cases of Attributed Grammars</a:t>
            </a:r>
            <a:endParaRPr lang="en-US" sz="2800" dirty="0"/>
          </a:p>
        </p:txBody>
      </p:sp>
      <p:graphicFrame>
        <p:nvGraphicFramePr>
          <p:cNvPr id="4" name="Table 3">
            <a:extLst>
              <a:ext uri="{FF2B5EF4-FFF2-40B4-BE49-F238E27FC236}">
                <a16:creationId xmlns:a16="http://schemas.microsoft.com/office/drawing/2014/main" id="{0D6CDED6-DFCC-68CE-C3C3-68BE27D7365C}"/>
              </a:ext>
            </a:extLst>
          </p:cNvPr>
          <p:cNvGraphicFramePr>
            <a:graphicFrameLocks noGrp="1"/>
          </p:cNvGraphicFramePr>
          <p:nvPr>
            <p:extLst>
              <p:ext uri="{D42A27DB-BD31-4B8C-83A1-F6EECF244321}">
                <p14:modId xmlns:p14="http://schemas.microsoft.com/office/powerpoint/2010/main" val="689691386"/>
              </p:ext>
            </p:extLst>
          </p:nvPr>
        </p:nvGraphicFramePr>
        <p:xfrm>
          <a:off x="838200" y="1297858"/>
          <a:ext cx="10515600" cy="3421512"/>
        </p:xfrm>
        <a:graphic>
          <a:graphicData uri="http://schemas.openxmlformats.org/drawingml/2006/table">
            <a:tbl>
              <a:tblPr firstRow="1" firstCol="1" bandRow="1"/>
              <a:tblGrid>
                <a:gridCol w="5257800">
                  <a:extLst>
                    <a:ext uri="{9D8B030D-6E8A-4147-A177-3AD203B41FA5}">
                      <a16:colId xmlns:a16="http://schemas.microsoft.com/office/drawing/2014/main" val="870491371"/>
                    </a:ext>
                  </a:extLst>
                </a:gridCol>
                <a:gridCol w="5257800">
                  <a:extLst>
                    <a:ext uri="{9D8B030D-6E8A-4147-A177-3AD203B41FA5}">
                      <a16:colId xmlns:a16="http://schemas.microsoft.com/office/drawing/2014/main" val="1617297391"/>
                    </a:ext>
                  </a:extLst>
                </a:gridCol>
              </a:tblGrid>
              <a:tr h="648733">
                <a:tc>
                  <a:txBody>
                    <a:bodyPr/>
                    <a:lstStyle/>
                    <a:p>
                      <a:pPr marL="0" marR="0" algn="ctr">
                        <a:lnSpc>
                          <a:spcPct val="115000"/>
                        </a:lnSpc>
                        <a:spcAft>
                          <a:spcPts val="800"/>
                        </a:spcAft>
                        <a:buNone/>
                      </a:pPr>
                      <a:r>
                        <a:rPr lang="en-US" sz="2400" b="1" kern="0">
                          <a:effectLst/>
                          <a:latin typeface="Times New Roman" panose="02020603050405020304" pitchFamily="18" charset="0"/>
                          <a:ea typeface="Times New Roman" panose="02020603050405020304" pitchFamily="18" charset="0"/>
                          <a:cs typeface="Times New Roman" panose="02020603050405020304" pitchFamily="18" charset="0"/>
                        </a:rPr>
                        <a:t>Application</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marL="0" marR="0" algn="ctr">
                        <a:lnSpc>
                          <a:spcPct val="115000"/>
                        </a:lnSpc>
                        <a:spcAft>
                          <a:spcPts val="800"/>
                        </a:spcAft>
                        <a:buNone/>
                      </a:pPr>
                      <a:r>
                        <a:rPr lang="en-US" sz="2400" b="1" kern="0">
                          <a:effectLst/>
                          <a:latin typeface="Times New Roman" panose="02020603050405020304" pitchFamily="18" charset="0"/>
                          <a:ea typeface="Times New Roman" panose="02020603050405020304" pitchFamily="18" charset="0"/>
                          <a:cs typeface="Times New Roman" panose="02020603050405020304" pitchFamily="18" charset="0"/>
                        </a:rPr>
                        <a:t>Use</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2042408724"/>
                  </a:ext>
                </a:extLst>
              </a:tr>
              <a:tr h="648733">
                <a:tc>
                  <a:txBody>
                    <a:bodyPr/>
                    <a:lstStyle/>
                    <a:p>
                      <a:pPr marL="0" marR="0">
                        <a:lnSpc>
                          <a:spcPct val="115000"/>
                        </a:lnSpc>
                        <a:spcAft>
                          <a:spcPts val="800"/>
                        </a:spcAft>
                        <a:buNone/>
                      </a:pPr>
                      <a:r>
                        <a:rPr lang="en-US" sz="2400" b="1" kern="0">
                          <a:effectLst/>
                          <a:latin typeface="Times New Roman" panose="02020603050405020304" pitchFamily="18" charset="0"/>
                          <a:ea typeface="Times New Roman" panose="02020603050405020304" pitchFamily="18" charset="0"/>
                          <a:cs typeface="Times New Roman" panose="02020603050405020304" pitchFamily="18" charset="0"/>
                        </a:rPr>
                        <a:t>Type Checking</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Infer and validate types in expressions</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3970861958"/>
                  </a:ext>
                </a:extLst>
              </a:tr>
              <a:tr h="648733">
                <a:tc>
                  <a:txBody>
                    <a:bodyPr/>
                    <a:lstStyle/>
                    <a:p>
                      <a:pPr marL="0" marR="0">
                        <a:lnSpc>
                          <a:spcPct val="115000"/>
                        </a:lnSpc>
                        <a:spcAft>
                          <a:spcPts val="800"/>
                        </a:spcAft>
                        <a:buNone/>
                      </a:pPr>
                      <a:r>
                        <a:rPr lang="en-US" sz="2400" b="1" kern="0">
                          <a:effectLst/>
                          <a:latin typeface="Times New Roman" panose="02020603050405020304" pitchFamily="18" charset="0"/>
                          <a:ea typeface="Times New Roman" panose="02020603050405020304" pitchFamily="18" charset="0"/>
                          <a:cs typeface="Times New Roman" panose="02020603050405020304" pitchFamily="18" charset="0"/>
                        </a:rPr>
                        <a:t>Symbol Table Management</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Store and track variable declarations</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3418630323"/>
                  </a:ext>
                </a:extLst>
              </a:tr>
              <a:tr h="648733">
                <a:tc>
                  <a:txBody>
                    <a:bodyPr/>
                    <a:lstStyle/>
                    <a:p>
                      <a:pPr marL="0" marR="0">
                        <a:lnSpc>
                          <a:spcPct val="115000"/>
                        </a:lnSpc>
                        <a:spcAft>
                          <a:spcPts val="800"/>
                        </a:spcAft>
                        <a:buNone/>
                      </a:pPr>
                      <a:r>
                        <a:rPr lang="en-US" sz="2400" b="1" kern="0">
                          <a:effectLst/>
                          <a:latin typeface="Times New Roman" panose="02020603050405020304" pitchFamily="18" charset="0"/>
                          <a:ea typeface="Times New Roman" panose="02020603050405020304" pitchFamily="18" charset="0"/>
                          <a:cs typeface="Times New Roman" panose="02020603050405020304" pitchFamily="18" charset="0"/>
                        </a:rPr>
                        <a:t>Intermediate Code Generation</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Compute and attach translation rules</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4149792913"/>
                  </a:ext>
                </a:extLst>
              </a:tr>
              <a:tr h="648733">
                <a:tc>
                  <a:txBody>
                    <a:bodyPr/>
                    <a:lstStyle/>
                    <a:p>
                      <a:pPr marL="0" marR="0">
                        <a:lnSpc>
                          <a:spcPct val="115000"/>
                        </a:lnSpc>
                        <a:spcAft>
                          <a:spcPts val="800"/>
                        </a:spcAft>
                        <a:buNone/>
                      </a:pPr>
                      <a:r>
                        <a:rPr lang="en-US" sz="2400" b="1" kern="0">
                          <a:effectLst/>
                          <a:latin typeface="Times New Roman" panose="02020603050405020304" pitchFamily="18" charset="0"/>
                          <a:ea typeface="Times New Roman" panose="02020603050405020304" pitchFamily="18" charset="0"/>
                          <a:cs typeface="Times New Roman" panose="02020603050405020304" pitchFamily="18" charset="0"/>
                        </a:rPr>
                        <a:t>Error Detection</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Report type or scope errors during semantic analysis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189523985"/>
                  </a:ext>
                </a:extLst>
              </a:tr>
            </a:tbl>
          </a:graphicData>
        </a:graphic>
      </p:graphicFrame>
      <p:sp>
        <p:nvSpPr>
          <p:cNvPr id="5" name="Date Placeholder 4">
            <a:extLst>
              <a:ext uri="{FF2B5EF4-FFF2-40B4-BE49-F238E27FC236}">
                <a16:creationId xmlns:a16="http://schemas.microsoft.com/office/drawing/2014/main" id="{DF28877D-4E19-7CF1-7927-555F36A10E47}"/>
              </a:ext>
            </a:extLst>
          </p:cNvPr>
          <p:cNvSpPr>
            <a:spLocks noGrp="1"/>
          </p:cNvSpPr>
          <p:nvPr>
            <p:ph type="dt" sz="half" idx="10"/>
          </p:nvPr>
        </p:nvSpPr>
        <p:spPr/>
        <p:txBody>
          <a:bodyPr/>
          <a:lstStyle/>
          <a:p>
            <a:fld id="{565FB80E-0B13-4E18-B42A-5A0CB14DAE7A}" type="datetime1">
              <a:rPr lang="en-US" smtClean="0"/>
              <a:t>7/17/2025</a:t>
            </a:fld>
            <a:endParaRPr lang="en-US"/>
          </a:p>
        </p:txBody>
      </p:sp>
      <p:sp>
        <p:nvSpPr>
          <p:cNvPr id="6" name="Footer Placeholder 5">
            <a:extLst>
              <a:ext uri="{FF2B5EF4-FFF2-40B4-BE49-F238E27FC236}">
                <a16:creationId xmlns:a16="http://schemas.microsoft.com/office/drawing/2014/main" id="{8FB1D6EF-6029-83A3-EC65-88A5367A30F3}"/>
              </a:ext>
            </a:extLst>
          </p:cNvPr>
          <p:cNvSpPr>
            <a:spLocks noGrp="1"/>
          </p:cNvSpPr>
          <p:nvPr>
            <p:ph type="ftr" sz="quarter" idx="11"/>
          </p:nvPr>
        </p:nvSpPr>
        <p:spPr/>
        <p:txBody>
          <a:bodyPr/>
          <a:lstStyle/>
          <a:p>
            <a:r>
              <a:rPr lang="en-US"/>
              <a:t>Semantic Analysis</a:t>
            </a:r>
          </a:p>
        </p:txBody>
      </p:sp>
      <p:sp>
        <p:nvSpPr>
          <p:cNvPr id="7" name="Slide Number Placeholder 6">
            <a:extLst>
              <a:ext uri="{FF2B5EF4-FFF2-40B4-BE49-F238E27FC236}">
                <a16:creationId xmlns:a16="http://schemas.microsoft.com/office/drawing/2014/main" id="{DECD47CC-821D-3217-297C-5B8D41EF87A8}"/>
              </a:ext>
            </a:extLst>
          </p:cNvPr>
          <p:cNvSpPr>
            <a:spLocks noGrp="1"/>
          </p:cNvSpPr>
          <p:nvPr>
            <p:ph type="sldNum" sz="quarter" idx="12"/>
          </p:nvPr>
        </p:nvSpPr>
        <p:spPr/>
        <p:txBody>
          <a:bodyPr/>
          <a:lstStyle/>
          <a:p>
            <a:fld id="{A05D6C45-613B-4FB7-A1BF-CF061849AB4A}" type="slidenum">
              <a:rPr lang="en-US" smtClean="0"/>
              <a:t>38</a:t>
            </a:fld>
            <a:endParaRPr lang="en-US"/>
          </a:p>
        </p:txBody>
      </p:sp>
    </p:spTree>
    <p:extLst>
      <p:ext uri="{BB962C8B-B14F-4D97-AF65-F5344CB8AC3E}">
        <p14:creationId xmlns:p14="http://schemas.microsoft.com/office/powerpoint/2010/main" val="40489547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3CEF2F-BD7A-D185-8273-49E04AE68805}"/>
              </a:ext>
            </a:extLst>
          </p:cNvPr>
          <p:cNvSpPr txBox="1"/>
          <p:nvPr/>
        </p:nvSpPr>
        <p:spPr>
          <a:xfrm>
            <a:off x="645241" y="501806"/>
            <a:ext cx="10076835" cy="2135777"/>
          </a:xfrm>
          <a:prstGeom prst="rect">
            <a:avLst/>
          </a:prstGeom>
          <a:noFill/>
        </p:spPr>
        <p:txBody>
          <a:bodyPr wrap="square">
            <a:spAutoFit/>
          </a:bodyPr>
          <a:lstStyle/>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Implementation Notes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Attribute evaluation may be performed during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tree traversal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Synthesized attributes work well with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bottom-up parsers</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(like LR parsers).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L-attributed grammars can be evaluated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during recursive descent parsing</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BFFD070-96EC-E25E-C55B-3573F9939CA6}"/>
              </a:ext>
            </a:extLst>
          </p:cNvPr>
          <p:cNvSpPr>
            <a:spLocks noGrp="1"/>
          </p:cNvSpPr>
          <p:nvPr>
            <p:ph type="dt" sz="half" idx="10"/>
          </p:nvPr>
        </p:nvSpPr>
        <p:spPr/>
        <p:txBody>
          <a:bodyPr/>
          <a:lstStyle/>
          <a:p>
            <a:fld id="{D2BA29CA-0DC9-4770-96F7-E48DDFA28D32}" type="datetime1">
              <a:rPr lang="en-US" smtClean="0"/>
              <a:t>7/17/2025</a:t>
            </a:fld>
            <a:endParaRPr lang="en-US"/>
          </a:p>
        </p:txBody>
      </p:sp>
      <p:sp>
        <p:nvSpPr>
          <p:cNvPr id="5" name="Footer Placeholder 4">
            <a:extLst>
              <a:ext uri="{FF2B5EF4-FFF2-40B4-BE49-F238E27FC236}">
                <a16:creationId xmlns:a16="http://schemas.microsoft.com/office/drawing/2014/main" id="{A4AFE14D-ECAD-BCC9-5134-5DBA250B6583}"/>
              </a:ext>
            </a:extLst>
          </p:cNvPr>
          <p:cNvSpPr>
            <a:spLocks noGrp="1"/>
          </p:cNvSpPr>
          <p:nvPr>
            <p:ph type="ftr" sz="quarter" idx="11"/>
          </p:nvPr>
        </p:nvSpPr>
        <p:spPr/>
        <p:txBody>
          <a:bodyPr/>
          <a:lstStyle/>
          <a:p>
            <a:r>
              <a:rPr lang="en-US"/>
              <a:t>Semantic Analysis</a:t>
            </a:r>
          </a:p>
        </p:txBody>
      </p:sp>
      <p:sp>
        <p:nvSpPr>
          <p:cNvPr id="6" name="Slide Number Placeholder 5">
            <a:extLst>
              <a:ext uri="{FF2B5EF4-FFF2-40B4-BE49-F238E27FC236}">
                <a16:creationId xmlns:a16="http://schemas.microsoft.com/office/drawing/2014/main" id="{5CDDEC63-508A-A341-9209-EB6F03356442}"/>
              </a:ext>
            </a:extLst>
          </p:cNvPr>
          <p:cNvSpPr>
            <a:spLocks noGrp="1"/>
          </p:cNvSpPr>
          <p:nvPr>
            <p:ph type="sldNum" sz="quarter" idx="12"/>
          </p:nvPr>
        </p:nvSpPr>
        <p:spPr/>
        <p:txBody>
          <a:bodyPr/>
          <a:lstStyle/>
          <a:p>
            <a:fld id="{A05D6C45-613B-4FB7-A1BF-CF061849AB4A}" type="slidenum">
              <a:rPr lang="en-US" smtClean="0"/>
              <a:t>39</a:t>
            </a:fld>
            <a:endParaRPr lang="en-US"/>
          </a:p>
        </p:txBody>
      </p:sp>
    </p:spTree>
    <p:extLst>
      <p:ext uri="{BB962C8B-B14F-4D97-AF65-F5344CB8AC3E}">
        <p14:creationId xmlns:p14="http://schemas.microsoft.com/office/powerpoint/2010/main" val="2121263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582559-D6D1-E4E4-4513-69B83660FE81}"/>
              </a:ext>
            </a:extLst>
          </p:cNvPr>
          <p:cNvSpPr txBox="1"/>
          <p:nvPr/>
        </p:nvSpPr>
        <p:spPr>
          <a:xfrm>
            <a:off x="604684" y="43458"/>
            <a:ext cx="11587316" cy="6595652"/>
          </a:xfrm>
          <a:prstGeom prst="rect">
            <a:avLst/>
          </a:prstGeom>
          <a:noFill/>
        </p:spPr>
        <p:txBody>
          <a:bodyPr wrap="square">
            <a:spAutoFit/>
          </a:bodyPr>
          <a:lstStyle/>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Compiler Architecture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Semantic Analysis lies between the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syntax analysis</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intermediate code generation</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phases. It receives an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abstract syntax tree (AST)</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from the parser and augments it with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semantic information</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(e.g., type annotations), often by traversing the tree.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Diagram – Compiler Phases: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5">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Source Code</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5">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5">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Lexical Analysis → Tokens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5">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5">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Syntax Analysis → Abstract Syntax Tree (AST)</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5">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5">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Semantic Analysis → Annotated AST (Type-checked)</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5">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5">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Intermediate Code Generation</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5">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5">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Optimization</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5">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5"/>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Code Generation</a:t>
            </a:r>
            <a:endParaRPr lang="en-US"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ACE1425-D706-1734-FDCE-7DDE2188F640}"/>
              </a:ext>
            </a:extLst>
          </p:cNvPr>
          <p:cNvSpPr>
            <a:spLocks noGrp="1"/>
          </p:cNvSpPr>
          <p:nvPr>
            <p:ph type="dt" sz="half" idx="10"/>
          </p:nvPr>
        </p:nvSpPr>
        <p:spPr/>
        <p:txBody>
          <a:bodyPr/>
          <a:lstStyle/>
          <a:p>
            <a:fld id="{DD705892-EECB-4AB3-8D8A-493784236BD1}" type="datetime1">
              <a:rPr lang="en-US" smtClean="0"/>
              <a:t>7/17/2025</a:t>
            </a:fld>
            <a:endParaRPr lang="en-US"/>
          </a:p>
        </p:txBody>
      </p:sp>
      <p:sp>
        <p:nvSpPr>
          <p:cNvPr id="5" name="Footer Placeholder 4">
            <a:extLst>
              <a:ext uri="{FF2B5EF4-FFF2-40B4-BE49-F238E27FC236}">
                <a16:creationId xmlns:a16="http://schemas.microsoft.com/office/drawing/2014/main" id="{C1636B5E-C4F4-EEB9-D98E-C4CA30A41729}"/>
              </a:ext>
            </a:extLst>
          </p:cNvPr>
          <p:cNvSpPr>
            <a:spLocks noGrp="1"/>
          </p:cNvSpPr>
          <p:nvPr>
            <p:ph type="ftr" sz="quarter" idx="11"/>
          </p:nvPr>
        </p:nvSpPr>
        <p:spPr/>
        <p:txBody>
          <a:bodyPr/>
          <a:lstStyle/>
          <a:p>
            <a:r>
              <a:rPr lang="en-US"/>
              <a:t>Semantic Analysis</a:t>
            </a:r>
          </a:p>
        </p:txBody>
      </p:sp>
      <p:sp>
        <p:nvSpPr>
          <p:cNvPr id="6" name="Slide Number Placeholder 5">
            <a:extLst>
              <a:ext uri="{FF2B5EF4-FFF2-40B4-BE49-F238E27FC236}">
                <a16:creationId xmlns:a16="http://schemas.microsoft.com/office/drawing/2014/main" id="{842F2E1F-A365-BD37-27FB-7A243F58E093}"/>
              </a:ext>
            </a:extLst>
          </p:cNvPr>
          <p:cNvSpPr>
            <a:spLocks noGrp="1"/>
          </p:cNvSpPr>
          <p:nvPr>
            <p:ph type="sldNum" sz="quarter" idx="12"/>
          </p:nvPr>
        </p:nvSpPr>
        <p:spPr/>
        <p:txBody>
          <a:bodyPr/>
          <a:lstStyle/>
          <a:p>
            <a:fld id="{A05D6C45-613B-4FB7-A1BF-CF061849AB4A}" type="slidenum">
              <a:rPr lang="en-US" smtClean="0"/>
              <a:t>4</a:t>
            </a:fld>
            <a:endParaRPr lang="en-US"/>
          </a:p>
        </p:txBody>
      </p:sp>
    </p:spTree>
    <p:extLst>
      <p:ext uri="{BB962C8B-B14F-4D97-AF65-F5344CB8AC3E}">
        <p14:creationId xmlns:p14="http://schemas.microsoft.com/office/powerpoint/2010/main" val="4260449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E0E139-69FB-EEC8-C399-D8A274E2557D}"/>
              </a:ext>
            </a:extLst>
          </p:cNvPr>
          <p:cNvSpPr txBox="1"/>
          <p:nvPr/>
        </p:nvSpPr>
        <p:spPr>
          <a:xfrm>
            <a:off x="575186" y="211292"/>
            <a:ext cx="10633587" cy="5491760"/>
          </a:xfrm>
          <a:prstGeom prst="rect">
            <a:avLst/>
          </a:prstGeom>
          <a:noFill/>
        </p:spPr>
        <p:txBody>
          <a:bodyPr wrap="square">
            <a:spAutoFit/>
          </a:bodyPr>
          <a:lstStyle/>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Dependency Graph and Evaluation Order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Attributes may depend on others.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dependency graph</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is built to resolve the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evaluation order</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Example:</a:t>
            </a:r>
            <a:b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If:</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 → B C 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and: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A.val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B.val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C.val</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C.val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D.val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2</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Then evaluation order is: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257300" lvl="2" indent="-342900">
              <a:buFont typeface="+mj-lt"/>
              <a:buAutoNum type="arabicPeriod"/>
              <a:tabLst>
                <a:tab pos="457200" algn="l"/>
              </a:tabLst>
            </a:pP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D.val</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257300" lvl="2" indent="-342900">
              <a:buFont typeface="+mj-lt"/>
              <a:buAutoNum type="arabicPeriod"/>
              <a:tabLst>
                <a:tab pos="457200" algn="l"/>
              </a:tabLst>
            </a:pP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C.val</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257300" lvl="2" indent="-342900">
              <a:buFont typeface="+mj-lt"/>
              <a:buAutoNum type="arabicPeriod"/>
              <a:tabLst>
                <a:tab pos="457200" algn="l"/>
              </a:tabLst>
            </a:pP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B.val</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257300" lvl="2" indent="-342900">
              <a:buFont typeface="+mj-lt"/>
              <a:buAutoNum type="arabicPeriod"/>
              <a:tabLst>
                <a:tab pos="457200" algn="l"/>
              </a:tabLst>
            </a:pP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A.val</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38C7761-C811-1D3A-87C1-14593E8CCC3F}"/>
              </a:ext>
            </a:extLst>
          </p:cNvPr>
          <p:cNvSpPr>
            <a:spLocks noGrp="1"/>
          </p:cNvSpPr>
          <p:nvPr>
            <p:ph type="dt" sz="half" idx="10"/>
          </p:nvPr>
        </p:nvSpPr>
        <p:spPr/>
        <p:txBody>
          <a:bodyPr/>
          <a:lstStyle/>
          <a:p>
            <a:fld id="{91EC7E0B-CE76-45A1-BD92-FD7884054F17}" type="datetime1">
              <a:rPr lang="en-US" smtClean="0"/>
              <a:t>7/17/2025</a:t>
            </a:fld>
            <a:endParaRPr lang="en-US"/>
          </a:p>
        </p:txBody>
      </p:sp>
      <p:sp>
        <p:nvSpPr>
          <p:cNvPr id="5" name="Footer Placeholder 4">
            <a:extLst>
              <a:ext uri="{FF2B5EF4-FFF2-40B4-BE49-F238E27FC236}">
                <a16:creationId xmlns:a16="http://schemas.microsoft.com/office/drawing/2014/main" id="{71B3C7AA-7C00-DEE9-5B1D-9D074CDCA708}"/>
              </a:ext>
            </a:extLst>
          </p:cNvPr>
          <p:cNvSpPr>
            <a:spLocks noGrp="1"/>
          </p:cNvSpPr>
          <p:nvPr>
            <p:ph type="ftr" sz="quarter" idx="11"/>
          </p:nvPr>
        </p:nvSpPr>
        <p:spPr/>
        <p:txBody>
          <a:bodyPr/>
          <a:lstStyle/>
          <a:p>
            <a:r>
              <a:rPr lang="en-US"/>
              <a:t>Semantic Analysis</a:t>
            </a:r>
          </a:p>
        </p:txBody>
      </p:sp>
      <p:sp>
        <p:nvSpPr>
          <p:cNvPr id="6" name="Slide Number Placeholder 5">
            <a:extLst>
              <a:ext uri="{FF2B5EF4-FFF2-40B4-BE49-F238E27FC236}">
                <a16:creationId xmlns:a16="http://schemas.microsoft.com/office/drawing/2014/main" id="{1D0628F3-D381-004A-1032-80153849793B}"/>
              </a:ext>
            </a:extLst>
          </p:cNvPr>
          <p:cNvSpPr>
            <a:spLocks noGrp="1"/>
          </p:cNvSpPr>
          <p:nvPr>
            <p:ph type="sldNum" sz="quarter" idx="12"/>
          </p:nvPr>
        </p:nvSpPr>
        <p:spPr/>
        <p:txBody>
          <a:bodyPr/>
          <a:lstStyle/>
          <a:p>
            <a:fld id="{A05D6C45-613B-4FB7-A1BF-CF061849AB4A}" type="slidenum">
              <a:rPr lang="en-US" smtClean="0"/>
              <a:t>40</a:t>
            </a:fld>
            <a:endParaRPr lang="en-US"/>
          </a:p>
        </p:txBody>
      </p:sp>
    </p:spTree>
    <p:extLst>
      <p:ext uri="{BB962C8B-B14F-4D97-AF65-F5344CB8AC3E}">
        <p14:creationId xmlns:p14="http://schemas.microsoft.com/office/powerpoint/2010/main" val="26231634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9C2C91-B606-9A34-B5C3-B5F07F21CE8F}"/>
              </a:ext>
            </a:extLst>
          </p:cNvPr>
          <p:cNvSpPr txBox="1"/>
          <p:nvPr/>
        </p:nvSpPr>
        <p:spPr>
          <a:xfrm>
            <a:off x="291280" y="205834"/>
            <a:ext cx="10976488" cy="2483757"/>
          </a:xfrm>
          <a:prstGeom prst="rect">
            <a:avLst/>
          </a:prstGeom>
          <a:noFill/>
        </p:spPr>
        <p:txBody>
          <a:bodyPr wrap="square">
            <a:spAutoFit/>
          </a:bodyPr>
          <a:lstStyle/>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Limitations and Considerations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General attributed grammars may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require multiple passes</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Circular attribute dependencies must be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detected and avoided</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Parser generators (like YACC/Bison) usually support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S-attributed or L-attributed</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grammars only</a:t>
            </a:r>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B208178-E5F9-3718-D6E7-4FAE853E2CDD}"/>
              </a:ext>
            </a:extLst>
          </p:cNvPr>
          <p:cNvSpPr>
            <a:spLocks noGrp="1"/>
          </p:cNvSpPr>
          <p:nvPr>
            <p:ph type="dt" sz="half" idx="10"/>
          </p:nvPr>
        </p:nvSpPr>
        <p:spPr/>
        <p:txBody>
          <a:bodyPr/>
          <a:lstStyle/>
          <a:p>
            <a:fld id="{4E0EAE77-55D6-416D-9F17-EABF67A08571}" type="datetime1">
              <a:rPr lang="en-US" smtClean="0"/>
              <a:t>7/17/2025</a:t>
            </a:fld>
            <a:endParaRPr lang="en-US"/>
          </a:p>
        </p:txBody>
      </p:sp>
      <p:sp>
        <p:nvSpPr>
          <p:cNvPr id="5" name="Footer Placeholder 4">
            <a:extLst>
              <a:ext uri="{FF2B5EF4-FFF2-40B4-BE49-F238E27FC236}">
                <a16:creationId xmlns:a16="http://schemas.microsoft.com/office/drawing/2014/main" id="{DB3013F3-D5D7-23F8-794E-23ECD553D23B}"/>
              </a:ext>
            </a:extLst>
          </p:cNvPr>
          <p:cNvSpPr>
            <a:spLocks noGrp="1"/>
          </p:cNvSpPr>
          <p:nvPr>
            <p:ph type="ftr" sz="quarter" idx="11"/>
          </p:nvPr>
        </p:nvSpPr>
        <p:spPr/>
        <p:txBody>
          <a:bodyPr/>
          <a:lstStyle/>
          <a:p>
            <a:r>
              <a:rPr lang="en-US"/>
              <a:t>Semantic Analysis</a:t>
            </a:r>
          </a:p>
        </p:txBody>
      </p:sp>
      <p:sp>
        <p:nvSpPr>
          <p:cNvPr id="6" name="Slide Number Placeholder 5">
            <a:extLst>
              <a:ext uri="{FF2B5EF4-FFF2-40B4-BE49-F238E27FC236}">
                <a16:creationId xmlns:a16="http://schemas.microsoft.com/office/drawing/2014/main" id="{59752366-4E48-E8D5-FB8C-555A32BCBF96}"/>
              </a:ext>
            </a:extLst>
          </p:cNvPr>
          <p:cNvSpPr>
            <a:spLocks noGrp="1"/>
          </p:cNvSpPr>
          <p:nvPr>
            <p:ph type="sldNum" sz="quarter" idx="12"/>
          </p:nvPr>
        </p:nvSpPr>
        <p:spPr/>
        <p:txBody>
          <a:bodyPr/>
          <a:lstStyle/>
          <a:p>
            <a:fld id="{A05D6C45-613B-4FB7-A1BF-CF061849AB4A}" type="slidenum">
              <a:rPr lang="en-US" smtClean="0"/>
              <a:t>41</a:t>
            </a:fld>
            <a:endParaRPr lang="en-US"/>
          </a:p>
        </p:txBody>
      </p:sp>
    </p:spTree>
    <p:extLst>
      <p:ext uri="{BB962C8B-B14F-4D97-AF65-F5344CB8AC3E}">
        <p14:creationId xmlns:p14="http://schemas.microsoft.com/office/powerpoint/2010/main" val="42276436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C2F55B-8368-8357-BE7E-AAB5F108F76E}"/>
              </a:ext>
            </a:extLst>
          </p:cNvPr>
          <p:cNvSpPr txBox="1"/>
          <p:nvPr/>
        </p:nvSpPr>
        <p:spPr>
          <a:xfrm>
            <a:off x="424017" y="309405"/>
            <a:ext cx="9899854" cy="523220"/>
          </a:xfrm>
          <a:prstGeom prst="rect">
            <a:avLst/>
          </a:prstGeom>
          <a:noFill/>
        </p:spPr>
        <p:txBody>
          <a:bodyPr wrap="square">
            <a:spAutoFit/>
          </a:bodyPr>
          <a:lstStyle/>
          <a:p>
            <a:r>
              <a:rPr lang="en-US" sz="2800" b="1" kern="0" dirty="0">
                <a:effectLst/>
                <a:latin typeface="Times New Roman" panose="02020603050405020304" pitchFamily="18" charset="0"/>
                <a:ea typeface="Times New Roman" panose="02020603050405020304" pitchFamily="18" charset="0"/>
              </a:rPr>
              <a:t>Tools Supporting Attributed Grammars</a:t>
            </a:r>
            <a:endParaRPr lang="en-US" sz="2800" dirty="0"/>
          </a:p>
        </p:txBody>
      </p:sp>
      <p:graphicFrame>
        <p:nvGraphicFramePr>
          <p:cNvPr id="4" name="Table 3">
            <a:extLst>
              <a:ext uri="{FF2B5EF4-FFF2-40B4-BE49-F238E27FC236}">
                <a16:creationId xmlns:a16="http://schemas.microsoft.com/office/drawing/2014/main" id="{6FF7929B-C581-E1F7-5374-830933243E2D}"/>
              </a:ext>
            </a:extLst>
          </p:cNvPr>
          <p:cNvGraphicFramePr>
            <a:graphicFrameLocks noGrp="1"/>
          </p:cNvGraphicFramePr>
          <p:nvPr>
            <p:extLst>
              <p:ext uri="{D42A27DB-BD31-4B8C-83A1-F6EECF244321}">
                <p14:modId xmlns:p14="http://schemas.microsoft.com/office/powerpoint/2010/main" val="698141124"/>
              </p:ext>
            </p:extLst>
          </p:nvPr>
        </p:nvGraphicFramePr>
        <p:xfrm>
          <a:off x="378542" y="1002890"/>
          <a:ext cx="10306665" cy="3258410"/>
        </p:xfrm>
        <a:graphic>
          <a:graphicData uri="http://schemas.openxmlformats.org/drawingml/2006/table">
            <a:tbl>
              <a:tblPr firstRow="1" firstCol="1" bandRow="1"/>
              <a:tblGrid>
                <a:gridCol w="2684207">
                  <a:extLst>
                    <a:ext uri="{9D8B030D-6E8A-4147-A177-3AD203B41FA5}">
                      <a16:colId xmlns:a16="http://schemas.microsoft.com/office/drawing/2014/main" val="3565783418"/>
                    </a:ext>
                  </a:extLst>
                </a:gridCol>
                <a:gridCol w="7622458">
                  <a:extLst>
                    <a:ext uri="{9D8B030D-6E8A-4147-A177-3AD203B41FA5}">
                      <a16:colId xmlns:a16="http://schemas.microsoft.com/office/drawing/2014/main" val="2745952938"/>
                    </a:ext>
                  </a:extLst>
                </a:gridCol>
              </a:tblGrid>
              <a:tr h="651682">
                <a:tc>
                  <a:txBody>
                    <a:bodyPr/>
                    <a:lstStyle/>
                    <a:p>
                      <a:pPr marL="0" marR="0" algn="ctr">
                        <a:lnSpc>
                          <a:spcPct val="115000"/>
                        </a:lnSpc>
                        <a:spcAft>
                          <a:spcPts val="800"/>
                        </a:spcAft>
                        <a:buNone/>
                      </a:pPr>
                      <a:r>
                        <a:rPr lang="en-US" sz="2400" b="1" kern="0">
                          <a:effectLst/>
                          <a:latin typeface="Times New Roman" panose="02020603050405020304" pitchFamily="18" charset="0"/>
                          <a:ea typeface="Times New Roman" panose="02020603050405020304" pitchFamily="18" charset="0"/>
                          <a:cs typeface="Times New Roman" panose="02020603050405020304" pitchFamily="18" charset="0"/>
                        </a:rPr>
                        <a:t>Tool</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marL="0" marR="0" algn="ctr">
                        <a:lnSpc>
                          <a:spcPct val="115000"/>
                        </a:lnSpc>
                        <a:spcAft>
                          <a:spcPts val="800"/>
                        </a:spcAft>
                        <a:buNone/>
                      </a:pPr>
                      <a:r>
                        <a:rPr lang="en-US" sz="2400" b="1" kern="0">
                          <a:effectLst/>
                          <a:latin typeface="Times New Roman" panose="02020603050405020304" pitchFamily="18" charset="0"/>
                          <a:ea typeface="Times New Roman" panose="02020603050405020304" pitchFamily="18" charset="0"/>
                          <a:cs typeface="Times New Roman" panose="02020603050405020304" pitchFamily="18" charset="0"/>
                        </a:rPr>
                        <a:t>Capability</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3528819772"/>
                  </a:ext>
                </a:extLst>
              </a:tr>
              <a:tr h="651682">
                <a:tc>
                  <a:txBody>
                    <a:bodyPr/>
                    <a:lstStyle/>
                    <a:p>
                      <a:pPr marL="0" marR="0" algn="ctr">
                        <a:lnSpc>
                          <a:spcPct val="115000"/>
                        </a:lnSpc>
                        <a:spcAft>
                          <a:spcPts val="800"/>
                        </a:spcAft>
                        <a:buNone/>
                      </a:pPr>
                      <a:r>
                        <a:rPr lang="en-US" sz="2400" b="1" kern="0">
                          <a:effectLst/>
                          <a:latin typeface="Times New Roman" panose="02020603050405020304" pitchFamily="18" charset="0"/>
                          <a:ea typeface="Times New Roman" panose="02020603050405020304" pitchFamily="18" charset="0"/>
                          <a:cs typeface="Times New Roman" panose="02020603050405020304" pitchFamily="18" charset="0"/>
                        </a:rPr>
                        <a:t>YACC/Bison</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Supports semantic actions for synthesized attributes</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381779113"/>
                  </a:ext>
                </a:extLst>
              </a:tr>
              <a:tr h="651682">
                <a:tc>
                  <a:txBody>
                    <a:bodyPr/>
                    <a:lstStyle/>
                    <a:p>
                      <a:pPr marL="0" marR="0" algn="ctr">
                        <a:lnSpc>
                          <a:spcPct val="115000"/>
                        </a:lnSpc>
                        <a:spcAft>
                          <a:spcPts val="800"/>
                        </a:spcAft>
                        <a:buNone/>
                      </a:pPr>
                      <a:r>
                        <a:rPr lang="en-US" sz="2400" b="1" kern="0">
                          <a:effectLst/>
                          <a:latin typeface="Times New Roman" panose="02020603050405020304" pitchFamily="18" charset="0"/>
                          <a:ea typeface="Times New Roman" panose="02020603050405020304" pitchFamily="18" charset="0"/>
                          <a:cs typeface="Times New Roman" panose="02020603050405020304" pitchFamily="18" charset="0"/>
                        </a:rPr>
                        <a:t>ANTLR</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marL="0" marR="0">
                        <a:lnSpc>
                          <a:spcPct val="115000"/>
                        </a:lnSpc>
                        <a:spcAft>
                          <a:spcPts val="800"/>
                        </a:spcAft>
                        <a:buNone/>
                      </a:pPr>
                      <a:r>
                        <a:rPr lang="en-US" sz="2400" kern="0">
                          <a:effectLst/>
                          <a:latin typeface="Times New Roman" panose="02020603050405020304" pitchFamily="18" charset="0"/>
                          <a:ea typeface="Times New Roman" panose="02020603050405020304" pitchFamily="18" charset="0"/>
                          <a:cs typeface="Times New Roman" panose="02020603050405020304" pitchFamily="18" charset="0"/>
                        </a:rPr>
                        <a:t>Supports listener and visitor patterns with semantic actions</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1468843584"/>
                  </a:ext>
                </a:extLst>
              </a:tr>
              <a:tr h="651682">
                <a:tc>
                  <a:txBody>
                    <a:bodyPr/>
                    <a:lstStyle/>
                    <a:p>
                      <a:pPr marL="0" marR="0" algn="ctr">
                        <a:lnSpc>
                          <a:spcPct val="115000"/>
                        </a:lnSpc>
                        <a:spcAft>
                          <a:spcPts val="800"/>
                        </a:spcAft>
                        <a:buNone/>
                      </a:pPr>
                      <a:r>
                        <a:rPr lang="en-US" sz="2400" b="1" kern="0">
                          <a:effectLst/>
                          <a:latin typeface="Times New Roman" panose="02020603050405020304" pitchFamily="18" charset="0"/>
                          <a:ea typeface="Times New Roman" panose="02020603050405020304" pitchFamily="18" charset="0"/>
                          <a:cs typeface="Times New Roman" panose="02020603050405020304" pitchFamily="18" charset="0"/>
                        </a:rPr>
                        <a:t>LLVM/Clang</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Uses attributed ASTs in frontend</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1929317946"/>
                  </a:ext>
                </a:extLst>
              </a:tr>
              <a:tr h="651682">
                <a:tc>
                  <a:txBody>
                    <a:bodyPr/>
                    <a:lstStyle/>
                    <a:p>
                      <a:pPr marL="0" marR="0" algn="ctr">
                        <a:lnSpc>
                          <a:spcPct val="115000"/>
                        </a:lnSpc>
                        <a:spcAft>
                          <a:spcPts val="800"/>
                        </a:spcAft>
                        <a:buNone/>
                      </a:pPr>
                      <a:r>
                        <a:rPr lang="en-US" sz="2400" b="1" kern="0" dirty="0" err="1">
                          <a:effectLst/>
                          <a:latin typeface="Times New Roman" panose="02020603050405020304" pitchFamily="18" charset="0"/>
                          <a:ea typeface="Times New Roman" panose="02020603050405020304" pitchFamily="18" charset="0"/>
                          <a:cs typeface="Times New Roman" panose="02020603050405020304" pitchFamily="18" charset="0"/>
                        </a:rPr>
                        <a:t>JavaCC</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Allows embedding Java code for semantic rules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283936550"/>
                  </a:ext>
                </a:extLst>
              </a:tr>
            </a:tbl>
          </a:graphicData>
        </a:graphic>
      </p:graphicFrame>
      <p:sp>
        <p:nvSpPr>
          <p:cNvPr id="9" name="TextBox 8">
            <a:extLst>
              <a:ext uri="{FF2B5EF4-FFF2-40B4-BE49-F238E27FC236}">
                <a16:creationId xmlns:a16="http://schemas.microsoft.com/office/drawing/2014/main" id="{81AC6F2B-429A-8CB2-3950-B30521B0DD2D}"/>
              </a:ext>
            </a:extLst>
          </p:cNvPr>
          <p:cNvSpPr txBox="1"/>
          <p:nvPr/>
        </p:nvSpPr>
        <p:spPr>
          <a:xfrm>
            <a:off x="675968" y="4402069"/>
            <a:ext cx="10813026" cy="2189125"/>
          </a:xfrm>
          <a:prstGeom prst="rect">
            <a:avLst/>
          </a:prstGeom>
          <a:noFill/>
        </p:spPr>
        <p:txBody>
          <a:bodyPr wrap="square">
            <a:spAutoFit/>
          </a:bodyPr>
          <a:lstStyle/>
          <a:p>
            <a:pPr marL="0" marR="0" algn="just">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Attributed grammars form the backbone of the semantic analysis phase in compiler design. They enable compilers to go beyond syntax and perform context-sensitive analysis such as type checking, scope resolution, and even code generation. Understanding and applying attributed grammars helps in building robust, error-aware, and semantically sound compilers.</a:t>
            </a:r>
            <a:endParaRPr lang="en-US" sz="24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Date Placeholder 9">
            <a:extLst>
              <a:ext uri="{FF2B5EF4-FFF2-40B4-BE49-F238E27FC236}">
                <a16:creationId xmlns:a16="http://schemas.microsoft.com/office/drawing/2014/main" id="{C267E996-51C8-92C3-A0E2-2E8592743F1A}"/>
              </a:ext>
            </a:extLst>
          </p:cNvPr>
          <p:cNvSpPr>
            <a:spLocks noGrp="1"/>
          </p:cNvSpPr>
          <p:nvPr>
            <p:ph type="dt" sz="half" idx="10"/>
          </p:nvPr>
        </p:nvSpPr>
        <p:spPr/>
        <p:txBody>
          <a:bodyPr/>
          <a:lstStyle/>
          <a:p>
            <a:fld id="{6CCF0B06-72C3-43A9-9A6C-DCB07C2990BC}" type="datetime1">
              <a:rPr lang="en-US" smtClean="0"/>
              <a:t>7/17/2025</a:t>
            </a:fld>
            <a:endParaRPr lang="en-US"/>
          </a:p>
        </p:txBody>
      </p:sp>
      <p:sp>
        <p:nvSpPr>
          <p:cNvPr id="11" name="Footer Placeholder 10">
            <a:extLst>
              <a:ext uri="{FF2B5EF4-FFF2-40B4-BE49-F238E27FC236}">
                <a16:creationId xmlns:a16="http://schemas.microsoft.com/office/drawing/2014/main" id="{8BD8D020-F61B-B615-B216-516FAF0D3A3F}"/>
              </a:ext>
            </a:extLst>
          </p:cNvPr>
          <p:cNvSpPr>
            <a:spLocks noGrp="1"/>
          </p:cNvSpPr>
          <p:nvPr>
            <p:ph type="ftr" sz="quarter" idx="11"/>
          </p:nvPr>
        </p:nvSpPr>
        <p:spPr/>
        <p:txBody>
          <a:bodyPr/>
          <a:lstStyle/>
          <a:p>
            <a:r>
              <a:rPr lang="en-US"/>
              <a:t>Semantic Analysis</a:t>
            </a:r>
          </a:p>
        </p:txBody>
      </p:sp>
      <p:sp>
        <p:nvSpPr>
          <p:cNvPr id="12" name="Slide Number Placeholder 11">
            <a:extLst>
              <a:ext uri="{FF2B5EF4-FFF2-40B4-BE49-F238E27FC236}">
                <a16:creationId xmlns:a16="http://schemas.microsoft.com/office/drawing/2014/main" id="{D51EB79D-C6CE-1C01-B503-B5BCB34DFD03}"/>
              </a:ext>
            </a:extLst>
          </p:cNvPr>
          <p:cNvSpPr>
            <a:spLocks noGrp="1"/>
          </p:cNvSpPr>
          <p:nvPr>
            <p:ph type="sldNum" sz="quarter" idx="12"/>
          </p:nvPr>
        </p:nvSpPr>
        <p:spPr/>
        <p:txBody>
          <a:bodyPr/>
          <a:lstStyle/>
          <a:p>
            <a:fld id="{A05D6C45-613B-4FB7-A1BF-CF061849AB4A}" type="slidenum">
              <a:rPr lang="en-US" smtClean="0"/>
              <a:t>42</a:t>
            </a:fld>
            <a:endParaRPr lang="en-US"/>
          </a:p>
        </p:txBody>
      </p:sp>
    </p:spTree>
    <p:extLst>
      <p:ext uri="{BB962C8B-B14F-4D97-AF65-F5344CB8AC3E}">
        <p14:creationId xmlns:p14="http://schemas.microsoft.com/office/powerpoint/2010/main" val="3885200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91E1A1-A711-7014-70CD-6237D3B36880}"/>
              </a:ext>
            </a:extLst>
          </p:cNvPr>
          <p:cNvSpPr txBox="1"/>
          <p:nvPr/>
        </p:nvSpPr>
        <p:spPr>
          <a:xfrm>
            <a:off x="250723" y="218775"/>
            <a:ext cx="11798709" cy="6374887"/>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Components of Semantic Analysis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Symbol Table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data structure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that stores information about identifiers: variables, functions, objects, etc.</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Helps track scope and detect redeclarations or undeclared identifiers.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Often implemented as a stack of hash tables for nested scopes.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Type Checking</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6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Verifies that operators and operands are of compatible types.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6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Detects: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15000"/>
              </a:lnSpc>
              <a:spcAft>
                <a:spcPts val="6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Illegal operations (int + string)</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15000"/>
              </a:lnSpc>
              <a:spcAft>
                <a:spcPts val="6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Inconsistent assignments (float = int)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15000"/>
              </a:lnSpc>
              <a:spcAft>
                <a:spcPts val="6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Function call mismatches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Example: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int x = "hello";  // Semantic Error: Cannot assign string to int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7B1C763-654F-B9CF-E9D4-437B583A5290}"/>
              </a:ext>
            </a:extLst>
          </p:cNvPr>
          <p:cNvSpPr>
            <a:spLocks noGrp="1"/>
          </p:cNvSpPr>
          <p:nvPr>
            <p:ph type="dt" sz="half" idx="10"/>
          </p:nvPr>
        </p:nvSpPr>
        <p:spPr/>
        <p:txBody>
          <a:bodyPr/>
          <a:lstStyle/>
          <a:p>
            <a:fld id="{C964B4B0-058A-4211-B6B3-73CD6FEDF344}" type="datetime1">
              <a:rPr lang="en-US" smtClean="0"/>
              <a:t>7/17/2025</a:t>
            </a:fld>
            <a:endParaRPr lang="en-US"/>
          </a:p>
        </p:txBody>
      </p:sp>
      <p:sp>
        <p:nvSpPr>
          <p:cNvPr id="5" name="Footer Placeholder 4">
            <a:extLst>
              <a:ext uri="{FF2B5EF4-FFF2-40B4-BE49-F238E27FC236}">
                <a16:creationId xmlns:a16="http://schemas.microsoft.com/office/drawing/2014/main" id="{4738C8B0-1106-7860-D750-57A052F29E05}"/>
              </a:ext>
            </a:extLst>
          </p:cNvPr>
          <p:cNvSpPr>
            <a:spLocks noGrp="1"/>
          </p:cNvSpPr>
          <p:nvPr>
            <p:ph type="ftr" sz="quarter" idx="11"/>
          </p:nvPr>
        </p:nvSpPr>
        <p:spPr/>
        <p:txBody>
          <a:bodyPr/>
          <a:lstStyle/>
          <a:p>
            <a:r>
              <a:rPr lang="en-US"/>
              <a:t>Semantic Analysis</a:t>
            </a:r>
          </a:p>
        </p:txBody>
      </p:sp>
      <p:sp>
        <p:nvSpPr>
          <p:cNvPr id="6" name="Slide Number Placeholder 5">
            <a:extLst>
              <a:ext uri="{FF2B5EF4-FFF2-40B4-BE49-F238E27FC236}">
                <a16:creationId xmlns:a16="http://schemas.microsoft.com/office/drawing/2014/main" id="{497067EF-863B-2FD7-884B-0407EB84F6F9}"/>
              </a:ext>
            </a:extLst>
          </p:cNvPr>
          <p:cNvSpPr>
            <a:spLocks noGrp="1"/>
          </p:cNvSpPr>
          <p:nvPr>
            <p:ph type="sldNum" sz="quarter" idx="12"/>
          </p:nvPr>
        </p:nvSpPr>
        <p:spPr/>
        <p:txBody>
          <a:bodyPr/>
          <a:lstStyle/>
          <a:p>
            <a:fld id="{A05D6C45-613B-4FB7-A1BF-CF061849AB4A}" type="slidenum">
              <a:rPr lang="en-US" smtClean="0"/>
              <a:t>5</a:t>
            </a:fld>
            <a:endParaRPr lang="en-US"/>
          </a:p>
        </p:txBody>
      </p:sp>
    </p:spTree>
    <p:extLst>
      <p:ext uri="{BB962C8B-B14F-4D97-AF65-F5344CB8AC3E}">
        <p14:creationId xmlns:p14="http://schemas.microsoft.com/office/powerpoint/2010/main" val="2810589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79FBED-4653-AC44-CF4A-16584404DF4C}"/>
              </a:ext>
            </a:extLst>
          </p:cNvPr>
          <p:cNvSpPr txBox="1"/>
          <p:nvPr/>
        </p:nvSpPr>
        <p:spPr>
          <a:xfrm>
            <a:off x="497757" y="310205"/>
            <a:ext cx="11182965" cy="6283580"/>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Scope Resolution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Determines the region in the program where a variable or function is accessible.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Handles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nested blocks</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shadowing</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Helps detect: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Use of undeclared variables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Redeclaration errors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Type Inference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Determines the type of an expression based on context.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Especially useful in languages that allow implicit type declarations.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Example: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x = 5   # inferred as int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x = x + 1.2  # inferred as float (error in statically typed languages)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FE3D624-1EE5-33D1-2A09-5EA3EBFF09F2}"/>
              </a:ext>
            </a:extLst>
          </p:cNvPr>
          <p:cNvSpPr>
            <a:spLocks noGrp="1"/>
          </p:cNvSpPr>
          <p:nvPr>
            <p:ph type="dt" sz="half" idx="10"/>
          </p:nvPr>
        </p:nvSpPr>
        <p:spPr/>
        <p:txBody>
          <a:bodyPr/>
          <a:lstStyle/>
          <a:p>
            <a:fld id="{F81F3437-2E41-4637-BECD-811F321F3E82}" type="datetime1">
              <a:rPr lang="en-US" smtClean="0"/>
              <a:t>7/17/2025</a:t>
            </a:fld>
            <a:endParaRPr lang="en-US"/>
          </a:p>
        </p:txBody>
      </p:sp>
      <p:sp>
        <p:nvSpPr>
          <p:cNvPr id="5" name="Footer Placeholder 4">
            <a:extLst>
              <a:ext uri="{FF2B5EF4-FFF2-40B4-BE49-F238E27FC236}">
                <a16:creationId xmlns:a16="http://schemas.microsoft.com/office/drawing/2014/main" id="{B88B47B2-ADFB-2068-327D-B083D9D63E43}"/>
              </a:ext>
            </a:extLst>
          </p:cNvPr>
          <p:cNvSpPr>
            <a:spLocks noGrp="1"/>
          </p:cNvSpPr>
          <p:nvPr>
            <p:ph type="ftr" sz="quarter" idx="11"/>
          </p:nvPr>
        </p:nvSpPr>
        <p:spPr/>
        <p:txBody>
          <a:bodyPr/>
          <a:lstStyle/>
          <a:p>
            <a:r>
              <a:rPr lang="en-US"/>
              <a:t>Semantic Analysis</a:t>
            </a:r>
          </a:p>
        </p:txBody>
      </p:sp>
      <p:sp>
        <p:nvSpPr>
          <p:cNvPr id="6" name="Slide Number Placeholder 5">
            <a:extLst>
              <a:ext uri="{FF2B5EF4-FFF2-40B4-BE49-F238E27FC236}">
                <a16:creationId xmlns:a16="http://schemas.microsoft.com/office/drawing/2014/main" id="{BE766AF3-5279-8AB6-E935-EB4E012A085A}"/>
              </a:ext>
            </a:extLst>
          </p:cNvPr>
          <p:cNvSpPr>
            <a:spLocks noGrp="1"/>
          </p:cNvSpPr>
          <p:nvPr>
            <p:ph type="sldNum" sz="quarter" idx="12"/>
          </p:nvPr>
        </p:nvSpPr>
        <p:spPr/>
        <p:txBody>
          <a:bodyPr/>
          <a:lstStyle/>
          <a:p>
            <a:fld id="{A05D6C45-613B-4FB7-A1BF-CF061849AB4A}" type="slidenum">
              <a:rPr lang="en-US" smtClean="0"/>
              <a:t>6</a:t>
            </a:fld>
            <a:endParaRPr lang="en-US"/>
          </a:p>
        </p:txBody>
      </p:sp>
    </p:spTree>
    <p:extLst>
      <p:ext uri="{BB962C8B-B14F-4D97-AF65-F5344CB8AC3E}">
        <p14:creationId xmlns:p14="http://schemas.microsoft.com/office/powerpoint/2010/main" val="1642681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CBCAC9-72E7-5753-1A12-FFCD79B877BD}"/>
              </a:ext>
            </a:extLst>
          </p:cNvPr>
          <p:cNvSpPr txBox="1"/>
          <p:nvPr/>
        </p:nvSpPr>
        <p:spPr>
          <a:xfrm>
            <a:off x="468260" y="268753"/>
            <a:ext cx="9737623" cy="2064989"/>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Consistency Checks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Function arguments and return values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Loop control (break, continue usage)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return statement type matching the function signature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4722AD5-CD8A-1168-21DE-81BD8FBD67FB}"/>
              </a:ext>
            </a:extLst>
          </p:cNvPr>
          <p:cNvSpPr>
            <a:spLocks noGrp="1"/>
          </p:cNvSpPr>
          <p:nvPr>
            <p:ph type="dt" sz="half" idx="10"/>
          </p:nvPr>
        </p:nvSpPr>
        <p:spPr/>
        <p:txBody>
          <a:bodyPr/>
          <a:lstStyle/>
          <a:p>
            <a:fld id="{17EA9780-7022-4B28-BCEA-738AA73EC2FF}" type="datetime1">
              <a:rPr lang="en-US" smtClean="0"/>
              <a:t>7/17/2025</a:t>
            </a:fld>
            <a:endParaRPr lang="en-US"/>
          </a:p>
        </p:txBody>
      </p:sp>
      <p:sp>
        <p:nvSpPr>
          <p:cNvPr id="5" name="Footer Placeholder 4">
            <a:extLst>
              <a:ext uri="{FF2B5EF4-FFF2-40B4-BE49-F238E27FC236}">
                <a16:creationId xmlns:a16="http://schemas.microsoft.com/office/drawing/2014/main" id="{39252B81-8958-62FD-A770-54F0CC4C49BE}"/>
              </a:ext>
            </a:extLst>
          </p:cNvPr>
          <p:cNvSpPr>
            <a:spLocks noGrp="1"/>
          </p:cNvSpPr>
          <p:nvPr>
            <p:ph type="ftr" sz="quarter" idx="11"/>
          </p:nvPr>
        </p:nvSpPr>
        <p:spPr/>
        <p:txBody>
          <a:bodyPr/>
          <a:lstStyle/>
          <a:p>
            <a:r>
              <a:rPr lang="en-US"/>
              <a:t>Semantic Analysis</a:t>
            </a:r>
          </a:p>
        </p:txBody>
      </p:sp>
      <p:sp>
        <p:nvSpPr>
          <p:cNvPr id="6" name="Slide Number Placeholder 5">
            <a:extLst>
              <a:ext uri="{FF2B5EF4-FFF2-40B4-BE49-F238E27FC236}">
                <a16:creationId xmlns:a16="http://schemas.microsoft.com/office/drawing/2014/main" id="{CA569710-E56C-6967-DECE-C174E956E486}"/>
              </a:ext>
            </a:extLst>
          </p:cNvPr>
          <p:cNvSpPr>
            <a:spLocks noGrp="1"/>
          </p:cNvSpPr>
          <p:nvPr>
            <p:ph type="sldNum" sz="quarter" idx="12"/>
          </p:nvPr>
        </p:nvSpPr>
        <p:spPr/>
        <p:txBody>
          <a:bodyPr/>
          <a:lstStyle/>
          <a:p>
            <a:fld id="{A05D6C45-613B-4FB7-A1BF-CF061849AB4A}" type="slidenum">
              <a:rPr lang="en-US" smtClean="0"/>
              <a:t>7</a:t>
            </a:fld>
            <a:endParaRPr lang="en-US"/>
          </a:p>
        </p:txBody>
      </p:sp>
    </p:spTree>
    <p:extLst>
      <p:ext uri="{BB962C8B-B14F-4D97-AF65-F5344CB8AC3E}">
        <p14:creationId xmlns:p14="http://schemas.microsoft.com/office/powerpoint/2010/main" val="4145421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7822EF-8DC9-1B03-DC89-09BF72D18253}"/>
              </a:ext>
            </a:extLst>
          </p:cNvPr>
          <p:cNvSpPr txBox="1"/>
          <p:nvPr/>
        </p:nvSpPr>
        <p:spPr>
          <a:xfrm>
            <a:off x="645241" y="253353"/>
            <a:ext cx="10445545" cy="1505861"/>
          </a:xfrm>
          <a:prstGeom prst="rect">
            <a:avLst/>
          </a:prstGeom>
          <a:noFill/>
        </p:spPr>
        <p:txBody>
          <a:bodyPr wrap="square">
            <a:spAutoFit/>
          </a:bodyPr>
          <a:lstStyle/>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Semantic Errors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Semantic errors are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logical errors</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that are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not caught</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during parsing but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detected during semantic analysis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2A299CEC-0FBF-7C8C-C382-BF0A20208DFA}"/>
              </a:ext>
            </a:extLst>
          </p:cNvPr>
          <p:cNvSpPr txBox="1"/>
          <p:nvPr/>
        </p:nvSpPr>
        <p:spPr>
          <a:xfrm>
            <a:off x="645241" y="1921051"/>
            <a:ext cx="6098458" cy="490199"/>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Examples of Semantic Errors: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4BACC143-995E-BCB7-52C5-175F7C8C5A42}"/>
              </a:ext>
            </a:extLst>
          </p:cNvPr>
          <p:cNvGraphicFramePr>
            <a:graphicFrameLocks noGrp="1"/>
          </p:cNvGraphicFramePr>
          <p:nvPr>
            <p:extLst>
              <p:ext uri="{D42A27DB-BD31-4B8C-83A1-F6EECF244321}">
                <p14:modId xmlns:p14="http://schemas.microsoft.com/office/powerpoint/2010/main" val="2696863050"/>
              </p:ext>
            </p:extLst>
          </p:nvPr>
        </p:nvGraphicFramePr>
        <p:xfrm>
          <a:off x="838200" y="2573087"/>
          <a:ext cx="8836742" cy="2029780"/>
        </p:xfrm>
        <a:graphic>
          <a:graphicData uri="http://schemas.openxmlformats.org/drawingml/2006/table">
            <a:tbl>
              <a:tblPr firstRow="1" firstCol="1" bandRow="1"/>
              <a:tblGrid>
                <a:gridCol w="3720190">
                  <a:extLst>
                    <a:ext uri="{9D8B030D-6E8A-4147-A177-3AD203B41FA5}">
                      <a16:colId xmlns:a16="http://schemas.microsoft.com/office/drawing/2014/main" val="2415348510"/>
                    </a:ext>
                  </a:extLst>
                </a:gridCol>
                <a:gridCol w="5116552">
                  <a:extLst>
                    <a:ext uri="{9D8B030D-6E8A-4147-A177-3AD203B41FA5}">
                      <a16:colId xmlns:a16="http://schemas.microsoft.com/office/drawing/2014/main" val="2184709693"/>
                    </a:ext>
                  </a:extLst>
                </a:gridCol>
              </a:tblGrid>
              <a:tr h="393620">
                <a:tc>
                  <a:txBody>
                    <a:bodyPr/>
                    <a:lstStyle/>
                    <a:p>
                      <a:pPr marL="0" marR="0" algn="ctr">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Code Snippet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marL="0" marR="0" algn="ctr">
                        <a:lnSpc>
                          <a:spcPct val="115000"/>
                        </a:lnSpc>
                        <a:spcAft>
                          <a:spcPts val="800"/>
                        </a:spcAft>
                        <a:buNone/>
                      </a:pPr>
                      <a:r>
                        <a:rPr lang="en-US" sz="2400" b="1" kern="0">
                          <a:effectLst/>
                          <a:latin typeface="Times New Roman" panose="02020603050405020304" pitchFamily="18" charset="0"/>
                          <a:ea typeface="Times New Roman" panose="02020603050405020304" pitchFamily="18" charset="0"/>
                          <a:cs typeface="Times New Roman" panose="02020603050405020304" pitchFamily="18" charset="0"/>
                        </a:rPr>
                        <a:t>Error Description</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1745843953"/>
                  </a:ext>
                </a:extLst>
              </a:tr>
              <a:tr h="393620">
                <a:tc>
                  <a:txBody>
                    <a:bodyPr/>
                    <a:lstStyle/>
                    <a:p>
                      <a:pPr marL="0" marR="0" algn="ctr">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int x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abc</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marL="0" marR="0" algn="ctr">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Type mismatch</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4172350209"/>
                  </a:ext>
                </a:extLst>
              </a:tr>
              <a:tr h="393851">
                <a:tc>
                  <a:txBody>
                    <a:bodyPr/>
                    <a:lstStyle/>
                    <a:p>
                      <a:pPr marL="0" marR="0" algn="ctr">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int x; x = y + 2;</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marL="0" marR="0" algn="ctr">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Undeclared variable y</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1335990206"/>
                  </a:ext>
                </a:extLst>
              </a:tr>
              <a:tr h="393851">
                <a:tc>
                  <a:txBody>
                    <a:bodyPr/>
                    <a:lstStyle/>
                    <a:p>
                      <a:pPr marL="0" marR="0" algn="ctr">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return "yes"; in int function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marL="0" marR="0" algn="ctr">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Incompatible return type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1914056032"/>
                  </a:ext>
                </a:extLst>
              </a:tr>
              <a:tr h="393620">
                <a:tc>
                  <a:txBody>
                    <a:bodyPr/>
                    <a:lstStyle/>
                    <a:p>
                      <a:pPr marL="0" marR="0" algn="ctr">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float f(int x); f("</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abc</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marL="0" marR="0" algn="ctr">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Incorrect argument type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1884323775"/>
                  </a:ext>
                </a:extLst>
              </a:tr>
            </a:tbl>
          </a:graphicData>
        </a:graphic>
      </p:graphicFrame>
      <p:sp>
        <p:nvSpPr>
          <p:cNvPr id="7" name="Date Placeholder 6">
            <a:extLst>
              <a:ext uri="{FF2B5EF4-FFF2-40B4-BE49-F238E27FC236}">
                <a16:creationId xmlns:a16="http://schemas.microsoft.com/office/drawing/2014/main" id="{A7964F91-906C-6A80-F378-1F5B200D7D8D}"/>
              </a:ext>
            </a:extLst>
          </p:cNvPr>
          <p:cNvSpPr>
            <a:spLocks noGrp="1"/>
          </p:cNvSpPr>
          <p:nvPr>
            <p:ph type="dt" sz="half" idx="10"/>
          </p:nvPr>
        </p:nvSpPr>
        <p:spPr/>
        <p:txBody>
          <a:bodyPr/>
          <a:lstStyle/>
          <a:p>
            <a:fld id="{51DEF202-351B-4D8E-A19E-D20687B57DB7}" type="datetime1">
              <a:rPr lang="en-US" smtClean="0"/>
              <a:t>7/17/2025</a:t>
            </a:fld>
            <a:endParaRPr lang="en-US"/>
          </a:p>
        </p:txBody>
      </p:sp>
      <p:sp>
        <p:nvSpPr>
          <p:cNvPr id="8" name="Footer Placeholder 7">
            <a:extLst>
              <a:ext uri="{FF2B5EF4-FFF2-40B4-BE49-F238E27FC236}">
                <a16:creationId xmlns:a16="http://schemas.microsoft.com/office/drawing/2014/main" id="{3B1C7164-8498-29FC-426A-1263096CAD8C}"/>
              </a:ext>
            </a:extLst>
          </p:cNvPr>
          <p:cNvSpPr>
            <a:spLocks noGrp="1"/>
          </p:cNvSpPr>
          <p:nvPr>
            <p:ph type="ftr" sz="quarter" idx="11"/>
          </p:nvPr>
        </p:nvSpPr>
        <p:spPr/>
        <p:txBody>
          <a:bodyPr/>
          <a:lstStyle/>
          <a:p>
            <a:r>
              <a:rPr lang="en-US"/>
              <a:t>Semantic Analysis</a:t>
            </a:r>
          </a:p>
        </p:txBody>
      </p:sp>
      <p:sp>
        <p:nvSpPr>
          <p:cNvPr id="9" name="Slide Number Placeholder 8">
            <a:extLst>
              <a:ext uri="{FF2B5EF4-FFF2-40B4-BE49-F238E27FC236}">
                <a16:creationId xmlns:a16="http://schemas.microsoft.com/office/drawing/2014/main" id="{70C8464D-7627-5251-9A61-FA2C7BFB3899}"/>
              </a:ext>
            </a:extLst>
          </p:cNvPr>
          <p:cNvSpPr>
            <a:spLocks noGrp="1"/>
          </p:cNvSpPr>
          <p:nvPr>
            <p:ph type="sldNum" sz="quarter" idx="12"/>
          </p:nvPr>
        </p:nvSpPr>
        <p:spPr/>
        <p:txBody>
          <a:bodyPr/>
          <a:lstStyle/>
          <a:p>
            <a:fld id="{A05D6C45-613B-4FB7-A1BF-CF061849AB4A}" type="slidenum">
              <a:rPr lang="en-US" smtClean="0"/>
              <a:t>8</a:t>
            </a:fld>
            <a:endParaRPr lang="en-US"/>
          </a:p>
        </p:txBody>
      </p:sp>
    </p:spTree>
    <p:extLst>
      <p:ext uri="{BB962C8B-B14F-4D97-AF65-F5344CB8AC3E}">
        <p14:creationId xmlns:p14="http://schemas.microsoft.com/office/powerpoint/2010/main" val="717998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CF7C14-E6EF-DDCD-35C7-9BFF3F4579E0}"/>
              </a:ext>
            </a:extLst>
          </p:cNvPr>
          <p:cNvSpPr txBox="1"/>
          <p:nvPr/>
        </p:nvSpPr>
        <p:spPr>
          <a:xfrm>
            <a:off x="645241" y="274469"/>
            <a:ext cx="10504539" cy="5876481"/>
          </a:xfrm>
          <a:prstGeom prst="rect">
            <a:avLst/>
          </a:prstGeom>
          <a:noFill/>
        </p:spPr>
        <p:txBody>
          <a:bodyPr wrap="square">
            <a:spAutoFit/>
          </a:bodyPr>
          <a:lstStyle/>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Techniques Used in Semantic Analysis</a:t>
            </a:r>
          </a:p>
          <a:p>
            <a:pPr marL="0" marR="0">
              <a:lnSpc>
                <a:spcPct val="115000"/>
              </a:lnSpc>
              <a:spcAft>
                <a:spcPts val="800"/>
              </a:spcAft>
              <a:buNone/>
            </a:pP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Syntax-Directed Translation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Annotating grammar rules with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semantic actions</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Use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attribute grammars</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to define how information flows in the AST.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Two types of attributes: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Synthesized Attributes</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Pass information up the parse tree.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Inherited Attributes</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Pass information down the tree.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AST Traversal</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Tree is traversed using depth-first traversal to apply semantic rules.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Often implemented with recursive functions or visitor patterns</a:t>
            </a:r>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11C7FA9-1B7F-25AD-F62D-CCDF143DDC14}"/>
              </a:ext>
            </a:extLst>
          </p:cNvPr>
          <p:cNvSpPr>
            <a:spLocks noGrp="1"/>
          </p:cNvSpPr>
          <p:nvPr>
            <p:ph type="dt" sz="half" idx="10"/>
          </p:nvPr>
        </p:nvSpPr>
        <p:spPr/>
        <p:txBody>
          <a:bodyPr/>
          <a:lstStyle/>
          <a:p>
            <a:fld id="{43B5EAE3-709B-4AEC-A340-D0BFF86DA6C4}" type="datetime1">
              <a:rPr lang="en-US" smtClean="0"/>
              <a:t>7/17/2025</a:t>
            </a:fld>
            <a:endParaRPr lang="en-US"/>
          </a:p>
        </p:txBody>
      </p:sp>
      <p:sp>
        <p:nvSpPr>
          <p:cNvPr id="5" name="Footer Placeholder 4">
            <a:extLst>
              <a:ext uri="{FF2B5EF4-FFF2-40B4-BE49-F238E27FC236}">
                <a16:creationId xmlns:a16="http://schemas.microsoft.com/office/drawing/2014/main" id="{6A53F467-9E1C-CEC9-9D13-7889AAB3C895}"/>
              </a:ext>
            </a:extLst>
          </p:cNvPr>
          <p:cNvSpPr>
            <a:spLocks noGrp="1"/>
          </p:cNvSpPr>
          <p:nvPr>
            <p:ph type="ftr" sz="quarter" idx="11"/>
          </p:nvPr>
        </p:nvSpPr>
        <p:spPr/>
        <p:txBody>
          <a:bodyPr/>
          <a:lstStyle/>
          <a:p>
            <a:r>
              <a:rPr lang="en-US"/>
              <a:t>Semantic Analysis</a:t>
            </a:r>
          </a:p>
        </p:txBody>
      </p:sp>
      <p:sp>
        <p:nvSpPr>
          <p:cNvPr id="6" name="Slide Number Placeholder 5">
            <a:extLst>
              <a:ext uri="{FF2B5EF4-FFF2-40B4-BE49-F238E27FC236}">
                <a16:creationId xmlns:a16="http://schemas.microsoft.com/office/drawing/2014/main" id="{E6C735F6-2780-C3B3-2776-29A71B2E37A2}"/>
              </a:ext>
            </a:extLst>
          </p:cNvPr>
          <p:cNvSpPr>
            <a:spLocks noGrp="1"/>
          </p:cNvSpPr>
          <p:nvPr>
            <p:ph type="sldNum" sz="quarter" idx="12"/>
          </p:nvPr>
        </p:nvSpPr>
        <p:spPr/>
        <p:txBody>
          <a:bodyPr/>
          <a:lstStyle/>
          <a:p>
            <a:fld id="{A05D6C45-613B-4FB7-A1BF-CF061849AB4A}" type="slidenum">
              <a:rPr lang="en-US" smtClean="0"/>
              <a:t>9</a:t>
            </a:fld>
            <a:endParaRPr lang="en-US"/>
          </a:p>
        </p:txBody>
      </p:sp>
    </p:spTree>
    <p:extLst>
      <p:ext uri="{BB962C8B-B14F-4D97-AF65-F5344CB8AC3E}">
        <p14:creationId xmlns:p14="http://schemas.microsoft.com/office/powerpoint/2010/main" val="2487309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3066</Words>
  <Application>Microsoft Office PowerPoint</Application>
  <PresentationFormat>Widescreen</PresentationFormat>
  <Paragraphs>556</Paragraphs>
  <Slides>42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Courier New</vt:lpstr>
      <vt:lpstr>Symbol</vt:lpstr>
      <vt:lpstr>Times New Roman</vt:lpstr>
      <vt:lpstr>Office Theme</vt:lpstr>
      <vt:lpstr>Semantic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Sanjit Setua</dc:creator>
  <cp:lastModifiedBy>Sanjit Setua</cp:lastModifiedBy>
  <cp:revision>11</cp:revision>
  <dcterms:created xsi:type="dcterms:W3CDTF">2025-07-17T06:58:55Z</dcterms:created>
  <dcterms:modified xsi:type="dcterms:W3CDTF">2025-07-17T07:39:43Z</dcterms:modified>
</cp:coreProperties>
</file>