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86" r:id="rId4"/>
    <p:sldId id="258" r:id="rId5"/>
    <p:sldId id="259" r:id="rId6"/>
    <p:sldId id="285"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EAB27E-C5D6-4C5B-B56F-E45483FB6727}" type="datetimeFigureOut">
              <a:rPr lang="en-US" smtClean="0"/>
              <a:t>6/30/2025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15549-92E8-4C90-9362-8740E9A150D7}" type="slidenum">
              <a:rPr lang="en-US" smtClean="0"/>
              <a:t>‹#›</a:t>
            </a:fld>
            <a:endParaRPr lang="en-US"/>
          </a:p>
        </p:txBody>
      </p:sp>
    </p:spTree>
    <p:extLst>
      <p:ext uri="{BB962C8B-B14F-4D97-AF65-F5344CB8AC3E}">
        <p14:creationId xmlns:p14="http://schemas.microsoft.com/office/powerpoint/2010/main" val="3124599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F15549-92E8-4C90-9362-8740E9A150D7}" type="slidenum">
              <a:rPr lang="en-US" smtClean="0"/>
              <a:t>8</a:t>
            </a:fld>
            <a:endParaRPr lang="en-US"/>
          </a:p>
        </p:txBody>
      </p:sp>
    </p:spTree>
    <p:extLst>
      <p:ext uri="{BB962C8B-B14F-4D97-AF65-F5344CB8AC3E}">
        <p14:creationId xmlns:p14="http://schemas.microsoft.com/office/powerpoint/2010/main" val="3406599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5B80-811E-050F-4068-DC377A649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36DB92-BDC6-8AED-E7C9-49A6C640D7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C03B5A-9EB8-EF48-51D4-A0A5CDFE86E8}"/>
              </a:ext>
            </a:extLst>
          </p:cNvPr>
          <p:cNvSpPr>
            <a:spLocks noGrp="1"/>
          </p:cNvSpPr>
          <p:nvPr>
            <p:ph type="dt" sz="half" idx="10"/>
          </p:nvPr>
        </p:nvSpPr>
        <p:spPr/>
        <p:txBody>
          <a:bodyPr/>
          <a:lstStyle/>
          <a:p>
            <a:fld id="{FC1D44CF-97C3-4523-8BF2-27F87D3BA3BB}" type="datetimeFigureOut">
              <a:rPr lang="en-US" smtClean="0"/>
              <a:t>6/30/2025</a:t>
            </a:fld>
            <a:endParaRPr lang="en-US"/>
          </a:p>
        </p:txBody>
      </p:sp>
      <p:sp>
        <p:nvSpPr>
          <p:cNvPr id="5" name="Footer Placeholder 4">
            <a:extLst>
              <a:ext uri="{FF2B5EF4-FFF2-40B4-BE49-F238E27FC236}">
                <a16:creationId xmlns:a16="http://schemas.microsoft.com/office/drawing/2014/main" id="{892AE2EC-F634-4A44-EC6F-F42C0031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F465D1-03BF-34AC-D171-179DE8D16B42}"/>
              </a:ext>
            </a:extLst>
          </p:cNvPr>
          <p:cNvSpPr>
            <a:spLocks noGrp="1"/>
          </p:cNvSpPr>
          <p:nvPr>
            <p:ph type="sldNum" sz="quarter" idx="12"/>
          </p:nvPr>
        </p:nvSpPr>
        <p:spPr/>
        <p:txBody>
          <a:bodyPr/>
          <a:lstStyle/>
          <a:p>
            <a:fld id="{B320E7AB-4C66-4374-AAC2-30879D3E7179}" type="slidenum">
              <a:rPr lang="en-US" smtClean="0"/>
              <a:t>‹#›</a:t>
            </a:fld>
            <a:endParaRPr lang="en-US"/>
          </a:p>
        </p:txBody>
      </p:sp>
    </p:spTree>
    <p:extLst>
      <p:ext uri="{BB962C8B-B14F-4D97-AF65-F5344CB8AC3E}">
        <p14:creationId xmlns:p14="http://schemas.microsoft.com/office/powerpoint/2010/main" val="1385040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D2551-69E7-F091-0604-1E1B7D5AD7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68BCD-66C1-D3A6-3181-96166A536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8AAA9-9F67-F5E1-45B2-11BD982AC986}"/>
              </a:ext>
            </a:extLst>
          </p:cNvPr>
          <p:cNvSpPr>
            <a:spLocks noGrp="1"/>
          </p:cNvSpPr>
          <p:nvPr>
            <p:ph type="dt" sz="half" idx="10"/>
          </p:nvPr>
        </p:nvSpPr>
        <p:spPr/>
        <p:txBody>
          <a:bodyPr/>
          <a:lstStyle/>
          <a:p>
            <a:fld id="{FC1D44CF-97C3-4523-8BF2-27F87D3BA3BB}" type="datetimeFigureOut">
              <a:rPr lang="en-US" smtClean="0"/>
              <a:t>6/30/2025</a:t>
            </a:fld>
            <a:endParaRPr lang="en-US"/>
          </a:p>
        </p:txBody>
      </p:sp>
      <p:sp>
        <p:nvSpPr>
          <p:cNvPr id="5" name="Footer Placeholder 4">
            <a:extLst>
              <a:ext uri="{FF2B5EF4-FFF2-40B4-BE49-F238E27FC236}">
                <a16:creationId xmlns:a16="http://schemas.microsoft.com/office/drawing/2014/main" id="{5ECB4790-3C5B-04BD-1F85-0F6B0D358A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4FBB6-5EF5-2CEF-0EE6-0E3461189C9E}"/>
              </a:ext>
            </a:extLst>
          </p:cNvPr>
          <p:cNvSpPr>
            <a:spLocks noGrp="1"/>
          </p:cNvSpPr>
          <p:nvPr>
            <p:ph type="sldNum" sz="quarter" idx="12"/>
          </p:nvPr>
        </p:nvSpPr>
        <p:spPr/>
        <p:txBody>
          <a:bodyPr/>
          <a:lstStyle/>
          <a:p>
            <a:fld id="{B320E7AB-4C66-4374-AAC2-30879D3E7179}" type="slidenum">
              <a:rPr lang="en-US" smtClean="0"/>
              <a:t>‹#›</a:t>
            </a:fld>
            <a:endParaRPr lang="en-US"/>
          </a:p>
        </p:txBody>
      </p:sp>
    </p:spTree>
    <p:extLst>
      <p:ext uri="{BB962C8B-B14F-4D97-AF65-F5344CB8AC3E}">
        <p14:creationId xmlns:p14="http://schemas.microsoft.com/office/powerpoint/2010/main" val="18311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A74AD4-BF7A-5503-003B-74C3C71D56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A948E0-0F95-3209-1D43-145050CD38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C9877-0815-0796-122E-9D2B663959C5}"/>
              </a:ext>
            </a:extLst>
          </p:cNvPr>
          <p:cNvSpPr>
            <a:spLocks noGrp="1"/>
          </p:cNvSpPr>
          <p:nvPr>
            <p:ph type="dt" sz="half" idx="10"/>
          </p:nvPr>
        </p:nvSpPr>
        <p:spPr/>
        <p:txBody>
          <a:bodyPr/>
          <a:lstStyle/>
          <a:p>
            <a:fld id="{FC1D44CF-97C3-4523-8BF2-27F87D3BA3BB}" type="datetimeFigureOut">
              <a:rPr lang="en-US" smtClean="0"/>
              <a:t>6/30/2025</a:t>
            </a:fld>
            <a:endParaRPr lang="en-US"/>
          </a:p>
        </p:txBody>
      </p:sp>
      <p:sp>
        <p:nvSpPr>
          <p:cNvPr id="5" name="Footer Placeholder 4">
            <a:extLst>
              <a:ext uri="{FF2B5EF4-FFF2-40B4-BE49-F238E27FC236}">
                <a16:creationId xmlns:a16="http://schemas.microsoft.com/office/drawing/2014/main" id="{0D00CA7D-C087-68CC-A938-C3104E093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9F3D7B-C0AF-7096-EB8B-5BDC9E241157}"/>
              </a:ext>
            </a:extLst>
          </p:cNvPr>
          <p:cNvSpPr>
            <a:spLocks noGrp="1"/>
          </p:cNvSpPr>
          <p:nvPr>
            <p:ph type="sldNum" sz="quarter" idx="12"/>
          </p:nvPr>
        </p:nvSpPr>
        <p:spPr/>
        <p:txBody>
          <a:bodyPr/>
          <a:lstStyle/>
          <a:p>
            <a:fld id="{B320E7AB-4C66-4374-AAC2-30879D3E7179}" type="slidenum">
              <a:rPr lang="en-US" smtClean="0"/>
              <a:t>‹#›</a:t>
            </a:fld>
            <a:endParaRPr lang="en-US"/>
          </a:p>
        </p:txBody>
      </p:sp>
    </p:spTree>
    <p:extLst>
      <p:ext uri="{BB962C8B-B14F-4D97-AF65-F5344CB8AC3E}">
        <p14:creationId xmlns:p14="http://schemas.microsoft.com/office/powerpoint/2010/main" val="4218455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FD32-374A-D7D9-B075-FC94474A29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629927-B705-2D82-2D6F-9216C60939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E00DC-4E1A-3B86-03F0-DD9A5AF5C419}"/>
              </a:ext>
            </a:extLst>
          </p:cNvPr>
          <p:cNvSpPr>
            <a:spLocks noGrp="1"/>
          </p:cNvSpPr>
          <p:nvPr>
            <p:ph type="dt" sz="half" idx="10"/>
          </p:nvPr>
        </p:nvSpPr>
        <p:spPr/>
        <p:txBody>
          <a:bodyPr/>
          <a:lstStyle/>
          <a:p>
            <a:fld id="{FC1D44CF-97C3-4523-8BF2-27F87D3BA3BB}" type="datetimeFigureOut">
              <a:rPr lang="en-US" smtClean="0"/>
              <a:t>6/30/2025</a:t>
            </a:fld>
            <a:endParaRPr lang="en-US"/>
          </a:p>
        </p:txBody>
      </p:sp>
      <p:sp>
        <p:nvSpPr>
          <p:cNvPr id="5" name="Footer Placeholder 4">
            <a:extLst>
              <a:ext uri="{FF2B5EF4-FFF2-40B4-BE49-F238E27FC236}">
                <a16:creationId xmlns:a16="http://schemas.microsoft.com/office/drawing/2014/main" id="{A3C60685-D901-11E4-A235-623053D18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D24DD0-6958-BB51-86D0-BE09C5FC6A62}"/>
              </a:ext>
            </a:extLst>
          </p:cNvPr>
          <p:cNvSpPr>
            <a:spLocks noGrp="1"/>
          </p:cNvSpPr>
          <p:nvPr>
            <p:ph type="sldNum" sz="quarter" idx="12"/>
          </p:nvPr>
        </p:nvSpPr>
        <p:spPr/>
        <p:txBody>
          <a:bodyPr/>
          <a:lstStyle/>
          <a:p>
            <a:fld id="{B320E7AB-4C66-4374-AAC2-30879D3E7179}" type="slidenum">
              <a:rPr lang="en-US" smtClean="0"/>
              <a:t>‹#›</a:t>
            </a:fld>
            <a:endParaRPr lang="en-US"/>
          </a:p>
        </p:txBody>
      </p:sp>
    </p:spTree>
    <p:extLst>
      <p:ext uri="{BB962C8B-B14F-4D97-AF65-F5344CB8AC3E}">
        <p14:creationId xmlns:p14="http://schemas.microsoft.com/office/powerpoint/2010/main" val="100480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5E6A1-ED92-AABA-603C-4C91121E4D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48F22C-649B-9215-D495-514B4A9A3A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187C0-C65B-25E8-4F4E-F65F904C9620}"/>
              </a:ext>
            </a:extLst>
          </p:cNvPr>
          <p:cNvSpPr>
            <a:spLocks noGrp="1"/>
          </p:cNvSpPr>
          <p:nvPr>
            <p:ph type="dt" sz="half" idx="10"/>
          </p:nvPr>
        </p:nvSpPr>
        <p:spPr/>
        <p:txBody>
          <a:bodyPr/>
          <a:lstStyle/>
          <a:p>
            <a:fld id="{FC1D44CF-97C3-4523-8BF2-27F87D3BA3BB}" type="datetimeFigureOut">
              <a:rPr lang="en-US" smtClean="0"/>
              <a:t>6/30/2025</a:t>
            </a:fld>
            <a:endParaRPr lang="en-US"/>
          </a:p>
        </p:txBody>
      </p:sp>
      <p:sp>
        <p:nvSpPr>
          <p:cNvPr id="5" name="Footer Placeholder 4">
            <a:extLst>
              <a:ext uri="{FF2B5EF4-FFF2-40B4-BE49-F238E27FC236}">
                <a16:creationId xmlns:a16="http://schemas.microsoft.com/office/drawing/2014/main" id="{BB0CE961-5490-D4CA-FA72-A761E5C32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731874-3E97-D53C-77D1-7CDB559FE133}"/>
              </a:ext>
            </a:extLst>
          </p:cNvPr>
          <p:cNvSpPr>
            <a:spLocks noGrp="1"/>
          </p:cNvSpPr>
          <p:nvPr>
            <p:ph type="sldNum" sz="quarter" idx="12"/>
          </p:nvPr>
        </p:nvSpPr>
        <p:spPr/>
        <p:txBody>
          <a:bodyPr/>
          <a:lstStyle/>
          <a:p>
            <a:fld id="{B320E7AB-4C66-4374-AAC2-30879D3E7179}" type="slidenum">
              <a:rPr lang="en-US" smtClean="0"/>
              <a:t>‹#›</a:t>
            </a:fld>
            <a:endParaRPr lang="en-US"/>
          </a:p>
        </p:txBody>
      </p:sp>
    </p:spTree>
    <p:extLst>
      <p:ext uri="{BB962C8B-B14F-4D97-AF65-F5344CB8AC3E}">
        <p14:creationId xmlns:p14="http://schemas.microsoft.com/office/powerpoint/2010/main" val="162722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D292-2982-FAB9-F44F-13AAB7E6F7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027B31-2A0C-272F-3CF2-0D0C39901D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3B8662-FE92-34EA-3C9C-B1F4CD6F7A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97F1EC-4F45-980B-47D0-7AFE869FBFFD}"/>
              </a:ext>
            </a:extLst>
          </p:cNvPr>
          <p:cNvSpPr>
            <a:spLocks noGrp="1"/>
          </p:cNvSpPr>
          <p:nvPr>
            <p:ph type="dt" sz="half" idx="10"/>
          </p:nvPr>
        </p:nvSpPr>
        <p:spPr/>
        <p:txBody>
          <a:bodyPr/>
          <a:lstStyle/>
          <a:p>
            <a:fld id="{FC1D44CF-97C3-4523-8BF2-27F87D3BA3BB}" type="datetimeFigureOut">
              <a:rPr lang="en-US" smtClean="0"/>
              <a:t>6/30/2025</a:t>
            </a:fld>
            <a:endParaRPr lang="en-US"/>
          </a:p>
        </p:txBody>
      </p:sp>
      <p:sp>
        <p:nvSpPr>
          <p:cNvPr id="6" name="Footer Placeholder 5">
            <a:extLst>
              <a:ext uri="{FF2B5EF4-FFF2-40B4-BE49-F238E27FC236}">
                <a16:creationId xmlns:a16="http://schemas.microsoft.com/office/drawing/2014/main" id="{BBAC7C31-3A58-7481-A1F4-A8BAC80CD5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02792-847C-4AA5-AAC2-167A195E6DF3}"/>
              </a:ext>
            </a:extLst>
          </p:cNvPr>
          <p:cNvSpPr>
            <a:spLocks noGrp="1"/>
          </p:cNvSpPr>
          <p:nvPr>
            <p:ph type="sldNum" sz="quarter" idx="12"/>
          </p:nvPr>
        </p:nvSpPr>
        <p:spPr/>
        <p:txBody>
          <a:bodyPr/>
          <a:lstStyle/>
          <a:p>
            <a:fld id="{B320E7AB-4C66-4374-AAC2-30879D3E7179}" type="slidenum">
              <a:rPr lang="en-US" smtClean="0"/>
              <a:t>‹#›</a:t>
            </a:fld>
            <a:endParaRPr lang="en-US"/>
          </a:p>
        </p:txBody>
      </p:sp>
    </p:spTree>
    <p:extLst>
      <p:ext uri="{BB962C8B-B14F-4D97-AF65-F5344CB8AC3E}">
        <p14:creationId xmlns:p14="http://schemas.microsoft.com/office/powerpoint/2010/main" val="3079956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10CD9-A55F-32DA-F971-47486AEBA3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335D18-34EF-2A57-E7F1-190C81BB4F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F799DF-08EF-B465-899C-DB21587666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05B0F8-6908-54C5-CE63-77729C92C0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8FE518-57AB-73F1-979E-F93479DD7B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ACE336-0913-6C8D-6420-E58095166CFC}"/>
              </a:ext>
            </a:extLst>
          </p:cNvPr>
          <p:cNvSpPr>
            <a:spLocks noGrp="1"/>
          </p:cNvSpPr>
          <p:nvPr>
            <p:ph type="dt" sz="half" idx="10"/>
          </p:nvPr>
        </p:nvSpPr>
        <p:spPr/>
        <p:txBody>
          <a:bodyPr/>
          <a:lstStyle/>
          <a:p>
            <a:fld id="{FC1D44CF-97C3-4523-8BF2-27F87D3BA3BB}" type="datetimeFigureOut">
              <a:rPr lang="en-US" smtClean="0"/>
              <a:t>6/30/2025</a:t>
            </a:fld>
            <a:endParaRPr lang="en-US"/>
          </a:p>
        </p:txBody>
      </p:sp>
      <p:sp>
        <p:nvSpPr>
          <p:cNvPr id="8" name="Footer Placeholder 7">
            <a:extLst>
              <a:ext uri="{FF2B5EF4-FFF2-40B4-BE49-F238E27FC236}">
                <a16:creationId xmlns:a16="http://schemas.microsoft.com/office/drawing/2014/main" id="{496B688F-F63E-ED84-C4CB-29AC020F06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0399C1-A324-A719-F97B-FB1180EEE627}"/>
              </a:ext>
            </a:extLst>
          </p:cNvPr>
          <p:cNvSpPr>
            <a:spLocks noGrp="1"/>
          </p:cNvSpPr>
          <p:nvPr>
            <p:ph type="sldNum" sz="quarter" idx="12"/>
          </p:nvPr>
        </p:nvSpPr>
        <p:spPr/>
        <p:txBody>
          <a:bodyPr/>
          <a:lstStyle/>
          <a:p>
            <a:fld id="{B320E7AB-4C66-4374-AAC2-30879D3E7179}" type="slidenum">
              <a:rPr lang="en-US" smtClean="0"/>
              <a:t>‹#›</a:t>
            </a:fld>
            <a:endParaRPr lang="en-US"/>
          </a:p>
        </p:txBody>
      </p:sp>
    </p:spTree>
    <p:extLst>
      <p:ext uri="{BB962C8B-B14F-4D97-AF65-F5344CB8AC3E}">
        <p14:creationId xmlns:p14="http://schemas.microsoft.com/office/powerpoint/2010/main" val="80045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90A55-8209-8AD6-C670-2F393DA210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37F95F-800E-7446-C125-A394E2581BD7}"/>
              </a:ext>
            </a:extLst>
          </p:cNvPr>
          <p:cNvSpPr>
            <a:spLocks noGrp="1"/>
          </p:cNvSpPr>
          <p:nvPr>
            <p:ph type="dt" sz="half" idx="10"/>
          </p:nvPr>
        </p:nvSpPr>
        <p:spPr/>
        <p:txBody>
          <a:bodyPr/>
          <a:lstStyle/>
          <a:p>
            <a:fld id="{FC1D44CF-97C3-4523-8BF2-27F87D3BA3BB}" type="datetimeFigureOut">
              <a:rPr lang="en-US" smtClean="0"/>
              <a:t>6/30/2025</a:t>
            </a:fld>
            <a:endParaRPr lang="en-US"/>
          </a:p>
        </p:txBody>
      </p:sp>
      <p:sp>
        <p:nvSpPr>
          <p:cNvPr id="4" name="Footer Placeholder 3">
            <a:extLst>
              <a:ext uri="{FF2B5EF4-FFF2-40B4-BE49-F238E27FC236}">
                <a16:creationId xmlns:a16="http://schemas.microsoft.com/office/drawing/2014/main" id="{AC09B12B-40E8-F813-CD71-DB4BC90607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B57408-AB9D-93C4-6433-1D9FAE412B1C}"/>
              </a:ext>
            </a:extLst>
          </p:cNvPr>
          <p:cNvSpPr>
            <a:spLocks noGrp="1"/>
          </p:cNvSpPr>
          <p:nvPr>
            <p:ph type="sldNum" sz="quarter" idx="12"/>
          </p:nvPr>
        </p:nvSpPr>
        <p:spPr/>
        <p:txBody>
          <a:bodyPr/>
          <a:lstStyle/>
          <a:p>
            <a:fld id="{B320E7AB-4C66-4374-AAC2-30879D3E7179}" type="slidenum">
              <a:rPr lang="en-US" smtClean="0"/>
              <a:t>‹#›</a:t>
            </a:fld>
            <a:endParaRPr lang="en-US"/>
          </a:p>
        </p:txBody>
      </p:sp>
    </p:spTree>
    <p:extLst>
      <p:ext uri="{BB962C8B-B14F-4D97-AF65-F5344CB8AC3E}">
        <p14:creationId xmlns:p14="http://schemas.microsoft.com/office/powerpoint/2010/main" val="998367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E6E512-2A8F-A9A3-779B-08002A3C76DE}"/>
              </a:ext>
            </a:extLst>
          </p:cNvPr>
          <p:cNvSpPr>
            <a:spLocks noGrp="1"/>
          </p:cNvSpPr>
          <p:nvPr>
            <p:ph type="dt" sz="half" idx="10"/>
          </p:nvPr>
        </p:nvSpPr>
        <p:spPr/>
        <p:txBody>
          <a:bodyPr/>
          <a:lstStyle/>
          <a:p>
            <a:fld id="{FC1D44CF-97C3-4523-8BF2-27F87D3BA3BB}" type="datetimeFigureOut">
              <a:rPr lang="en-US" smtClean="0"/>
              <a:t>6/30/2025</a:t>
            </a:fld>
            <a:endParaRPr lang="en-US"/>
          </a:p>
        </p:txBody>
      </p:sp>
      <p:sp>
        <p:nvSpPr>
          <p:cNvPr id="3" name="Footer Placeholder 2">
            <a:extLst>
              <a:ext uri="{FF2B5EF4-FFF2-40B4-BE49-F238E27FC236}">
                <a16:creationId xmlns:a16="http://schemas.microsoft.com/office/drawing/2014/main" id="{656F9944-B708-646A-9D25-C66F5B51F1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8E544A-665A-A97E-D2E8-37601FBCBA00}"/>
              </a:ext>
            </a:extLst>
          </p:cNvPr>
          <p:cNvSpPr>
            <a:spLocks noGrp="1"/>
          </p:cNvSpPr>
          <p:nvPr>
            <p:ph type="sldNum" sz="quarter" idx="12"/>
          </p:nvPr>
        </p:nvSpPr>
        <p:spPr/>
        <p:txBody>
          <a:bodyPr/>
          <a:lstStyle/>
          <a:p>
            <a:fld id="{B320E7AB-4C66-4374-AAC2-30879D3E7179}" type="slidenum">
              <a:rPr lang="en-US" smtClean="0"/>
              <a:t>‹#›</a:t>
            </a:fld>
            <a:endParaRPr lang="en-US"/>
          </a:p>
        </p:txBody>
      </p:sp>
    </p:spTree>
    <p:extLst>
      <p:ext uri="{BB962C8B-B14F-4D97-AF65-F5344CB8AC3E}">
        <p14:creationId xmlns:p14="http://schemas.microsoft.com/office/powerpoint/2010/main" val="3627326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BF4C5-65CD-3E44-6984-48E9D47F8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525899-AB4B-54CF-6657-B1E54EB216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505AAA-BD68-A5D5-346D-E5E88722F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7AA0E-72C9-753D-683E-4F24DED30CB0}"/>
              </a:ext>
            </a:extLst>
          </p:cNvPr>
          <p:cNvSpPr>
            <a:spLocks noGrp="1"/>
          </p:cNvSpPr>
          <p:nvPr>
            <p:ph type="dt" sz="half" idx="10"/>
          </p:nvPr>
        </p:nvSpPr>
        <p:spPr/>
        <p:txBody>
          <a:bodyPr/>
          <a:lstStyle/>
          <a:p>
            <a:fld id="{FC1D44CF-97C3-4523-8BF2-27F87D3BA3BB}" type="datetimeFigureOut">
              <a:rPr lang="en-US" smtClean="0"/>
              <a:t>6/30/2025</a:t>
            </a:fld>
            <a:endParaRPr lang="en-US"/>
          </a:p>
        </p:txBody>
      </p:sp>
      <p:sp>
        <p:nvSpPr>
          <p:cNvPr id="6" name="Footer Placeholder 5">
            <a:extLst>
              <a:ext uri="{FF2B5EF4-FFF2-40B4-BE49-F238E27FC236}">
                <a16:creationId xmlns:a16="http://schemas.microsoft.com/office/drawing/2014/main" id="{8665DA72-6C08-9F20-43C4-C5DF443613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DE4429-FD3D-3400-F708-63DF03CAADA6}"/>
              </a:ext>
            </a:extLst>
          </p:cNvPr>
          <p:cNvSpPr>
            <a:spLocks noGrp="1"/>
          </p:cNvSpPr>
          <p:nvPr>
            <p:ph type="sldNum" sz="quarter" idx="12"/>
          </p:nvPr>
        </p:nvSpPr>
        <p:spPr/>
        <p:txBody>
          <a:bodyPr/>
          <a:lstStyle/>
          <a:p>
            <a:fld id="{B320E7AB-4C66-4374-AAC2-30879D3E7179}" type="slidenum">
              <a:rPr lang="en-US" smtClean="0"/>
              <a:t>‹#›</a:t>
            </a:fld>
            <a:endParaRPr lang="en-US"/>
          </a:p>
        </p:txBody>
      </p:sp>
    </p:spTree>
    <p:extLst>
      <p:ext uri="{BB962C8B-B14F-4D97-AF65-F5344CB8AC3E}">
        <p14:creationId xmlns:p14="http://schemas.microsoft.com/office/powerpoint/2010/main" val="399606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8F302-ED72-EE2B-A6CE-B8E097E1DE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0F7252-D286-70B5-3FDB-A09990F883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C8B42F-EA9C-0A8D-8633-A4CAD9781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4414D0-B46E-E4CA-6137-CF5612938C85}"/>
              </a:ext>
            </a:extLst>
          </p:cNvPr>
          <p:cNvSpPr>
            <a:spLocks noGrp="1"/>
          </p:cNvSpPr>
          <p:nvPr>
            <p:ph type="dt" sz="half" idx="10"/>
          </p:nvPr>
        </p:nvSpPr>
        <p:spPr/>
        <p:txBody>
          <a:bodyPr/>
          <a:lstStyle/>
          <a:p>
            <a:fld id="{FC1D44CF-97C3-4523-8BF2-27F87D3BA3BB}" type="datetimeFigureOut">
              <a:rPr lang="en-US" smtClean="0"/>
              <a:t>6/30/2025</a:t>
            </a:fld>
            <a:endParaRPr lang="en-US"/>
          </a:p>
        </p:txBody>
      </p:sp>
      <p:sp>
        <p:nvSpPr>
          <p:cNvPr id="6" name="Footer Placeholder 5">
            <a:extLst>
              <a:ext uri="{FF2B5EF4-FFF2-40B4-BE49-F238E27FC236}">
                <a16:creationId xmlns:a16="http://schemas.microsoft.com/office/drawing/2014/main" id="{457C4DC8-B44E-300A-3843-F2843BB16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9CA27F-5152-A05A-3FFD-0B6509BA09E9}"/>
              </a:ext>
            </a:extLst>
          </p:cNvPr>
          <p:cNvSpPr>
            <a:spLocks noGrp="1"/>
          </p:cNvSpPr>
          <p:nvPr>
            <p:ph type="sldNum" sz="quarter" idx="12"/>
          </p:nvPr>
        </p:nvSpPr>
        <p:spPr/>
        <p:txBody>
          <a:bodyPr/>
          <a:lstStyle/>
          <a:p>
            <a:fld id="{B320E7AB-4C66-4374-AAC2-30879D3E7179}" type="slidenum">
              <a:rPr lang="en-US" smtClean="0"/>
              <a:t>‹#›</a:t>
            </a:fld>
            <a:endParaRPr lang="en-US"/>
          </a:p>
        </p:txBody>
      </p:sp>
    </p:spTree>
    <p:extLst>
      <p:ext uri="{BB962C8B-B14F-4D97-AF65-F5344CB8AC3E}">
        <p14:creationId xmlns:p14="http://schemas.microsoft.com/office/powerpoint/2010/main" val="221060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D0F11A-4F49-104A-B113-7C30E9F9B6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AE0A71-347F-9C67-BF33-D5C8926508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6F88ED-57F2-0CC9-8526-0F1E89DE48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D44CF-97C3-4523-8BF2-27F87D3BA3BB}" type="datetimeFigureOut">
              <a:rPr lang="en-US" smtClean="0"/>
              <a:t>6/30/2025</a:t>
            </a:fld>
            <a:endParaRPr lang="en-US"/>
          </a:p>
        </p:txBody>
      </p:sp>
      <p:sp>
        <p:nvSpPr>
          <p:cNvPr id="5" name="Footer Placeholder 4">
            <a:extLst>
              <a:ext uri="{FF2B5EF4-FFF2-40B4-BE49-F238E27FC236}">
                <a16:creationId xmlns:a16="http://schemas.microsoft.com/office/drawing/2014/main" id="{01AD5066-62F5-78F5-70A6-D7B6BA543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3F96ED-DCF0-209D-F65C-7048B4F57A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0E7AB-4C66-4374-AAC2-30879D3E7179}" type="slidenum">
              <a:rPr lang="en-US" smtClean="0"/>
              <a:t>‹#›</a:t>
            </a:fld>
            <a:endParaRPr lang="en-US"/>
          </a:p>
        </p:txBody>
      </p:sp>
    </p:spTree>
    <p:extLst>
      <p:ext uri="{BB962C8B-B14F-4D97-AF65-F5344CB8AC3E}">
        <p14:creationId xmlns:p14="http://schemas.microsoft.com/office/powerpoint/2010/main" val="38337690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3606-6B2E-CAA4-83A6-DD7583836769}"/>
              </a:ext>
            </a:extLst>
          </p:cNvPr>
          <p:cNvSpPr>
            <a:spLocks noGrp="1"/>
          </p:cNvSpPr>
          <p:nvPr>
            <p:ph type="ctrTitle"/>
          </p:nvPr>
        </p:nvSpPr>
        <p:spPr/>
        <p:txBody>
          <a:bodyPr/>
          <a:lstStyle/>
          <a:p>
            <a:r>
              <a:rPr lang="en-GB" dirty="0"/>
              <a:t>Syntax Analysis</a:t>
            </a:r>
            <a:endParaRPr lang="en-US" dirty="0"/>
          </a:p>
        </p:txBody>
      </p:sp>
      <p:sp>
        <p:nvSpPr>
          <p:cNvPr id="3" name="Subtitle 2">
            <a:extLst>
              <a:ext uri="{FF2B5EF4-FFF2-40B4-BE49-F238E27FC236}">
                <a16:creationId xmlns:a16="http://schemas.microsoft.com/office/drawing/2014/main" id="{971549AD-E828-444D-53F7-9E058D9A885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67962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3E6071-59A9-3E9B-0410-261A81DF1962}"/>
              </a:ext>
            </a:extLst>
          </p:cNvPr>
          <p:cNvSpPr txBox="1"/>
          <p:nvPr/>
        </p:nvSpPr>
        <p:spPr>
          <a:xfrm>
            <a:off x="517922" y="355067"/>
            <a:ext cx="6093618" cy="1962397"/>
          </a:xfrm>
          <a:prstGeom prst="rect">
            <a:avLst/>
          </a:prstGeom>
          <a:noFill/>
        </p:spPr>
        <p:txBody>
          <a:bodyPr wrap="square">
            <a:spAutoFit/>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FIRST and FOLLOW Sets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FIRST(X)</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Set of terminals that begin strings derived from X.</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863E249-8E43-A834-C367-F73C14836C71}"/>
              </a:ext>
            </a:extLst>
          </p:cNvPr>
          <p:cNvSpPr txBox="1"/>
          <p:nvPr/>
        </p:nvSpPr>
        <p:spPr>
          <a:xfrm>
            <a:off x="517921" y="2617175"/>
            <a:ext cx="9126141" cy="1010341"/>
          </a:xfrm>
          <a:prstGeom prst="rect">
            <a:avLst/>
          </a:prstGeom>
          <a:noFill/>
        </p:spPr>
        <p:txBody>
          <a:bodyPr wrap="square">
            <a:spAutoFit/>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FOLLOW(X)</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Set of terminals that can appear immediately to the right of X.</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1364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013B59-EA4F-0FA2-3B46-03F7D7054AAE}"/>
              </a:ext>
            </a:extLst>
          </p:cNvPr>
          <p:cNvSpPr txBox="1"/>
          <p:nvPr/>
        </p:nvSpPr>
        <p:spPr>
          <a:xfrm>
            <a:off x="575073" y="445683"/>
            <a:ext cx="11183540" cy="3119637"/>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Error Handling in Syntax Analysis</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Strategies: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Panic Mode Recovery: Skip input until a synchronizing token is found.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Phrase Level Recovery: Perform local corrections.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Error Productions: Extend grammar with rules to handle common errors.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Global Correction: Replace string with minimal changes (complex).</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D581641-B9FB-558C-57D9-ED8BD03085CD}"/>
              </a:ext>
            </a:extLst>
          </p:cNvPr>
          <p:cNvSpPr txBox="1"/>
          <p:nvPr/>
        </p:nvSpPr>
        <p:spPr>
          <a:xfrm>
            <a:off x="575073" y="3955517"/>
            <a:ext cx="10997802" cy="1537665"/>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Syntax-Directed Translation (SDT)</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Associates semantic rules with grammar productions.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Enables intermediate code generation during parsing.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975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FC332F-094C-BA64-742D-D5BF60087327}"/>
              </a:ext>
            </a:extLst>
          </p:cNvPr>
          <p:cNvSpPr txBox="1"/>
          <p:nvPr/>
        </p:nvSpPr>
        <p:spPr>
          <a:xfrm>
            <a:off x="532210" y="319008"/>
            <a:ext cx="6093618" cy="490199"/>
          </a:xfrm>
          <a:prstGeom prst="rect">
            <a:avLst/>
          </a:prstGeom>
          <a:noFill/>
        </p:spPr>
        <p:txBody>
          <a:bodyPr wrap="square">
            <a:spAutoFit/>
          </a:bodyPr>
          <a:lstStyle/>
          <a:p>
            <a:pPr marL="0" marR="0">
              <a:lnSpc>
                <a:spcPct val="115000"/>
              </a:lnSpc>
              <a:spcAft>
                <a:spcPts val="800"/>
              </a:spcAf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Tools for Syntax Analysis</a:t>
            </a:r>
            <a:endParaRPr lang="en-US"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DFFD1DEE-50EA-23DC-8E67-53071914A5C1}"/>
              </a:ext>
            </a:extLst>
          </p:cNvPr>
          <p:cNvGraphicFramePr>
            <a:graphicFrameLocks noGrp="1"/>
          </p:cNvGraphicFramePr>
          <p:nvPr>
            <p:extLst>
              <p:ext uri="{D42A27DB-BD31-4B8C-83A1-F6EECF244321}">
                <p14:modId xmlns:p14="http://schemas.microsoft.com/office/powerpoint/2010/main" val="3355625004"/>
              </p:ext>
            </p:extLst>
          </p:nvPr>
        </p:nvGraphicFramePr>
        <p:xfrm>
          <a:off x="532210" y="933917"/>
          <a:ext cx="10515600" cy="2495083"/>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1635326164"/>
                    </a:ext>
                  </a:extLst>
                </a:gridCol>
                <a:gridCol w="3505200">
                  <a:extLst>
                    <a:ext uri="{9D8B030D-6E8A-4147-A177-3AD203B41FA5}">
                      <a16:colId xmlns:a16="http://schemas.microsoft.com/office/drawing/2014/main" val="3188212566"/>
                    </a:ext>
                  </a:extLst>
                </a:gridCol>
                <a:gridCol w="3505200">
                  <a:extLst>
                    <a:ext uri="{9D8B030D-6E8A-4147-A177-3AD203B41FA5}">
                      <a16:colId xmlns:a16="http://schemas.microsoft.com/office/drawing/2014/main" val="804065570"/>
                    </a:ext>
                  </a:extLst>
                </a:gridCol>
              </a:tblGrid>
              <a:tr h="578551">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Tool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Language</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Features</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48798299"/>
                  </a:ext>
                </a:extLst>
              </a:tr>
              <a:tr h="479133">
                <a:tc>
                  <a:txBody>
                    <a:bodyPr/>
                    <a:lstStyle/>
                    <a:p>
                      <a:pPr marL="0" marR="0">
                        <a:lnSpc>
                          <a:spcPct val="115000"/>
                        </a:lnSpc>
                        <a:spcAft>
                          <a:spcPts val="800"/>
                        </a:spcAft>
                        <a:buNone/>
                      </a:pPr>
                      <a:r>
                        <a:rPr lang="en-US" sz="2400" kern="0" dirty="0" err="1">
                          <a:effectLst/>
                          <a:latin typeface="Times New Roman" panose="02020603050405020304" pitchFamily="18" charset="0"/>
                          <a:cs typeface="Times New Roman" panose="02020603050405020304" pitchFamily="18" charset="0"/>
                        </a:rPr>
                        <a:t>Yacc</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C</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LALR parser generator</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24485164"/>
                  </a:ext>
                </a:extLst>
              </a:tr>
              <a:tr h="479133">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Bison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C/C++</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GNU version of Yacc</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68562003"/>
                  </a:ext>
                </a:extLst>
              </a:tr>
              <a:tr h="479133">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ANTLR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Java/C#/Python/etc.</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LL(*) parser generator</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76169673"/>
                  </a:ext>
                </a:extLst>
              </a:tr>
              <a:tr h="479133">
                <a:tc>
                  <a:txBody>
                    <a:bodyPr/>
                    <a:lstStyle/>
                    <a:p>
                      <a:pPr marL="0" marR="0">
                        <a:lnSpc>
                          <a:spcPct val="115000"/>
                        </a:lnSpc>
                        <a:spcAft>
                          <a:spcPts val="800"/>
                        </a:spcAft>
                        <a:buNone/>
                      </a:pPr>
                      <a:r>
                        <a:rPr lang="en-US" sz="2400" kern="0" dirty="0" err="1">
                          <a:effectLst/>
                          <a:latin typeface="Times New Roman" panose="02020603050405020304" pitchFamily="18" charset="0"/>
                          <a:cs typeface="Times New Roman" panose="02020603050405020304" pitchFamily="18" charset="0"/>
                        </a:rPr>
                        <a:t>JavaCC</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Java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Top-down parser generator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57189208"/>
                  </a:ext>
                </a:extLst>
              </a:tr>
            </a:tbl>
          </a:graphicData>
        </a:graphic>
      </p:graphicFrame>
      <p:sp>
        <p:nvSpPr>
          <p:cNvPr id="8" name="TextBox 7">
            <a:extLst>
              <a:ext uri="{FF2B5EF4-FFF2-40B4-BE49-F238E27FC236}">
                <a16:creationId xmlns:a16="http://schemas.microsoft.com/office/drawing/2014/main" id="{660012DE-B088-6225-CA88-0484291EFCE4}"/>
              </a:ext>
            </a:extLst>
          </p:cNvPr>
          <p:cNvSpPr txBox="1"/>
          <p:nvPr/>
        </p:nvSpPr>
        <p:spPr>
          <a:xfrm>
            <a:off x="346472" y="3553710"/>
            <a:ext cx="6093618" cy="490199"/>
          </a:xfrm>
          <a:prstGeom prst="rect">
            <a:avLst/>
          </a:prstGeom>
          <a:noFill/>
        </p:spPr>
        <p:txBody>
          <a:bodyPr wrap="square">
            <a:spAutoFit/>
          </a:bodyPr>
          <a:lstStyle/>
          <a:p>
            <a:pPr marL="0" marR="0">
              <a:lnSpc>
                <a:spcPct val="115000"/>
              </a:lnSpc>
              <a:spcAft>
                <a:spcPts val="800"/>
              </a:spcAf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Abstract Syntax Tree (AST) vs Parse Tree</a:t>
            </a:r>
            <a:endParaRPr lang="en-US"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13160334-20DF-D05C-AC8C-86865D3869B1}"/>
              </a:ext>
            </a:extLst>
          </p:cNvPr>
          <p:cNvGraphicFramePr>
            <a:graphicFrameLocks noGrp="1"/>
          </p:cNvGraphicFramePr>
          <p:nvPr>
            <p:extLst>
              <p:ext uri="{D42A27DB-BD31-4B8C-83A1-F6EECF244321}">
                <p14:modId xmlns:p14="http://schemas.microsoft.com/office/powerpoint/2010/main" val="4294227590"/>
              </p:ext>
            </p:extLst>
          </p:nvPr>
        </p:nvGraphicFramePr>
        <p:xfrm>
          <a:off x="532210" y="4440649"/>
          <a:ext cx="10515600" cy="2044448"/>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2812922144"/>
                    </a:ext>
                  </a:extLst>
                </a:gridCol>
                <a:gridCol w="3505200">
                  <a:extLst>
                    <a:ext uri="{9D8B030D-6E8A-4147-A177-3AD203B41FA5}">
                      <a16:colId xmlns:a16="http://schemas.microsoft.com/office/drawing/2014/main" val="2967146087"/>
                    </a:ext>
                  </a:extLst>
                </a:gridCol>
                <a:gridCol w="3505200">
                  <a:extLst>
                    <a:ext uri="{9D8B030D-6E8A-4147-A177-3AD203B41FA5}">
                      <a16:colId xmlns:a16="http://schemas.microsoft.com/office/drawing/2014/main" val="3978878939"/>
                    </a:ext>
                  </a:extLst>
                </a:gridCol>
              </a:tblGrid>
              <a:tr h="0">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Feature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Parse Tree</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AST</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34575378"/>
                  </a:ext>
                </a:extLst>
              </a:tr>
              <a:tr h="0">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Structure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Detailed</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Simplified</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26553633"/>
                  </a:ext>
                </a:extLst>
              </a:tr>
              <a:tr h="0">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Purpose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Syntax checking</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Code generation</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28025201"/>
                  </a:ext>
                </a:extLst>
              </a:tr>
              <a:tr h="0">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Includes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All grammar symbols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Only essential operations and operands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83144073"/>
                  </a:ext>
                </a:extLst>
              </a:tr>
            </a:tbl>
          </a:graphicData>
        </a:graphic>
      </p:graphicFrame>
    </p:spTree>
    <p:extLst>
      <p:ext uri="{BB962C8B-B14F-4D97-AF65-F5344CB8AC3E}">
        <p14:creationId xmlns:p14="http://schemas.microsoft.com/office/powerpoint/2010/main" val="493255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D32119-7AA9-D867-7700-B2F604BB5D6F}"/>
              </a:ext>
            </a:extLst>
          </p:cNvPr>
          <p:cNvSpPr txBox="1"/>
          <p:nvPr/>
        </p:nvSpPr>
        <p:spPr>
          <a:xfrm>
            <a:off x="375047" y="515972"/>
            <a:ext cx="10854927" cy="2064989"/>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Common Challenges</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Ambiguous grammars: May produce multiple parse trees.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Left recursion: Must be eliminated for LL parsers.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Left factoring: Required to make grammar predictive.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77111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2A52A1-7B0D-4408-DEA9-A1D9D092F783}"/>
              </a:ext>
            </a:extLst>
          </p:cNvPr>
          <p:cNvSpPr txBox="1"/>
          <p:nvPr/>
        </p:nvSpPr>
        <p:spPr>
          <a:xfrm>
            <a:off x="632223" y="1019777"/>
            <a:ext cx="11140678" cy="2592313"/>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Applications</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Compilers and interpreters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Static code analyzers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IDE syntax checkers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Language translators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4916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D49007-19FF-F555-39D8-8CC82EF0609F}"/>
              </a:ext>
            </a:extLst>
          </p:cNvPr>
          <p:cNvSpPr txBox="1"/>
          <p:nvPr/>
        </p:nvSpPr>
        <p:spPr>
          <a:xfrm>
            <a:off x="1089423" y="573122"/>
            <a:ext cx="6093618" cy="2064989"/>
          </a:xfrm>
          <a:prstGeom prst="rect">
            <a:avLst/>
          </a:prstGeom>
          <a:noFill/>
        </p:spPr>
        <p:txBody>
          <a:bodyPr wrap="square">
            <a:spAutoFit/>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Example Grammar and LL(1) Table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Grammar: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aSc</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B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B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bB</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ε</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91D6760-0675-E96F-0AA8-E2E8B3488C93}"/>
              </a:ext>
            </a:extLst>
          </p:cNvPr>
          <p:cNvSpPr txBox="1"/>
          <p:nvPr/>
        </p:nvSpPr>
        <p:spPr>
          <a:xfrm>
            <a:off x="4318398" y="1255179"/>
            <a:ext cx="6093618" cy="1537665"/>
          </a:xfrm>
          <a:prstGeom prst="rect">
            <a:avLst/>
          </a:prstGeom>
          <a:noFill/>
        </p:spPr>
        <p:txBody>
          <a:bodyPr wrap="square">
            <a:spAutoFit/>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FIRST and FOLLOW:</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FIRST(S) = {a, b, ε}</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FOLLOW(S) = {c,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CA34F071-26FA-A60D-EF87-96638E804F3A}"/>
              </a:ext>
            </a:extLst>
          </p:cNvPr>
          <p:cNvGraphicFramePr>
            <a:graphicFrameLocks noGrp="1"/>
          </p:cNvGraphicFramePr>
          <p:nvPr>
            <p:extLst>
              <p:ext uri="{D42A27DB-BD31-4B8C-83A1-F6EECF244321}">
                <p14:modId xmlns:p14="http://schemas.microsoft.com/office/powerpoint/2010/main" val="3993967299"/>
              </p:ext>
            </p:extLst>
          </p:nvPr>
        </p:nvGraphicFramePr>
        <p:xfrm>
          <a:off x="838200" y="3677157"/>
          <a:ext cx="10515600" cy="1217868"/>
        </p:xfrm>
        <a:graphic>
          <a:graphicData uri="http://schemas.openxmlformats.org/drawingml/2006/table">
            <a:tbl>
              <a:tblPr firstRow="1" firstCol="1" bandRow="1">
                <a:tableStyleId>{5C22544A-7EE6-4342-B048-85BDC9FD1C3A}</a:tableStyleId>
              </a:tblPr>
              <a:tblGrid>
                <a:gridCol w="2103120">
                  <a:extLst>
                    <a:ext uri="{9D8B030D-6E8A-4147-A177-3AD203B41FA5}">
                      <a16:colId xmlns:a16="http://schemas.microsoft.com/office/drawing/2014/main" val="1043226727"/>
                    </a:ext>
                  </a:extLst>
                </a:gridCol>
                <a:gridCol w="2103120">
                  <a:extLst>
                    <a:ext uri="{9D8B030D-6E8A-4147-A177-3AD203B41FA5}">
                      <a16:colId xmlns:a16="http://schemas.microsoft.com/office/drawing/2014/main" val="3379052411"/>
                    </a:ext>
                  </a:extLst>
                </a:gridCol>
                <a:gridCol w="2103120">
                  <a:extLst>
                    <a:ext uri="{9D8B030D-6E8A-4147-A177-3AD203B41FA5}">
                      <a16:colId xmlns:a16="http://schemas.microsoft.com/office/drawing/2014/main" val="2169149179"/>
                    </a:ext>
                  </a:extLst>
                </a:gridCol>
                <a:gridCol w="2103120">
                  <a:extLst>
                    <a:ext uri="{9D8B030D-6E8A-4147-A177-3AD203B41FA5}">
                      <a16:colId xmlns:a16="http://schemas.microsoft.com/office/drawing/2014/main" val="2610876020"/>
                    </a:ext>
                  </a:extLst>
                </a:gridCol>
                <a:gridCol w="2103120">
                  <a:extLst>
                    <a:ext uri="{9D8B030D-6E8A-4147-A177-3AD203B41FA5}">
                      <a16:colId xmlns:a16="http://schemas.microsoft.com/office/drawing/2014/main" val="459347359"/>
                    </a:ext>
                  </a:extLst>
                </a:gridCol>
              </a:tblGrid>
              <a:tr h="0">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Non-terminal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a</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b</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c</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99788290"/>
                  </a:ext>
                </a:extLst>
              </a:tr>
              <a:tr h="0">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S → aSc</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S → B</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ε</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ε</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26991860"/>
                  </a:ext>
                </a:extLst>
              </a:tr>
              <a:tr h="0">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B</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B → </a:t>
                      </a:r>
                      <a:r>
                        <a:rPr lang="en-US" sz="2400" kern="0" dirty="0" err="1">
                          <a:effectLst/>
                          <a:latin typeface="Times New Roman" panose="02020603050405020304" pitchFamily="18" charset="0"/>
                          <a:cs typeface="Times New Roman" panose="02020603050405020304" pitchFamily="18" charset="0"/>
                        </a:rPr>
                        <a:t>bB</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B → ε</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ε</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ε</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26850568"/>
                  </a:ext>
                </a:extLst>
              </a:tr>
            </a:tbl>
          </a:graphicData>
        </a:graphic>
      </p:graphicFrame>
      <p:sp>
        <p:nvSpPr>
          <p:cNvPr id="10" name="TextBox 9">
            <a:extLst>
              <a:ext uri="{FF2B5EF4-FFF2-40B4-BE49-F238E27FC236}">
                <a16:creationId xmlns:a16="http://schemas.microsoft.com/office/drawing/2014/main" id="{3D06A610-19C4-D1DE-B8AC-662649666E53}"/>
              </a:ext>
            </a:extLst>
          </p:cNvPr>
          <p:cNvSpPr txBox="1"/>
          <p:nvPr/>
        </p:nvSpPr>
        <p:spPr>
          <a:xfrm>
            <a:off x="838200" y="2996177"/>
            <a:ext cx="6093618" cy="461665"/>
          </a:xfrm>
          <a:prstGeom prst="rect">
            <a:avLst/>
          </a:prstGeom>
          <a:noFill/>
        </p:spPr>
        <p:txBody>
          <a:bodyPr wrap="square">
            <a:spAutoFit/>
          </a:bodyPr>
          <a:lstStyle/>
          <a:p>
            <a:r>
              <a:rPr lang="en-US" sz="2400" b="1" kern="0" dirty="0">
                <a:effectLst/>
                <a:latin typeface="Times New Roman" panose="02020603050405020304" pitchFamily="18" charset="0"/>
                <a:ea typeface="Times New Roman" panose="02020603050405020304" pitchFamily="18" charset="0"/>
              </a:rPr>
              <a:t>LL(1) Table Construction</a:t>
            </a:r>
            <a:endParaRPr lang="en-US" sz="2400" b="1" dirty="0"/>
          </a:p>
        </p:txBody>
      </p:sp>
    </p:spTree>
    <p:extLst>
      <p:ext uri="{BB962C8B-B14F-4D97-AF65-F5344CB8AC3E}">
        <p14:creationId xmlns:p14="http://schemas.microsoft.com/office/powerpoint/2010/main" val="2000220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5CA8BA-94EF-4AF2-9723-CC9CB5F655C0}"/>
              </a:ext>
            </a:extLst>
          </p:cNvPr>
          <p:cNvSpPr txBox="1"/>
          <p:nvPr/>
        </p:nvSpPr>
        <p:spPr>
          <a:xfrm>
            <a:off x="503634" y="883691"/>
            <a:ext cx="11226404" cy="1757212"/>
          </a:xfrm>
          <a:prstGeom prst="rect">
            <a:avLst/>
          </a:prstGeom>
          <a:noFill/>
        </p:spPr>
        <p:txBody>
          <a:bodyPr wrap="square">
            <a:spAutoFit/>
          </a:bodyPr>
          <a:lstStyle/>
          <a:p>
            <a:pPr marL="0" marR="0">
              <a:lnSpc>
                <a:spcPct val="115000"/>
              </a:lnSpc>
              <a:spcAft>
                <a:spcPts val="800"/>
              </a:spcAf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Syntax analysis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is a crucial phase of compiler design that ensures the syntactic correctness of the source program. It uses formal grammar, parsing algorithms, and automated tools to generate reliable, structured code representations. Modern parser generators and error-handling strategies make this process robust, efficient, and scalable.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8025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E1755E-8EAC-05CA-07EF-ADB7CD0CFE62}"/>
              </a:ext>
            </a:extLst>
          </p:cNvPr>
          <p:cNvSpPr txBox="1"/>
          <p:nvPr/>
        </p:nvSpPr>
        <p:spPr>
          <a:xfrm>
            <a:off x="2886075" y="2671763"/>
            <a:ext cx="7243763" cy="923330"/>
          </a:xfrm>
          <a:prstGeom prst="rect">
            <a:avLst/>
          </a:prstGeom>
          <a:noFill/>
        </p:spPr>
        <p:txBody>
          <a:bodyPr wrap="square" rtlCol="0">
            <a:spAutoFit/>
          </a:bodyPr>
          <a:lstStyle/>
          <a:p>
            <a:pPr algn="ctr"/>
            <a:r>
              <a:rPr lang="en-GB" sz="5400" dirty="0">
                <a:latin typeface="Times New Roman" panose="02020603050405020304" pitchFamily="18" charset="0"/>
                <a:cs typeface="Times New Roman" panose="02020603050405020304" pitchFamily="18" charset="0"/>
              </a:rPr>
              <a:t>Semantic Analysis</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190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873CB8-2B67-C775-9AD3-5BC6D70BF934}"/>
              </a:ext>
            </a:extLst>
          </p:cNvPr>
          <p:cNvSpPr txBox="1"/>
          <p:nvPr/>
        </p:nvSpPr>
        <p:spPr>
          <a:xfrm>
            <a:off x="860823" y="710129"/>
            <a:ext cx="10669190" cy="3763916"/>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Analysis</a:t>
            </a:r>
          </a:p>
          <a:p>
            <a:pPr marL="0" marR="0">
              <a:lnSpc>
                <a:spcPct val="115000"/>
              </a:lnSpc>
              <a:spcAft>
                <a:spcPts val="800"/>
              </a:spcAft>
              <a:buNone/>
            </a:pPr>
            <a:endParaRPr lang="en-US" sz="2400" kern="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Semantic analysis is the third phase of a compiler. While syntax analysis ensures the syntactic structure of the code, semantic analysis validates its meaning according to the programming language’s rules, such as type checking, scope resolution, and declaration checking.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It bridges the gap between parsing and intermediate code generation, ensuring that the parse tree adheres to the language’s semantics.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72708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B641CC-4697-0B96-6C12-4B04EEB45DC4}"/>
              </a:ext>
            </a:extLst>
          </p:cNvPr>
          <p:cNvSpPr txBox="1"/>
          <p:nvPr/>
        </p:nvSpPr>
        <p:spPr>
          <a:xfrm>
            <a:off x="860823" y="494201"/>
            <a:ext cx="6093618" cy="1010341"/>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Role of Semantic Analysis in a Compiler</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analysis performs:</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A8CB681F-6CBC-E363-0880-E742191C524D}"/>
              </a:ext>
            </a:extLst>
          </p:cNvPr>
          <p:cNvSpPr>
            <a:spLocks noChangeArrowheads="1"/>
          </p:cNvSpPr>
          <p:nvPr/>
        </p:nvSpPr>
        <p:spPr bwMode="auto">
          <a:xfrm>
            <a:off x="0" y="0"/>
            <a:ext cx="12192000" cy="17463"/>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1EF680D4-619D-DD3D-3713-2B97DF365F4F}"/>
              </a:ext>
            </a:extLst>
          </p:cNvPr>
          <p:cNvSpPr txBox="1"/>
          <p:nvPr/>
        </p:nvSpPr>
        <p:spPr>
          <a:xfrm>
            <a:off x="1302544" y="1809683"/>
            <a:ext cx="9498806" cy="3119637"/>
          </a:xfrm>
          <a:prstGeom prst="rect">
            <a:avLst/>
          </a:prstGeom>
          <a:noFill/>
        </p:spPr>
        <p:txBody>
          <a:bodyPr wrap="square">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Type checking (e.g., adding an integer to a string is invalid)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Variable binding (e.g., is a variable declared before it is used?)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Scope and visibility rules enforcement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Function/method invocation checks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Label checking in control flow (e.g.,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goto</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statements)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Construction of an annotated syntax tree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8804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B2ACFDD-A6E6-3F34-EC93-51DFD85932CB}"/>
              </a:ext>
            </a:extLst>
          </p:cNvPr>
          <p:cNvSpPr txBox="1"/>
          <p:nvPr/>
        </p:nvSpPr>
        <p:spPr>
          <a:xfrm>
            <a:off x="829056" y="337022"/>
            <a:ext cx="10972800" cy="2096984"/>
          </a:xfrm>
          <a:prstGeom prst="rect">
            <a:avLst/>
          </a:prstGeom>
          <a:noFill/>
        </p:spPr>
        <p:txBody>
          <a:bodyPr wrap="square">
            <a:spAutoFit/>
          </a:bodyPr>
          <a:lstStyle/>
          <a:p>
            <a:pPr marL="0" marR="0" algn="just">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Introduction</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Syntax analysis, also known as parsing, is the second phase of the compiler design process. It takes the stream of tokens produced by the lexical analyzer and constructs a parse tree or syntax tree, ensuring that the source code follows the grammatical structure of the programming language</a:t>
            </a: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8E80AD8-D562-E9D6-2973-50A23FBF6616}"/>
              </a:ext>
            </a:extLst>
          </p:cNvPr>
          <p:cNvSpPr txBox="1"/>
          <p:nvPr/>
        </p:nvSpPr>
        <p:spPr>
          <a:xfrm>
            <a:off x="646176" y="2819587"/>
            <a:ext cx="11241024" cy="3017044"/>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Role of Syntax Analyzer</a:t>
            </a:r>
            <a:endParaRPr lang="en-US"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Validates the syntactic structure of the code based on the language's Context-Free Grammar (CFG).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Reports syntax errors with recovery mechanisms.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Builds intermediate representations like parse trees or abstract syntax trees (AST).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Feeds input to semantic analyzers and code generators.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9245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4662-5428-F813-1806-4FE537169564}"/>
              </a:ext>
            </a:extLst>
          </p:cNvPr>
          <p:cNvSpPr txBox="1"/>
          <p:nvPr/>
        </p:nvSpPr>
        <p:spPr>
          <a:xfrm>
            <a:off x="803672" y="753005"/>
            <a:ext cx="9840516" cy="1537665"/>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Input and Output</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Input: Abstract Syntax Tree (AST) from the parser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Output: Annotated AST + Symbol Table + Semantic Errors (if any)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9923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A20648-B581-E332-C5C1-C90E6432FF1D}"/>
              </a:ext>
            </a:extLst>
          </p:cNvPr>
          <p:cNvSpPr txBox="1"/>
          <p:nvPr/>
        </p:nvSpPr>
        <p:spPr>
          <a:xfrm>
            <a:off x="617934" y="504877"/>
            <a:ext cx="8883253" cy="988989"/>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Symbol Table</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crucial data structure used during semantic analysis</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0D6B2BA-B08C-A5C4-3FCD-09DEF151EDFE}"/>
              </a:ext>
            </a:extLst>
          </p:cNvPr>
          <p:cNvSpPr txBox="1"/>
          <p:nvPr/>
        </p:nvSpPr>
        <p:spPr>
          <a:xfrm>
            <a:off x="617934" y="1656860"/>
            <a:ext cx="9611915" cy="2592313"/>
          </a:xfrm>
          <a:prstGeom prst="rect">
            <a:avLst/>
          </a:prstGeom>
          <a:noFill/>
        </p:spPr>
        <p:txBody>
          <a:bodyPr wrap="square">
            <a:spAutoFit/>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Features: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Stores variable/function names, types, scopes, offsets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Typically implemented as a hash table with support for scoped entries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Used for name resolution</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B4724BC6-996C-A463-06E8-0EA26FD42326}"/>
              </a:ext>
            </a:extLst>
          </p:cNvPr>
          <p:cNvSpPr txBox="1"/>
          <p:nvPr/>
        </p:nvSpPr>
        <p:spPr>
          <a:xfrm>
            <a:off x="617935" y="3672477"/>
            <a:ext cx="6093618" cy="1017523"/>
          </a:xfrm>
          <a:prstGeom prst="rect">
            <a:avLst/>
          </a:prstGeom>
          <a:noFill/>
        </p:spPr>
        <p:txBody>
          <a:bodyPr wrap="square">
            <a:spAutoFit/>
          </a:bodyPr>
          <a:lstStyle/>
          <a:p>
            <a:pPr marL="0" marR="0">
              <a:lnSpc>
                <a:spcPct val="115000"/>
              </a:lnSpc>
              <a:spcAft>
                <a:spcPts val="800"/>
              </a:spcAft>
            </a:pPr>
            <a:endPar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5000"/>
              </a:lnSpc>
              <a:spcAft>
                <a:spcPts val="800"/>
              </a:spcAf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 Entry:</a:t>
            </a:r>
            <a:endParaRPr lang="en-US"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3D0A4D3F-A376-7E79-3D66-252E708FC99F}"/>
              </a:ext>
            </a:extLst>
          </p:cNvPr>
          <p:cNvSpPr txBox="1"/>
          <p:nvPr/>
        </p:nvSpPr>
        <p:spPr>
          <a:xfrm>
            <a:off x="2160985" y="4920348"/>
            <a:ext cx="6093618" cy="830997"/>
          </a:xfrm>
          <a:prstGeom prst="rect">
            <a:avLst/>
          </a:prstGeom>
          <a:noFill/>
        </p:spPr>
        <p:txBody>
          <a:bodyPr wrap="square">
            <a:spAutoFit/>
          </a:bodyPr>
          <a:lstStyle/>
          <a:p>
            <a:r>
              <a:rPr lang="en-GB" sz="2400" dirty="0">
                <a:latin typeface="Times New Roman" panose="02020603050405020304" pitchFamily="18" charset="0"/>
                <a:cs typeface="Times New Roman" panose="02020603050405020304" pitchFamily="18" charset="0"/>
              </a:rPr>
              <a:t>Name	Type	Scope	Address</a:t>
            </a:r>
          </a:p>
          <a:p>
            <a:r>
              <a:rPr lang="en-GB" sz="2400" dirty="0">
                <a:latin typeface="Times New Roman" panose="02020603050405020304" pitchFamily="18" charset="0"/>
                <a:cs typeface="Times New Roman" panose="02020603050405020304" pitchFamily="18" charset="0"/>
              </a:rPr>
              <a:t>x	int	global	1000</a:t>
            </a:r>
          </a:p>
        </p:txBody>
      </p:sp>
    </p:spTree>
    <p:extLst>
      <p:ext uri="{BB962C8B-B14F-4D97-AF65-F5344CB8AC3E}">
        <p14:creationId xmlns:p14="http://schemas.microsoft.com/office/powerpoint/2010/main" val="3513918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A8A34C-D2DB-C23D-5BE6-1CB97706E525}"/>
              </a:ext>
            </a:extLst>
          </p:cNvPr>
          <p:cNvSpPr txBox="1"/>
          <p:nvPr/>
        </p:nvSpPr>
        <p:spPr>
          <a:xfrm>
            <a:off x="703659" y="491819"/>
            <a:ext cx="10754915" cy="4701608"/>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Type Systems and Type Checking</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Type System</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Defines rules for:</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Valid type conversions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Compatibility of operations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Function arguments and return types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Type Checking</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Static type checking: Done at compile-time (e.g., C, Java)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Dynamic type checking: Done at runtime (e.g., Python)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2808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CBAFA1-5CBC-EC19-536A-1593244A3306}"/>
              </a:ext>
            </a:extLst>
          </p:cNvPr>
          <p:cNvSpPr txBox="1"/>
          <p:nvPr/>
        </p:nvSpPr>
        <p:spPr>
          <a:xfrm>
            <a:off x="646510" y="383642"/>
            <a:ext cx="6093618" cy="1537665"/>
          </a:xfrm>
          <a:prstGeom prst="rect">
            <a:avLst/>
          </a:prstGeom>
          <a:noFill/>
        </p:spPr>
        <p:txBody>
          <a:bodyPr wrap="square">
            <a:spAutoFit/>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Example Rule: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 x;</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x = "hello";  // type mismatch error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134FBB6-73F6-1005-92AE-D7D717C6F385}"/>
              </a:ext>
            </a:extLst>
          </p:cNvPr>
          <p:cNvSpPr txBox="1"/>
          <p:nvPr/>
        </p:nvSpPr>
        <p:spPr>
          <a:xfrm>
            <a:off x="646509" y="2143315"/>
            <a:ext cx="10069115" cy="3119637"/>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Rules</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Syntax-Directed Definitions (SDD)</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Associates semantic rules with grammar productions.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Can be S-attributed (bottom-up) or L-attributed (top-down).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 → E1 + T {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E.type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if (E1.type == int &amp;&amp;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T.type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int) then int else error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43428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A2F001-A57F-5208-599B-AB105D3FAD21}"/>
              </a:ext>
            </a:extLst>
          </p:cNvPr>
          <p:cNvSpPr txBox="1"/>
          <p:nvPr/>
        </p:nvSpPr>
        <p:spPr>
          <a:xfrm>
            <a:off x="789384" y="430247"/>
            <a:ext cx="9911953" cy="2064989"/>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Attribute Grammar</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An extension of CFG where: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Synthesized attributes pass values up the parse tree.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Inherited attributes pass values down or across.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A2A2E379-B512-69C3-3503-6760699CFFB3}"/>
              </a:ext>
            </a:extLst>
          </p:cNvPr>
          <p:cNvSpPr txBox="1"/>
          <p:nvPr/>
        </p:nvSpPr>
        <p:spPr>
          <a:xfrm>
            <a:off x="789384" y="2495236"/>
            <a:ext cx="11269266" cy="4174284"/>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Name and Scope Resolution</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Ensures that: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Each identifier refers to a unique declaration in the current or enclosing scope.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Inner scopes can shadow outer scopes.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Scope rules are respected (block, function, class, etc.)</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Scope Types:</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Lexical scope (e.g., C, Java)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Dynamic scope (e.g., some scripting languages)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8198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3E3D31-BDF2-AF60-489A-8C9CE047C766}"/>
              </a:ext>
            </a:extLst>
          </p:cNvPr>
          <p:cNvSpPr txBox="1"/>
          <p:nvPr/>
        </p:nvSpPr>
        <p:spPr>
          <a:xfrm>
            <a:off x="603647" y="381345"/>
            <a:ext cx="11197828" cy="3098284"/>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Type Inference</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Infers types of variables or expressions automatically.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x = 5      # type of x inferred as int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y = x + 3  # expression type inferred from operands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Used in functional languages (e.g., Haskell, ML) and modern ones like TypeScript.</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B55BB6C-1814-B57E-D3A4-328DC2BB83CE}"/>
              </a:ext>
            </a:extLst>
          </p:cNvPr>
          <p:cNvSpPr txBox="1"/>
          <p:nvPr/>
        </p:nvSpPr>
        <p:spPr>
          <a:xfrm>
            <a:off x="475059" y="3757122"/>
            <a:ext cx="10597753" cy="2064989"/>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Intermediate Representation (IR) Annotation</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Semantic analysis often adds type and scope annotations to AST nodes for: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Type-safe IR generation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Accurate register/memory allocation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0829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A6DD12-3807-32A7-04FC-0EAE4A6B89F2}"/>
              </a:ext>
            </a:extLst>
          </p:cNvPr>
          <p:cNvSpPr txBox="1"/>
          <p:nvPr/>
        </p:nvSpPr>
        <p:spPr>
          <a:xfrm>
            <a:off x="832246" y="532823"/>
            <a:ext cx="10726341" cy="3625608"/>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Errors</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Common Types: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Wingdings" panose="05000000000000000000" pitchFamily="2" charset="2"/>
              <a:buChar char="ü"/>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Undeclared identifiers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Wingdings" panose="05000000000000000000" pitchFamily="2" charset="2"/>
              <a:buChar char="ü"/>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Type mismatches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Wingdings" panose="05000000000000000000" pitchFamily="2" charset="2"/>
              <a:buChar char="ü"/>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function call with incorrect arguments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Wingdings" panose="05000000000000000000" pitchFamily="2" charset="2"/>
              <a:buChar char="ü"/>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Array index out of bounds (in some compilers)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ü"/>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Use of labels without definitions</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7617643-81B0-5BD4-30B1-75D77E1584E1}"/>
              </a:ext>
            </a:extLst>
          </p:cNvPr>
          <p:cNvSpPr txBox="1"/>
          <p:nvPr/>
        </p:nvSpPr>
        <p:spPr>
          <a:xfrm>
            <a:off x="1189433" y="4584167"/>
            <a:ext cx="6093618" cy="1537665"/>
          </a:xfrm>
          <a:prstGeom prst="rect">
            <a:avLst/>
          </a:prstGeom>
          <a:noFill/>
        </p:spPr>
        <p:txBody>
          <a:bodyPr wrap="square">
            <a:spAutoFit/>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 x;</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x = y + 5;  // error: 'y' undeclared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3417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00B02B-6052-0467-A9AC-E515839399C7}"/>
              </a:ext>
            </a:extLst>
          </p:cNvPr>
          <p:cNvSpPr txBox="1"/>
          <p:nvPr/>
        </p:nvSpPr>
        <p:spPr>
          <a:xfrm>
            <a:off x="803672" y="629721"/>
            <a:ext cx="6093618" cy="461665"/>
          </a:xfrm>
          <a:prstGeom prst="rect">
            <a:avLst/>
          </a:prstGeom>
          <a:noFill/>
        </p:spPr>
        <p:txBody>
          <a:bodyPr wrap="square">
            <a:spAutoFit/>
          </a:bodyPr>
          <a:lstStyle/>
          <a:p>
            <a:r>
              <a:rPr lang="en-US" sz="2400" b="1" kern="0" dirty="0">
                <a:effectLst/>
                <a:latin typeface="Times New Roman" panose="02020603050405020304" pitchFamily="18" charset="0"/>
                <a:ea typeface="Times New Roman" panose="02020603050405020304" pitchFamily="18" charset="0"/>
              </a:rPr>
              <a:t>Tools and Implementations</a:t>
            </a:r>
            <a:endParaRPr lang="en-US" sz="2400" b="1" dirty="0"/>
          </a:p>
        </p:txBody>
      </p:sp>
      <p:graphicFrame>
        <p:nvGraphicFramePr>
          <p:cNvPr id="4" name="Table 3">
            <a:extLst>
              <a:ext uri="{FF2B5EF4-FFF2-40B4-BE49-F238E27FC236}">
                <a16:creationId xmlns:a16="http://schemas.microsoft.com/office/drawing/2014/main" id="{CE4068FC-4D1F-C3A6-7EE2-E749AC8C8A4C}"/>
              </a:ext>
            </a:extLst>
          </p:cNvPr>
          <p:cNvGraphicFramePr>
            <a:graphicFrameLocks noGrp="1"/>
          </p:cNvGraphicFramePr>
          <p:nvPr>
            <p:extLst>
              <p:ext uri="{D42A27DB-BD31-4B8C-83A1-F6EECF244321}">
                <p14:modId xmlns:p14="http://schemas.microsoft.com/office/powerpoint/2010/main" val="2689429005"/>
              </p:ext>
            </p:extLst>
          </p:nvPr>
        </p:nvGraphicFramePr>
        <p:xfrm>
          <a:off x="838200" y="2271489"/>
          <a:ext cx="10515600" cy="4538856"/>
        </p:xfrm>
        <a:graphic>
          <a:graphicData uri="http://schemas.openxmlformats.org/drawingml/2006/table">
            <a:tbl>
              <a:tblPr firstRow="1" firstCol="1" bandRow="1">
                <a:tableStyleId>{5C22544A-7EE6-4342-B048-85BDC9FD1C3A}</a:tableStyleId>
              </a:tblPr>
              <a:tblGrid>
                <a:gridCol w="3505200">
                  <a:extLst>
                    <a:ext uri="{9D8B030D-6E8A-4147-A177-3AD203B41FA5}">
                      <a16:colId xmlns:a16="http://schemas.microsoft.com/office/drawing/2014/main" val="3009985786"/>
                    </a:ext>
                  </a:extLst>
                </a:gridCol>
                <a:gridCol w="3505200">
                  <a:extLst>
                    <a:ext uri="{9D8B030D-6E8A-4147-A177-3AD203B41FA5}">
                      <a16:colId xmlns:a16="http://schemas.microsoft.com/office/drawing/2014/main" val="354791810"/>
                    </a:ext>
                  </a:extLst>
                </a:gridCol>
                <a:gridCol w="3505200">
                  <a:extLst>
                    <a:ext uri="{9D8B030D-6E8A-4147-A177-3AD203B41FA5}">
                      <a16:colId xmlns:a16="http://schemas.microsoft.com/office/drawing/2014/main" val="3884560746"/>
                    </a:ext>
                  </a:extLst>
                </a:gridCol>
              </a:tblGrid>
              <a:tr h="0">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Tool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Language Support</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Features</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9016143"/>
                  </a:ext>
                </a:extLst>
              </a:tr>
              <a:tr h="0">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LLVM</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C/C++, Rust</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IR generation and type annotations</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13343387"/>
                  </a:ext>
                </a:extLst>
              </a:tr>
              <a:tr h="0">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ANTLR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Multiple</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Semantic predicates in parsing</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23824502"/>
                  </a:ext>
                </a:extLst>
              </a:tr>
              <a:tr h="0">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Clang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C/C++</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Complete front-end with semantic analysis</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36667970"/>
                  </a:ext>
                </a:extLst>
              </a:tr>
              <a:tr h="0">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GCC</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C/C++</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Symbol table, type check engine</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05615475"/>
                  </a:ext>
                </a:extLst>
              </a:tr>
              <a:tr h="0">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TypeScript Compiler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TypeScript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Built-in type inference and checks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2198796"/>
                  </a:ext>
                </a:extLst>
              </a:tr>
            </a:tbl>
          </a:graphicData>
        </a:graphic>
      </p:graphicFrame>
    </p:spTree>
    <p:extLst>
      <p:ext uri="{BB962C8B-B14F-4D97-AF65-F5344CB8AC3E}">
        <p14:creationId xmlns:p14="http://schemas.microsoft.com/office/powerpoint/2010/main" val="3890553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5ACB7D-41F0-FB64-F322-1F441CED534E}"/>
              </a:ext>
            </a:extLst>
          </p:cNvPr>
          <p:cNvSpPr txBox="1"/>
          <p:nvPr/>
        </p:nvSpPr>
        <p:spPr>
          <a:xfrm>
            <a:off x="817960" y="509044"/>
            <a:ext cx="10340578" cy="4701608"/>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Sample Semantic Analysis Flow</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Receive AST from parser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Traverse tree (DFS traversal)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each node: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Lookup symbol table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Infer type or check type compatibility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Annotate tree node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Report errors if any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Pass annotated tree to IR generator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9095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C6B570-ACA2-FF31-0B65-51130979C291}"/>
              </a:ext>
            </a:extLst>
          </p:cNvPr>
          <p:cNvSpPr txBox="1"/>
          <p:nvPr/>
        </p:nvSpPr>
        <p:spPr>
          <a:xfrm>
            <a:off x="975122" y="482223"/>
            <a:ext cx="10412015" cy="3646960"/>
          </a:xfrm>
          <a:prstGeom prst="rect">
            <a:avLst/>
          </a:prstGeom>
          <a:noFill/>
        </p:spPr>
        <p:txBody>
          <a:bodyPr wrap="square">
            <a:spAutoFit/>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Sample Semantic Check 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int 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float b;</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 b + 2.0;</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Analysis: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b is float, 2.0 is float, so b + 2.0 is float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is int, assigning float to int → Possible type coercion or error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177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a:extLst>
              <a:ext uri="{FF2B5EF4-FFF2-40B4-BE49-F238E27FC236}">
                <a16:creationId xmlns:a16="http://schemas.microsoft.com/office/drawing/2014/main" id="{B1B345A5-D983-0459-39E9-0BF36E227994}"/>
              </a:ext>
            </a:extLst>
          </p:cNvPr>
          <p:cNvGraphicFramePr>
            <a:graphicFrameLocks noGrp="1"/>
          </p:cNvGraphicFramePr>
          <p:nvPr>
            <p:extLst>
              <p:ext uri="{D42A27DB-BD31-4B8C-83A1-F6EECF244321}">
                <p14:modId xmlns:p14="http://schemas.microsoft.com/office/powerpoint/2010/main" val="913201857"/>
              </p:ext>
            </p:extLst>
          </p:nvPr>
        </p:nvGraphicFramePr>
        <p:xfrm>
          <a:off x="838200" y="914399"/>
          <a:ext cx="10515600" cy="6555522"/>
        </p:xfrm>
        <a:graphic>
          <a:graphicData uri="http://schemas.openxmlformats.org/drawingml/2006/table">
            <a:tbl>
              <a:tblPr/>
              <a:tblGrid>
                <a:gridCol w="3505200">
                  <a:extLst>
                    <a:ext uri="{9D8B030D-6E8A-4147-A177-3AD203B41FA5}">
                      <a16:colId xmlns:a16="http://schemas.microsoft.com/office/drawing/2014/main" val="2079546701"/>
                    </a:ext>
                  </a:extLst>
                </a:gridCol>
                <a:gridCol w="3505200">
                  <a:extLst>
                    <a:ext uri="{9D8B030D-6E8A-4147-A177-3AD203B41FA5}">
                      <a16:colId xmlns:a16="http://schemas.microsoft.com/office/drawing/2014/main" val="30231927"/>
                    </a:ext>
                  </a:extLst>
                </a:gridCol>
                <a:gridCol w="3505200">
                  <a:extLst>
                    <a:ext uri="{9D8B030D-6E8A-4147-A177-3AD203B41FA5}">
                      <a16:colId xmlns:a16="http://schemas.microsoft.com/office/drawing/2014/main" val="1705677178"/>
                    </a:ext>
                  </a:extLst>
                </a:gridCol>
              </a:tblGrid>
              <a:tr h="510830">
                <a:tc>
                  <a:txBody>
                    <a:bodyPr/>
                    <a:lstStyle/>
                    <a:p>
                      <a:r>
                        <a:rPr lang="en-US" sz="2400">
                          <a:latin typeface="Times New Roman" panose="02020603050405020304" pitchFamily="18" charset="0"/>
                          <a:cs typeface="Times New Roman" panose="02020603050405020304" pitchFamily="18" charset="0"/>
                        </a:rPr>
                        <a:t>Three Address Code</a:t>
                      </a: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Simple, readable, widely used</a:t>
                      </a: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Code generation, optimization</a:t>
                      </a:r>
                    </a:p>
                  </a:txBody>
                  <a:tcPr anchor="ctr">
                    <a:lnL>
                      <a:noFill/>
                    </a:lnL>
                    <a:lnR>
                      <a:noFill/>
                    </a:lnR>
                    <a:lnT>
                      <a:noFill/>
                    </a:lnT>
                    <a:lnB>
                      <a:noFill/>
                    </a:lnB>
                    <a:noFill/>
                  </a:tcPr>
                </a:tc>
                <a:extLst>
                  <a:ext uri="{0D108BD9-81ED-4DB2-BD59-A6C34878D82A}">
                    <a16:rowId xmlns:a16="http://schemas.microsoft.com/office/drawing/2014/main" val="1377280330"/>
                  </a:ext>
                </a:extLst>
              </a:tr>
              <a:tr h="893953">
                <a:tc>
                  <a:txBody>
                    <a:bodyPr/>
                    <a:lstStyle/>
                    <a:p>
                      <a:r>
                        <a:rPr lang="en-US" sz="2400" dirty="0">
                          <a:latin typeface="Times New Roman" panose="02020603050405020304" pitchFamily="18" charset="0"/>
                          <a:cs typeface="Times New Roman" panose="02020603050405020304" pitchFamily="18" charset="0"/>
                        </a:rPr>
                        <a:t>Quadruples</a:t>
                      </a:r>
                    </a:p>
                  </a:txBody>
                  <a:tcPr anchor="ctr">
                    <a:lnL>
                      <a:noFill/>
                    </a:lnL>
                    <a:lnR>
                      <a:noFill/>
                    </a:lnR>
                    <a:lnT>
                      <a:noFill/>
                    </a:lnT>
                    <a:lnB>
                      <a:noFill/>
                    </a:lnB>
                    <a:noFill/>
                  </a:tcPr>
                </a:tc>
                <a:tc>
                  <a:txBody>
                    <a:bodyPr/>
                    <a:lstStyle/>
                    <a:p>
                      <a:r>
                        <a:rPr lang="en-GB" sz="2400">
                          <a:latin typeface="Times New Roman" panose="02020603050405020304" pitchFamily="18" charset="0"/>
                          <a:cs typeface="Times New Roman" panose="02020603050405020304" pitchFamily="18" charset="0"/>
                        </a:rPr>
                        <a:t>Explicit representation of all operands</a:t>
                      </a: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Optimization</a:t>
                      </a:r>
                    </a:p>
                  </a:txBody>
                  <a:tcPr anchor="ctr">
                    <a:lnL>
                      <a:noFill/>
                    </a:lnL>
                    <a:lnR>
                      <a:noFill/>
                    </a:lnR>
                    <a:lnT>
                      <a:noFill/>
                    </a:lnT>
                    <a:lnB>
                      <a:noFill/>
                    </a:lnB>
                    <a:noFill/>
                  </a:tcPr>
                </a:tc>
                <a:extLst>
                  <a:ext uri="{0D108BD9-81ED-4DB2-BD59-A6C34878D82A}">
                    <a16:rowId xmlns:a16="http://schemas.microsoft.com/office/drawing/2014/main" val="2244477375"/>
                  </a:ext>
                </a:extLst>
              </a:tr>
              <a:tr h="893953">
                <a:tc>
                  <a:txBody>
                    <a:bodyPr/>
                    <a:lstStyle/>
                    <a:p>
                      <a:r>
                        <a:rPr lang="en-US" sz="2400">
                          <a:latin typeface="Times New Roman" panose="02020603050405020304" pitchFamily="18" charset="0"/>
                          <a:cs typeface="Times New Roman" panose="02020603050405020304" pitchFamily="18" charset="0"/>
                        </a:rPr>
                        <a:t>Triples</a:t>
                      </a:r>
                    </a:p>
                  </a:txBody>
                  <a:tcPr anchor="ctr">
                    <a:lnL>
                      <a:noFill/>
                    </a:lnL>
                    <a:lnR>
                      <a:noFill/>
                    </a:lnR>
                    <a:lnT>
                      <a:noFill/>
                    </a:lnT>
                    <a:lnB>
                      <a:noFill/>
                    </a:lnB>
                    <a:noFill/>
                  </a:tcPr>
                </a:tc>
                <a:tc>
                  <a:txBody>
                    <a:bodyPr/>
                    <a:lstStyle/>
                    <a:p>
                      <a:r>
                        <a:rPr lang="en-GB" sz="2400">
                          <a:latin typeface="Times New Roman" panose="02020603050405020304" pitchFamily="18" charset="0"/>
                          <a:cs typeface="Times New Roman" panose="02020603050405020304" pitchFamily="18" charset="0"/>
                        </a:rPr>
                        <a:t>Saves space, no need to name temporaries</a:t>
                      </a: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Space-efficient representation</a:t>
                      </a:r>
                    </a:p>
                  </a:txBody>
                  <a:tcPr anchor="ctr">
                    <a:lnL>
                      <a:noFill/>
                    </a:lnL>
                    <a:lnR>
                      <a:noFill/>
                    </a:lnR>
                    <a:lnT>
                      <a:noFill/>
                    </a:lnT>
                    <a:lnB>
                      <a:noFill/>
                    </a:lnB>
                    <a:noFill/>
                  </a:tcPr>
                </a:tc>
                <a:extLst>
                  <a:ext uri="{0D108BD9-81ED-4DB2-BD59-A6C34878D82A}">
                    <a16:rowId xmlns:a16="http://schemas.microsoft.com/office/drawing/2014/main" val="751733325"/>
                  </a:ext>
                </a:extLst>
              </a:tr>
              <a:tr h="893953">
                <a:tc>
                  <a:txBody>
                    <a:bodyPr/>
                    <a:lstStyle/>
                    <a:p>
                      <a:r>
                        <a:rPr lang="en-US" sz="2400" dirty="0">
                          <a:latin typeface="Times New Roman" panose="02020603050405020304" pitchFamily="18" charset="0"/>
                          <a:cs typeface="Times New Roman" panose="02020603050405020304" pitchFamily="18" charset="0"/>
                        </a:rPr>
                        <a:t>Indirect Triples</a:t>
                      </a: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Flexible with rearrangements</a:t>
                      </a: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Optimizations involving instruction motion</a:t>
                      </a:r>
                    </a:p>
                  </a:txBody>
                  <a:tcPr anchor="ctr">
                    <a:lnL>
                      <a:noFill/>
                    </a:lnL>
                    <a:lnR>
                      <a:noFill/>
                    </a:lnR>
                    <a:lnT>
                      <a:noFill/>
                    </a:lnT>
                    <a:lnB>
                      <a:noFill/>
                    </a:lnB>
                    <a:noFill/>
                  </a:tcPr>
                </a:tc>
                <a:extLst>
                  <a:ext uri="{0D108BD9-81ED-4DB2-BD59-A6C34878D82A}">
                    <a16:rowId xmlns:a16="http://schemas.microsoft.com/office/drawing/2014/main" val="4165771890"/>
                  </a:ext>
                </a:extLst>
              </a:tr>
              <a:tr h="893953">
                <a:tc>
                  <a:txBody>
                    <a:bodyPr/>
                    <a:lstStyle/>
                    <a:p>
                      <a:r>
                        <a:rPr lang="en-US" sz="2400">
                          <a:latin typeface="Times New Roman" panose="02020603050405020304" pitchFamily="18" charset="0"/>
                          <a:cs typeface="Times New Roman" panose="02020603050405020304" pitchFamily="18" charset="0"/>
                        </a:rPr>
                        <a:t>AST</a:t>
                      </a:r>
                    </a:p>
                  </a:txBody>
                  <a:tcPr anchor="ctr">
                    <a:lnL>
                      <a:noFill/>
                    </a:lnL>
                    <a:lnR>
                      <a:noFill/>
                    </a:lnR>
                    <a:lnT>
                      <a:noFill/>
                    </a:lnT>
                    <a:lnB>
                      <a:noFill/>
                    </a:lnB>
                    <a:noFill/>
                  </a:tcPr>
                </a:tc>
                <a:tc>
                  <a:txBody>
                    <a:bodyPr/>
                    <a:lstStyle/>
                    <a:p>
                      <a:r>
                        <a:rPr lang="en-GB" sz="2400">
                          <a:latin typeface="Times New Roman" panose="02020603050405020304" pitchFamily="18" charset="0"/>
                          <a:cs typeface="Times New Roman" panose="02020603050405020304" pitchFamily="18" charset="0"/>
                        </a:rPr>
                        <a:t>Hierarchical, close to source structure</a:t>
                      </a: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Semantic analysis, transformation</a:t>
                      </a:r>
                    </a:p>
                  </a:txBody>
                  <a:tcPr anchor="ctr">
                    <a:lnL>
                      <a:noFill/>
                    </a:lnL>
                    <a:lnR>
                      <a:noFill/>
                    </a:lnR>
                    <a:lnT>
                      <a:noFill/>
                    </a:lnT>
                    <a:lnB>
                      <a:noFill/>
                    </a:lnB>
                    <a:noFill/>
                  </a:tcPr>
                </a:tc>
                <a:extLst>
                  <a:ext uri="{0D108BD9-81ED-4DB2-BD59-A6C34878D82A}">
                    <a16:rowId xmlns:a16="http://schemas.microsoft.com/office/drawing/2014/main" val="3442289355"/>
                  </a:ext>
                </a:extLst>
              </a:tr>
              <a:tr h="510830">
                <a:tc>
                  <a:txBody>
                    <a:bodyPr/>
                    <a:lstStyle/>
                    <a:p>
                      <a:r>
                        <a:rPr lang="en-US" sz="2400">
                          <a:latin typeface="Times New Roman" panose="02020603050405020304" pitchFamily="18" charset="0"/>
                          <a:cs typeface="Times New Roman" panose="02020603050405020304" pitchFamily="18" charset="0"/>
                        </a:rPr>
                        <a:t>Postfix</a:t>
                      </a: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Stack-friendly</a:t>
                      </a: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Code generation for stack machines</a:t>
                      </a:r>
                    </a:p>
                  </a:txBody>
                  <a:tcPr anchor="ctr">
                    <a:lnL>
                      <a:noFill/>
                    </a:lnL>
                    <a:lnR>
                      <a:noFill/>
                    </a:lnR>
                    <a:lnT>
                      <a:noFill/>
                    </a:lnT>
                    <a:lnB>
                      <a:noFill/>
                    </a:lnB>
                    <a:noFill/>
                  </a:tcPr>
                </a:tc>
                <a:extLst>
                  <a:ext uri="{0D108BD9-81ED-4DB2-BD59-A6C34878D82A}">
                    <a16:rowId xmlns:a16="http://schemas.microsoft.com/office/drawing/2014/main" val="2117948224"/>
                  </a:ext>
                </a:extLst>
              </a:tr>
              <a:tr h="510830">
                <a:tc>
                  <a:txBody>
                    <a:bodyPr/>
                    <a:lstStyle/>
                    <a:p>
                      <a:r>
                        <a:rPr lang="en-US" sz="2400">
                          <a:latin typeface="Times New Roman" panose="02020603050405020304" pitchFamily="18" charset="0"/>
                          <a:cs typeface="Times New Roman" panose="02020603050405020304" pitchFamily="18" charset="0"/>
                        </a:rPr>
                        <a:t>CFG</a:t>
                      </a: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Emphasizes control flow</a:t>
                      </a: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Control flow analysis</a:t>
                      </a:r>
                    </a:p>
                  </a:txBody>
                  <a:tcPr anchor="ctr">
                    <a:lnL>
                      <a:noFill/>
                    </a:lnL>
                    <a:lnR>
                      <a:noFill/>
                    </a:lnR>
                    <a:lnT>
                      <a:noFill/>
                    </a:lnT>
                    <a:lnB>
                      <a:noFill/>
                    </a:lnB>
                    <a:noFill/>
                  </a:tcPr>
                </a:tc>
                <a:extLst>
                  <a:ext uri="{0D108BD9-81ED-4DB2-BD59-A6C34878D82A}">
                    <a16:rowId xmlns:a16="http://schemas.microsoft.com/office/drawing/2014/main" val="230854227"/>
                  </a:ext>
                </a:extLst>
              </a:tr>
              <a:tr h="510830">
                <a:tc>
                  <a:txBody>
                    <a:bodyPr/>
                    <a:lstStyle/>
                    <a:p>
                      <a:r>
                        <a:rPr lang="en-US" sz="2400" dirty="0">
                          <a:latin typeface="Times New Roman" panose="02020603050405020304" pitchFamily="18" charset="0"/>
                          <a:cs typeface="Times New Roman" panose="02020603050405020304" pitchFamily="18" charset="0"/>
                        </a:rPr>
                        <a:t>Static Single Assignment Form (SSA)</a:t>
                      </a: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Unique variable assignment</a:t>
                      </a: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Advanced optimizations</a:t>
                      </a:r>
                    </a:p>
                  </a:txBody>
                  <a:tcPr anchor="ctr">
                    <a:lnL>
                      <a:noFill/>
                    </a:lnL>
                    <a:lnR>
                      <a:noFill/>
                    </a:lnR>
                    <a:lnT>
                      <a:noFill/>
                    </a:lnT>
                    <a:lnB>
                      <a:noFill/>
                    </a:lnB>
                    <a:noFill/>
                  </a:tcPr>
                </a:tc>
                <a:extLst>
                  <a:ext uri="{0D108BD9-81ED-4DB2-BD59-A6C34878D82A}">
                    <a16:rowId xmlns:a16="http://schemas.microsoft.com/office/drawing/2014/main" val="2745237223"/>
                  </a:ext>
                </a:extLst>
              </a:tr>
            </a:tbl>
          </a:graphicData>
        </a:graphic>
      </p:graphicFrame>
      <p:sp>
        <p:nvSpPr>
          <p:cNvPr id="25" name="Rectangle 1">
            <a:extLst>
              <a:ext uri="{FF2B5EF4-FFF2-40B4-BE49-F238E27FC236}">
                <a16:creationId xmlns:a16="http://schemas.microsoft.com/office/drawing/2014/main" id="{52C393FE-7769-CE67-BE10-C5FB84F75A79}"/>
              </a:ext>
            </a:extLst>
          </p:cNvPr>
          <p:cNvSpPr>
            <a:spLocks noChangeArrowheads="1"/>
          </p:cNvSpPr>
          <p:nvPr/>
        </p:nvSpPr>
        <p:spPr bwMode="auto">
          <a:xfrm>
            <a:off x="838200" y="1989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3">
            <a:extLst>
              <a:ext uri="{FF2B5EF4-FFF2-40B4-BE49-F238E27FC236}">
                <a16:creationId xmlns:a16="http://schemas.microsoft.com/office/drawing/2014/main" id="{067778B6-6F20-D463-2D15-F42EBF8AB08C}"/>
              </a:ext>
            </a:extLst>
          </p:cNvPr>
          <p:cNvSpPr>
            <a:spLocks noChangeArrowheads="1"/>
          </p:cNvSpPr>
          <p:nvPr/>
        </p:nvSpPr>
        <p:spPr bwMode="auto">
          <a:xfrm>
            <a:off x="838200" y="1771948"/>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7">
            <a:extLst>
              <a:ext uri="{FF2B5EF4-FFF2-40B4-BE49-F238E27FC236}">
                <a16:creationId xmlns:a16="http://schemas.microsoft.com/office/drawing/2014/main" id="{99C2AB48-8FD5-94E2-0923-23D143D0DFCE}"/>
              </a:ext>
            </a:extLst>
          </p:cNvPr>
          <p:cNvSpPr/>
          <p:nvPr/>
        </p:nvSpPr>
        <p:spPr>
          <a:xfrm>
            <a:off x="344506" y="141055"/>
            <a:ext cx="5348372" cy="4719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2800" b="1" dirty="0">
                <a:latin typeface="Times New Roman" panose="02020603050405020304" pitchFamily="18" charset="0"/>
                <a:cs typeface="Times New Roman" panose="02020603050405020304" pitchFamily="18" charset="0"/>
              </a:rPr>
              <a:t>Different Intermediate Codes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462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99FF6C-7A2B-1063-3F3D-025C4B7F88C5}"/>
              </a:ext>
            </a:extLst>
          </p:cNvPr>
          <p:cNvSpPr txBox="1"/>
          <p:nvPr/>
        </p:nvSpPr>
        <p:spPr>
          <a:xfrm>
            <a:off x="903685" y="416829"/>
            <a:ext cx="10669190" cy="1938992"/>
          </a:xfrm>
          <a:prstGeom prst="rect">
            <a:avLst/>
          </a:prstGeom>
          <a:noFill/>
        </p:spPr>
        <p:txBody>
          <a:bodyPr wrap="square">
            <a:spAutoFit/>
          </a:bodyPr>
          <a:lstStyle/>
          <a:p>
            <a:pPr>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Semantic analysis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ensures the correctness of program meaning beyond syntax. It handles critical aspects such as type checking, scope resolution, name binding, and error reporting, forming the backbone for reliable code generation. Using tools and a structured framework like SDDs and symbol tables, compilers can enforce strong semantic correctness before proceeding to later stages.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2460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D42B10-8CBD-BB7F-9C90-7F6EF2003CD1}"/>
              </a:ext>
            </a:extLst>
          </p:cNvPr>
          <p:cNvSpPr txBox="1"/>
          <p:nvPr/>
        </p:nvSpPr>
        <p:spPr>
          <a:xfrm>
            <a:off x="743712" y="761157"/>
            <a:ext cx="11155680" cy="5228932"/>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Context-Free Grammar (CFG)</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CFG is a 4-tuple: G = (V, T, P, 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V: Set of non-terminal symbols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 Set of terminal symbols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P: Set of production rules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1257300" lvl="2"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 Start symbol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2">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 → E + T | 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2">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 → T * F | F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2">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 → (E) | id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005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D1EE0-4CB9-A743-0F5D-A8BAFAD4A852}"/>
              </a:ext>
            </a:extLst>
          </p:cNvPr>
          <p:cNvSpPr txBox="1"/>
          <p:nvPr/>
        </p:nvSpPr>
        <p:spPr>
          <a:xfrm>
            <a:off x="877824" y="393333"/>
            <a:ext cx="10984992" cy="3544368"/>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Parse Trees and Derivations</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Parse Tree: A hierarchical tree structure showing the derivation of input from the start symbol.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Derivations:</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Leftmost: Replace the leftmost non-terminal at each step.</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Rightmost: Replace the rightmost non-terminal.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Ambiguity occurs when multiple parse trees are possible for a given string.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8351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63529710-699C-2B69-2610-5FF67923C21A}"/>
              </a:ext>
            </a:extLst>
          </p:cNvPr>
          <p:cNvSpPr>
            <a:spLocks noGrp="1"/>
          </p:cNvSpPr>
          <p:nvPr>
            <p:ph type="title"/>
          </p:nvPr>
        </p:nvSpPr>
        <p:spPr/>
        <p:txBody>
          <a:bodyPr/>
          <a:lstStyle/>
          <a:p>
            <a:pPr eaLnBrk="1" hangingPunct="1"/>
            <a:r>
              <a:rPr lang="en-US" altLang="en-US"/>
              <a:t>The role of parser</a:t>
            </a:r>
          </a:p>
        </p:txBody>
      </p:sp>
      <p:sp>
        <p:nvSpPr>
          <p:cNvPr id="4" name="Rounded Rectangle 3">
            <a:extLst>
              <a:ext uri="{FF2B5EF4-FFF2-40B4-BE49-F238E27FC236}">
                <a16:creationId xmlns:a16="http://schemas.microsoft.com/office/drawing/2014/main" id="{0DF9606D-FE26-F242-2980-A15503A366E0}"/>
              </a:ext>
            </a:extLst>
          </p:cNvPr>
          <p:cNvSpPr/>
          <p:nvPr/>
        </p:nvSpPr>
        <p:spPr>
          <a:xfrm>
            <a:off x="2514600" y="2743200"/>
            <a:ext cx="15240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Lexical Analyzer</a:t>
            </a:r>
          </a:p>
        </p:txBody>
      </p:sp>
      <p:sp>
        <p:nvSpPr>
          <p:cNvPr id="5" name="Rounded Rectangle 4">
            <a:extLst>
              <a:ext uri="{FF2B5EF4-FFF2-40B4-BE49-F238E27FC236}">
                <a16:creationId xmlns:a16="http://schemas.microsoft.com/office/drawing/2014/main" id="{6622D835-FCD0-3BDC-A9A2-AF4E66B1C257}"/>
              </a:ext>
            </a:extLst>
          </p:cNvPr>
          <p:cNvSpPr/>
          <p:nvPr/>
        </p:nvSpPr>
        <p:spPr>
          <a:xfrm>
            <a:off x="5029200" y="2743200"/>
            <a:ext cx="1371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Parser</a:t>
            </a:r>
          </a:p>
        </p:txBody>
      </p:sp>
      <p:cxnSp>
        <p:nvCxnSpPr>
          <p:cNvPr id="7" name="Straight Arrow Connector 6">
            <a:extLst>
              <a:ext uri="{FF2B5EF4-FFF2-40B4-BE49-F238E27FC236}">
                <a16:creationId xmlns:a16="http://schemas.microsoft.com/office/drawing/2014/main" id="{248EC084-361D-AEE5-47FA-3B4BBCBFBEAA}"/>
              </a:ext>
            </a:extLst>
          </p:cNvPr>
          <p:cNvCxnSpPr>
            <a:endCxn id="4" idx="1"/>
          </p:cNvCxnSpPr>
          <p:nvPr/>
        </p:nvCxnSpPr>
        <p:spPr>
          <a:xfrm>
            <a:off x="1371600" y="3200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EAC7051-817F-7CAF-4683-BDC84AA65513}"/>
              </a:ext>
            </a:extLst>
          </p:cNvPr>
          <p:cNvCxnSpPr/>
          <p:nvPr/>
        </p:nvCxnSpPr>
        <p:spPr>
          <a:xfrm>
            <a:off x="4038600" y="29718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EF8533E-A4FA-8EB3-A21B-19A1CE98463C}"/>
              </a:ext>
            </a:extLst>
          </p:cNvPr>
          <p:cNvCxnSpPr/>
          <p:nvPr/>
        </p:nvCxnSpPr>
        <p:spPr>
          <a:xfrm rot="10800000">
            <a:off x="4038600" y="3429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24" name="TextBox 12">
            <a:extLst>
              <a:ext uri="{FF2B5EF4-FFF2-40B4-BE49-F238E27FC236}">
                <a16:creationId xmlns:a16="http://schemas.microsoft.com/office/drawing/2014/main" id="{62F2390E-C3FB-BC8C-EA95-7324CD289983}"/>
              </a:ext>
            </a:extLst>
          </p:cNvPr>
          <p:cNvSpPr txBox="1">
            <a:spLocks noChangeArrowheads="1"/>
          </p:cNvSpPr>
          <p:nvPr/>
        </p:nvSpPr>
        <p:spPr bwMode="auto">
          <a:xfrm>
            <a:off x="1524001" y="2819401"/>
            <a:ext cx="10525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a:latin typeface="Times New Roman" panose="02020603050405020304" pitchFamily="18" charset="0"/>
              </a:rPr>
              <a:t>Source</a:t>
            </a:r>
          </a:p>
          <a:p>
            <a:pPr eaLnBrk="1" hangingPunct="1">
              <a:spcBef>
                <a:spcPct val="0"/>
              </a:spcBef>
              <a:buClrTx/>
              <a:buSzTx/>
              <a:buFontTx/>
              <a:buNone/>
            </a:pPr>
            <a:r>
              <a:rPr lang="en-US" altLang="en-US" sz="2000">
                <a:latin typeface="Times New Roman" panose="02020603050405020304" pitchFamily="18" charset="0"/>
              </a:rPr>
              <a:t>program</a:t>
            </a:r>
          </a:p>
        </p:txBody>
      </p:sp>
      <p:sp>
        <p:nvSpPr>
          <p:cNvPr id="9225" name="TextBox 13">
            <a:extLst>
              <a:ext uri="{FF2B5EF4-FFF2-40B4-BE49-F238E27FC236}">
                <a16:creationId xmlns:a16="http://schemas.microsoft.com/office/drawing/2014/main" id="{115819C4-CC4C-92D8-6FCA-1897E16E66A0}"/>
              </a:ext>
            </a:extLst>
          </p:cNvPr>
          <p:cNvSpPr txBox="1">
            <a:spLocks noChangeArrowheads="1"/>
          </p:cNvSpPr>
          <p:nvPr/>
        </p:nvSpPr>
        <p:spPr bwMode="auto">
          <a:xfrm>
            <a:off x="4191001" y="2590800"/>
            <a:ext cx="754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a:latin typeface="Times New Roman" panose="02020603050405020304" pitchFamily="18" charset="0"/>
              </a:rPr>
              <a:t>token</a:t>
            </a:r>
          </a:p>
        </p:txBody>
      </p:sp>
      <p:sp>
        <p:nvSpPr>
          <p:cNvPr id="9226" name="TextBox 14">
            <a:extLst>
              <a:ext uri="{FF2B5EF4-FFF2-40B4-BE49-F238E27FC236}">
                <a16:creationId xmlns:a16="http://schemas.microsoft.com/office/drawing/2014/main" id="{BFE38AE4-0C73-D731-FBBE-C7F2671555D0}"/>
              </a:ext>
            </a:extLst>
          </p:cNvPr>
          <p:cNvSpPr txBox="1">
            <a:spLocks noChangeArrowheads="1"/>
          </p:cNvSpPr>
          <p:nvPr/>
        </p:nvSpPr>
        <p:spPr bwMode="auto">
          <a:xfrm>
            <a:off x="4038601" y="3409951"/>
            <a:ext cx="9953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a:latin typeface="Times New Roman" panose="02020603050405020304" pitchFamily="18" charset="0"/>
              </a:rPr>
              <a:t>getNext</a:t>
            </a:r>
          </a:p>
          <a:p>
            <a:pPr eaLnBrk="1" hangingPunct="1">
              <a:spcBef>
                <a:spcPct val="0"/>
              </a:spcBef>
              <a:buClrTx/>
              <a:buSzTx/>
              <a:buFontTx/>
              <a:buNone/>
            </a:pPr>
            <a:r>
              <a:rPr lang="en-US" altLang="en-US" sz="2000">
                <a:latin typeface="Times New Roman" panose="02020603050405020304" pitchFamily="18" charset="0"/>
              </a:rPr>
              <a:t>Token</a:t>
            </a:r>
          </a:p>
        </p:txBody>
      </p:sp>
      <p:cxnSp>
        <p:nvCxnSpPr>
          <p:cNvPr id="19" name="Straight Arrow Connector 18">
            <a:extLst>
              <a:ext uri="{FF2B5EF4-FFF2-40B4-BE49-F238E27FC236}">
                <a16:creationId xmlns:a16="http://schemas.microsoft.com/office/drawing/2014/main" id="{38691B13-2A25-D4B2-87BC-7966207AE416}"/>
              </a:ext>
            </a:extLst>
          </p:cNvPr>
          <p:cNvCxnSpPr>
            <a:stCxn id="4" idx="2"/>
          </p:cNvCxnSpPr>
          <p:nvPr/>
        </p:nvCxnSpPr>
        <p:spPr>
          <a:xfrm rot="16200000" flipH="1">
            <a:off x="3733800" y="3200400"/>
            <a:ext cx="1295400" cy="2209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F6BA1CB-FDC6-3981-99F5-CE187CD067DC}"/>
              </a:ext>
            </a:extLst>
          </p:cNvPr>
          <p:cNvCxnSpPr/>
          <p:nvPr/>
        </p:nvCxnSpPr>
        <p:spPr>
          <a:xfrm rot="5400000">
            <a:off x="5295107" y="4306095"/>
            <a:ext cx="1295400" cy="1587"/>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4" name="Rounded Rectangle 23">
            <a:extLst>
              <a:ext uri="{FF2B5EF4-FFF2-40B4-BE49-F238E27FC236}">
                <a16:creationId xmlns:a16="http://schemas.microsoft.com/office/drawing/2014/main" id="{952DA70A-1F6E-6695-DE7D-1C6D0B9DC9F0}"/>
              </a:ext>
            </a:extLst>
          </p:cNvPr>
          <p:cNvSpPr/>
          <p:nvPr/>
        </p:nvSpPr>
        <p:spPr>
          <a:xfrm>
            <a:off x="5105400" y="4987925"/>
            <a:ext cx="17526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Symbol</a:t>
            </a:r>
          </a:p>
          <a:p>
            <a:pPr algn="ctr" eaLnBrk="1" hangingPunct="1">
              <a:defRPr/>
            </a:pPr>
            <a:r>
              <a:rPr lang="en-US" dirty="0"/>
              <a:t>table</a:t>
            </a:r>
          </a:p>
        </p:txBody>
      </p:sp>
      <p:cxnSp>
        <p:nvCxnSpPr>
          <p:cNvPr id="26" name="Straight Arrow Connector 25">
            <a:extLst>
              <a:ext uri="{FF2B5EF4-FFF2-40B4-BE49-F238E27FC236}">
                <a16:creationId xmlns:a16="http://schemas.microsoft.com/office/drawing/2014/main" id="{99DA55E1-0391-2EF3-916C-32606AB4E32E}"/>
              </a:ext>
            </a:extLst>
          </p:cNvPr>
          <p:cNvCxnSpPr>
            <a:stCxn id="5" idx="3"/>
            <a:endCxn id="33" idx="1"/>
          </p:cNvCxnSpPr>
          <p:nvPr/>
        </p:nvCxnSpPr>
        <p:spPr>
          <a:xfrm>
            <a:off x="6400800" y="3200400"/>
            <a:ext cx="106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31" name="TextBox 13">
            <a:extLst>
              <a:ext uri="{FF2B5EF4-FFF2-40B4-BE49-F238E27FC236}">
                <a16:creationId xmlns:a16="http://schemas.microsoft.com/office/drawing/2014/main" id="{1E6B594A-C92B-8DB4-01FF-8DA92621BD2C}"/>
              </a:ext>
            </a:extLst>
          </p:cNvPr>
          <p:cNvSpPr txBox="1">
            <a:spLocks noChangeArrowheads="1"/>
          </p:cNvSpPr>
          <p:nvPr/>
        </p:nvSpPr>
        <p:spPr bwMode="auto">
          <a:xfrm>
            <a:off x="6324601" y="2819400"/>
            <a:ext cx="1185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a:latin typeface="Times New Roman" panose="02020603050405020304" pitchFamily="18" charset="0"/>
              </a:rPr>
              <a:t>Parse tree</a:t>
            </a:r>
          </a:p>
        </p:txBody>
      </p:sp>
      <p:sp>
        <p:nvSpPr>
          <p:cNvPr id="33" name="Rounded Rectangle 32">
            <a:extLst>
              <a:ext uri="{FF2B5EF4-FFF2-40B4-BE49-F238E27FC236}">
                <a16:creationId xmlns:a16="http://schemas.microsoft.com/office/drawing/2014/main" id="{2C8102E8-F220-1E64-B6DB-9CD9287D14AA}"/>
              </a:ext>
            </a:extLst>
          </p:cNvPr>
          <p:cNvSpPr/>
          <p:nvPr/>
        </p:nvSpPr>
        <p:spPr>
          <a:xfrm>
            <a:off x="7467600" y="2743200"/>
            <a:ext cx="160020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Rest of Front End</a:t>
            </a:r>
          </a:p>
        </p:txBody>
      </p:sp>
      <p:cxnSp>
        <p:nvCxnSpPr>
          <p:cNvPr id="40" name="Straight Arrow Connector 39">
            <a:extLst>
              <a:ext uri="{FF2B5EF4-FFF2-40B4-BE49-F238E27FC236}">
                <a16:creationId xmlns:a16="http://schemas.microsoft.com/office/drawing/2014/main" id="{C0A30375-720C-4079-33DA-74EA2AF7789D}"/>
              </a:ext>
            </a:extLst>
          </p:cNvPr>
          <p:cNvCxnSpPr/>
          <p:nvPr/>
        </p:nvCxnSpPr>
        <p:spPr>
          <a:xfrm>
            <a:off x="9067800" y="32004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234" name="TextBox 13">
            <a:extLst>
              <a:ext uri="{FF2B5EF4-FFF2-40B4-BE49-F238E27FC236}">
                <a16:creationId xmlns:a16="http://schemas.microsoft.com/office/drawing/2014/main" id="{F877DE6C-C008-096D-CD9A-098D1F21B050}"/>
              </a:ext>
            </a:extLst>
          </p:cNvPr>
          <p:cNvSpPr txBox="1">
            <a:spLocks noChangeArrowheads="1"/>
          </p:cNvSpPr>
          <p:nvPr/>
        </p:nvSpPr>
        <p:spPr bwMode="auto">
          <a:xfrm>
            <a:off x="9067800" y="2819401"/>
            <a:ext cx="16335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a:latin typeface="Times New Roman" panose="02020603050405020304" pitchFamily="18" charset="0"/>
              </a:rPr>
              <a:t>Intermediate</a:t>
            </a:r>
          </a:p>
          <a:p>
            <a:pPr eaLnBrk="1" hangingPunct="1">
              <a:spcBef>
                <a:spcPct val="0"/>
              </a:spcBef>
              <a:buClrTx/>
              <a:buSzTx/>
              <a:buFontTx/>
              <a:buNone/>
            </a:pPr>
            <a:r>
              <a:rPr lang="en-US" altLang="en-US" sz="2000">
                <a:latin typeface="Times New Roman" panose="02020603050405020304" pitchFamily="18" charset="0"/>
              </a:rPr>
              <a:t>representation</a:t>
            </a:r>
          </a:p>
        </p:txBody>
      </p:sp>
      <p:cxnSp>
        <p:nvCxnSpPr>
          <p:cNvPr id="48" name="Straight Arrow Connector 47">
            <a:extLst>
              <a:ext uri="{FF2B5EF4-FFF2-40B4-BE49-F238E27FC236}">
                <a16:creationId xmlns:a16="http://schemas.microsoft.com/office/drawing/2014/main" id="{82020B5B-292E-12A9-D4BA-FFED595F3EC5}"/>
              </a:ext>
            </a:extLst>
          </p:cNvPr>
          <p:cNvCxnSpPr/>
          <p:nvPr/>
        </p:nvCxnSpPr>
        <p:spPr>
          <a:xfrm rot="10800000" flipV="1">
            <a:off x="6705600" y="3657600"/>
            <a:ext cx="1449388" cy="12954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6ECFAD-D66E-C5F3-D871-562CFA0B105F}"/>
              </a:ext>
            </a:extLst>
          </p:cNvPr>
          <p:cNvSpPr txBox="1"/>
          <p:nvPr/>
        </p:nvSpPr>
        <p:spPr>
          <a:xfrm>
            <a:off x="316992" y="452590"/>
            <a:ext cx="11265408" cy="3646960"/>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Types of Parsers</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Top-Down Parsers</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Construct a parse tree from root to leaves.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Recursive Descent Parsing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Implements a set of mutually recursive procedures.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Simple, but does not handle left recursion.</a:t>
            </a:r>
          </a:p>
          <a:p>
            <a:pPr marL="342900" marR="0" lvl="0" indent="-342900">
              <a:lnSpc>
                <a:spcPct val="115000"/>
              </a:lnSpc>
              <a:spcAft>
                <a:spcPts val="800"/>
              </a:spcAft>
              <a:buSzPts val="1000"/>
              <a:buFont typeface="Symbol" panose="05050102010706020507" pitchFamily="18" charset="2"/>
              <a:buChar char=""/>
              <a:tabLst>
                <a:tab pos="457200" algn="l"/>
              </a:tabLs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3">
            <a:extLst>
              <a:ext uri="{FF2B5EF4-FFF2-40B4-BE49-F238E27FC236}">
                <a16:creationId xmlns:a16="http://schemas.microsoft.com/office/drawing/2014/main" id="{1843737E-2694-E841-5357-C012C6AA58BC}"/>
              </a:ext>
            </a:extLst>
          </p:cNvPr>
          <p:cNvSpPr>
            <a:spLocks noChangeArrowheads="1"/>
          </p:cNvSpPr>
          <p:nvPr/>
        </p:nvSpPr>
        <p:spPr bwMode="auto">
          <a:xfrm>
            <a:off x="489776" y="3898375"/>
            <a:ext cx="9509760" cy="2226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LL(1) Parsing</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 Left-to-right scanning</a:t>
            </a:r>
            <a:endPar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2" eaLnBrk="0" fontAlgn="base" hangingPunct="0">
              <a:spcBef>
                <a:spcPct val="0"/>
              </a:spcBef>
              <a:spcAft>
                <a:spcPct val="0"/>
              </a:spcAft>
              <a:buFontTx/>
              <a:buChar char="•"/>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 Leftmost derivation</a:t>
            </a:r>
            <a:endPar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2" eaLnBrk="0" fontAlgn="base" hangingPunct="0">
              <a:spcBef>
                <a:spcPct val="0"/>
              </a:spcBef>
              <a:spcAft>
                <a:spcPct val="0"/>
              </a:spcAft>
              <a:buFontTx/>
              <a:buChar char="•"/>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One lookahead token</a:t>
            </a:r>
            <a:endPar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lvl="2" eaLnBrk="0" fontAlgn="base" hangingPunct="0">
              <a:spcBef>
                <a:spcPct val="0"/>
              </a:spcBef>
              <a:spcAft>
                <a:spcPct val="0"/>
              </a:spcAft>
              <a:buFontTx/>
              <a:buChar char="•"/>
            </a:pPr>
            <a:r>
              <a:rPr kumimoji="0" lang="en-US" altLang="en-US" sz="2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Requires left factoring and elimination of left recursion.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6845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DCFFD3-A775-FED4-AE43-AAA85F6FB94C}"/>
              </a:ext>
            </a:extLst>
          </p:cNvPr>
          <p:cNvSpPr txBox="1"/>
          <p:nvPr/>
        </p:nvSpPr>
        <p:spPr>
          <a:xfrm>
            <a:off x="475488" y="392664"/>
            <a:ext cx="6096000" cy="1010341"/>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Bottom-Up Parsers</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Construct a parse tree from leaves to root.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111EB78-497B-E80E-2C41-E5BF95DE4BB7}"/>
              </a:ext>
            </a:extLst>
          </p:cNvPr>
          <p:cNvSpPr txBox="1"/>
          <p:nvPr/>
        </p:nvSpPr>
        <p:spPr>
          <a:xfrm>
            <a:off x="475488" y="1693901"/>
            <a:ext cx="9875520" cy="1537665"/>
          </a:xfrm>
          <a:prstGeom prst="rect">
            <a:avLst/>
          </a:prstGeom>
          <a:noFill/>
        </p:spPr>
        <p:txBody>
          <a:bodyPr wrap="square">
            <a:spAutoFit/>
          </a:bodyPr>
          <a:lstStyle/>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Shift-Reduce Parsing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Shift: Move input symbol to the stack</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Reduce: Replace symbols on the stack with non-terminal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1F6AA28-36EE-FFE3-5073-77E5E177A7E6}"/>
              </a:ext>
            </a:extLst>
          </p:cNvPr>
          <p:cNvSpPr txBox="1"/>
          <p:nvPr/>
        </p:nvSpPr>
        <p:spPr>
          <a:xfrm>
            <a:off x="475488" y="3522462"/>
            <a:ext cx="6096000" cy="461665"/>
          </a:xfrm>
          <a:prstGeom prst="rect">
            <a:avLst/>
          </a:prstGeom>
          <a:noFill/>
        </p:spPr>
        <p:txBody>
          <a:bodyPr wrap="square">
            <a:spAutoFit/>
          </a:bodyPr>
          <a:lstStyle/>
          <a:p>
            <a:r>
              <a:rPr lang="en-US" sz="2400" b="1" kern="0" dirty="0">
                <a:effectLst/>
                <a:latin typeface="Times New Roman" panose="02020603050405020304" pitchFamily="18" charset="0"/>
                <a:ea typeface="Times New Roman" panose="02020603050405020304" pitchFamily="18" charset="0"/>
              </a:rPr>
              <a:t>LR Parsing Family</a:t>
            </a:r>
            <a:endParaRPr lang="en-US" sz="2400" b="1" dirty="0"/>
          </a:p>
        </p:txBody>
      </p:sp>
      <p:graphicFrame>
        <p:nvGraphicFramePr>
          <p:cNvPr id="8" name="Table 7">
            <a:extLst>
              <a:ext uri="{FF2B5EF4-FFF2-40B4-BE49-F238E27FC236}">
                <a16:creationId xmlns:a16="http://schemas.microsoft.com/office/drawing/2014/main" id="{369DC7C6-B6C4-F10E-02AE-BE95EFBF02AC}"/>
              </a:ext>
            </a:extLst>
          </p:cNvPr>
          <p:cNvGraphicFramePr>
            <a:graphicFrameLocks noGrp="1"/>
          </p:cNvGraphicFramePr>
          <p:nvPr>
            <p:extLst>
              <p:ext uri="{D42A27DB-BD31-4B8C-83A1-F6EECF244321}">
                <p14:modId xmlns:p14="http://schemas.microsoft.com/office/powerpoint/2010/main" val="3746753686"/>
              </p:ext>
            </p:extLst>
          </p:nvPr>
        </p:nvGraphicFramePr>
        <p:xfrm>
          <a:off x="3643313" y="3335538"/>
          <a:ext cx="7258049" cy="2450404"/>
        </p:xfrm>
        <a:graphic>
          <a:graphicData uri="http://schemas.openxmlformats.org/drawingml/2006/table">
            <a:tbl>
              <a:tblPr firstRow="1" firstCol="1" bandRow="1">
                <a:tableStyleId>{5C22544A-7EE6-4342-B048-85BDC9FD1C3A}</a:tableStyleId>
              </a:tblPr>
              <a:tblGrid>
                <a:gridCol w="1843087">
                  <a:extLst>
                    <a:ext uri="{9D8B030D-6E8A-4147-A177-3AD203B41FA5}">
                      <a16:colId xmlns:a16="http://schemas.microsoft.com/office/drawing/2014/main" val="50153397"/>
                    </a:ext>
                  </a:extLst>
                </a:gridCol>
                <a:gridCol w="1209428">
                  <a:extLst>
                    <a:ext uri="{9D8B030D-6E8A-4147-A177-3AD203B41FA5}">
                      <a16:colId xmlns:a16="http://schemas.microsoft.com/office/drawing/2014/main" val="934544925"/>
                    </a:ext>
                  </a:extLst>
                </a:gridCol>
                <a:gridCol w="4205534">
                  <a:extLst>
                    <a:ext uri="{9D8B030D-6E8A-4147-A177-3AD203B41FA5}">
                      <a16:colId xmlns:a16="http://schemas.microsoft.com/office/drawing/2014/main" val="3461993991"/>
                    </a:ext>
                  </a:extLst>
                </a:gridCol>
              </a:tblGrid>
              <a:tr h="0">
                <a:tc>
                  <a:txBody>
                    <a:bodyPr/>
                    <a:lstStyle/>
                    <a:p>
                      <a:pPr marL="0" marR="0" algn="ctr">
                        <a:lnSpc>
                          <a:spcPct val="115000"/>
                        </a:lnSpc>
                        <a:spcAft>
                          <a:spcPts val="800"/>
                        </a:spcAft>
                        <a:buNone/>
                      </a:pPr>
                      <a:r>
                        <a:rPr lang="en-US" sz="2400" kern="0" dirty="0">
                          <a:solidFill>
                            <a:schemeClr val="tx1"/>
                          </a:solidFill>
                          <a:effectLst/>
                          <a:latin typeface="Times New Roman" panose="02020603050405020304" pitchFamily="18" charset="0"/>
                          <a:cs typeface="Times New Roman" panose="02020603050405020304" pitchFamily="18" charset="0"/>
                        </a:rPr>
                        <a:t>Parser Type</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lnSpc>
                          <a:spcPct val="115000"/>
                        </a:lnSpc>
                        <a:spcAft>
                          <a:spcPts val="800"/>
                        </a:spcAft>
                        <a:buNone/>
                      </a:pPr>
                      <a:r>
                        <a:rPr lang="en-US" sz="2400" kern="0">
                          <a:solidFill>
                            <a:schemeClr val="tx1"/>
                          </a:solidFill>
                          <a:effectLst/>
                          <a:latin typeface="Times New Roman" panose="02020603050405020304" pitchFamily="18" charset="0"/>
                          <a:cs typeface="Times New Roman" panose="02020603050405020304" pitchFamily="18" charset="0"/>
                        </a:rPr>
                        <a:t>Power</a:t>
                      </a:r>
                      <a:endParaRPr lang="en-US" sz="24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lnSpc>
                          <a:spcPct val="115000"/>
                        </a:lnSpc>
                        <a:spcAft>
                          <a:spcPts val="800"/>
                        </a:spcAft>
                        <a:buNone/>
                      </a:pPr>
                      <a:r>
                        <a:rPr lang="en-US" sz="2400" kern="0">
                          <a:solidFill>
                            <a:schemeClr val="tx1"/>
                          </a:solidFill>
                          <a:effectLst/>
                          <a:latin typeface="Times New Roman" panose="02020603050405020304" pitchFamily="18" charset="0"/>
                          <a:cs typeface="Times New Roman" panose="02020603050405020304" pitchFamily="18" charset="0"/>
                        </a:rPr>
                        <a:t>Notes</a:t>
                      </a:r>
                      <a:endParaRPr lang="en-US" sz="24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877606784"/>
                  </a:ext>
                </a:extLst>
              </a:tr>
              <a:tr h="0">
                <a:tc>
                  <a:txBody>
                    <a:bodyPr/>
                    <a:lstStyle/>
                    <a:p>
                      <a:pPr marL="0" marR="0" algn="ctr">
                        <a:lnSpc>
                          <a:spcPct val="115000"/>
                        </a:lnSpc>
                        <a:spcAft>
                          <a:spcPts val="800"/>
                        </a:spcAft>
                        <a:buNone/>
                      </a:pPr>
                      <a:r>
                        <a:rPr lang="en-US" sz="2400" kern="0" dirty="0">
                          <a:solidFill>
                            <a:schemeClr val="tx1"/>
                          </a:solidFill>
                          <a:effectLst/>
                          <a:latin typeface="Times New Roman" panose="02020603050405020304" pitchFamily="18" charset="0"/>
                          <a:cs typeface="Times New Roman" panose="02020603050405020304" pitchFamily="18" charset="0"/>
                        </a:rPr>
                        <a:t>LR(0)</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lnSpc>
                          <a:spcPct val="115000"/>
                        </a:lnSpc>
                        <a:spcAft>
                          <a:spcPts val="800"/>
                        </a:spcAft>
                        <a:buNone/>
                      </a:pPr>
                      <a:r>
                        <a:rPr lang="en-US" sz="2400" kern="0">
                          <a:solidFill>
                            <a:schemeClr val="tx1"/>
                          </a:solidFill>
                          <a:effectLst/>
                          <a:latin typeface="Times New Roman" panose="02020603050405020304" pitchFamily="18" charset="0"/>
                          <a:cs typeface="Times New Roman" panose="02020603050405020304" pitchFamily="18" charset="0"/>
                        </a:rPr>
                        <a:t>Low</a:t>
                      </a:r>
                      <a:endParaRPr lang="en-US" sz="24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lnSpc>
                          <a:spcPct val="115000"/>
                        </a:lnSpc>
                        <a:spcAft>
                          <a:spcPts val="800"/>
                        </a:spcAft>
                        <a:buNone/>
                      </a:pPr>
                      <a:r>
                        <a:rPr lang="en-US" sz="2400" kern="0">
                          <a:solidFill>
                            <a:schemeClr val="tx1"/>
                          </a:solidFill>
                          <a:effectLst/>
                          <a:latin typeface="Times New Roman" panose="02020603050405020304" pitchFamily="18" charset="0"/>
                          <a:cs typeface="Times New Roman" panose="02020603050405020304" pitchFamily="18" charset="0"/>
                        </a:rPr>
                        <a:t>Simple but rarely used</a:t>
                      </a:r>
                      <a:endParaRPr lang="en-US" sz="24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042885897"/>
                  </a:ext>
                </a:extLst>
              </a:tr>
              <a:tr h="0">
                <a:tc>
                  <a:txBody>
                    <a:bodyPr/>
                    <a:lstStyle/>
                    <a:p>
                      <a:pPr marL="0" marR="0" algn="ctr">
                        <a:lnSpc>
                          <a:spcPct val="115000"/>
                        </a:lnSpc>
                        <a:spcAft>
                          <a:spcPts val="800"/>
                        </a:spcAft>
                        <a:buNone/>
                      </a:pPr>
                      <a:r>
                        <a:rPr lang="en-US" sz="2400" kern="0" dirty="0">
                          <a:solidFill>
                            <a:schemeClr val="tx1"/>
                          </a:solidFill>
                          <a:effectLst/>
                          <a:latin typeface="Times New Roman" panose="02020603050405020304" pitchFamily="18" charset="0"/>
                          <a:cs typeface="Times New Roman" panose="02020603050405020304" pitchFamily="18" charset="0"/>
                        </a:rPr>
                        <a:t>SLR(1)</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lnSpc>
                          <a:spcPct val="115000"/>
                        </a:lnSpc>
                        <a:spcAft>
                          <a:spcPts val="800"/>
                        </a:spcAft>
                        <a:buNone/>
                      </a:pPr>
                      <a:r>
                        <a:rPr lang="en-US" sz="2400" kern="0" dirty="0">
                          <a:solidFill>
                            <a:schemeClr val="tx1"/>
                          </a:solidFill>
                          <a:effectLst/>
                          <a:latin typeface="Times New Roman" panose="02020603050405020304" pitchFamily="18" charset="0"/>
                          <a:cs typeface="Times New Roman" panose="02020603050405020304" pitchFamily="18" charset="0"/>
                        </a:rPr>
                        <a:t>Medium</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lnSpc>
                          <a:spcPct val="115000"/>
                        </a:lnSpc>
                        <a:spcAft>
                          <a:spcPts val="800"/>
                        </a:spcAft>
                        <a:buNone/>
                      </a:pPr>
                      <a:r>
                        <a:rPr lang="en-US" sz="2400" kern="0">
                          <a:solidFill>
                            <a:schemeClr val="tx1"/>
                          </a:solidFill>
                          <a:effectLst/>
                          <a:latin typeface="Times New Roman" panose="02020603050405020304" pitchFamily="18" charset="0"/>
                          <a:cs typeface="Times New Roman" panose="02020603050405020304" pitchFamily="18" charset="0"/>
                        </a:rPr>
                        <a:t>Uses FOLLOW sets</a:t>
                      </a:r>
                      <a:endParaRPr lang="en-US" sz="24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427897244"/>
                  </a:ext>
                </a:extLst>
              </a:tr>
              <a:tr h="0">
                <a:tc>
                  <a:txBody>
                    <a:bodyPr/>
                    <a:lstStyle/>
                    <a:p>
                      <a:pPr marL="0" marR="0" algn="ctr">
                        <a:lnSpc>
                          <a:spcPct val="115000"/>
                        </a:lnSpc>
                        <a:spcAft>
                          <a:spcPts val="800"/>
                        </a:spcAft>
                        <a:buNone/>
                      </a:pPr>
                      <a:r>
                        <a:rPr lang="en-US" sz="2400" kern="0" dirty="0">
                          <a:solidFill>
                            <a:schemeClr val="tx1"/>
                          </a:solidFill>
                          <a:effectLst/>
                          <a:latin typeface="Times New Roman" panose="02020603050405020304" pitchFamily="18" charset="0"/>
                          <a:cs typeface="Times New Roman" panose="02020603050405020304" pitchFamily="18" charset="0"/>
                        </a:rPr>
                        <a:t>LALR(1)</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lnSpc>
                          <a:spcPct val="115000"/>
                        </a:lnSpc>
                        <a:spcAft>
                          <a:spcPts val="800"/>
                        </a:spcAft>
                        <a:buNone/>
                      </a:pPr>
                      <a:r>
                        <a:rPr lang="en-US" sz="2400" kern="0" dirty="0">
                          <a:solidFill>
                            <a:schemeClr val="tx1"/>
                          </a:solidFill>
                          <a:effectLst/>
                          <a:latin typeface="Times New Roman" panose="02020603050405020304" pitchFamily="18" charset="0"/>
                          <a:cs typeface="Times New Roman" panose="02020603050405020304" pitchFamily="18" charset="0"/>
                        </a:rPr>
                        <a:t>High</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lnSpc>
                          <a:spcPct val="115000"/>
                        </a:lnSpc>
                        <a:spcAft>
                          <a:spcPts val="800"/>
                        </a:spcAft>
                        <a:buNone/>
                      </a:pPr>
                      <a:r>
                        <a:rPr lang="en-US" sz="2400" kern="0">
                          <a:solidFill>
                            <a:schemeClr val="tx1"/>
                          </a:solidFill>
                          <a:effectLst/>
                          <a:latin typeface="Times New Roman" panose="02020603050405020304" pitchFamily="18" charset="0"/>
                          <a:cs typeface="Times New Roman" panose="02020603050405020304" pitchFamily="18" charset="0"/>
                        </a:rPr>
                        <a:t>Compact, used in Yacc/Bison</a:t>
                      </a:r>
                      <a:endParaRPr lang="en-US" sz="24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135672379"/>
                  </a:ext>
                </a:extLst>
              </a:tr>
              <a:tr h="0">
                <a:tc>
                  <a:txBody>
                    <a:bodyPr/>
                    <a:lstStyle/>
                    <a:p>
                      <a:pPr marL="0" marR="0" algn="ctr">
                        <a:lnSpc>
                          <a:spcPct val="115000"/>
                        </a:lnSpc>
                        <a:spcAft>
                          <a:spcPts val="800"/>
                        </a:spcAft>
                        <a:buNone/>
                      </a:pPr>
                      <a:r>
                        <a:rPr lang="en-US" sz="2400" kern="0" dirty="0">
                          <a:solidFill>
                            <a:schemeClr val="tx1"/>
                          </a:solidFill>
                          <a:effectLst/>
                          <a:latin typeface="Times New Roman" panose="02020603050405020304" pitchFamily="18" charset="0"/>
                          <a:cs typeface="Times New Roman" panose="02020603050405020304" pitchFamily="18" charset="0"/>
                        </a:rPr>
                        <a:t>Canonical LR(1)</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lnSpc>
                          <a:spcPct val="115000"/>
                        </a:lnSpc>
                        <a:spcAft>
                          <a:spcPts val="800"/>
                        </a:spcAft>
                        <a:buNone/>
                      </a:pPr>
                      <a:r>
                        <a:rPr lang="en-US" sz="2400" kern="0" dirty="0">
                          <a:solidFill>
                            <a:schemeClr val="tx1"/>
                          </a:solidFill>
                          <a:effectLst/>
                          <a:latin typeface="Times New Roman" panose="02020603050405020304" pitchFamily="18" charset="0"/>
                          <a:cs typeface="Times New Roman" panose="02020603050405020304" pitchFamily="18" charset="0"/>
                        </a:rPr>
                        <a:t>Highest</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0" marR="0" algn="ctr">
                        <a:lnSpc>
                          <a:spcPct val="115000"/>
                        </a:lnSpc>
                        <a:spcAft>
                          <a:spcPts val="800"/>
                        </a:spcAft>
                        <a:buNone/>
                      </a:pPr>
                      <a:r>
                        <a:rPr lang="en-US" sz="2400" kern="0" dirty="0">
                          <a:solidFill>
                            <a:schemeClr val="tx1"/>
                          </a:solidFill>
                          <a:effectLst/>
                          <a:latin typeface="Times New Roman" panose="02020603050405020304" pitchFamily="18" charset="0"/>
                          <a:cs typeface="Times New Roman" panose="02020603050405020304" pitchFamily="18" charset="0"/>
                        </a:rPr>
                        <a:t>Uses lookahead tokens for full power</a:t>
                      </a:r>
                      <a:endParaRPr lang="en-US" sz="24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982254554"/>
                  </a:ext>
                </a:extLst>
              </a:tr>
            </a:tbl>
          </a:graphicData>
        </a:graphic>
      </p:graphicFrame>
    </p:spTree>
    <p:extLst>
      <p:ext uri="{BB962C8B-B14F-4D97-AF65-F5344CB8AC3E}">
        <p14:creationId xmlns:p14="http://schemas.microsoft.com/office/powerpoint/2010/main" val="1637390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16F67A-8AF8-C4A6-D930-133C619164AA}"/>
              </a:ext>
            </a:extLst>
          </p:cNvPr>
          <p:cNvSpPr txBox="1"/>
          <p:nvPr/>
        </p:nvSpPr>
        <p:spPr>
          <a:xfrm>
            <a:off x="475059" y="305401"/>
            <a:ext cx="9154715" cy="2592313"/>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Parsing Table Construction</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LL(1) Table</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Steps: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15000"/>
              </a:lnSpc>
              <a:spcAft>
                <a:spcPts val="800"/>
              </a:spcAft>
              <a:buFont typeface="+mj-lt"/>
              <a:buAutoNum type="arabicPeriod"/>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Compute FIRST and FOLLOW sets.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nSpc>
                <a:spcPct val="115000"/>
              </a:lnSpc>
              <a:spcAft>
                <a:spcPts val="800"/>
              </a:spcAft>
              <a:buFont typeface="+mj-lt"/>
              <a:buAutoNum type="arabicPeriod"/>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Fill the parsing table using grammar productions.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9E98C0BE-1EE2-4207-7FC7-5458630E840C}"/>
              </a:ext>
            </a:extLst>
          </p:cNvPr>
          <p:cNvSpPr txBox="1"/>
          <p:nvPr/>
        </p:nvSpPr>
        <p:spPr>
          <a:xfrm>
            <a:off x="475058" y="3191871"/>
            <a:ext cx="10054829" cy="2570960"/>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LR Parsing Tables</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Constructed using LR items, item sets, and DFA.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Two tables: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1">
              <a:lnSpc>
                <a:spcPct val="115000"/>
              </a:lnSpc>
              <a:spcAft>
                <a:spcPts val="800"/>
              </a:spcAft>
              <a:buSzPts val="1000"/>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ACTION Table (shift, reduce, accept, error)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GOTO Table (transitions on non-terminals)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687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1888</TotalTime>
  <Words>1641</Words>
  <Application>Microsoft Office PowerPoint</Application>
  <PresentationFormat>Widescreen</PresentationFormat>
  <Paragraphs>295</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Courier New</vt:lpstr>
      <vt:lpstr>Symbol</vt:lpstr>
      <vt:lpstr>Times New Roman</vt:lpstr>
      <vt:lpstr>Wingdings</vt:lpstr>
      <vt:lpstr>Office Theme</vt:lpstr>
      <vt:lpstr>Syntax Analysis</vt:lpstr>
      <vt:lpstr>PowerPoint Presentation</vt:lpstr>
      <vt:lpstr>PowerPoint Presentation</vt:lpstr>
      <vt:lpstr>PowerPoint Presentation</vt:lpstr>
      <vt:lpstr>PowerPoint Presentation</vt:lpstr>
      <vt:lpstr>The role of parser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Sanjit Setua</dc:creator>
  <cp:lastModifiedBy>Sanjit Setua</cp:lastModifiedBy>
  <cp:revision>8</cp:revision>
  <dcterms:created xsi:type="dcterms:W3CDTF">2025-06-20T05:57:27Z</dcterms:created>
  <dcterms:modified xsi:type="dcterms:W3CDTF">2025-07-01T07:34:37Z</dcterms:modified>
</cp:coreProperties>
</file>