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1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2" r:id="rId26"/>
    <p:sldId id="283" r:id="rId27"/>
    <p:sldId id="284" r:id="rId28"/>
    <p:sldId id="285" r:id="rId29"/>
    <p:sldId id="287" r:id="rId30"/>
    <p:sldId id="288" r:id="rId31"/>
    <p:sldId id="289" r:id="rId32"/>
    <p:sldId id="290" r:id="rId33"/>
    <p:sldId id="291" r:id="rId34"/>
    <p:sldId id="292" r:id="rId35"/>
    <p:sldId id="293" r:id="rId36"/>
    <p:sldId id="286" r:id="rId37"/>
    <p:sldId id="294" r:id="rId38"/>
    <p:sldId id="295" r:id="rId39"/>
    <p:sldId id="296" r:id="rId40"/>
    <p:sldId id="297" r:id="rId41"/>
    <p:sldId id="314" r:id="rId42"/>
    <p:sldId id="315" r:id="rId43"/>
    <p:sldId id="316" r:id="rId44"/>
    <p:sldId id="317" r:id="rId45"/>
    <p:sldId id="318" r:id="rId46"/>
    <p:sldId id="319" r:id="rId47"/>
    <p:sldId id="320" r:id="rId48"/>
    <p:sldId id="321" r:id="rId49"/>
    <p:sldId id="322" r:id="rId50"/>
    <p:sldId id="323" r:id="rId51"/>
    <p:sldId id="312" r:id="rId52"/>
    <p:sldId id="300" r:id="rId53"/>
    <p:sldId id="370" r:id="rId54"/>
    <p:sldId id="301" r:id="rId55"/>
    <p:sldId id="302" r:id="rId56"/>
    <p:sldId id="303" r:id="rId57"/>
    <p:sldId id="304" r:id="rId58"/>
    <p:sldId id="306" r:id="rId59"/>
    <p:sldId id="307" r:id="rId60"/>
    <p:sldId id="308" r:id="rId61"/>
    <p:sldId id="305" r:id="rId62"/>
    <p:sldId id="310" r:id="rId63"/>
    <p:sldId id="311" r:id="rId64"/>
    <p:sldId id="324" r:id="rId65"/>
    <p:sldId id="325" r:id="rId66"/>
    <p:sldId id="326" r:id="rId67"/>
    <p:sldId id="327" r:id="rId68"/>
    <p:sldId id="328" r:id="rId69"/>
    <p:sldId id="329" r:id="rId70"/>
    <p:sldId id="330" r:id="rId71"/>
    <p:sldId id="331" r:id="rId72"/>
    <p:sldId id="332" r:id="rId73"/>
    <p:sldId id="333" r:id="rId74"/>
    <p:sldId id="334" r:id="rId75"/>
    <p:sldId id="335"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53" r:id="rId93"/>
    <p:sldId id="354" r:id="rId94"/>
    <p:sldId id="355" r:id="rId95"/>
    <p:sldId id="356" r:id="rId96"/>
    <p:sldId id="357" r:id="rId97"/>
    <p:sldId id="358" r:id="rId98"/>
    <p:sldId id="359" r:id="rId99"/>
    <p:sldId id="360" r:id="rId100"/>
    <p:sldId id="361" r:id="rId101"/>
    <p:sldId id="362" r:id="rId102"/>
    <p:sldId id="363" r:id="rId103"/>
    <p:sldId id="364" r:id="rId104"/>
    <p:sldId id="365" r:id="rId105"/>
    <p:sldId id="366" r:id="rId106"/>
    <p:sldId id="367" r:id="rId107"/>
    <p:sldId id="368" r:id="rId108"/>
    <p:sldId id="369" r:id="rId109"/>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53AF0A98-F2BC-4ED6-9862-A51EAB25330A}" type="datetimeFigureOut">
              <a:rPr lang="en-US" smtClean="0"/>
              <a:t>7/24/2025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602A40F2-B317-446D-910F-7B7DC785BC46}" type="slidenum">
              <a:rPr lang="en-US" smtClean="0"/>
              <a:t>‹#›</a:t>
            </a:fld>
            <a:endParaRPr lang="en-US"/>
          </a:p>
        </p:txBody>
      </p:sp>
    </p:spTree>
    <p:extLst>
      <p:ext uri="{BB962C8B-B14F-4D97-AF65-F5344CB8AC3E}">
        <p14:creationId xmlns:p14="http://schemas.microsoft.com/office/powerpoint/2010/main" val="1319989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2A40F2-B317-446D-910F-7B7DC785BC46}" type="slidenum">
              <a:rPr lang="en-US" smtClean="0"/>
              <a:t>12</a:t>
            </a:fld>
            <a:endParaRPr lang="en-US"/>
          </a:p>
        </p:txBody>
      </p:sp>
    </p:spTree>
    <p:extLst>
      <p:ext uri="{BB962C8B-B14F-4D97-AF65-F5344CB8AC3E}">
        <p14:creationId xmlns:p14="http://schemas.microsoft.com/office/powerpoint/2010/main" val="1143440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2A40F2-B317-446D-910F-7B7DC785BC46}" type="slidenum">
              <a:rPr lang="en-US" smtClean="0"/>
              <a:t>65</a:t>
            </a:fld>
            <a:endParaRPr lang="en-US"/>
          </a:p>
        </p:txBody>
      </p:sp>
    </p:spTree>
    <p:extLst>
      <p:ext uri="{BB962C8B-B14F-4D97-AF65-F5344CB8AC3E}">
        <p14:creationId xmlns:p14="http://schemas.microsoft.com/office/powerpoint/2010/main" val="535356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2A40F2-B317-446D-910F-7B7DC785BC46}" type="slidenum">
              <a:rPr lang="en-US" smtClean="0"/>
              <a:t>66</a:t>
            </a:fld>
            <a:endParaRPr lang="en-US"/>
          </a:p>
        </p:txBody>
      </p:sp>
    </p:spTree>
    <p:extLst>
      <p:ext uri="{BB962C8B-B14F-4D97-AF65-F5344CB8AC3E}">
        <p14:creationId xmlns:p14="http://schemas.microsoft.com/office/powerpoint/2010/main" val="869179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93A8EA-6191-411F-B14A-1526D50835F5}" type="datetime1">
              <a:rPr lang="en-US" smtClean="0"/>
              <a:t>7/24/2025</a:t>
            </a:fld>
            <a:endParaRPr lang="en-US"/>
          </a:p>
        </p:txBody>
      </p:sp>
      <p:sp>
        <p:nvSpPr>
          <p:cNvPr id="5" name="Footer Placeholder 4"/>
          <p:cNvSpPr>
            <a:spLocks noGrp="1"/>
          </p:cNvSpPr>
          <p:nvPr>
            <p:ph type="ftr" sz="quarter" idx="11"/>
          </p:nvPr>
        </p:nvSpPr>
        <p:spPr/>
        <p:txBody>
          <a:bodyPr/>
          <a:lstStyle/>
          <a:p>
            <a:r>
              <a:rPr lang="en-US"/>
              <a:t>Compiler</a:t>
            </a:r>
          </a:p>
        </p:txBody>
      </p:sp>
      <p:sp>
        <p:nvSpPr>
          <p:cNvPr id="6" name="Slide Number Placeholder 5"/>
          <p:cNvSpPr>
            <a:spLocks noGrp="1"/>
          </p:cNvSpPr>
          <p:nvPr>
            <p:ph type="sldNum" sz="quarter" idx="12"/>
          </p:nvPr>
        </p:nvSpPr>
        <p:spPr/>
        <p:txBody>
          <a:bodyPr/>
          <a:lstStyle/>
          <a:p>
            <a:fld id="{0500E08A-8D3C-4EE5-AE16-2C012FBB40F3}" type="slidenum">
              <a:rPr lang="en-US" smtClean="0"/>
              <a:t>‹#›</a:t>
            </a:fld>
            <a:endParaRPr lang="en-US"/>
          </a:p>
        </p:txBody>
      </p:sp>
    </p:spTree>
    <p:extLst>
      <p:ext uri="{BB962C8B-B14F-4D97-AF65-F5344CB8AC3E}">
        <p14:creationId xmlns:p14="http://schemas.microsoft.com/office/powerpoint/2010/main" val="1641207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1B5E97-D112-4660-9FE8-728E2D7B5B83}" type="datetime1">
              <a:rPr lang="en-US" smtClean="0"/>
              <a:t>7/24/2025</a:t>
            </a:fld>
            <a:endParaRPr lang="en-US"/>
          </a:p>
        </p:txBody>
      </p:sp>
      <p:sp>
        <p:nvSpPr>
          <p:cNvPr id="5" name="Footer Placeholder 4"/>
          <p:cNvSpPr>
            <a:spLocks noGrp="1"/>
          </p:cNvSpPr>
          <p:nvPr>
            <p:ph type="ftr" sz="quarter" idx="11"/>
          </p:nvPr>
        </p:nvSpPr>
        <p:spPr/>
        <p:txBody>
          <a:bodyPr/>
          <a:lstStyle/>
          <a:p>
            <a:r>
              <a:rPr lang="en-US"/>
              <a:t>Compiler</a:t>
            </a:r>
          </a:p>
        </p:txBody>
      </p:sp>
      <p:sp>
        <p:nvSpPr>
          <p:cNvPr id="6" name="Slide Number Placeholder 5"/>
          <p:cNvSpPr>
            <a:spLocks noGrp="1"/>
          </p:cNvSpPr>
          <p:nvPr>
            <p:ph type="sldNum" sz="quarter" idx="12"/>
          </p:nvPr>
        </p:nvSpPr>
        <p:spPr/>
        <p:txBody>
          <a:bodyPr/>
          <a:lstStyle/>
          <a:p>
            <a:fld id="{0500E08A-8D3C-4EE5-AE16-2C012FBB40F3}" type="slidenum">
              <a:rPr lang="en-US" smtClean="0"/>
              <a:t>‹#›</a:t>
            </a:fld>
            <a:endParaRPr lang="en-US"/>
          </a:p>
        </p:txBody>
      </p:sp>
    </p:spTree>
    <p:extLst>
      <p:ext uri="{BB962C8B-B14F-4D97-AF65-F5344CB8AC3E}">
        <p14:creationId xmlns:p14="http://schemas.microsoft.com/office/powerpoint/2010/main" val="2556432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011236-61CD-437B-B927-8B226964DABD}" type="datetime1">
              <a:rPr lang="en-US" smtClean="0"/>
              <a:t>7/24/2025</a:t>
            </a:fld>
            <a:endParaRPr lang="en-US"/>
          </a:p>
        </p:txBody>
      </p:sp>
      <p:sp>
        <p:nvSpPr>
          <p:cNvPr id="5" name="Footer Placeholder 4"/>
          <p:cNvSpPr>
            <a:spLocks noGrp="1"/>
          </p:cNvSpPr>
          <p:nvPr>
            <p:ph type="ftr" sz="quarter" idx="11"/>
          </p:nvPr>
        </p:nvSpPr>
        <p:spPr/>
        <p:txBody>
          <a:bodyPr/>
          <a:lstStyle/>
          <a:p>
            <a:r>
              <a:rPr lang="en-US"/>
              <a:t>Compiler</a:t>
            </a:r>
          </a:p>
        </p:txBody>
      </p:sp>
      <p:sp>
        <p:nvSpPr>
          <p:cNvPr id="6" name="Slide Number Placeholder 5"/>
          <p:cNvSpPr>
            <a:spLocks noGrp="1"/>
          </p:cNvSpPr>
          <p:nvPr>
            <p:ph type="sldNum" sz="quarter" idx="12"/>
          </p:nvPr>
        </p:nvSpPr>
        <p:spPr/>
        <p:txBody>
          <a:bodyPr/>
          <a:lstStyle/>
          <a:p>
            <a:fld id="{0500E08A-8D3C-4EE5-AE16-2C012FBB40F3}" type="slidenum">
              <a:rPr lang="en-US" smtClean="0"/>
              <a:t>‹#›</a:t>
            </a:fld>
            <a:endParaRPr lang="en-US"/>
          </a:p>
        </p:txBody>
      </p:sp>
    </p:spTree>
    <p:extLst>
      <p:ext uri="{BB962C8B-B14F-4D97-AF65-F5344CB8AC3E}">
        <p14:creationId xmlns:p14="http://schemas.microsoft.com/office/powerpoint/2010/main" val="3438080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C37EF8-8299-43A1-98AD-EB63CAA1136F}" type="datetime1">
              <a:rPr lang="en-US" smtClean="0"/>
              <a:t>7/24/2025</a:t>
            </a:fld>
            <a:endParaRPr lang="en-US"/>
          </a:p>
        </p:txBody>
      </p:sp>
      <p:sp>
        <p:nvSpPr>
          <p:cNvPr id="5" name="Footer Placeholder 4"/>
          <p:cNvSpPr>
            <a:spLocks noGrp="1"/>
          </p:cNvSpPr>
          <p:nvPr>
            <p:ph type="ftr" sz="quarter" idx="11"/>
          </p:nvPr>
        </p:nvSpPr>
        <p:spPr/>
        <p:txBody>
          <a:bodyPr/>
          <a:lstStyle/>
          <a:p>
            <a:r>
              <a:rPr lang="en-US"/>
              <a:t>Compiler</a:t>
            </a:r>
          </a:p>
        </p:txBody>
      </p:sp>
      <p:sp>
        <p:nvSpPr>
          <p:cNvPr id="6" name="Slide Number Placeholder 5"/>
          <p:cNvSpPr>
            <a:spLocks noGrp="1"/>
          </p:cNvSpPr>
          <p:nvPr>
            <p:ph type="sldNum" sz="quarter" idx="12"/>
          </p:nvPr>
        </p:nvSpPr>
        <p:spPr/>
        <p:txBody>
          <a:bodyPr/>
          <a:lstStyle/>
          <a:p>
            <a:fld id="{0500E08A-8D3C-4EE5-AE16-2C012FBB40F3}" type="slidenum">
              <a:rPr lang="en-US" smtClean="0"/>
              <a:t>‹#›</a:t>
            </a:fld>
            <a:endParaRPr lang="en-US"/>
          </a:p>
        </p:txBody>
      </p:sp>
    </p:spTree>
    <p:extLst>
      <p:ext uri="{BB962C8B-B14F-4D97-AF65-F5344CB8AC3E}">
        <p14:creationId xmlns:p14="http://schemas.microsoft.com/office/powerpoint/2010/main" val="3767885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902CCA-D1C2-49D9-BF8F-259A2887BF5E}" type="datetime1">
              <a:rPr lang="en-US" smtClean="0"/>
              <a:t>7/24/2025</a:t>
            </a:fld>
            <a:endParaRPr lang="en-US"/>
          </a:p>
        </p:txBody>
      </p:sp>
      <p:sp>
        <p:nvSpPr>
          <p:cNvPr id="5" name="Footer Placeholder 4"/>
          <p:cNvSpPr>
            <a:spLocks noGrp="1"/>
          </p:cNvSpPr>
          <p:nvPr>
            <p:ph type="ftr" sz="quarter" idx="11"/>
          </p:nvPr>
        </p:nvSpPr>
        <p:spPr/>
        <p:txBody>
          <a:bodyPr/>
          <a:lstStyle/>
          <a:p>
            <a:r>
              <a:rPr lang="en-US"/>
              <a:t>Compiler</a:t>
            </a:r>
          </a:p>
        </p:txBody>
      </p:sp>
      <p:sp>
        <p:nvSpPr>
          <p:cNvPr id="6" name="Slide Number Placeholder 5"/>
          <p:cNvSpPr>
            <a:spLocks noGrp="1"/>
          </p:cNvSpPr>
          <p:nvPr>
            <p:ph type="sldNum" sz="quarter" idx="12"/>
          </p:nvPr>
        </p:nvSpPr>
        <p:spPr/>
        <p:txBody>
          <a:bodyPr/>
          <a:lstStyle/>
          <a:p>
            <a:fld id="{0500E08A-8D3C-4EE5-AE16-2C012FBB40F3}" type="slidenum">
              <a:rPr lang="en-US" smtClean="0"/>
              <a:t>‹#›</a:t>
            </a:fld>
            <a:endParaRPr lang="en-US"/>
          </a:p>
        </p:txBody>
      </p:sp>
    </p:spTree>
    <p:extLst>
      <p:ext uri="{BB962C8B-B14F-4D97-AF65-F5344CB8AC3E}">
        <p14:creationId xmlns:p14="http://schemas.microsoft.com/office/powerpoint/2010/main" val="1263892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71AB00-7E24-4E15-AE9F-38380C6F5B37}" type="datetime1">
              <a:rPr lang="en-US" smtClean="0"/>
              <a:t>7/24/2025</a:t>
            </a:fld>
            <a:endParaRPr lang="en-US"/>
          </a:p>
        </p:txBody>
      </p:sp>
      <p:sp>
        <p:nvSpPr>
          <p:cNvPr id="6" name="Footer Placeholder 5"/>
          <p:cNvSpPr>
            <a:spLocks noGrp="1"/>
          </p:cNvSpPr>
          <p:nvPr>
            <p:ph type="ftr" sz="quarter" idx="11"/>
          </p:nvPr>
        </p:nvSpPr>
        <p:spPr/>
        <p:txBody>
          <a:bodyPr/>
          <a:lstStyle/>
          <a:p>
            <a:r>
              <a:rPr lang="en-US"/>
              <a:t>Compiler</a:t>
            </a:r>
          </a:p>
        </p:txBody>
      </p:sp>
      <p:sp>
        <p:nvSpPr>
          <p:cNvPr id="7" name="Slide Number Placeholder 6"/>
          <p:cNvSpPr>
            <a:spLocks noGrp="1"/>
          </p:cNvSpPr>
          <p:nvPr>
            <p:ph type="sldNum" sz="quarter" idx="12"/>
          </p:nvPr>
        </p:nvSpPr>
        <p:spPr/>
        <p:txBody>
          <a:bodyPr/>
          <a:lstStyle/>
          <a:p>
            <a:fld id="{0500E08A-8D3C-4EE5-AE16-2C012FBB40F3}" type="slidenum">
              <a:rPr lang="en-US" smtClean="0"/>
              <a:t>‹#›</a:t>
            </a:fld>
            <a:endParaRPr lang="en-US"/>
          </a:p>
        </p:txBody>
      </p:sp>
    </p:spTree>
    <p:extLst>
      <p:ext uri="{BB962C8B-B14F-4D97-AF65-F5344CB8AC3E}">
        <p14:creationId xmlns:p14="http://schemas.microsoft.com/office/powerpoint/2010/main" val="2407099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22DB49-25DD-41BA-9531-73575F4331D4}" type="datetime1">
              <a:rPr lang="en-US" smtClean="0"/>
              <a:t>7/24/2025</a:t>
            </a:fld>
            <a:endParaRPr lang="en-US"/>
          </a:p>
        </p:txBody>
      </p:sp>
      <p:sp>
        <p:nvSpPr>
          <p:cNvPr id="8" name="Footer Placeholder 7"/>
          <p:cNvSpPr>
            <a:spLocks noGrp="1"/>
          </p:cNvSpPr>
          <p:nvPr>
            <p:ph type="ftr" sz="quarter" idx="11"/>
          </p:nvPr>
        </p:nvSpPr>
        <p:spPr/>
        <p:txBody>
          <a:bodyPr/>
          <a:lstStyle/>
          <a:p>
            <a:r>
              <a:rPr lang="en-US"/>
              <a:t>Compiler</a:t>
            </a:r>
          </a:p>
        </p:txBody>
      </p:sp>
      <p:sp>
        <p:nvSpPr>
          <p:cNvPr id="9" name="Slide Number Placeholder 8"/>
          <p:cNvSpPr>
            <a:spLocks noGrp="1"/>
          </p:cNvSpPr>
          <p:nvPr>
            <p:ph type="sldNum" sz="quarter" idx="12"/>
          </p:nvPr>
        </p:nvSpPr>
        <p:spPr/>
        <p:txBody>
          <a:bodyPr/>
          <a:lstStyle/>
          <a:p>
            <a:fld id="{0500E08A-8D3C-4EE5-AE16-2C012FBB40F3}" type="slidenum">
              <a:rPr lang="en-US" smtClean="0"/>
              <a:t>‹#›</a:t>
            </a:fld>
            <a:endParaRPr lang="en-US"/>
          </a:p>
        </p:txBody>
      </p:sp>
    </p:spTree>
    <p:extLst>
      <p:ext uri="{BB962C8B-B14F-4D97-AF65-F5344CB8AC3E}">
        <p14:creationId xmlns:p14="http://schemas.microsoft.com/office/powerpoint/2010/main" val="236724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CB368F-E23B-4E31-9A50-765FB8211941}" type="datetime1">
              <a:rPr lang="en-US" smtClean="0"/>
              <a:t>7/24/2025</a:t>
            </a:fld>
            <a:endParaRPr lang="en-US"/>
          </a:p>
        </p:txBody>
      </p:sp>
      <p:sp>
        <p:nvSpPr>
          <p:cNvPr id="4" name="Footer Placeholder 3"/>
          <p:cNvSpPr>
            <a:spLocks noGrp="1"/>
          </p:cNvSpPr>
          <p:nvPr>
            <p:ph type="ftr" sz="quarter" idx="11"/>
          </p:nvPr>
        </p:nvSpPr>
        <p:spPr/>
        <p:txBody>
          <a:bodyPr/>
          <a:lstStyle/>
          <a:p>
            <a:r>
              <a:rPr lang="en-US"/>
              <a:t>Compiler</a:t>
            </a:r>
          </a:p>
        </p:txBody>
      </p:sp>
      <p:sp>
        <p:nvSpPr>
          <p:cNvPr id="5" name="Slide Number Placeholder 4"/>
          <p:cNvSpPr>
            <a:spLocks noGrp="1"/>
          </p:cNvSpPr>
          <p:nvPr>
            <p:ph type="sldNum" sz="quarter" idx="12"/>
          </p:nvPr>
        </p:nvSpPr>
        <p:spPr/>
        <p:txBody>
          <a:bodyPr/>
          <a:lstStyle/>
          <a:p>
            <a:fld id="{0500E08A-8D3C-4EE5-AE16-2C012FBB40F3}" type="slidenum">
              <a:rPr lang="en-US" smtClean="0"/>
              <a:t>‹#›</a:t>
            </a:fld>
            <a:endParaRPr lang="en-US"/>
          </a:p>
        </p:txBody>
      </p:sp>
    </p:spTree>
    <p:extLst>
      <p:ext uri="{BB962C8B-B14F-4D97-AF65-F5344CB8AC3E}">
        <p14:creationId xmlns:p14="http://schemas.microsoft.com/office/powerpoint/2010/main" val="2348845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BE018B-F9D2-4551-AF3B-EDD0293960FD}" type="datetime1">
              <a:rPr lang="en-US" smtClean="0"/>
              <a:t>7/24/2025</a:t>
            </a:fld>
            <a:endParaRPr lang="en-US"/>
          </a:p>
        </p:txBody>
      </p:sp>
      <p:sp>
        <p:nvSpPr>
          <p:cNvPr id="3" name="Footer Placeholder 2"/>
          <p:cNvSpPr>
            <a:spLocks noGrp="1"/>
          </p:cNvSpPr>
          <p:nvPr>
            <p:ph type="ftr" sz="quarter" idx="11"/>
          </p:nvPr>
        </p:nvSpPr>
        <p:spPr/>
        <p:txBody>
          <a:bodyPr/>
          <a:lstStyle/>
          <a:p>
            <a:r>
              <a:rPr lang="en-US"/>
              <a:t>Compiler</a:t>
            </a:r>
          </a:p>
        </p:txBody>
      </p:sp>
      <p:sp>
        <p:nvSpPr>
          <p:cNvPr id="4" name="Slide Number Placeholder 3"/>
          <p:cNvSpPr>
            <a:spLocks noGrp="1"/>
          </p:cNvSpPr>
          <p:nvPr>
            <p:ph type="sldNum" sz="quarter" idx="12"/>
          </p:nvPr>
        </p:nvSpPr>
        <p:spPr/>
        <p:txBody>
          <a:bodyPr/>
          <a:lstStyle/>
          <a:p>
            <a:fld id="{0500E08A-8D3C-4EE5-AE16-2C012FBB40F3}" type="slidenum">
              <a:rPr lang="en-US" smtClean="0"/>
              <a:t>‹#›</a:t>
            </a:fld>
            <a:endParaRPr lang="en-US"/>
          </a:p>
        </p:txBody>
      </p:sp>
    </p:spTree>
    <p:extLst>
      <p:ext uri="{BB962C8B-B14F-4D97-AF65-F5344CB8AC3E}">
        <p14:creationId xmlns:p14="http://schemas.microsoft.com/office/powerpoint/2010/main" val="9587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7093D-8E2E-4C5E-8706-284CDDBB0F31}" type="datetime1">
              <a:rPr lang="en-US" smtClean="0"/>
              <a:t>7/24/2025</a:t>
            </a:fld>
            <a:endParaRPr lang="en-US"/>
          </a:p>
        </p:txBody>
      </p:sp>
      <p:sp>
        <p:nvSpPr>
          <p:cNvPr id="6" name="Footer Placeholder 5"/>
          <p:cNvSpPr>
            <a:spLocks noGrp="1"/>
          </p:cNvSpPr>
          <p:nvPr>
            <p:ph type="ftr" sz="quarter" idx="11"/>
          </p:nvPr>
        </p:nvSpPr>
        <p:spPr/>
        <p:txBody>
          <a:bodyPr/>
          <a:lstStyle/>
          <a:p>
            <a:r>
              <a:rPr lang="en-US"/>
              <a:t>Compiler</a:t>
            </a:r>
          </a:p>
        </p:txBody>
      </p:sp>
      <p:sp>
        <p:nvSpPr>
          <p:cNvPr id="7" name="Slide Number Placeholder 6"/>
          <p:cNvSpPr>
            <a:spLocks noGrp="1"/>
          </p:cNvSpPr>
          <p:nvPr>
            <p:ph type="sldNum" sz="quarter" idx="12"/>
          </p:nvPr>
        </p:nvSpPr>
        <p:spPr/>
        <p:txBody>
          <a:bodyPr/>
          <a:lstStyle/>
          <a:p>
            <a:fld id="{0500E08A-8D3C-4EE5-AE16-2C012FBB40F3}" type="slidenum">
              <a:rPr lang="en-US" smtClean="0"/>
              <a:t>‹#›</a:t>
            </a:fld>
            <a:endParaRPr lang="en-US"/>
          </a:p>
        </p:txBody>
      </p:sp>
    </p:spTree>
    <p:extLst>
      <p:ext uri="{BB962C8B-B14F-4D97-AF65-F5344CB8AC3E}">
        <p14:creationId xmlns:p14="http://schemas.microsoft.com/office/powerpoint/2010/main" val="3111970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5633A4-61F4-44C7-A90E-5B1C2C53E05F}" type="datetime1">
              <a:rPr lang="en-US" smtClean="0"/>
              <a:t>7/24/2025</a:t>
            </a:fld>
            <a:endParaRPr lang="en-US"/>
          </a:p>
        </p:txBody>
      </p:sp>
      <p:sp>
        <p:nvSpPr>
          <p:cNvPr id="6" name="Footer Placeholder 5"/>
          <p:cNvSpPr>
            <a:spLocks noGrp="1"/>
          </p:cNvSpPr>
          <p:nvPr>
            <p:ph type="ftr" sz="quarter" idx="11"/>
          </p:nvPr>
        </p:nvSpPr>
        <p:spPr/>
        <p:txBody>
          <a:bodyPr/>
          <a:lstStyle/>
          <a:p>
            <a:r>
              <a:rPr lang="en-US"/>
              <a:t>Compiler</a:t>
            </a:r>
          </a:p>
        </p:txBody>
      </p:sp>
      <p:sp>
        <p:nvSpPr>
          <p:cNvPr id="7" name="Slide Number Placeholder 6"/>
          <p:cNvSpPr>
            <a:spLocks noGrp="1"/>
          </p:cNvSpPr>
          <p:nvPr>
            <p:ph type="sldNum" sz="quarter" idx="12"/>
          </p:nvPr>
        </p:nvSpPr>
        <p:spPr/>
        <p:txBody>
          <a:bodyPr/>
          <a:lstStyle/>
          <a:p>
            <a:fld id="{0500E08A-8D3C-4EE5-AE16-2C012FBB40F3}" type="slidenum">
              <a:rPr lang="en-US" smtClean="0"/>
              <a:t>‹#›</a:t>
            </a:fld>
            <a:endParaRPr lang="en-US"/>
          </a:p>
        </p:txBody>
      </p:sp>
    </p:spTree>
    <p:extLst>
      <p:ext uri="{BB962C8B-B14F-4D97-AF65-F5344CB8AC3E}">
        <p14:creationId xmlns:p14="http://schemas.microsoft.com/office/powerpoint/2010/main" val="2334364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CBD962-9F8B-4A1F-96AA-2E0434958890}" type="datetime1">
              <a:rPr lang="en-US" smtClean="0"/>
              <a:t>7/24/2025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Compiler</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00E08A-8D3C-4EE5-AE16-2C012FBB40F3}" type="slidenum">
              <a:rPr lang="en-US" smtClean="0"/>
              <a:t>‹#›</a:t>
            </a:fld>
            <a:endParaRPr lang="en-US"/>
          </a:p>
        </p:txBody>
      </p:sp>
    </p:spTree>
    <p:extLst>
      <p:ext uri="{BB962C8B-B14F-4D97-AF65-F5344CB8AC3E}">
        <p14:creationId xmlns:p14="http://schemas.microsoft.com/office/powerpoint/2010/main" val="11266129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3E079-D105-87F8-A2C0-C9CE75AC0206}"/>
              </a:ext>
            </a:extLst>
          </p:cNvPr>
          <p:cNvSpPr>
            <a:spLocks noGrp="1"/>
          </p:cNvSpPr>
          <p:nvPr>
            <p:ph type="ctrTitle"/>
          </p:nvPr>
        </p:nvSpPr>
        <p:spPr/>
        <p:txBody>
          <a:bodyPr/>
          <a:lstStyle/>
          <a:p>
            <a:r>
              <a:rPr lang="en-GB" b="1" dirty="0"/>
              <a:t>Syntax-Directed Translation</a:t>
            </a:r>
            <a:endParaRPr lang="en-US" b="1" dirty="0"/>
          </a:p>
        </p:txBody>
      </p:sp>
    </p:spTree>
    <p:extLst>
      <p:ext uri="{BB962C8B-B14F-4D97-AF65-F5344CB8AC3E}">
        <p14:creationId xmlns:p14="http://schemas.microsoft.com/office/powerpoint/2010/main" val="531941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907C8C-E9B3-00F7-6CF3-3860DA26F639}"/>
              </a:ext>
            </a:extLst>
          </p:cNvPr>
          <p:cNvSpPr txBox="1"/>
          <p:nvPr/>
        </p:nvSpPr>
        <p:spPr>
          <a:xfrm>
            <a:off x="409267" y="107884"/>
            <a:ext cx="11345197" cy="3696397"/>
          </a:xfrm>
          <a:prstGeom prst="rect">
            <a:avLst/>
          </a:prstGeom>
          <a:noFill/>
        </p:spPr>
        <p:txBody>
          <a:bodyPr wrap="square">
            <a:spAutoFit/>
          </a:bodyPr>
          <a:lstStyle/>
          <a:p>
            <a:pPr marL="0" marR="0">
              <a:lnSpc>
                <a:spcPct val="115000"/>
              </a:lnSpc>
              <a:spcAft>
                <a:spcPts val="800"/>
              </a:spcAft>
              <a:buNone/>
            </a:pP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Types of Syntax-Directed Definitions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S-Attributed Definitions</a:t>
            </a:r>
            <a:endParaRPr lang="en-US" sz="24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0" indent="-342900">
              <a:lnSpc>
                <a:spcPct val="115000"/>
              </a:lnSpc>
              <a:spcAft>
                <a:spcPts val="800"/>
              </a:spcAft>
              <a:buFont typeface="Wingdings" panose="05000000000000000000" pitchFamily="2" charset="2"/>
              <a:buChar char="ü"/>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Only synthesized attributes</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Wingdings" panose="05000000000000000000" pitchFamily="2" charset="2"/>
              <a:buChar char="ü"/>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Evaluation possible in </a:t>
            </a: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bottom-up</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parsing</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L-Attributed Definitions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Wingdings" panose="05000000000000000000" pitchFamily="2" charset="2"/>
              <a:buChar char="ü"/>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Allows both synthesized and inherited attributes with restrictions</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ü"/>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Evaluation possible in </a:t>
            </a: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top-down</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parsing</a:t>
            </a:r>
            <a:endParaRPr lang="en-US" sz="24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F18B49D9-397C-C97A-0B73-329C7D9A7D94}"/>
              </a:ext>
            </a:extLst>
          </p:cNvPr>
          <p:cNvSpPr>
            <a:spLocks noGrp="1"/>
          </p:cNvSpPr>
          <p:nvPr>
            <p:ph type="dt" sz="half" idx="10"/>
          </p:nvPr>
        </p:nvSpPr>
        <p:spPr/>
        <p:txBody>
          <a:bodyPr/>
          <a:lstStyle/>
          <a:p>
            <a:fld id="{E9BD23FE-2DAC-4AAB-B3F5-3820E4B92C42}" type="datetime1">
              <a:rPr lang="en-US" smtClean="0"/>
              <a:t>7/24/2025</a:t>
            </a:fld>
            <a:endParaRPr lang="en-US"/>
          </a:p>
        </p:txBody>
      </p:sp>
      <p:sp>
        <p:nvSpPr>
          <p:cNvPr id="4" name="Footer Placeholder 3">
            <a:extLst>
              <a:ext uri="{FF2B5EF4-FFF2-40B4-BE49-F238E27FC236}">
                <a16:creationId xmlns:a16="http://schemas.microsoft.com/office/drawing/2014/main" id="{E0BD969D-F693-D897-77A4-9F9D0C938769}"/>
              </a:ext>
            </a:extLst>
          </p:cNvPr>
          <p:cNvSpPr>
            <a:spLocks noGrp="1"/>
          </p:cNvSpPr>
          <p:nvPr>
            <p:ph type="ftr" sz="quarter" idx="11"/>
          </p:nvPr>
        </p:nvSpPr>
        <p:spPr/>
        <p:txBody>
          <a:bodyPr/>
          <a:lstStyle/>
          <a:p>
            <a:r>
              <a:rPr lang="en-US"/>
              <a:t>Compiler</a:t>
            </a:r>
          </a:p>
        </p:txBody>
      </p:sp>
      <p:sp>
        <p:nvSpPr>
          <p:cNvPr id="5" name="Slide Number Placeholder 4">
            <a:extLst>
              <a:ext uri="{FF2B5EF4-FFF2-40B4-BE49-F238E27FC236}">
                <a16:creationId xmlns:a16="http://schemas.microsoft.com/office/drawing/2014/main" id="{0C853BFE-5694-BDE4-DB6E-8712325E89C7}"/>
              </a:ext>
            </a:extLst>
          </p:cNvPr>
          <p:cNvSpPr>
            <a:spLocks noGrp="1"/>
          </p:cNvSpPr>
          <p:nvPr>
            <p:ph type="sldNum" sz="quarter" idx="12"/>
          </p:nvPr>
        </p:nvSpPr>
        <p:spPr/>
        <p:txBody>
          <a:bodyPr/>
          <a:lstStyle/>
          <a:p>
            <a:fld id="{0500E08A-8D3C-4EE5-AE16-2C012FBB40F3}" type="slidenum">
              <a:rPr lang="en-US" smtClean="0"/>
              <a:t>10</a:t>
            </a:fld>
            <a:endParaRPr lang="en-US"/>
          </a:p>
        </p:txBody>
      </p:sp>
    </p:spTree>
    <p:extLst>
      <p:ext uri="{BB962C8B-B14F-4D97-AF65-F5344CB8AC3E}">
        <p14:creationId xmlns:p14="http://schemas.microsoft.com/office/powerpoint/2010/main" val="38407205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743FE4-2495-0B2A-05E3-3E61C2C6BAC5}"/>
              </a:ext>
            </a:extLst>
          </p:cNvPr>
          <p:cNvSpPr>
            <a:spLocks noGrp="1"/>
          </p:cNvSpPr>
          <p:nvPr>
            <p:ph type="dt" sz="half" idx="10"/>
          </p:nvPr>
        </p:nvSpPr>
        <p:spPr/>
        <p:txBody>
          <a:bodyPr/>
          <a:lstStyle/>
          <a:p>
            <a:fld id="{B5BE018B-F9D2-4551-AF3B-EDD0293960FD}" type="datetime1">
              <a:rPr lang="en-US" smtClean="0"/>
              <a:t>7/24/2025</a:t>
            </a:fld>
            <a:endParaRPr lang="en-US"/>
          </a:p>
        </p:txBody>
      </p:sp>
      <p:sp>
        <p:nvSpPr>
          <p:cNvPr id="3" name="Footer Placeholder 2">
            <a:extLst>
              <a:ext uri="{FF2B5EF4-FFF2-40B4-BE49-F238E27FC236}">
                <a16:creationId xmlns:a16="http://schemas.microsoft.com/office/drawing/2014/main" id="{0BCF1A85-AD7B-1F0B-539D-9E0C48C8E39E}"/>
              </a:ext>
            </a:extLst>
          </p:cNvPr>
          <p:cNvSpPr>
            <a:spLocks noGrp="1"/>
          </p:cNvSpPr>
          <p:nvPr>
            <p:ph type="ftr" sz="quarter" idx="11"/>
          </p:nvPr>
        </p:nvSpPr>
        <p:spPr/>
        <p:txBody>
          <a:bodyPr/>
          <a:lstStyle/>
          <a:p>
            <a:r>
              <a:rPr lang="en-US"/>
              <a:t>Compiler</a:t>
            </a:r>
          </a:p>
        </p:txBody>
      </p:sp>
      <p:sp>
        <p:nvSpPr>
          <p:cNvPr id="4" name="Slide Number Placeholder 3">
            <a:extLst>
              <a:ext uri="{FF2B5EF4-FFF2-40B4-BE49-F238E27FC236}">
                <a16:creationId xmlns:a16="http://schemas.microsoft.com/office/drawing/2014/main" id="{6AA77BC2-E75D-B0B5-586C-1629E6C24D6C}"/>
              </a:ext>
            </a:extLst>
          </p:cNvPr>
          <p:cNvSpPr>
            <a:spLocks noGrp="1"/>
          </p:cNvSpPr>
          <p:nvPr>
            <p:ph type="sldNum" sz="quarter" idx="12"/>
          </p:nvPr>
        </p:nvSpPr>
        <p:spPr/>
        <p:txBody>
          <a:bodyPr/>
          <a:lstStyle/>
          <a:p>
            <a:fld id="{0500E08A-8D3C-4EE5-AE16-2C012FBB40F3}" type="slidenum">
              <a:rPr lang="en-US" smtClean="0"/>
              <a:t>100</a:t>
            </a:fld>
            <a:endParaRPr lang="en-US"/>
          </a:p>
        </p:txBody>
      </p:sp>
      <p:sp>
        <p:nvSpPr>
          <p:cNvPr id="6" name="TextBox 5">
            <a:extLst>
              <a:ext uri="{FF2B5EF4-FFF2-40B4-BE49-F238E27FC236}">
                <a16:creationId xmlns:a16="http://schemas.microsoft.com/office/drawing/2014/main" id="{80C4786E-F0D3-95BC-14DD-9F1415297CC0}"/>
              </a:ext>
            </a:extLst>
          </p:cNvPr>
          <p:cNvSpPr txBox="1"/>
          <p:nvPr/>
        </p:nvSpPr>
        <p:spPr>
          <a:xfrm>
            <a:off x="838200" y="545379"/>
            <a:ext cx="6098458" cy="523220"/>
          </a:xfrm>
          <a:prstGeom prst="rect">
            <a:avLst/>
          </a:prstGeom>
          <a:noFill/>
        </p:spPr>
        <p:txBody>
          <a:bodyPr wrap="square">
            <a:spAutoFit/>
          </a:bodyPr>
          <a:lstStyle/>
          <a:p>
            <a:r>
              <a:rPr lang="en-US" sz="2800" b="1" kern="0" dirty="0">
                <a:effectLst/>
                <a:latin typeface="Times New Roman" panose="02020603050405020304" pitchFamily="18" charset="0"/>
                <a:ea typeface="Times New Roman" panose="02020603050405020304" pitchFamily="18" charset="0"/>
              </a:rPr>
              <a:t>DAG vs Parse Tree</a:t>
            </a:r>
            <a:endParaRPr lang="en-US" sz="2800" dirty="0"/>
          </a:p>
        </p:txBody>
      </p:sp>
      <p:graphicFrame>
        <p:nvGraphicFramePr>
          <p:cNvPr id="7" name="Table 6">
            <a:extLst>
              <a:ext uri="{FF2B5EF4-FFF2-40B4-BE49-F238E27FC236}">
                <a16:creationId xmlns:a16="http://schemas.microsoft.com/office/drawing/2014/main" id="{C67C8A12-A14C-766C-67FC-29D193CA9076}"/>
              </a:ext>
            </a:extLst>
          </p:cNvPr>
          <p:cNvGraphicFramePr>
            <a:graphicFrameLocks noGrp="1"/>
          </p:cNvGraphicFramePr>
          <p:nvPr>
            <p:extLst>
              <p:ext uri="{D42A27DB-BD31-4B8C-83A1-F6EECF244321}">
                <p14:modId xmlns:p14="http://schemas.microsoft.com/office/powerpoint/2010/main" val="3930391919"/>
              </p:ext>
            </p:extLst>
          </p:nvPr>
        </p:nvGraphicFramePr>
        <p:xfrm>
          <a:off x="838200" y="1932040"/>
          <a:ext cx="10515600" cy="3856664"/>
        </p:xfrm>
        <a:graphic>
          <a:graphicData uri="http://schemas.openxmlformats.org/drawingml/2006/table">
            <a:tbl>
              <a:tblPr firstRow="1" firstCol="1" bandRow="1"/>
              <a:tblGrid>
                <a:gridCol w="3505200">
                  <a:extLst>
                    <a:ext uri="{9D8B030D-6E8A-4147-A177-3AD203B41FA5}">
                      <a16:colId xmlns:a16="http://schemas.microsoft.com/office/drawing/2014/main" val="3458898930"/>
                    </a:ext>
                  </a:extLst>
                </a:gridCol>
                <a:gridCol w="3505200">
                  <a:extLst>
                    <a:ext uri="{9D8B030D-6E8A-4147-A177-3AD203B41FA5}">
                      <a16:colId xmlns:a16="http://schemas.microsoft.com/office/drawing/2014/main" val="2361732407"/>
                    </a:ext>
                  </a:extLst>
                </a:gridCol>
                <a:gridCol w="3505200">
                  <a:extLst>
                    <a:ext uri="{9D8B030D-6E8A-4147-A177-3AD203B41FA5}">
                      <a16:colId xmlns:a16="http://schemas.microsoft.com/office/drawing/2014/main" val="3515375335"/>
                    </a:ext>
                  </a:extLst>
                </a:gridCol>
              </a:tblGrid>
              <a:tr h="521896">
                <a:tc>
                  <a:txBody>
                    <a:bodyPr/>
                    <a:lstStyle/>
                    <a:p>
                      <a:pPr marL="0" marR="0" algn="ctr">
                        <a:lnSpc>
                          <a:spcPct val="115000"/>
                        </a:lnSpc>
                        <a:spcAft>
                          <a:spcPts val="800"/>
                        </a:spcAft>
                        <a:buNone/>
                      </a:pPr>
                      <a:r>
                        <a:rPr lang="en-US" sz="2400" b="1" kern="0">
                          <a:effectLst/>
                          <a:latin typeface="Times New Roman" panose="02020603050405020304" pitchFamily="18" charset="0"/>
                          <a:ea typeface="Times New Roman" panose="02020603050405020304" pitchFamily="18" charset="0"/>
                          <a:cs typeface="Times New Roman" panose="02020603050405020304" pitchFamily="18" charset="0"/>
                        </a:rPr>
                        <a:t>Aspect</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Aft>
                          <a:spcPts val="800"/>
                        </a:spcAft>
                        <a:buNone/>
                      </a:pPr>
                      <a:r>
                        <a:rPr lang="en-US" sz="2400" b="1" kern="0">
                          <a:effectLst/>
                          <a:latin typeface="Times New Roman" panose="02020603050405020304" pitchFamily="18" charset="0"/>
                          <a:ea typeface="Times New Roman" panose="02020603050405020304" pitchFamily="18" charset="0"/>
                          <a:cs typeface="Times New Roman" panose="02020603050405020304" pitchFamily="18" charset="0"/>
                        </a:rPr>
                        <a:t>Parse Tree</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Aft>
                          <a:spcPts val="800"/>
                        </a:spcAft>
                        <a:buNone/>
                      </a:pPr>
                      <a:r>
                        <a:rPr lang="en-US" sz="2400" b="1" kern="0">
                          <a:effectLst/>
                          <a:latin typeface="Times New Roman" panose="02020603050405020304" pitchFamily="18" charset="0"/>
                          <a:ea typeface="Times New Roman" panose="02020603050405020304" pitchFamily="18" charset="0"/>
                          <a:cs typeface="Times New Roman" panose="02020603050405020304" pitchFamily="18" charset="0"/>
                        </a:rPr>
                        <a:t>DAG</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9828926"/>
                  </a:ext>
                </a:extLst>
              </a:tr>
              <a:tr h="521896">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Structure</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Hierarchical and may have duplicates</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Acyclic, shared subexpressions</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669751"/>
                  </a:ext>
                </a:extLst>
              </a:tr>
              <a:tr h="521896">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Redundancy</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May repeat subexpressions</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Eliminates duplicate subexpressions</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14452449"/>
                  </a:ext>
                </a:extLst>
              </a:tr>
              <a:tr h="521896">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Optimization Support</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Not designed for optimization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Designed for optimization</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3425922"/>
                  </a:ext>
                </a:extLst>
              </a:tr>
              <a:tr h="521896">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Usage</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Syntax analysis</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Code optimization and generation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128191"/>
                  </a:ext>
                </a:extLst>
              </a:tr>
            </a:tbl>
          </a:graphicData>
        </a:graphic>
      </p:graphicFrame>
    </p:spTree>
    <p:extLst>
      <p:ext uri="{BB962C8B-B14F-4D97-AF65-F5344CB8AC3E}">
        <p14:creationId xmlns:p14="http://schemas.microsoft.com/office/powerpoint/2010/main" val="259028761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A74000-7E6F-3C52-6148-7949DEDE665A}"/>
              </a:ext>
            </a:extLst>
          </p:cNvPr>
          <p:cNvSpPr>
            <a:spLocks noGrp="1"/>
          </p:cNvSpPr>
          <p:nvPr>
            <p:ph type="dt" sz="half" idx="10"/>
          </p:nvPr>
        </p:nvSpPr>
        <p:spPr/>
        <p:txBody>
          <a:bodyPr/>
          <a:lstStyle/>
          <a:p>
            <a:fld id="{B5BE018B-F9D2-4551-AF3B-EDD0293960FD}" type="datetime1">
              <a:rPr lang="en-US" smtClean="0"/>
              <a:t>7/24/2025</a:t>
            </a:fld>
            <a:endParaRPr lang="en-US"/>
          </a:p>
        </p:txBody>
      </p:sp>
      <p:sp>
        <p:nvSpPr>
          <p:cNvPr id="3" name="Footer Placeholder 2">
            <a:extLst>
              <a:ext uri="{FF2B5EF4-FFF2-40B4-BE49-F238E27FC236}">
                <a16:creationId xmlns:a16="http://schemas.microsoft.com/office/drawing/2014/main" id="{B3D0065B-D982-73E0-2A7A-6261E4982971}"/>
              </a:ext>
            </a:extLst>
          </p:cNvPr>
          <p:cNvSpPr>
            <a:spLocks noGrp="1"/>
          </p:cNvSpPr>
          <p:nvPr>
            <p:ph type="ftr" sz="quarter" idx="11"/>
          </p:nvPr>
        </p:nvSpPr>
        <p:spPr/>
        <p:txBody>
          <a:bodyPr/>
          <a:lstStyle/>
          <a:p>
            <a:r>
              <a:rPr lang="en-US"/>
              <a:t>Compiler</a:t>
            </a:r>
          </a:p>
        </p:txBody>
      </p:sp>
      <p:sp>
        <p:nvSpPr>
          <p:cNvPr id="4" name="Slide Number Placeholder 3">
            <a:extLst>
              <a:ext uri="{FF2B5EF4-FFF2-40B4-BE49-F238E27FC236}">
                <a16:creationId xmlns:a16="http://schemas.microsoft.com/office/drawing/2014/main" id="{3A743B4A-F121-A8F6-D4E0-CEA8AAF5AC14}"/>
              </a:ext>
            </a:extLst>
          </p:cNvPr>
          <p:cNvSpPr>
            <a:spLocks noGrp="1"/>
          </p:cNvSpPr>
          <p:nvPr>
            <p:ph type="sldNum" sz="quarter" idx="12"/>
          </p:nvPr>
        </p:nvSpPr>
        <p:spPr/>
        <p:txBody>
          <a:bodyPr/>
          <a:lstStyle/>
          <a:p>
            <a:fld id="{0500E08A-8D3C-4EE5-AE16-2C012FBB40F3}" type="slidenum">
              <a:rPr lang="en-US" smtClean="0"/>
              <a:t>101</a:t>
            </a:fld>
            <a:endParaRPr lang="en-US"/>
          </a:p>
        </p:txBody>
      </p:sp>
      <p:sp>
        <p:nvSpPr>
          <p:cNvPr id="6" name="TextBox 5">
            <a:extLst>
              <a:ext uri="{FF2B5EF4-FFF2-40B4-BE49-F238E27FC236}">
                <a16:creationId xmlns:a16="http://schemas.microsoft.com/office/drawing/2014/main" id="{EB76AC45-D038-73E4-2C3D-96A2265A9430}"/>
              </a:ext>
            </a:extLst>
          </p:cNvPr>
          <p:cNvSpPr txBox="1"/>
          <p:nvPr/>
        </p:nvSpPr>
        <p:spPr>
          <a:xfrm>
            <a:off x="532171" y="278289"/>
            <a:ext cx="9275506" cy="2641749"/>
          </a:xfrm>
          <a:prstGeom prst="rect">
            <a:avLst/>
          </a:prstGeom>
          <a:noFill/>
        </p:spPr>
        <p:txBody>
          <a:bodyPr wrap="square">
            <a:spAutoFit/>
          </a:bodyPr>
          <a:lstStyle/>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Basic Block and DAG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basic block</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is a sequence of instructions with:</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One entry point</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no branches except at the end</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No jump or label instructions</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in the middle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DAG is built for each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basic block</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independently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640061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18CE96-9D27-2575-8A8B-DFC9508C6D1F}"/>
              </a:ext>
            </a:extLst>
          </p:cNvPr>
          <p:cNvSpPr>
            <a:spLocks noGrp="1"/>
          </p:cNvSpPr>
          <p:nvPr>
            <p:ph type="dt" sz="half" idx="10"/>
          </p:nvPr>
        </p:nvSpPr>
        <p:spPr/>
        <p:txBody>
          <a:bodyPr/>
          <a:lstStyle/>
          <a:p>
            <a:fld id="{B5BE018B-F9D2-4551-AF3B-EDD0293960FD}" type="datetime1">
              <a:rPr lang="en-US" smtClean="0"/>
              <a:t>7/24/2025</a:t>
            </a:fld>
            <a:endParaRPr lang="en-US"/>
          </a:p>
        </p:txBody>
      </p:sp>
      <p:sp>
        <p:nvSpPr>
          <p:cNvPr id="3" name="Footer Placeholder 2">
            <a:extLst>
              <a:ext uri="{FF2B5EF4-FFF2-40B4-BE49-F238E27FC236}">
                <a16:creationId xmlns:a16="http://schemas.microsoft.com/office/drawing/2014/main" id="{5C7931A4-3776-8E8D-5D2F-BD9125615A58}"/>
              </a:ext>
            </a:extLst>
          </p:cNvPr>
          <p:cNvSpPr>
            <a:spLocks noGrp="1"/>
          </p:cNvSpPr>
          <p:nvPr>
            <p:ph type="ftr" sz="quarter" idx="11"/>
          </p:nvPr>
        </p:nvSpPr>
        <p:spPr/>
        <p:txBody>
          <a:bodyPr/>
          <a:lstStyle/>
          <a:p>
            <a:r>
              <a:rPr lang="en-US"/>
              <a:t>Compiler</a:t>
            </a:r>
          </a:p>
        </p:txBody>
      </p:sp>
      <p:sp>
        <p:nvSpPr>
          <p:cNvPr id="4" name="Slide Number Placeholder 3">
            <a:extLst>
              <a:ext uri="{FF2B5EF4-FFF2-40B4-BE49-F238E27FC236}">
                <a16:creationId xmlns:a16="http://schemas.microsoft.com/office/drawing/2014/main" id="{AC1EA2E2-BBF8-6A6F-2058-EBE0BC4B2DBA}"/>
              </a:ext>
            </a:extLst>
          </p:cNvPr>
          <p:cNvSpPr>
            <a:spLocks noGrp="1"/>
          </p:cNvSpPr>
          <p:nvPr>
            <p:ph type="sldNum" sz="quarter" idx="12"/>
          </p:nvPr>
        </p:nvSpPr>
        <p:spPr/>
        <p:txBody>
          <a:bodyPr/>
          <a:lstStyle/>
          <a:p>
            <a:fld id="{0500E08A-8D3C-4EE5-AE16-2C012FBB40F3}" type="slidenum">
              <a:rPr lang="en-US" smtClean="0"/>
              <a:t>102</a:t>
            </a:fld>
            <a:endParaRPr lang="en-US"/>
          </a:p>
        </p:txBody>
      </p:sp>
      <p:sp>
        <p:nvSpPr>
          <p:cNvPr id="6" name="TextBox 5">
            <a:extLst>
              <a:ext uri="{FF2B5EF4-FFF2-40B4-BE49-F238E27FC236}">
                <a16:creationId xmlns:a16="http://schemas.microsoft.com/office/drawing/2014/main" id="{7CC172FB-0760-4B45-577D-6F2495C051A7}"/>
              </a:ext>
            </a:extLst>
          </p:cNvPr>
          <p:cNvSpPr txBox="1"/>
          <p:nvPr/>
        </p:nvSpPr>
        <p:spPr>
          <a:xfrm>
            <a:off x="838199" y="360499"/>
            <a:ext cx="10385323" cy="5827044"/>
          </a:xfrm>
          <a:prstGeom prst="rect">
            <a:avLst/>
          </a:prstGeom>
          <a:noFill/>
        </p:spPr>
        <p:txBody>
          <a:bodyPr wrap="square">
            <a:spAutoFit/>
          </a:bodyPr>
          <a:lstStyle/>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Construction of DAG</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Input: A sequence of three-address code instructions (basic block)</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Steps: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Font typeface="+mj-lt"/>
              <a:buAutoNum type="arabicPeriod"/>
              <a:tabLst>
                <a:tab pos="457200" algn="l"/>
              </a:tabLs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Scan each instruction</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in the block</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Font typeface="+mj-lt"/>
              <a:buAutoNum type="arabicPeriod"/>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For an operation x = y op z:</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Check if nodes for y and z exist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Check if an existing node for y op z exists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If yes, assign x to that node (reuse)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If no, create a new node for op and link it to y and z</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Font typeface="+mj-lt"/>
              <a:buAutoNum type="arabicPeriod"/>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Store mapping from variables to nodes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Font typeface="+mj-lt"/>
              <a:buAutoNum type="arabicPeriod"/>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For assignments x = y, just map x to the node of y</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093630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26ACB7-CD81-723A-401C-47080FB405B5}"/>
              </a:ext>
            </a:extLst>
          </p:cNvPr>
          <p:cNvSpPr>
            <a:spLocks noGrp="1"/>
          </p:cNvSpPr>
          <p:nvPr>
            <p:ph type="dt" sz="half" idx="10"/>
          </p:nvPr>
        </p:nvSpPr>
        <p:spPr/>
        <p:txBody>
          <a:bodyPr/>
          <a:lstStyle/>
          <a:p>
            <a:fld id="{B5BE018B-F9D2-4551-AF3B-EDD0293960FD}" type="datetime1">
              <a:rPr lang="en-US" smtClean="0"/>
              <a:t>7/24/2025</a:t>
            </a:fld>
            <a:endParaRPr lang="en-US"/>
          </a:p>
        </p:txBody>
      </p:sp>
      <p:sp>
        <p:nvSpPr>
          <p:cNvPr id="3" name="Footer Placeholder 2">
            <a:extLst>
              <a:ext uri="{FF2B5EF4-FFF2-40B4-BE49-F238E27FC236}">
                <a16:creationId xmlns:a16="http://schemas.microsoft.com/office/drawing/2014/main" id="{9A647B3A-DA9E-647A-7965-56EE70772940}"/>
              </a:ext>
            </a:extLst>
          </p:cNvPr>
          <p:cNvSpPr>
            <a:spLocks noGrp="1"/>
          </p:cNvSpPr>
          <p:nvPr>
            <p:ph type="ftr" sz="quarter" idx="11"/>
          </p:nvPr>
        </p:nvSpPr>
        <p:spPr/>
        <p:txBody>
          <a:bodyPr/>
          <a:lstStyle/>
          <a:p>
            <a:r>
              <a:rPr lang="en-US"/>
              <a:t>Compiler</a:t>
            </a:r>
          </a:p>
        </p:txBody>
      </p:sp>
      <p:sp>
        <p:nvSpPr>
          <p:cNvPr id="4" name="Slide Number Placeholder 3">
            <a:extLst>
              <a:ext uri="{FF2B5EF4-FFF2-40B4-BE49-F238E27FC236}">
                <a16:creationId xmlns:a16="http://schemas.microsoft.com/office/drawing/2014/main" id="{D9104D70-A5F9-5A40-5A0E-D1E1B945228C}"/>
              </a:ext>
            </a:extLst>
          </p:cNvPr>
          <p:cNvSpPr>
            <a:spLocks noGrp="1"/>
          </p:cNvSpPr>
          <p:nvPr>
            <p:ph type="sldNum" sz="quarter" idx="12"/>
          </p:nvPr>
        </p:nvSpPr>
        <p:spPr/>
        <p:txBody>
          <a:bodyPr/>
          <a:lstStyle/>
          <a:p>
            <a:fld id="{0500E08A-8D3C-4EE5-AE16-2C012FBB40F3}" type="slidenum">
              <a:rPr lang="en-US" smtClean="0"/>
              <a:t>103</a:t>
            </a:fld>
            <a:endParaRPr lang="en-US"/>
          </a:p>
        </p:txBody>
      </p:sp>
      <p:sp>
        <p:nvSpPr>
          <p:cNvPr id="6" name="TextBox 5">
            <a:extLst>
              <a:ext uri="{FF2B5EF4-FFF2-40B4-BE49-F238E27FC236}">
                <a16:creationId xmlns:a16="http://schemas.microsoft.com/office/drawing/2014/main" id="{203BDD3A-1805-CD41-3C17-BBE23949C316}"/>
              </a:ext>
            </a:extLst>
          </p:cNvPr>
          <p:cNvSpPr txBox="1"/>
          <p:nvPr/>
        </p:nvSpPr>
        <p:spPr>
          <a:xfrm>
            <a:off x="439994" y="0"/>
            <a:ext cx="10650794" cy="6222088"/>
          </a:xfrm>
          <a:prstGeom prst="rect">
            <a:avLst/>
          </a:prstGeom>
          <a:noFill/>
        </p:spPr>
        <p:txBody>
          <a:bodyPr wrap="square">
            <a:spAutoFit/>
          </a:bodyPr>
          <a:lstStyle/>
          <a:p>
            <a:pPr marL="0" marR="0">
              <a:lnSpc>
                <a:spcPct val="115000"/>
              </a:lnSpc>
              <a:spcAft>
                <a:spcPts val="800"/>
              </a:spcAft>
              <a:buNone/>
            </a:pPr>
            <a:r>
              <a:rPr lang="en-US" sz="3200" b="1" kern="0" dirty="0">
                <a:effectLst/>
                <a:latin typeface="Times New Roman" panose="02020603050405020304" pitchFamily="18" charset="0"/>
                <a:ea typeface="Times New Roman" panose="02020603050405020304" pitchFamily="18" charset="0"/>
                <a:cs typeface="Times New Roman" panose="02020603050405020304" pitchFamily="18" charset="0"/>
              </a:rPr>
              <a:t>Example</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kern="0" dirty="0">
                <a:effectLst/>
                <a:latin typeface="Courier New" panose="02070309020205020404" pitchFamily="49" charset="0"/>
                <a:ea typeface="Times New Roman" panose="02020603050405020304" pitchFamily="18" charset="0"/>
                <a:cs typeface="Times New Roman" panose="02020603050405020304" pitchFamily="18" charset="0"/>
              </a:rPr>
              <a:t>t1 = a + b</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kern="0" dirty="0">
                <a:effectLst/>
                <a:latin typeface="Courier New" panose="02070309020205020404" pitchFamily="49" charset="0"/>
                <a:ea typeface="Times New Roman" panose="02020603050405020304" pitchFamily="18" charset="0"/>
                <a:cs typeface="Times New Roman" panose="02020603050405020304" pitchFamily="18" charset="0"/>
              </a:rPr>
              <a:t>t2 = a + b</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kern="0" dirty="0">
                <a:effectLst/>
                <a:latin typeface="Courier New" panose="02070309020205020404" pitchFamily="49" charset="0"/>
                <a:ea typeface="Times New Roman" panose="02020603050405020304" pitchFamily="18" charset="0"/>
                <a:cs typeface="Times New Roman" panose="02020603050405020304" pitchFamily="18" charset="0"/>
              </a:rPr>
              <a:t>t3 = t1 + c</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DAG Representation:</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lvl="7">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kern="0" dirty="0">
                <a:effectLst/>
                <a:latin typeface="Courier New" panose="02070309020205020404" pitchFamily="49" charset="0"/>
                <a:ea typeface="Times New Roman" panose="02020603050405020304" pitchFamily="18" charset="0"/>
                <a:cs typeface="Times New Roman" panose="02020603050405020304" pitchFamily="18" charset="0"/>
              </a:rPr>
              <a:t>    [+] &lt;- t1, t2</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lvl="7">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kern="0" dirty="0">
                <a:effectLst/>
                <a:latin typeface="Courier New" panose="02070309020205020404" pitchFamily="49" charset="0"/>
                <a:ea typeface="Times New Roman" panose="02020603050405020304" pitchFamily="18" charset="0"/>
                <a:cs typeface="Times New Roman" panose="02020603050405020304" pitchFamily="18" charset="0"/>
              </a:rPr>
              <a:t>   /   \</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lvl="7">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kern="0" dirty="0">
                <a:effectLst/>
                <a:latin typeface="Courier New" panose="02070309020205020404" pitchFamily="49" charset="0"/>
                <a:ea typeface="Times New Roman" panose="02020603050405020304" pitchFamily="18" charset="0"/>
                <a:cs typeface="Times New Roman" panose="02020603050405020304" pitchFamily="18" charset="0"/>
              </a:rPr>
              <a:t>[a]   [b]</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lvl="7">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lvl="7">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kern="0" dirty="0">
                <a:effectLst/>
                <a:latin typeface="Courier New" panose="02070309020205020404" pitchFamily="49" charset="0"/>
                <a:ea typeface="Times New Roman" panose="02020603050405020304" pitchFamily="18" charset="0"/>
                <a:cs typeface="Times New Roman" panose="02020603050405020304" pitchFamily="18" charset="0"/>
              </a:rPr>
              <a:t>    [+] &lt;- t3</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lvl="7">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kern="0" dirty="0">
                <a:effectLst/>
                <a:latin typeface="Courier New" panose="02070309020205020404" pitchFamily="49" charset="0"/>
                <a:ea typeface="Times New Roman" panose="02020603050405020304" pitchFamily="18" charset="0"/>
                <a:cs typeface="Times New Roman" panose="02020603050405020304" pitchFamily="18" charset="0"/>
              </a:rPr>
              <a:t>   /   \</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lvl="7">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kern="0" dirty="0">
                <a:effectLst/>
                <a:latin typeface="Courier New" panose="02070309020205020404" pitchFamily="49" charset="0"/>
                <a:ea typeface="Times New Roman" panose="02020603050405020304" pitchFamily="18" charset="0"/>
                <a:cs typeface="Times New Roman" panose="02020603050405020304" pitchFamily="18" charset="0"/>
              </a:rPr>
              <a:t>t1     [c]</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Only one node is created for a + b</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t1 and t2 share the same node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Optimizes repeated computation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224201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C16274-3B99-C113-6CB1-D120091259E9}"/>
              </a:ext>
            </a:extLst>
          </p:cNvPr>
          <p:cNvSpPr>
            <a:spLocks noGrp="1"/>
          </p:cNvSpPr>
          <p:nvPr>
            <p:ph type="dt" sz="half" idx="10"/>
          </p:nvPr>
        </p:nvSpPr>
        <p:spPr/>
        <p:txBody>
          <a:bodyPr/>
          <a:lstStyle/>
          <a:p>
            <a:fld id="{B5BE018B-F9D2-4551-AF3B-EDD0293960FD}" type="datetime1">
              <a:rPr lang="en-US" smtClean="0"/>
              <a:t>7/24/2025</a:t>
            </a:fld>
            <a:endParaRPr lang="en-US"/>
          </a:p>
        </p:txBody>
      </p:sp>
      <p:sp>
        <p:nvSpPr>
          <p:cNvPr id="3" name="Footer Placeholder 2">
            <a:extLst>
              <a:ext uri="{FF2B5EF4-FFF2-40B4-BE49-F238E27FC236}">
                <a16:creationId xmlns:a16="http://schemas.microsoft.com/office/drawing/2014/main" id="{3A6FBD56-98ED-F25C-E48C-88E869B17389}"/>
              </a:ext>
            </a:extLst>
          </p:cNvPr>
          <p:cNvSpPr>
            <a:spLocks noGrp="1"/>
          </p:cNvSpPr>
          <p:nvPr>
            <p:ph type="ftr" sz="quarter" idx="11"/>
          </p:nvPr>
        </p:nvSpPr>
        <p:spPr/>
        <p:txBody>
          <a:bodyPr/>
          <a:lstStyle/>
          <a:p>
            <a:r>
              <a:rPr lang="en-US"/>
              <a:t>Compiler</a:t>
            </a:r>
          </a:p>
        </p:txBody>
      </p:sp>
      <p:sp>
        <p:nvSpPr>
          <p:cNvPr id="4" name="Slide Number Placeholder 3">
            <a:extLst>
              <a:ext uri="{FF2B5EF4-FFF2-40B4-BE49-F238E27FC236}">
                <a16:creationId xmlns:a16="http://schemas.microsoft.com/office/drawing/2014/main" id="{80914CF2-5374-DCE7-2A7F-588B5CA5AAE2}"/>
              </a:ext>
            </a:extLst>
          </p:cNvPr>
          <p:cNvSpPr>
            <a:spLocks noGrp="1"/>
          </p:cNvSpPr>
          <p:nvPr>
            <p:ph type="sldNum" sz="quarter" idx="12"/>
          </p:nvPr>
        </p:nvSpPr>
        <p:spPr/>
        <p:txBody>
          <a:bodyPr/>
          <a:lstStyle/>
          <a:p>
            <a:fld id="{0500E08A-8D3C-4EE5-AE16-2C012FBB40F3}" type="slidenum">
              <a:rPr lang="en-US" smtClean="0"/>
              <a:t>104</a:t>
            </a:fld>
            <a:endParaRPr lang="en-US"/>
          </a:p>
        </p:txBody>
      </p:sp>
      <p:sp>
        <p:nvSpPr>
          <p:cNvPr id="6" name="TextBox 5">
            <a:extLst>
              <a:ext uri="{FF2B5EF4-FFF2-40B4-BE49-F238E27FC236}">
                <a16:creationId xmlns:a16="http://schemas.microsoft.com/office/drawing/2014/main" id="{162D4D1D-495E-1BA5-2DFF-21BB6D00B5B2}"/>
              </a:ext>
            </a:extLst>
          </p:cNvPr>
          <p:cNvSpPr txBox="1"/>
          <p:nvPr/>
        </p:nvSpPr>
        <p:spPr>
          <a:xfrm>
            <a:off x="838200" y="385599"/>
            <a:ext cx="9220200" cy="2663101"/>
          </a:xfrm>
          <a:prstGeom prst="rect">
            <a:avLst/>
          </a:prstGeom>
          <a:noFill/>
        </p:spPr>
        <p:txBody>
          <a:bodyPr wrap="square">
            <a:spAutoFit/>
          </a:bodyPr>
          <a:lstStyle/>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DAG Node Structure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Each node typically stores: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Operator</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(e.g., +, *, -,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Operands</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pointers to other nodes (children)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List of labels</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names associated with the node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0191111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332936-29FF-2028-A117-DED7FE569405}"/>
              </a:ext>
            </a:extLst>
          </p:cNvPr>
          <p:cNvSpPr>
            <a:spLocks noGrp="1"/>
          </p:cNvSpPr>
          <p:nvPr>
            <p:ph type="dt" sz="half" idx="10"/>
          </p:nvPr>
        </p:nvSpPr>
        <p:spPr/>
        <p:txBody>
          <a:bodyPr/>
          <a:lstStyle/>
          <a:p>
            <a:fld id="{B5BE018B-F9D2-4551-AF3B-EDD0293960FD}" type="datetime1">
              <a:rPr lang="en-US" smtClean="0"/>
              <a:t>7/24/2025</a:t>
            </a:fld>
            <a:endParaRPr lang="en-US"/>
          </a:p>
        </p:txBody>
      </p:sp>
      <p:sp>
        <p:nvSpPr>
          <p:cNvPr id="3" name="Footer Placeholder 2">
            <a:extLst>
              <a:ext uri="{FF2B5EF4-FFF2-40B4-BE49-F238E27FC236}">
                <a16:creationId xmlns:a16="http://schemas.microsoft.com/office/drawing/2014/main" id="{128F9773-7E04-EDCC-59EC-206455C1C906}"/>
              </a:ext>
            </a:extLst>
          </p:cNvPr>
          <p:cNvSpPr>
            <a:spLocks noGrp="1"/>
          </p:cNvSpPr>
          <p:nvPr>
            <p:ph type="ftr" sz="quarter" idx="11"/>
          </p:nvPr>
        </p:nvSpPr>
        <p:spPr/>
        <p:txBody>
          <a:bodyPr/>
          <a:lstStyle/>
          <a:p>
            <a:r>
              <a:rPr lang="en-US"/>
              <a:t>Compiler</a:t>
            </a:r>
          </a:p>
        </p:txBody>
      </p:sp>
      <p:sp>
        <p:nvSpPr>
          <p:cNvPr id="4" name="Slide Number Placeholder 3">
            <a:extLst>
              <a:ext uri="{FF2B5EF4-FFF2-40B4-BE49-F238E27FC236}">
                <a16:creationId xmlns:a16="http://schemas.microsoft.com/office/drawing/2014/main" id="{10F0BF66-69E2-C655-BC6C-A0E016FCC180}"/>
              </a:ext>
            </a:extLst>
          </p:cNvPr>
          <p:cNvSpPr>
            <a:spLocks noGrp="1"/>
          </p:cNvSpPr>
          <p:nvPr>
            <p:ph type="sldNum" sz="quarter" idx="12"/>
          </p:nvPr>
        </p:nvSpPr>
        <p:spPr/>
        <p:txBody>
          <a:bodyPr/>
          <a:lstStyle/>
          <a:p>
            <a:fld id="{0500E08A-8D3C-4EE5-AE16-2C012FBB40F3}" type="slidenum">
              <a:rPr lang="en-US" smtClean="0"/>
              <a:t>105</a:t>
            </a:fld>
            <a:endParaRPr lang="en-US"/>
          </a:p>
        </p:txBody>
      </p:sp>
      <p:sp>
        <p:nvSpPr>
          <p:cNvPr id="6" name="TextBox 5">
            <a:extLst>
              <a:ext uri="{FF2B5EF4-FFF2-40B4-BE49-F238E27FC236}">
                <a16:creationId xmlns:a16="http://schemas.microsoft.com/office/drawing/2014/main" id="{3602E231-3DF3-6A79-2A15-3D64AC2CEA1C}"/>
              </a:ext>
            </a:extLst>
          </p:cNvPr>
          <p:cNvSpPr txBox="1"/>
          <p:nvPr/>
        </p:nvSpPr>
        <p:spPr>
          <a:xfrm>
            <a:off x="532171" y="136525"/>
            <a:ext cx="10543868" cy="5299721"/>
          </a:xfrm>
          <a:prstGeom prst="rect">
            <a:avLst/>
          </a:prstGeom>
          <a:noFill/>
        </p:spPr>
        <p:txBody>
          <a:bodyPr wrap="square">
            <a:spAutoFit/>
          </a:bodyPr>
          <a:lstStyle/>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Applications of DAG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Common Subexpression Elimination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 = b + c; d = b + c; → compute b + c once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Dead Code Elimination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If a variable is computed but never used, its node is not used in DAG traversal</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Constant Folding</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 = 2 + 3 → directly assign a = 5 in DAG</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Code Generation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Generate fewer instructions from the DAG</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Reuse computations efficiently</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7365739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BD68AD-82B2-8687-1979-88CB37DF507B}"/>
              </a:ext>
            </a:extLst>
          </p:cNvPr>
          <p:cNvSpPr>
            <a:spLocks noGrp="1"/>
          </p:cNvSpPr>
          <p:nvPr>
            <p:ph type="dt" sz="half" idx="10"/>
          </p:nvPr>
        </p:nvSpPr>
        <p:spPr/>
        <p:txBody>
          <a:bodyPr/>
          <a:lstStyle/>
          <a:p>
            <a:fld id="{B5BE018B-F9D2-4551-AF3B-EDD0293960FD}" type="datetime1">
              <a:rPr lang="en-US" smtClean="0"/>
              <a:t>7/24/2025</a:t>
            </a:fld>
            <a:endParaRPr lang="en-US"/>
          </a:p>
        </p:txBody>
      </p:sp>
      <p:sp>
        <p:nvSpPr>
          <p:cNvPr id="3" name="Footer Placeholder 2">
            <a:extLst>
              <a:ext uri="{FF2B5EF4-FFF2-40B4-BE49-F238E27FC236}">
                <a16:creationId xmlns:a16="http://schemas.microsoft.com/office/drawing/2014/main" id="{34DB43CF-9339-74B4-A330-775369B6196A}"/>
              </a:ext>
            </a:extLst>
          </p:cNvPr>
          <p:cNvSpPr>
            <a:spLocks noGrp="1"/>
          </p:cNvSpPr>
          <p:nvPr>
            <p:ph type="ftr" sz="quarter" idx="11"/>
          </p:nvPr>
        </p:nvSpPr>
        <p:spPr/>
        <p:txBody>
          <a:bodyPr/>
          <a:lstStyle/>
          <a:p>
            <a:r>
              <a:rPr lang="en-US"/>
              <a:t>Compiler</a:t>
            </a:r>
          </a:p>
        </p:txBody>
      </p:sp>
      <p:sp>
        <p:nvSpPr>
          <p:cNvPr id="4" name="Slide Number Placeholder 3">
            <a:extLst>
              <a:ext uri="{FF2B5EF4-FFF2-40B4-BE49-F238E27FC236}">
                <a16:creationId xmlns:a16="http://schemas.microsoft.com/office/drawing/2014/main" id="{022CD7FD-8B64-CA97-D729-C758B8C3461C}"/>
              </a:ext>
            </a:extLst>
          </p:cNvPr>
          <p:cNvSpPr>
            <a:spLocks noGrp="1"/>
          </p:cNvSpPr>
          <p:nvPr>
            <p:ph type="sldNum" sz="quarter" idx="12"/>
          </p:nvPr>
        </p:nvSpPr>
        <p:spPr/>
        <p:txBody>
          <a:bodyPr/>
          <a:lstStyle/>
          <a:p>
            <a:fld id="{0500E08A-8D3C-4EE5-AE16-2C012FBB40F3}" type="slidenum">
              <a:rPr lang="en-US" smtClean="0"/>
              <a:t>106</a:t>
            </a:fld>
            <a:endParaRPr lang="en-US"/>
          </a:p>
        </p:txBody>
      </p:sp>
      <p:sp>
        <p:nvSpPr>
          <p:cNvPr id="6" name="TextBox 5">
            <a:extLst>
              <a:ext uri="{FF2B5EF4-FFF2-40B4-BE49-F238E27FC236}">
                <a16:creationId xmlns:a16="http://schemas.microsoft.com/office/drawing/2014/main" id="{1BC59654-DD3B-4616-B274-95B49EF2D528}"/>
              </a:ext>
            </a:extLst>
          </p:cNvPr>
          <p:cNvSpPr txBox="1"/>
          <p:nvPr/>
        </p:nvSpPr>
        <p:spPr>
          <a:xfrm>
            <a:off x="659989" y="514251"/>
            <a:ext cx="9427907" cy="3615157"/>
          </a:xfrm>
          <a:prstGeom prst="rect">
            <a:avLst/>
          </a:prstGeom>
          <a:noFill/>
        </p:spPr>
        <p:txBody>
          <a:bodyPr wrap="square">
            <a:spAutoFit/>
          </a:bodyPr>
          <a:lstStyle/>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Code Generation from DAG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Use </a:t>
            </a:r>
            <a:r>
              <a:rPr lang="en-US" sz="2400" b="1" kern="0" dirty="0" err="1">
                <a:effectLst/>
                <a:latin typeface="Times New Roman" panose="02020603050405020304" pitchFamily="18" charset="0"/>
                <a:ea typeface="Times New Roman" panose="02020603050405020304" pitchFamily="18" charset="0"/>
                <a:cs typeface="Times New Roman" panose="02020603050405020304" pitchFamily="18" charset="0"/>
              </a:rPr>
              <a:t>postorder</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 traversal</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or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labeling algorithm</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to decide the order in which instructions should be generated.</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Strategy:</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Font typeface="+mj-lt"/>
              <a:buAutoNum type="arabicPeriod"/>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Traverse child nodes before parent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Font typeface="+mj-lt"/>
              <a:buAutoNum type="arabicPeriod"/>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Emit code for each operator node only once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Font typeface="+mj-lt"/>
              <a:buAutoNum type="arabicPeriod"/>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Use temporary variables if needed</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7616762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2D01EC-4927-E06A-8460-5A9A73935EC1}"/>
              </a:ext>
            </a:extLst>
          </p:cNvPr>
          <p:cNvSpPr>
            <a:spLocks noGrp="1"/>
          </p:cNvSpPr>
          <p:nvPr>
            <p:ph type="dt" sz="half" idx="10"/>
          </p:nvPr>
        </p:nvSpPr>
        <p:spPr/>
        <p:txBody>
          <a:bodyPr/>
          <a:lstStyle/>
          <a:p>
            <a:fld id="{B5BE018B-F9D2-4551-AF3B-EDD0293960FD}" type="datetime1">
              <a:rPr lang="en-US" smtClean="0"/>
              <a:t>7/24/2025</a:t>
            </a:fld>
            <a:endParaRPr lang="en-US"/>
          </a:p>
        </p:txBody>
      </p:sp>
      <p:sp>
        <p:nvSpPr>
          <p:cNvPr id="3" name="Footer Placeholder 2">
            <a:extLst>
              <a:ext uri="{FF2B5EF4-FFF2-40B4-BE49-F238E27FC236}">
                <a16:creationId xmlns:a16="http://schemas.microsoft.com/office/drawing/2014/main" id="{24EEFC76-DC95-CB7A-F80A-5F62E8A31124}"/>
              </a:ext>
            </a:extLst>
          </p:cNvPr>
          <p:cNvSpPr>
            <a:spLocks noGrp="1"/>
          </p:cNvSpPr>
          <p:nvPr>
            <p:ph type="ftr" sz="quarter" idx="11"/>
          </p:nvPr>
        </p:nvSpPr>
        <p:spPr/>
        <p:txBody>
          <a:bodyPr/>
          <a:lstStyle/>
          <a:p>
            <a:r>
              <a:rPr lang="en-US"/>
              <a:t>Compiler</a:t>
            </a:r>
          </a:p>
        </p:txBody>
      </p:sp>
      <p:sp>
        <p:nvSpPr>
          <p:cNvPr id="4" name="Slide Number Placeholder 3">
            <a:extLst>
              <a:ext uri="{FF2B5EF4-FFF2-40B4-BE49-F238E27FC236}">
                <a16:creationId xmlns:a16="http://schemas.microsoft.com/office/drawing/2014/main" id="{06A072A8-9A9D-0E3A-3AE8-D43B8AD10C9B}"/>
              </a:ext>
            </a:extLst>
          </p:cNvPr>
          <p:cNvSpPr>
            <a:spLocks noGrp="1"/>
          </p:cNvSpPr>
          <p:nvPr>
            <p:ph type="sldNum" sz="quarter" idx="12"/>
          </p:nvPr>
        </p:nvSpPr>
        <p:spPr/>
        <p:txBody>
          <a:bodyPr/>
          <a:lstStyle/>
          <a:p>
            <a:fld id="{0500E08A-8D3C-4EE5-AE16-2C012FBB40F3}" type="slidenum">
              <a:rPr lang="en-US" smtClean="0"/>
              <a:t>107</a:t>
            </a:fld>
            <a:endParaRPr lang="en-US"/>
          </a:p>
        </p:txBody>
      </p:sp>
      <p:sp>
        <p:nvSpPr>
          <p:cNvPr id="6" name="TextBox 5">
            <a:extLst>
              <a:ext uri="{FF2B5EF4-FFF2-40B4-BE49-F238E27FC236}">
                <a16:creationId xmlns:a16="http://schemas.microsoft.com/office/drawing/2014/main" id="{5D75D0A0-E11E-BAB3-6D32-2F3FDD95B3C0}"/>
              </a:ext>
            </a:extLst>
          </p:cNvPr>
          <p:cNvSpPr txBox="1"/>
          <p:nvPr/>
        </p:nvSpPr>
        <p:spPr>
          <a:xfrm>
            <a:off x="838200" y="456889"/>
            <a:ext cx="6098458" cy="523220"/>
          </a:xfrm>
          <a:prstGeom prst="rect">
            <a:avLst/>
          </a:prstGeom>
          <a:noFill/>
        </p:spPr>
        <p:txBody>
          <a:bodyPr wrap="square">
            <a:spAutoFit/>
          </a:bodyPr>
          <a:lstStyle/>
          <a:p>
            <a:r>
              <a:rPr lang="en-US" sz="2800" b="1" kern="0" dirty="0">
                <a:effectLst/>
                <a:latin typeface="Times New Roman" panose="02020603050405020304" pitchFamily="18" charset="0"/>
                <a:ea typeface="Times New Roman" panose="02020603050405020304" pitchFamily="18" charset="0"/>
              </a:rPr>
              <a:t>Limitations of DAG</a:t>
            </a:r>
            <a:endParaRPr lang="en-US" sz="2800" dirty="0"/>
          </a:p>
        </p:txBody>
      </p:sp>
      <p:graphicFrame>
        <p:nvGraphicFramePr>
          <p:cNvPr id="7" name="Table 6">
            <a:extLst>
              <a:ext uri="{FF2B5EF4-FFF2-40B4-BE49-F238E27FC236}">
                <a16:creationId xmlns:a16="http://schemas.microsoft.com/office/drawing/2014/main" id="{D70702FF-5EB7-44E9-F8FC-27FDA4B2247A}"/>
              </a:ext>
            </a:extLst>
          </p:cNvPr>
          <p:cNvGraphicFramePr>
            <a:graphicFrameLocks noGrp="1"/>
          </p:cNvGraphicFramePr>
          <p:nvPr>
            <p:extLst>
              <p:ext uri="{D42A27DB-BD31-4B8C-83A1-F6EECF244321}">
                <p14:modId xmlns:p14="http://schemas.microsoft.com/office/powerpoint/2010/main" val="203821115"/>
              </p:ext>
            </p:extLst>
          </p:nvPr>
        </p:nvGraphicFramePr>
        <p:xfrm>
          <a:off x="838200" y="1489588"/>
          <a:ext cx="10515600" cy="3275240"/>
        </p:xfrm>
        <a:graphic>
          <a:graphicData uri="http://schemas.openxmlformats.org/drawingml/2006/table">
            <a:tbl>
              <a:tblPr firstRow="1" firstCol="1" bandRow="1"/>
              <a:tblGrid>
                <a:gridCol w="5257800">
                  <a:extLst>
                    <a:ext uri="{9D8B030D-6E8A-4147-A177-3AD203B41FA5}">
                      <a16:colId xmlns:a16="http://schemas.microsoft.com/office/drawing/2014/main" val="1733044244"/>
                    </a:ext>
                  </a:extLst>
                </a:gridCol>
                <a:gridCol w="5257800">
                  <a:extLst>
                    <a:ext uri="{9D8B030D-6E8A-4147-A177-3AD203B41FA5}">
                      <a16:colId xmlns:a16="http://schemas.microsoft.com/office/drawing/2014/main" val="2355526498"/>
                    </a:ext>
                  </a:extLst>
                </a:gridCol>
              </a:tblGrid>
              <a:tr h="610387">
                <a:tc>
                  <a:txBody>
                    <a:bodyPr/>
                    <a:lstStyle/>
                    <a:p>
                      <a:pPr marL="0" marR="0" algn="ctr">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Limitation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Aft>
                          <a:spcPts val="800"/>
                        </a:spcAft>
                        <a:buNone/>
                      </a:pPr>
                      <a:r>
                        <a:rPr lang="en-US" sz="2400" b="1" kern="0">
                          <a:effectLst/>
                          <a:latin typeface="Times New Roman" panose="02020603050405020304" pitchFamily="18" charset="0"/>
                          <a:ea typeface="Times New Roman" panose="02020603050405020304" pitchFamily="18" charset="0"/>
                          <a:cs typeface="Times New Roman" panose="02020603050405020304" pitchFamily="18" charset="0"/>
                        </a:rPr>
                        <a:t>Explanation</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7179381"/>
                  </a:ext>
                </a:extLst>
              </a:tr>
              <a:tr h="610387">
                <a:tc>
                  <a:txBody>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Only for basic blocks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Cannot span across jumps or branches</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2911173"/>
                  </a:ext>
                </a:extLst>
              </a:tr>
              <a:tr h="610387">
                <a:tc>
                  <a:txBody>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No handling of control flow</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Cannot model loops, conditionals</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1950427"/>
                  </a:ext>
                </a:extLst>
              </a:tr>
              <a:tr h="610387">
                <a:tc>
                  <a:txBody>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Alias and pointer issues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Hard to handle if variables reference same memory</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8166085"/>
                  </a:ext>
                </a:extLst>
              </a:tr>
              <a:tr h="610387">
                <a:tc>
                  <a:txBody>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Not useful for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interprocedural</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analysis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Works within one function/block only</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72293985"/>
                  </a:ext>
                </a:extLst>
              </a:tr>
            </a:tbl>
          </a:graphicData>
        </a:graphic>
      </p:graphicFrame>
    </p:spTree>
    <p:extLst>
      <p:ext uri="{BB962C8B-B14F-4D97-AF65-F5344CB8AC3E}">
        <p14:creationId xmlns:p14="http://schemas.microsoft.com/office/powerpoint/2010/main" val="342949976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59A997-153D-366B-E282-DE0525C285FD}"/>
              </a:ext>
            </a:extLst>
          </p:cNvPr>
          <p:cNvSpPr>
            <a:spLocks noGrp="1"/>
          </p:cNvSpPr>
          <p:nvPr>
            <p:ph type="dt" sz="half" idx="10"/>
          </p:nvPr>
        </p:nvSpPr>
        <p:spPr/>
        <p:txBody>
          <a:bodyPr/>
          <a:lstStyle/>
          <a:p>
            <a:fld id="{B5BE018B-F9D2-4551-AF3B-EDD0293960FD}" type="datetime1">
              <a:rPr lang="en-US" smtClean="0"/>
              <a:t>7/24/2025</a:t>
            </a:fld>
            <a:endParaRPr lang="en-US"/>
          </a:p>
        </p:txBody>
      </p:sp>
      <p:sp>
        <p:nvSpPr>
          <p:cNvPr id="3" name="Footer Placeholder 2">
            <a:extLst>
              <a:ext uri="{FF2B5EF4-FFF2-40B4-BE49-F238E27FC236}">
                <a16:creationId xmlns:a16="http://schemas.microsoft.com/office/drawing/2014/main" id="{BABCB1F2-E81E-5577-755E-E6CCB356AF83}"/>
              </a:ext>
            </a:extLst>
          </p:cNvPr>
          <p:cNvSpPr>
            <a:spLocks noGrp="1"/>
          </p:cNvSpPr>
          <p:nvPr>
            <p:ph type="ftr" sz="quarter" idx="11"/>
          </p:nvPr>
        </p:nvSpPr>
        <p:spPr/>
        <p:txBody>
          <a:bodyPr/>
          <a:lstStyle/>
          <a:p>
            <a:r>
              <a:rPr lang="en-US"/>
              <a:t>Compiler</a:t>
            </a:r>
          </a:p>
        </p:txBody>
      </p:sp>
      <p:sp>
        <p:nvSpPr>
          <p:cNvPr id="4" name="Slide Number Placeholder 3">
            <a:extLst>
              <a:ext uri="{FF2B5EF4-FFF2-40B4-BE49-F238E27FC236}">
                <a16:creationId xmlns:a16="http://schemas.microsoft.com/office/drawing/2014/main" id="{6CA0BACF-3794-0BBB-EB73-4F1EC5D2CCCD}"/>
              </a:ext>
            </a:extLst>
          </p:cNvPr>
          <p:cNvSpPr>
            <a:spLocks noGrp="1"/>
          </p:cNvSpPr>
          <p:nvPr>
            <p:ph type="sldNum" sz="quarter" idx="12"/>
          </p:nvPr>
        </p:nvSpPr>
        <p:spPr/>
        <p:txBody>
          <a:bodyPr/>
          <a:lstStyle/>
          <a:p>
            <a:fld id="{0500E08A-8D3C-4EE5-AE16-2C012FBB40F3}" type="slidenum">
              <a:rPr lang="en-US" smtClean="0"/>
              <a:t>108</a:t>
            </a:fld>
            <a:endParaRPr lang="en-US"/>
          </a:p>
        </p:txBody>
      </p:sp>
      <p:sp>
        <p:nvSpPr>
          <p:cNvPr id="6" name="TextBox 5">
            <a:extLst>
              <a:ext uri="{FF2B5EF4-FFF2-40B4-BE49-F238E27FC236}">
                <a16:creationId xmlns:a16="http://schemas.microsoft.com/office/drawing/2014/main" id="{828E719F-B634-D60A-DADF-FD984CA00436}"/>
              </a:ext>
            </a:extLst>
          </p:cNvPr>
          <p:cNvSpPr txBox="1"/>
          <p:nvPr/>
        </p:nvSpPr>
        <p:spPr>
          <a:xfrm>
            <a:off x="532171" y="347271"/>
            <a:ext cx="9496732" cy="2252220"/>
          </a:xfrm>
          <a:prstGeom prst="rect">
            <a:avLst/>
          </a:prstGeom>
          <a:noFill/>
        </p:spPr>
        <p:txBody>
          <a:bodyPr wrap="square">
            <a:spAutoFit/>
          </a:bodyPr>
          <a:lstStyle/>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Extensions of DAG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To handle larger programs: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Use </a:t>
            </a: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Control Flow Graphs (CFGs)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where each node is a basic block</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Apply DAG construction per block</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Perform </a:t>
            </a: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Global Common Subexpression Elimination (GCSE)</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across blocks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0333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2F8F3F-7269-F386-3055-5535DBB98F2E}"/>
              </a:ext>
            </a:extLst>
          </p:cNvPr>
          <p:cNvSpPr txBox="1"/>
          <p:nvPr/>
        </p:nvSpPr>
        <p:spPr>
          <a:xfrm>
            <a:off x="468260" y="329564"/>
            <a:ext cx="10047339" cy="2663101"/>
          </a:xfrm>
          <a:prstGeom prst="rect">
            <a:avLst/>
          </a:prstGeom>
          <a:noFill/>
        </p:spPr>
        <p:txBody>
          <a:bodyPr wrap="square">
            <a:spAutoFit/>
          </a:bodyPr>
          <a:lstStyle/>
          <a:p>
            <a:pPr marL="0" marR="0">
              <a:lnSpc>
                <a:spcPct val="115000"/>
              </a:lnSpc>
              <a:spcAft>
                <a:spcPts val="800"/>
              </a:spcAft>
              <a:buNone/>
            </a:pP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Evaluation Order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To evaluate an SDD correctly:</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Construct the </a:t>
            </a: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dependency graph</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Use </a:t>
            </a: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topological sorting</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to find the correct order</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Traverse the parse tree and apply semantic actions accordingly</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Date Placeholder 1">
            <a:extLst>
              <a:ext uri="{FF2B5EF4-FFF2-40B4-BE49-F238E27FC236}">
                <a16:creationId xmlns:a16="http://schemas.microsoft.com/office/drawing/2014/main" id="{9D136BB9-21DE-E14E-1847-B3B86A02D839}"/>
              </a:ext>
            </a:extLst>
          </p:cNvPr>
          <p:cNvSpPr>
            <a:spLocks noGrp="1"/>
          </p:cNvSpPr>
          <p:nvPr>
            <p:ph type="dt" sz="half" idx="10"/>
          </p:nvPr>
        </p:nvSpPr>
        <p:spPr/>
        <p:txBody>
          <a:bodyPr/>
          <a:lstStyle/>
          <a:p>
            <a:fld id="{8D2FAAE9-9522-418C-8977-993244C0E45D}" type="datetime1">
              <a:rPr lang="en-US" smtClean="0"/>
              <a:t>7/24/2025</a:t>
            </a:fld>
            <a:endParaRPr lang="en-US"/>
          </a:p>
        </p:txBody>
      </p:sp>
      <p:sp>
        <p:nvSpPr>
          <p:cNvPr id="4" name="Footer Placeholder 3">
            <a:extLst>
              <a:ext uri="{FF2B5EF4-FFF2-40B4-BE49-F238E27FC236}">
                <a16:creationId xmlns:a16="http://schemas.microsoft.com/office/drawing/2014/main" id="{754176D6-49BD-6101-5D60-08BB3C93D928}"/>
              </a:ext>
            </a:extLst>
          </p:cNvPr>
          <p:cNvSpPr>
            <a:spLocks noGrp="1"/>
          </p:cNvSpPr>
          <p:nvPr>
            <p:ph type="ftr" sz="quarter" idx="11"/>
          </p:nvPr>
        </p:nvSpPr>
        <p:spPr/>
        <p:txBody>
          <a:bodyPr/>
          <a:lstStyle/>
          <a:p>
            <a:r>
              <a:rPr lang="en-US"/>
              <a:t>Compiler</a:t>
            </a:r>
          </a:p>
        </p:txBody>
      </p:sp>
      <p:sp>
        <p:nvSpPr>
          <p:cNvPr id="5" name="Slide Number Placeholder 4">
            <a:extLst>
              <a:ext uri="{FF2B5EF4-FFF2-40B4-BE49-F238E27FC236}">
                <a16:creationId xmlns:a16="http://schemas.microsoft.com/office/drawing/2014/main" id="{CA5033A3-84FA-E2B1-4196-003057506CD2}"/>
              </a:ext>
            </a:extLst>
          </p:cNvPr>
          <p:cNvSpPr>
            <a:spLocks noGrp="1"/>
          </p:cNvSpPr>
          <p:nvPr>
            <p:ph type="sldNum" sz="quarter" idx="12"/>
          </p:nvPr>
        </p:nvSpPr>
        <p:spPr/>
        <p:txBody>
          <a:bodyPr/>
          <a:lstStyle/>
          <a:p>
            <a:fld id="{0500E08A-8D3C-4EE5-AE16-2C012FBB40F3}" type="slidenum">
              <a:rPr lang="en-US" smtClean="0"/>
              <a:t>11</a:t>
            </a:fld>
            <a:endParaRPr lang="en-US"/>
          </a:p>
        </p:txBody>
      </p:sp>
    </p:spTree>
    <p:extLst>
      <p:ext uri="{BB962C8B-B14F-4D97-AF65-F5344CB8AC3E}">
        <p14:creationId xmlns:p14="http://schemas.microsoft.com/office/powerpoint/2010/main" val="1846753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18EEBB-CE39-13B4-7CFA-313D3C657CE0}"/>
              </a:ext>
            </a:extLst>
          </p:cNvPr>
          <p:cNvSpPr txBox="1"/>
          <p:nvPr/>
        </p:nvSpPr>
        <p:spPr>
          <a:xfrm>
            <a:off x="571500" y="279909"/>
            <a:ext cx="6098458" cy="523220"/>
          </a:xfrm>
          <a:prstGeom prst="rect">
            <a:avLst/>
          </a:prstGeom>
          <a:noFill/>
        </p:spPr>
        <p:txBody>
          <a:bodyPr wrap="square">
            <a:spAutoFit/>
          </a:bodyPr>
          <a:lstStyle/>
          <a:p>
            <a:r>
              <a:rPr lang="en-US" sz="2800" b="1" kern="0" dirty="0">
                <a:solidFill>
                  <a:srgbClr val="0D0D0D"/>
                </a:solidFill>
                <a:effectLst/>
                <a:latin typeface="Times New Roman" panose="02020603050405020304" pitchFamily="18" charset="0"/>
                <a:ea typeface="Times New Roman" panose="02020603050405020304" pitchFamily="18" charset="0"/>
              </a:rPr>
              <a:t>Applications of SDT</a:t>
            </a:r>
            <a:endParaRPr lang="en-US" sz="2800" dirty="0"/>
          </a:p>
        </p:txBody>
      </p:sp>
      <p:graphicFrame>
        <p:nvGraphicFramePr>
          <p:cNvPr id="4" name="Table 3">
            <a:extLst>
              <a:ext uri="{FF2B5EF4-FFF2-40B4-BE49-F238E27FC236}">
                <a16:creationId xmlns:a16="http://schemas.microsoft.com/office/drawing/2014/main" id="{55CE9256-189A-013E-5E4D-BA18C74034D0}"/>
              </a:ext>
            </a:extLst>
          </p:cNvPr>
          <p:cNvGraphicFramePr>
            <a:graphicFrameLocks noGrp="1"/>
          </p:cNvGraphicFramePr>
          <p:nvPr>
            <p:extLst>
              <p:ext uri="{D42A27DB-BD31-4B8C-83A1-F6EECF244321}">
                <p14:modId xmlns:p14="http://schemas.microsoft.com/office/powerpoint/2010/main" val="406501891"/>
              </p:ext>
            </p:extLst>
          </p:nvPr>
        </p:nvGraphicFramePr>
        <p:xfrm>
          <a:off x="571500" y="1104235"/>
          <a:ext cx="10515600" cy="5326164"/>
        </p:xfrm>
        <a:graphic>
          <a:graphicData uri="http://schemas.openxmlformats.org/drawingml/2006/table">
            <a:tbl>
              <a:tblPr firstRow="1" firstCol="1" bandRow="1">
                <a:tableStyleId>{5C22544A-7EE6-4342-B048-85BDC9FD1C3A}</a:tableStyleId>
              </a:tblPr>
              <a:tblGrid>
                <a:gridCol w="5257800">
                  <a:extLst>
                    <a:ext uri="{9D8B030D-6E8A-4147-A177-3AD203B41FA5}">
                      <a16:colId xmlns:a16="http://schemas.microsoft.com/office/drawing/2014/main" val="3595278829"/>
                    </a:ext>
                  </a:extLst>
                </a:gridCol>
                <a:gridCol w="5257800">
                  <a:extLst>
                    <a:ext uri="{9D8B030D-6E8A-4147-A177-3AD203B41FA5}">
                      <a16:colId xmlns:a16="http://schemas.microsoft.com/office/drawing/2014/main" val="492744035"/>
                    </a:ext>
                  </a:extLst>
                </a:gridCol>
              </a:tblGrid>
              <a:tr h="604684">
                <a:tc>
                  <a:txBody>
                    <a:bodyPr/>
                    <a:lstStyle/>
                    <a:p>
                      <a:pPr marL="0" marR="0" algn="ctr">
                        <a:lnSpc>
                          <a:spcPts val="1200"/>
                        </a:lnSpc>
                        <a:spcAft>
                          <a:spcPts val="800"/>
                        </a:spcAft>
                        <a:buNone/>
                      </a:pPr>
                      <a:r>
                        <a:rPr lang="en-US" sz="2400" kern="0">
                          <a:effectLst/>
                          <a:latin typeface="Times New Roman" panose="02020603050405020304" pitchFamily="18" charset="0"/>
                          <a:cs typeface="Times New Roman" panose="02020603050405020304" pitchFamily="18" charset="0"/>
                        </a:rPr>
                        <a:t>Use Case</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86995" marT="0" marB="86995" anchor="b"/>
                </a:tc>
                <a:tc>
                  <a:txBody>
                    <a:bodyPr/>
                    <a:lstStyle/>
                    <a:p>
                      <a:pPr marL="0" marR="0" algn="ctr">
                        <a:lnSpc>
                          <a:spcPts val="1200"/>
                        </a:lnSpc>
                        <a:spcAft>
                          <a:spcPts val="800"/>
                        </a:spcAft>
                        <a:buNone/>
                      </a:pPr>
                      <a:r>
                        <a:rPr lang="en-US" sz="2400" kern="0" dirty="0">
                          <a:effectLst/>
                          <a:latin typeface="Times New Roman" panose="02020603050405020304" pitchFamily="18" charset="0"/>
                          <a:cs typeface="Times New Roman" panose="02020603050405020304" pitchFamily="18" charset="0"/>
                        </a:rPr>
                        <a:t>Description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6995" marR="0" marT="0" marB="86995" anchor="b"/>
                </a:tc>
                <a:extLst>
                  <a:ext uri="{0D108BD9-81ED-4DB2-BD59-A6C34878D82A}">
                    <a16:rowId xmlns:a16="http://schemas.microsoft.com/office/drawing/2014/main" val="1536545622"/>
                  </a:ext>
                </a:extLst>
              </a:tr>
              <a:tr h="1001220">
                <a:tc>
                  <a:txBody>
                    <a:bodyPr/>
                    <a:lstStyle/>
                    <a:p>
                      <a:pPr marL="0" marR="0">
                        <a:lnSpc>
                          <a:spcPct val="115000"/>
                        </a:lnSpc>
                        <a:spcAft>
                          <a:spcPts val="800"/>
                        </a:spcAft>
                        <a:buNone/>
                      </a:pPr>
                      <a:r>
                        <a:rPr lang="en-US" sz="2400" kern="0" dirty="0">
                          <a:solidFill>
                            <a:schemeClr val="tx1"/>
                          </a:solidFill>
                          <a:effectLst/>
                          <a:latin typeface="Times New Roman" panose="02020603050405020304" pitchFamily="18" charset="0"/>
                          <a:cs typeface="Times New Roman" panose="02020603050405020304" pitchFamily="18" charset="0"/>
                        </a:rPr>
                        <a:t>Type Checking</a:t>
                      </a:r>
                      <a:endParaRPr lang="en-US"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86995" marT="86995" marB="86995" anchor="ctr"/>
                </a:tc>
                <a:tc>
                  <a:txBody>
                    <a:bodyPr/>
                    <a:lstStyle/>
                    <a:p>
                      <a:pPr marL="0" marR="0">
                        <a:lnSpc>
                          <a:spcPct val="115000"/>
                        </a:lnSpc>
                        <a:spcAft>
                          <a:spcPts val="800"/>
                        </a:spcAft>
                        <a:buNone/>
                      </a:pPr>
                      <a:r>
                        <a:rPr lang="en-US" sz="2400" kern="0">
                          <a:solidFill>
                            <a:schemeClr val="tx1"/>
                          </a:solidFill>
                          <a:effectLst/>
                          <a:latin typeface="Times New Roman" panose="02020603050405020304" pitchFamily="18" charset="0"/>
                          <a:cs typeface="Times New Roman" panose="02020603050405020304" pitchFamily="18" charset="0"/>
                        </a:rPr>
                        <a:t>Determine type consistency of expressions</a:t>
                      </a:r>
                      <a:endParaRPr lang="en-US" sz="24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86995" marR="0" marT="86995" marB="86995" anchor="b"/>
                </a:tc>
                <a:extLst>
                  <a:ext uri="{0D108BD9-81ED-4DB2-BD59-A6C34878D82A}">
                    <a16:rowId xmlns:a16="http://schemas.microsoft.com/office/drawing/2014/main" val="3090898424"/>
                  </a:ext>
                </a:extLst>
              </a:tr>
              <a:tr h="1001220">
                <a:tc>
                  <a:txBody>
                    <a:bodyPr/>
                    <a:lstStyle/>
                    <a:p>
                      <a:pPr marL="0" marR="0">
                        <a:lnSpc>
                          <a:spcPct val="115000"/>
                        </a:lnSpc>
                        <a:spcAft>
                          <a:spcPts val="800"/>
                        </a:spcAft>
                        <a:buNone/>
                      </a:pPr>
                      <a:r>
                        <a:rPr lang="en-US" sz="2400" kern="0" dirty="0">
                          <a:solidFill>
                            <a:schemeClr val="tx1"/>
                          </a:solidFill>
                          <a:effectLst/>
                          <a:latin typeface="Times New Roman" panose="02020603050405020304" pitchFamily="18" charset="0"/>
                          <a:cs typeface="Times New Roman" panose="02020603050405020304" pitchFamily="18" charset="0"/>
                        </a:rPr>
                        <a:t>Symbol Table Entry</a:t>
                      </a:r>
                      <a:endParaRPr lang="en-US"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86995" marT="86995" marB="86995" anchor="ctr"/>
                </a:tc>
                <a:tc>
                  <a:txBody>
                    <a:bodyPr/>
                    <a:lstStyle/>
                    <a:p>
                      <a:pPr marL="0" marR="0">
                        <a:lnSpc>
                          <a:spcPct val="115000"/>
                        </a:lnSpc>
                        <a:spcAft>
                          <a:spcPts val="800"/>
                        </a:spcAft>
                        <a:buNone/>
                      </a:pPr>
                      <a:r>
                        <a:rPr lang="en-US" sz="2400" kern="0">
                          <a:solidFill>
                            <a:schemeClr val="tx1"/>
                          </a:solidFill>
                          <a:effectLst/>
                          <a:latin typeface="Times New Roman" panose="02020603050405020304" pitchFamily="18" charset="0"/>
                          <a:cs typeface="Times New Roman" panose="02020603050405020304" pitchFamily="18" charset="0"/>
                        </a:rPr>
                        <a:t>Insert variables/functions with type and scope</a:t>
                      </a:r>
                      <a:endParaRPr lang="en-US" sz="24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86995" marR="0" marT="86995" marB="86995" anchor="b"/>
                </a:tc>
                <a:extLst>
                  <a:ext uri="{0D108BD9-81ED-4DB2-BD59-A6C34878D82A}">
                    <a16:rowId xmlns:a16="http://schemas.microsoft.com/office/drawing/2014/main" val="4053221864"/>
                  </a:ext>
                </a:extLst>
              </a:tr>
              <a:tr h="572153">
                <a:tc>
                  <a:txBody>
                    <a:bodyPr/>
                    <a:lstStyle/>
                    <a:p>
                      <a:pPr marL="0" marR="0">
                        <a:lnSpc>
                          <a:spcPct val="115000"/>
                        </a:lnSpc>
                        <a:spcAft>
                          <a:spcPts val="800"/>
                        </a:spcAft>
                        <a:buNone/>
                      </a:pPr>
                      <a:r>
                        <a:rPr lang="en-US" sz="2400" kern="0" dirty="0">
                          <a:solidFill>
                            <a:schemeClr val="tx1"/>
                          </a:solidFill>
                          <a:effectLst/>
                          <a:latin typeface="Times New Roman" panose="02020603050405020304" pitchFamily="18" charset="0"/>
                          <a:cs typeface="Times New Roman" panose="02020603050405020304" pitchFamily="18" charset="0"/>
                        </a:rPr>
                        <a:t>Code Generation</a:t>
                      </a:r>
                      <a:endParaRPr lang="en-US"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86995" marT="86995" marB="86995" anchor="ctr"/>
                </a:tc>
                <a:tc>
                  <a:txBody>
                    <a:bodyPr/>
                    <a:lstStyle/>
                    <a:p>
                      <a:pPr marL="0" marR="0">
                        <a:lnSpc>
                          <a:spcPct val="115000"/>
                        </a:lnSpc>
                        <a:spcAft>
                          <a:spcPts val="800"/>
                        </a:spcAft>
                        <a:buNone/>
                      </a:pPr>
                      <a:r>
                        <a:rPr lang="en-US" sz="2400" kern="0">
                          <a:solidFill>
                            <a:schemeClr val="tx1"/>
                          </a:solidFill>
                          <a:effectLst/>
                          <a:latin typeface="Times New Roman" panose="02020603050405020304" pitchFamily="18" charset="0"/>
                          <a:cs typeface="Times New Roman" panose="02020603050405020304" pitchFamily="18" charset="0"/>
                        </a:rPr>
                        <a:t>Generate intermediate or target code</a:t>
                      </a:r>
                      <a:endParaRPr lang="en-US" sz="24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86995" marR="0" marT="86995" marB="86995" anchor="b"/>
                </a:tc>
                <a:extLst>
                  <a:ext uri="{0D108BD9-81ED-4DB2-BD59-A6C34878D82A}">
                    <a16:rowId xmlns:a16="http://schemas.microsoft.com/office/drawing/2014/main" val="2548232436"/>
                  </a:ext>
                </a:extLst>
              </a:tr>
              <a:tr h="1001220">
                <a:tc>
                  <a:txBody>
                    <a:bodyPr/>
                    <a:lstStyle/>
                    <a:p>
                      <a:pPr marL="0" marR="0">
                        <a:lnSpc>
                          <a:spcPct val="115000"/>
                        </a:lnSpc>
                        <a:spcAft>
                          <a:spcPts val="800"/>
                        </a:spcAft>
                        <a:buNone/>
                      </a:pPr>
                      <a:r>
                        <a:rPr lang="en-US" sz="2400" kern="0" dirty="0">
                          <a:solidFill>
                            <a:schemeClr val="tx1"/>
                          </a:solidFill>
                          <a:effectLst/>
                          <a:latin typeface="Times New Roman" panose="02020603050405020304" pitchFamily="18" charset="0"/>
                          <a:cs typeface="Times New Roman" panose="02020603050405020304" pitchFamily="18" charset="0"/>
                        </a:rPr>
                        <a:t>Error Detection</a:t>
                      </a:r>
                      <a:endParaRPr lang="en-US"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86995" marT="86995" marB="86995" anchor="ctr"/>
                </a:tc>
                <a:tc>
                  <a:txBody>
                    <a:bodyPr/>
                    <a:lstStyle/>
                    <a:p>
                      <a:pPr marL="0" marR="0">
                        <a:lnSpc>
                          <a:spcPct val="115000"/>
                        </a:lnSpc>
                        <a:spcAft>
                          <a:spcPts val="800"/>
                        </a:spcAft>
                        <a:buNone/>
                      </a:pPr>
                      <a:r>
                        <a:rPr lang="en-US" sz="2400" kern="0">
                          <a:solidFill>
                            <a:schemeClr val="tx1"/>
                          </a:solidFill>
                          <a:effectLst/>
                          <a:latin typeface="Times New Roman" panose="02020603050405020304" pitchFamily="18" charset="0"/>
                          <a:cs typeface="Times New Roman" panose="02020603050405020304" pitchFamily="18" charset="0"/>
                        </a:rPr>
                        <a:t>Detect type mismatches and undefined variables</a:t>
                      </a:r>
                      <a:endParaRPr lang="en-US" sz="24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86995" marR="0" marT="86995" marB="86995" anchor="b"/>
                </a:tc>
                <a:extLst>
                  <a:ext uri="{0D108BD9-81ED-4DB2-BD59-A6C34878D82A}">
                    <a16:rowId xmlns:a16="http://schemas.microsoft.com/office/drawing/2014/main" val="2972235412"/>
                  </a:ext>
                </a:extLst>
              </a:tr>
              <a:tr h="1145667">
                <a:tc>
                  <a:txBody>
                    <a:bodyPr/>
                    <a:lstStyle/>
                    <a:p>
                      <a:pPr marL="0" marR="0">
                        <a:lnSpc>
                          <a:spcPct val="115000"/>
                        </a:lnSpc>
                        <a:spcAft>
                          <a:spcPts val="800"/>
                        </a:spcAft>
                        <a:buNone/>
                      </a:pPr>
                      <a:r>
                        <a:rPr lang="en-US" sz="2400" kern="0" dirty="0">
                          <a:solidFill>
                            <a:schemeClr val="tx1"/>
                          </a:solidFill>
                          <a:effectLst/>
                          <a:latin typeface="Times New Roman" panose="02020603050405020304" pitchFamily="18" charset="0"/>
                          <a:cs typeface="Times New Roman" panose="02020603050405020304" pitchFamily="18" charset="0"/>
                        </a:rPr>
                        <a:t>Translation</a:t>
                      </a:r>
                      <a:endParaRPr lang="en-US"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86995" marT="86995" marB="228600" anchor="ctr"/>
                </a:tc>
                <a:tc>
                  <a:txBody>
                    <a:bodyPr/>
                    <a:lstStyle/>
                    <a:p>
                      <a:pPr marL="0" marR="0">
                        <a:lnSpc>
                          <a:spcPct val="115000"/>
                        </a:lnSpc>
                        <a:spcAft>
                          <a:spcPts val="800"/>
                        </a:spcAft>
                        <a:buNone/>
                      </a:pPr>
                      <a:r>
                        <a:rPr lang="en-US" sz="2400" kern="0" dirty="0">
                          <a:solidFill>
                            <a:schemeClr val="tx1"/>
                          </a:solidFill>
                          <a:effectLst/>
                          <a:latin typeface="Times New Roman" panose="02020603050405020304" pitchFamily="18" charset="0"/>
                          <a:cs typeface="Times New Roman" panose="02020603050405020304" pitchFamily="18" charset="0"/>
                        </a:rPr>
                        <a:t>Convert high-level constructs to intermediate representation</a:t>
                      </a:r>
                      <a:endParaRPr lang="en-US"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86995" marR="0" marT="86995" marB="228600" anchor="b"/>
                </a:tc>
                <a:extLst>
                  <a:ext uri="{0D108BD9-81ED-4DB2-BD59-A6C34878D82A}">
                    <a16:rowId xmlns:a16="http://schemas.microsoft.com/office/drawing/2014/main" val="1496087238"/>
                  </a:ext>
                </a:extLst>
              </a:tr>
            </a:tbl>
          </a:graphicData>
        </a:graphic>
      </p:graphicFrame>
      <p:sp>
        <p:nvSpPr>
          <p:cNvPr id="2" name="Date Placeholder 1">
            <a:extLst>
              <a:ext uri="{FF2B5EF4-FFF2-40B4-BE49-F238E27FC236}">
                <a16:creationId xmlns:a16="http://schemas.microsoft.com/office/drawing/2014/main" id="{91345406-0B17-1F85-F8F6-62662AC73736}"/>
              </a:ext>
            </a:extLst>
          </p:cNvPr>
          <p:cNvSpPr>
            <a:spLocks noGrp="1"/>
          </p:cNvSpPr>
          <p:nvPr>
            <p:ph type="dt" sz="half" idx="10"/>
          </p:nvPr>
        </p:nvSpPr>
        <p:spPr/>
        <p:txBody>
          <a:bodyPr/>
          <a:lstStyle/>
          <a:p>
            <a:fld id="{ACF2E689-B55B-4CCF-9748-6FB1FABF5D47}" type="datetime1">
              <a:rPr lang="en-US" smtClean="0"/>
              <a:t>7/24/2025</a:t>
            </a:fld>
            <a:endParaRPr lang="en-US"/>
          </a:p>
        </p:txBody>
      </p:sp>
      <p:sp>
        <p:nvSpPr>
          <p:cNvPr id="5" name="Footer Placeholder 4">
            <a:extLst>
              <a:ext uri="{FF2B5EF4-FFF2-40B4-BE49-F238E27FC236}">
                <a16:creationId xmlns:a16="http://schemas.microsoft.com/office/drawing/2014/main" id="{77CC66C5-4B07-CE91-E55E-1D1A31A17593}"/>
              </a:ext>
            </a:extLst>
          </p:cNvPr>
          <p:cNvSpPr>
            <a:spLocks noGrp="1"/>
          </p:cNvSpPr>
          <p:nvPr>
            <p:ph type="ftr" sz="quarter" idx="11"/>
          </p:nvPr>
        </p:nvSpPr>
        <p:spPr/>
        <p:txBody>
          <a:bodyPr/>
          <a:lstStyle/>
          <a:p>
            <a:r>
              <a:rPr lang="en-US"/>
              <a:t>Compiler</a:t>
            </a:r>
          </a:p>
        </p:txBody>
      </p:sp>
      <p:sp>
        <p:nvSpPr>
          <p:cNvPr id="6" name="Slide Number Placeholder 5">
            <a:extLst>
              <a:ext uri="{FF2B5EF4-FFF2-40B4-BE49-F238E27FC236}">
                <a16:creationId xmlns:a16="http://schemas.microsoft.com/office/drawing/2014/main" id="{821F93F1-47CC-5A4B-98DA-C307FB5CC91F}"/>
              </a:ext>
            </a:extLst>
          </p:cNvPr>
          <p:cNvSpPr>
            <a:spLocks noGrp="1"/>
          </p:cNvSpPr>
          <p:nvPr>
            <p:ph type="sldNum" sz="quarter" idx="12"/>
          </p:nvPr>
        </p:nvSpPr>
        <p:spPr/>
        <p:txBody>
          <a:bodyPr/>
          <a:lstStyle/>
          <a:p>
            <a:fld id="{0500E08A-8D3C-4EE5-AE16-2C012FBB40F3}" type="slidenum">
              <a:rPr lang="en-US" smtClean="0"/>
              <a:t>12</a:t>
            </a:fld>
            <a:endParaRPr lang="en-US"/>
          </a:p>
        </p:txBody>
      </p:sp>
    </p:spTree>
    <p:extLst>
      <p:ext uri="{BB962C8B-B14F-4D97-AF65-F5344CB8AC3E}">
        <p14:creationId xmlns:p14="http://schemas.microsoft.com/office/powerpoint/2010/main" val="1578986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C81384-5406-30A3-FBAC-9DE656A8A4CD}"/>
              </a:ext>
            </a:extLst>
          </p:cNvPr>
          <p:cNvSpPr txBox="1"/>
          <p:nvPr/>
        </p:nvSpPr>
        <p:spPr>
          <a:xfrm>
            <a:off x="364408" y="1144464"/>
            <a:ext cx="11463184" cy="1757212"/>
          </a:xfrm>
          <a:prstGeom prst="rect">
            <a:avLst/>
          </a:prstGeom>
          <a:noFill/>
        </p:spPr>
        <p:txBody>
          <a:bodyPr wrap="square">
            <a:spAutoFit/>
          </a:bodyPr>
          <a:lstStyle/>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The Parse Tree and the Syntax Tree (often called Syntax-Directed Tree or Abstract Syntax Tree - AST) are both used in the context of syntax analysis and translation in compiler design. However, they serve different purposes and differ in structure, detail, and usage.</a:t>
            </a:r>
            <a:endPar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4B2E6438-D5F8-7EFF-DE74-4FA1AE62A806}"/>
              </a:ext>
            </a:extLst>
          </p:cNvPr>
          <p:cNvSpPr txBox="1"/>
          <p:nvPr/>
        </p:nvSpPr>
        <p:spPr>
          <a:xfrm>
            <a:off x="512506" y="3300381"/>
            <a:ext cx="11064977" cy="1859805"/>
          </a:xfrm>
          <a:prstGeom prst="rect">
            <a:avLst/>
          </a:prstGeom>
          <a:noFill/>
        </p:spPr>
        <p:txBody>
          <a:bodyPr wrap="square">
            <a:spAutoFit/>
          </a:bodyPr>
          <a:lstStyle/>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Analogy</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5000"/>
              </a:lnSpc>
              <a:spcAft>
                <a:spcPts val="800"/>
              </a:spcAft>
              <a:buNone/>
            </a:pPr>
            <a:r>
              <a:rPr lang="en-US" sz="2400" b="1" kern="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parse tree is a blueprint with every nail, plank, and measurement included — good for checking grammar compliance. A syntax tree is like a 3D model of a house — clearer for understanding structure and purpose.</a:t>
            </a:r>
            <a:endPar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Date Placeholder 1">
            <a:extLst>
              <a:ext uri="{FF2B5EF4-FFF2-40B4-BE49-F238E27FC236}">
                <a16:creationId xmlns:a16="http://schemas.microsoft.com/office/drawing/2014/main" id="{9681C67E-3CC6-86BB-F42A-120E3ACC1CF8}"/>
              </a:ext>
            </a:extLst>
          </p:cNvPr>
          <p:cNvSpPr>
            <a:spLocks noGrp="1"/>
          </p:cNvSpPr>
          <p:nvPr>
            <p:ph type="dt" sz="half" idx="10"/>
          </p:nvPr>
        </p:nvSpPr>
        <p:spPr/>
        <p:txBody>
          <a:bodyPr/>
          <a:lstStyle/>
          <a:p>
            <a:fld id="{1AF789B7-EEDC-4702-9FC8-164A2D42D8A2}" type="datetime1">
              <a:rPr lang="en-US" smtClean="0"/>
              <a:t>7/24/2025</a:t>
            </a:fld>
            <a:endParaRPr lang="en-US"/>
          </a:p>
        </p:txBody>
      </p:sp>
      <p:sp>
        <p:nvSpPr>
          <p:cNvPr id="4" name="Footer Placeholder 3">
            <a:extLst>
              <a:ext uri="{FF2B5EF4-FFF2-40B4-BE49-F238E27FC236}">
                <a16:creationId xmlns:a16="http://schemas.microsoft.com/office/drawing/2014/main" id="{919E01C1-A431-43A6-2181-6E49495935FD}"/>
              </a:ext>
            </a:extLst>
          </p:cNvPr>
          <p:cNvSpPr>
            <a:spLocks noGrp="1"/>
          </p:cNvSpPr>
          <p:nvPr>
            <p:ph type="ftr" sz="quarter" idx="11"/>
          </p:nvPr>
        </p:nvSpPr>
        <p:spPr/>
        <p:txBody>
          <a:bodyPr/>
          <a:lstStyle/>
          <a:p>
            <a:r>
              <a:rPr lang="en-US"/>
              <a:t>Compiler</a:t>
            </a:r>
          </a:p>
        </p:txBody>
      </p:sp>
      <p:sp>
        <p:nvSpPr>
          <p:cNvPr id="6" name="Slide Number Placeholder 5">
            <a:extLst>
              <a:ext uri="{FF2B5EF4-FFF2-40B4-BE49-F238E27FC236}">
                <a16:creationId xmlns:a16="http://schemas.microsoft.com/office/drawing/2014/main" id="{224A28D2-7D46-A0BE-A188-07D5A553EED3}"/>
              </a:ext>
            </a:extLst>
          </p:cNvPr>
          <p:cNvSpPr>
            <a:spLocks noGrp="1"/>
          </p:cNvSpPr>
          <p:nvPr>
            <p:ph type="sldNum" sz="quarter" idx="12"/>
          </p:nvPr>
        </p:nvSpPr>
        <p:spPr/>
        <p:txBody>
          <a:bodyPr/>
          <a:lstStyle/>
          <a:p>
            <a:fld id="{0500E08A-8D3C-4EE5-AE16-2C012FBB40F3}" type="slidenum">
              <a:rPr lang="en-US" smtClean="0"/>
              <a:t>13</a:t>
            </a:fld>
            <a:endParaRPr lang="en-US"/>
          </a:p>
        </p:txBody>
      </p:sp>
    </p:spTree>
    <p:extLst>
      <p:ext uri="{BB962C8B-B14F-4D97-AF65-F5344CB8AC3E}">
        <p14:creationId xmlns:p14="http://schemas.microsoft.com/office/powerpoint/2010/main" val="641877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AEEFA4A-7FAA-EDA6-95A2-85995052A312}"/>
              </a:ext>
            </a:extLst>
          </p:cNvPr>
          <p:cNvGraphicFramePr>
            <a:graphicFrameLocks noGrp="1"/>
          </p:cNvGraphicFramePr>
          <p:nvPr>
            <p:extLst>
              <p:ext uri="{D42A27DB-BD31-4B8C-83A1-F6EECF244321}">
                <p14:modId xmlns:p14="http://schemas.microsoft.com/office/powerpoint/2010/main" val="1273002110"/>
              </p:ext>
            </p:extLst>
          </p:nvPr>
        </p:nvGraphicFramePr>
        <p:xfrm>
          <a:off x="457200" y="147485"/>
          <a:ext cx="11503742" cy="6115528"/>
        </p:xfrm>
        <a:graphic>
          <a:graphicData uri="http://schemas.openxmlformats.org/drawingml/2006/table">
            <a:tbl>
              <a:tblPr firstRow="1" firstCol="1" bandRow="1"/>
              <a:tblGrid>
                <a:gridCol w="2044951">
                  <a:extLst>
                    <a:ext uri="{9D8B030D-6E8A-4147-A177-3AD203B41FA5}">
                      <a16:colId xmlns:a16="http://schemas.microsoft.com/office/drawing/2014/main" val="2304896998"/>
                    </a:ext>
                  </a:extLst>
                </a:gridCol>
                <a:gridCol w="4738927">
                  <a:extLst>
                    <a:ext uri="{9D8B030D-6E8A-4147-A177-3AD203B41FA5}">
                      <a16:colId xmlns:a16="http://schemas.microsoft.com/office/drawing/2014/main" val="1827820791"/>
                    </a:ext>
                  </a:extLst>
                </a:gridCol>
                <a:gridCol w="4719864">
                  <a:extLst>
                    <a:ext uri="{9D8B030D-6E8A-4147-A177-3AD203B41FA5}">
                      <a16:colId xmlns:a16="http://schemas.microsoft.com/office/drawing/2014/main" val="1714030117"/>
                    </a:ext>
                  </a:extLst>
                </a:gridCol>
              </a:tblGrid>
              <a:tr h="1202732">
                <a:tc>
                  <a:txBody>
                    <a:bodyPr/>
                    <a:lstStyle/>
                    <a:p>
                      <a:pPr marL="0" marR="0" algn="ctr">
                        <a:lnSpc>
                          <a:spcPts val="12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Feature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86995" marT="0" marB="86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ts val="12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Parse Tree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6995" marR="86995" marT="0" marB="86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ts val="12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Syntax Tree / Syntax-Directed Tree </a:t>
                      </a:r>
                    </a:p>
                    <a:p>
                      <a:pPr marL="0" marR="0" algn="ctr">
                        <a:lnSpc>
                          <a:spcPts val="12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(AST)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6995" marR="0" marT="0" marB="86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41821388"/>
                  </a:ext>
                </a:extLst>
              </a:tr>
              <a:tr h="897125">
                <a:tc>
                  <a:txBody>
                    <a:bodyPr/>
                    <a:lstStyle/>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Definition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86995" marT="86995" marB="86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 tree that represents the </a:t>
                      </a: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entire derivation</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of a string according to a CFG.</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6995" marR="86995" marT="86995" marB="869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 simplified tree that represents the </a:t>
                      </a: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abstract structure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of the source program.</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6995" marR="0" marT="86995" marB="869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72397843"/>
                  </a:ext>
                </a:extLst>
              </a:tr>
              <a:tr h="964233">
                <a:tc>
                  <a:txBody>
                    <a:bodyPr/>
                    <a:lstStyle/>
                    <a:p>
                      <a:pPr marL="0" marR="0">
                        <a:lnSpc>
                          <a:spcPct val="115000"/>
                        </a:lnSpc>
                        <a:spcAft>
                          <a:spcPts val="800"/>
                        </a:spcAft>
                        <a:buNone/>
                      </a:pPr>
                      <a:r>
                        <a:rPr lang="en-US" sz="20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Includes all grammar symbols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86995" marT="86995" marB="86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Aft>
                          <a:spcPts val="800"/>
                        </a:spcAft>
                        <a:buNone/>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Yes — includes both </a:t>
                      </a:r>
                      <a:r>
                        <a:rPr lang="en-US" sz="20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terminal</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20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non-terminal</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symbols.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6995" marR="86995" marT="86995" marB="869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Aft>
                          <a:spcPts val="800"/>
                        </a:spcAft>
                        <a:buNone/>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No — includes only </a:t>
                      </a:r>
                      <a:r>
                        <a:rPr lang="en-US" sz="20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essential constructs</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(operators, operands, etc.)</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6995" marR="0" marT="86995" marB="869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31756215"/>
                  </a:ext>
                </a:extLst>
              </a:tr>
              <a:tr h="619432">
                <a:tc>
                  <a:txBody>
                    <a:bodyPr/>
                    <a:lstStyle/>
                    <a:p>
                      <a:pPr marL="0" marR="0">
                        <a:lnSpc>
                          <a:spcPct val="115000"/>
                        </a:lnSpc>
                        <a:spcAft>
                          <a:spcPts val="800"/>
                        </a:spcAft>
                        <a:buNone/>
                      </a:pPr>
                      <a:r>
                        <a:rPr lang="en-US" sz="20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Size</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86995" marT="86995" marB="86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Aft>
                          <a:spcPts val="800"/>
                        </a:spcAft>
                        <a:buNone/>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Usually </a:t>
                      </a:r>
                      <a:r>
                        <a:rPr lang="en-US" sz="20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larger</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20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more detailed</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6995" marR="86995" marT="86995" marB="869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Aft>
                          <a:spcPts val="800"/>
                        </a:spcAft>
                        <a:buNone/>
                      </a:pPr>
                      <a:r>
                        <a:rPr lang="en-US" sz="20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Smaller</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20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more compact</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6995" marR="0" marT="86995" marB="869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75623477"/>
                  </a:ext>
                </a:extLst>
              </a:tr>
              <a:tr h="825909">
                <a:tc>
                  <a:txBody>
                    <a:bodyPr/>
                    <a:lstStyle/>
                    <a:p>
                      <a:pPr marL="0" marR="0">
                        <a:lnSpc>
                          <a:spcPct val="115000"/>
                        </a:lnSpc>
                        <a:spcAft>
                          <a:spcPts val="800"/>
                        </a:spcAft>
                        <a:buNone/>
                      </a:pPr>
                      <a:r>
                        <a:rPr lang="en-US" sz="20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Use of Production Rules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86995" marT="86995" marB="86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Represents </a:t>
                      </a:r>
                      <a:r>
                        <a:rPr lang="en-US" sz="2000" b="1" ker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all productions</a:t>
                      </a: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 used in derivation.</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86995" marR="86995" marT="86995" marB="869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Aft>
                          <a:spcPts val="800"/>
                        </a:spcAft>
                        <a:buNone/>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Skips </a:t>
                      </a:r>
                      <a:r>
                        <a:rPr lang="en-US" sz="20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unnecessary productions</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focusing on semantics.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6995" marR="0" marT="86995" marB="869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64411677"/>
                  </a:ext>
                </a:extLst>
              </a:tr>
              <a:tr h="657435">
                <a:tc>
                  <a:txBody>
                    <a:bodyPr/>
                    <a:lstStyle/>
                    <a:p>
                      <a:pPr marL="0" marR="0">
                        <a:lnSpc>
                          <a:spcPct val="115000"/>
                        </a:lnSpc>
                        <a:spcAft>
                          <a:spcPts val="800"/>
                        </a:spcAft>
                        <a:buNone/>
                      </a:pPr>
                      <a:r>
                        <a:rPr lang="en-US" sz="2000" b="1" ker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Structure</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86995" marT="86995"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Direct representation of the grammar derivation.</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86995" marR="86995" marT="86995" marB="869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Aft>
                          <a:spcPts val="800"/>
                        </a:spcAft>
                        <a:buNone/>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Abstract representation of program logic.</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6995" marR="0" marT="86995" marB="869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36265162"/>
                  </a:ext>
                </a:extLst>
              </a:tr>
            </a:tbl>
          </a:graphicData>
        </a:graphic>
      </p:graphicFrame>
      <p:sp>
        <p:nvSpPr>
          <p:cNvPr id="2" name="Date Placeholder 1">
            <a:extLst>
              <a:ext uri="{FF2B5EF4-FFF2-40B4-BE49-F238E27FC236}">
                <a16:creationId xmlns:a16="http://schemas.microsoft.com/office/drawing/2014/main" id="{0A3DEF09-4674-F7A0-31F0-14B3F770C257}"/>
              </a:ext>
            </a:extLst>
          </p:cNvPr>
          <p:cNvSpPr>
            <a:spLocks noGrp="1"/>
          </p:cNvSpPr>
          <p:nvPr>
            <p:ph type="dt" sz="half" idx="10"/>
          </p:nvPr>
        </p:nvSpPr>
        <p:spPr/>
        <p:txBody>
          <a:bodyPr/>
          <a:lstStyle/>
          <a:p>
            <a:fld id="{A88D7BD0-184C-42EC-8206-C52C1C8B2CD2}" type="datetime1">
              <a:rPr lang="en-US" smtClean="0"/>
              <a:t>7/24/2025</a:t>
            </a:fld>
            <a:endParaRPr lang="en-US"/>
          </a:p>
        </p:txBody>
      </p:sp>
      <p:sp>
        <p:nvSpPr>
          <p:cNvPr id="3" name="Footer Placeholder 2">
            <a:extLst>
              <a:ext uri="{FF2B5EF4-FFF2-40B4-BE49-F238E27FC236}">
                <a16:creationId xmlns:a16="http://schemas.microsoft.com/office/drawing/2014/main" id="{095B2FD5-BDE9-7392-6FEB-5DB43429E5D9}"/>
              </a:ext>
            </a:extLst>
          </p:cNvPr>
          <p:cNvSpPr>
            <a:spLocks noGrp="1"/>
          </p:cNvSpPr>
          <p:nvPr>
            <p:ph type="ftr" sz="quarter" idx="11"/>
          </p:nvPr>
        </p:nvSpPr>
        <p:spPr/>
        <p:txBody>
          <a:bodyPr/>
          <a:lstStyle/>
          <a:p>
            <a:r>
              <a:rPr lang="en-US"/>
              <a:t>Compiler</a:t>
            </a:r>
          </a:p>
        </p:txBody>
      </p:sp>
      <p:sp>
        <p:nvSpPr>
          <p:cNvPr id="5" name="Slide Number Placeholder 4">
            <a:extLst>
              <a:ext uri="{FF2B5EF4-FFF2-40B4-BE49-F238E27FC236}">
                <a16:creationId xmlns:a16="http://schemas.microsoft.com/office/drawing/2014/main" id="{4276D807-D47C-9918-21EF-8BD6E1B89F30}"/>
              </a:ext>
            </a:extLst>
          </p:cNvPr>
          <p:cNvSpPr>
            <a:spLocks noGrp="1"/>
          </p:cNvSpPr>
          <p:nvPr>
            <p:ph type="sldNum" sz="quarter" idx="12"/>
          </p:nvPr>
        </p:nvSpPr>
        <p:spPr/>
        <p:txBody>
          <a:bodyPr/>
          <a:lstStyle/>
          <a:p>
            <a:fld id="{0500E08A-8D3C-4EE5-AE16-2C012FBB40F3}" type="slidenum">
              <a:rPr lang="en-US" smtClean="0"/>
              <a:t>14</a:t>
            </a:fld>
            <a:endParaRPr lang="en-US"/>
          </a:p>
        </p:txBody>
      </p:sp>
    </p:spTree>
    <p:extLst>
      <p:ext uri="{BB962C8B-B14F-4D97-AF65-F5344CB8AC3E}">
        <p14:creationId xmlns:p14="http://schemas.microsoft.com/office/powerpoint/2010/main" val="1194680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79F5D3D-00B6-439A-A7D2-9EC6B904AA36}"/>
              </a:ext>
            </a:extLst>
          </p:cNvPr>
          <p:cNvGraphicFramePr>
            <a:graphicFrameLocks noGrp="1"/>
          </p:cNvGraphicFramePr>
          <p:nvPr>
            <p:extLst>
              <p:ext uri="{D42A27DB-BD31-4B8C-83A1-F6EECF244321}">
                <p14:modId xmlns:p14="http://schemas.microsoft.com/office/powerpoint/2010/main" val="1470934769"/>
              </p:ext>
            </p:extLst>
          </p:nvPr>
        </p:nvGraphicFramePr>
        <p:xfrm>
          <a:off x="344129" y="1597087"/>
          <a:ext cx="11503742" cy="3663825"/>
        </p:xfrm>
        <a:graphic>
          <a:graphicData uri="http://schemas.openxmlformats.org/drawingml/2006/table">
            <a:tbl>
              <a:tblPr firstRow="1" firstCol="1" bandRow="1"/>
              <a:tblGrid>
                <a:gridCol w="2044951">
                  <a:extLst>
                    <a:ext uri="{9D8B030D-6E8A-4147-A177-3AD203B41FA5}">
                      <a16:colId xmlns:a16="http://schemas.microsoft.com/office/drawing/2014/main" val="346782325"/>
                    </a:ext>
                  </a:extLst>
                </a:gridCol>
                <a:gridCol w="4738927">
                  <a:extLst>
                    <a:ext uri="{9D8B030D-6E8A-4147-A177-3AD203B41FA5}">
                      <a16:colId xmlns:a16="http://schemas.microsoft.com/office/drawing/2014/main" val="2961032842"/>
                    </a:ext>
                  </a:extLst>
                </a:gridCol>
                <a:gridCol w="4719864">
                  <a:extLst>
                    <a:ext uri="{9D8B030D-6E8A-4147-A177-3AD203B41FA5}">
                      <a16:colId xmlns:a16="http://schemas.microsoft.com/office/drawing/2014/main" val="3209391704"/>
                    </a:ext>
                  </a:extLst>
                </a:gridCol>
              </a:tblGrid>
              <a:tr h="746307">
                <a:tc>
                  <a:txBody>
                    <a:bodyPr/>
                    <a:lstStyle/>
                    <a:p>
                      <a:pPr marL="0" marR="0">
                        <a:lnSpc>
                          <a:spcPct val="115000"/>
                        </a:lnSpc>
                        <a:spcAft>
                          <a:spcPts val="800"/>
                        </a:spcAft>
                        <a:buNone/>
                      </a:pPr>
                      <a:r>
                        <a:rPr lang="en-US" sz="20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Level of Abstraction</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86995" marT="86995"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Concrete (close to source code structure).</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86995" marR="86995" marT="86995"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Abstract (captures the meaning, not syntax).</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86995" marR="0" marT="86995"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04740458"/>
                  </a:ext>
                </a:extLst>
              </a:tr>
              <a:tr h="746307">
                <a:tc>
                  <a:txBody>
                    <a:bodyPr/>
                    <a:lstStyle/>
                    <a:p>
                      <a:pPr marL="0" marR="0">
                        <a:lnSpc>
                          <a:spcPct val="115000"/>
                        </a:lnSpc>
                        <a:spcAft>
                          <a:spcPts val="800"/>
                        </a:spcAft>
                        <a:buNone/>
                      </a:pPr>
                      <a:r>
                        <a:rPr lang="en-US" sz="20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Used For</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86995"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Syntax checking, debugging grammar.</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6995" marR="86995"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Intermediate code generation, optimization, semantic analysis.</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86995" marR="0"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27384410"/>
                  </a:ext>
                </a:extLst>
              </a:tr>
              <a:tr h="746307">
                <a:tc>
                  <a:txBody>
                    <a:bodyPr/>
                    <a:lstStyle/>
                    <a:p>
                      <a:pPr marL="0" marR="0">
                        <a:lnSpc>
                          <a:spcPct val="115000"/>
                        </a:lnSpc>
                        <a:spcAft>
                          <a:spcPts val="800"/>
                        </a:spcAft>
                        <a:buNone/>
                      </a:pPr>
                      <a:r>
                        <a:rPr lang="en-US" sz="20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Redundant Nodes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86995"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Includes many (e.g., brackets, commas, keywords).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6995" marR="86995"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Eliminates most redundant nodes.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6995" marR="0"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7355750"/>
                  </a:ext>
                </a:extLst>
              </a:tr>
              <a:tr h="1008900">
                <a:tc>
                  <a:txBody>
                    <a:bodyPr/>
                    <a:lstStyle/>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Example Nodes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86995" marT="86995" marB="2286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F</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id</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6995" marR="86995" marT="86995" marB="2286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id</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only, with operands as children.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6995" marR="0" marT="86995" marB="2286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749188"/>
                  </a:ext>
                </a:extLst>
              </a:tr>
            </a:tbl>
          </a:graphicData>
        </a:graphic>
      </p:graphicFrame>
      <p:graphicFrame>
        <p:nvGraphicFramePr>
          <p:cNvPr id="3" name="Table 2">
            <a:extLst>
              <a:ext uri="{FF2B5EF4-FFF2-40B4-BE49-F238E27FC236}">
                <a16:creationId xmlns:a16="http://schemas.microsoft.com/office/drawing/2014/main" id="{4552C1F6-AF2D-53C2-F3D7-52C1C54FEC1D}"/>
              </a:ext>
            </a:extLst>
          </p:cNvPr>
          <p:cNvGraphicFramePr>
            <a:graphicFrameLocks noGrp="1"/>
          </p:cNvGraphicFramePr>
          <p:nvPr>
            <p:extLst>
              <p:ext uri="{D42A27DB-BD31-4B8C-83A1-F6EECF244321}">
                <p14:modId xmlns:p14="http://schemas.microsoft.com/office/powerpoint/2010/main" val="2742470027"/>
              </p:ext>
            </p:extLst>
          </p:nvPr>
        </p:nvGraphicFramePr>
        <p:xfrm>
          <a:off x="344129" y="394355"/>
          <a:ext cx="11503742" cy="1202732"/>
        </p:xfrm>
        <a:graphic>
          <a:graphicData uri="http://schemas.openxmlformats.org/drawingml/2006/table">
            <a:tbl>
              <a:tblPr firstRow="1" firstCol="1" bandRow="1"/>
              <a:tblGrid>
                <a:gridCol w="2044951">
                  <a:extLst>
                    <a:ext uri="{9D8B030D-6E8A-4147-A177-3AD203B41FA5}">
                      <a16:colId xmlns:a16="http://schemas.microsoft.com/office/drawing/2014/main" val="2843138206"/>
                    </a:ext>
                  </a:extLst>
                </a:gridCol>
                <a:gridCol w="4738927">
                  <a:extLst>
                    <a:ext uri="{9D8B030D-6E8A-4147-A177-3AD203B41FA5}">
                      <a16:colId xmlns:a16="http://schemas.microsoft.com/office/drawing/2014/main" val="177471485"/>
                    </a:ext>
                  </a:extLst>
                </a:gridCol>
                <a:gridCol w="4719864">
                  <a:extLst>
                    <a:ext uri="{9D8B030D-6E8A-4147-A177-3AD203B41FA5}">
                      <a16:colId xmlns:a16="http://schemas.microsoft.com/office/drawing/2014/main" val="196968489"/>
                    </a:ext>
                  </a:extLst>
                </a:gridCol>
              </a:tblGrid>
              <a:tr h="1202732">
                <a:tc>
                  <a:txBody>
                    <a:bodyPr/>
                    <a:lstStyle/>
                    <a:p>
                      <a:pPr marL="0" marR="0" algn="ctr">
                        <a:lnSpc>
                          <a:spcPts val="12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Feature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86995" marT="0" marB="86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ts val="12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Parse Tree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6995" marR="86995" marT="0" marB="86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ts val="12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Syntax Tree / Syntax-Directed Tree </a:t>
                      </a:r>
                    </a:p>
                    <a:p>
                      <a:pPr marL="0" marR="0" algn="ctr">
                        <a:lnSpc>
                          <a:spcPts val="12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(AST)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6995" marR="0" marT="0" marB="86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45958820"/>
                  </a:ext>
                </a:extLst>
              </a:tr>
            </a:tbl>
          </a:graphicData>
        </a:graphic>
      </p:graphicFrame>
      <p:sp>
        <p:nvSpPr>
          <p:cNvPr id="4" name="Date Placeholder 3">
            <a:extLst>
              <a:ext uri="{FF2B5EF4-FFF2-40B4-BE49-F238E27FC236}">
                <a16:creationId xmlns:a16="http://schemas.microsoft.com/office/drawing/2014/main" id="{8F07E64B-7625-04D7-9859-576641B9DA5E}"/>
              </a:ext>
            </a:extLst>
          </p:cNvPr>
          <p:cNvSpPr>
            <a:spLocks noGrp="1"/>
          </p:cNvSpPr>
          <p:nvPr>
            <p:ph type="dt" sz="half" idx="10"/>
          </p:nvPr>
        </p:nvSpPr>
        <p:spPr/>
        <p:txBody>
          <a:bodyPr/>
          <a:lstStyle/>
          <a:p>
            <a:fld id="{67914C37-B210-47F8-8CC8-4781F68A54B5}" type="datetime1">
              <a:rPr lang="en-US" smtClean="0"/>
              <a:t>7/24/2025</a:t>
            </a:fld>
            <a:endParaRPr lang="en-US"/>
          </a:p>
        </p:txBody>
      </p:sp>
      <p:sp>
        <p:nvSpPr>
          <p:cNvPr id="5" name="Footer Placeholder 4">
            <a:extLst>
              <a:ext uri="{FF2B5EF4-FFF2-40B4-BE49-F238E27FC236}">
                <a16:creationId xmlns:a16="http://schemas.microsoft.com/office/drawing/2014/main" id="{0FFECA1D-9F63-B677-E819-A05F8E22D14A}"/>
              </a:ext>
            </a:extLst>
          </p:cNvPr>
          <p:cNvSpPr>
            <a:spLocks noGrp="1"/>
          </p:cNvSpPr>
          <p:nvPr>
            <p:ph type="ftr" sz="quarter" idx="11"/>
          </p:nvPr>
        </p:nvSpPr>
        <p:spPr/>
        <p:txBody>
          <a:bodyPr/>
          <a:lstStyle/>
          <a:p>
            <a:r>
              <a:rPr lang="en-US"/>
              <a:t>Compiler</a:t>
            </a:r>
          </a:p>
        </p:txBody>
      </p:sp>
      <p:sp>
        <p:nvSpPr>
          <p:cNvPr id="6" name="Slide Number Placeholder 5">
            <a:extLst>
              <a:ext uri="{FF2B5EF4-FFF2-40B4-BE49-F238E27FC236}">
                <a16:creationId xmlns:a16="http://schemas.microsoft.com/office/drawing/2014/main" id="{4EF1C92E-C7DC-E0E1-408E-4265BD82F9ED}"/>
              </a:ext>
            </a:extLst>
          </p:cNvPr>
          <p:cNvSpPr>
            <a:spLocks noGrp="1"/>
          </p:cNvSpPr>
          <p:nvPr>
            <p:ph type="sldNum" sz="quarter" idx="12"/>
          </p:nvPr>
        </p:nvSpPr>
        <p:spPr/>
        <p:txBody>
          <a:bodyPr/>
          <a:lstStyle/>
          <a:p>
            <a:fld id="{0500E08A-8D3C-4EE5-AE16-2C012FBB40F3}" type="slidenum">
              <a:rPr lang="en-US" smtClean="0"/>
              <a:t>15</a:t>
            </a:fld>
            <a:endParaRPr lang="en-US"/>
          </a:p>
        </p:txBody>
      </p:sp>
    </p:spTree>
    <p:extLst>
      <p:ext uri="{BB962C8B-B14F-4D97-AF65-F5344CB8AC3E}">
        <p14:creationId xmlns:p14="http://schemas.microsoft.com/office/powerpoint/2010/main" val="4208532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D0DD28-7F90-CAAB-B0B9-2E28D8697E7E}"/>
              </a:ext>
            </a:extLst>
          </p:cNvPr>
          <p:cNvSpPr txBox="1"/>
          <p:nvPr/>
        </p:nvSpPr>
        <p:spPr>
          <a:xfrm>
            <a:off x="527255" y="440275"/>
            <a:ext cx="11168216" cy="4754635"/>
          </a:xfrm>
          <a:prstGeom prst="rect">
            <a:avLst/>
          </a:prstGeom>
          <a:noFill/>
        </p:spPr>
        <p:txBody>
          <a:bodyPr wrap="square">
            <a:spAutoFit/>
          </a:bodyPr>
          <a:lstStyle/>
          <a:p>
            <a:pPr>
              <a:buNone/>
            </a:pPr>
            <a:r>
              <a:rPr lang="en-GB" sz="2800" b="1" dirty="0">
                <a:latin typeface="Times New Roman" panose="02020603050405020304" pitchFamily="18" charset="0"/>
                <a:cs typeface="Times New Roman" panose="02020603050405020304" pitchFamily="18" charset="0"/>
              </a:rPr>
              <a:t>Syntax-Directed Translation (SDT)</a:t>
            </a:r>
            <a:r>
              <a:rPr lang="en-GB" sz="2800" dirty="0">
                <a:latin typeface="Times New Roman" panose="02020603050405020304" pitchFamily="18" charset="0"/>
                <a:cs typeface="Times New Roman" panose="02020603050405020304" pitchFamily="18" charset="0"/>
              </a:rPr>
              <a:t> uses </a:t>
            </a:r>
            <a:r>
              <a:rPr lang="en-GB" sz="2800" b="1" dirty="0">
                <a:latin typeface="Times New Roman" panose="02020603050405020304" pitchFamily="18" charset="0"/>
                <a:cs typeface="Times New Roman" panose="02020603050405020304" pitchFamily="18" charset="0"/>
              </a:rPr>
              <a:t>attributes</a:t>
            </a:r>
            <a:r>
              <a:rPr lang="en-GB" sz="2800" dirty="0">
                <a:latin typeface="Times New Roman" panose="02020603050405020304" pitchFamily="18" charset="0"/>
                <a:cs typeface="Times New Roman" panose="02020603050405020304" pitchFamily="18" charset="0"/>
              </a:rPr>
              <a:t> and </a:t>
            </a:r>
            <a:r>
              <a:rPr lang="en-GB" sz="2800" b="1" dirty="0">
                <a:latin typeface="Times New Roman" panose="02020603050405020304" pitchFamily="18" charset="0"/>
                <a:cs typeface="Times New Roman" panose="02020603050405020304" pitchFamily="18" charset="0"/>
              </a:rPr>
              <a:t>semantic rules</a:t>
            </a:r>
            <a:r>
              <a:rPr lang="en-GB" sz="2800" dirty="0">
                <a:latin typeface="Times New Roman" panose="02020603050405020304" pitchFamily="18" charset="0"/>
                <a:cs typeface="Times New Roman" panose="02020603050405020304" pitchFamily="18" charset="0"/>
              </a:rPr>
              <a:t> associated with grammar productions to carry out translations such as type checking, intermediate code generation, etc.</a:t>
            </a:r>
          </a:p>
          <a:p>
            <a:pPr>
              <a:buNone/>
            </a:pPr>
            <a:endParaRPr lang="en-GB" sz="2800" dirty="0">
              <a:latin typeface="Times New Roman" panose="02020603050405020304" pitchFamily="18" charset="0"/>
              <a:cs typeface="Times New Roman" panose="02020603050405020304" pitchFamily="18" charset="0"/>
            </a:endParaRPr>
          </a:p>
          <a:p>
            <a:pPr>
              <a:buNone/>
            </a:pPr>
            <a:r>
              <a:rPr lang="en-GB" sz="2800" dirty="0">
                <a:latin typeface="Times New Roman" panose="02020603050405020304" pitchFamily="18" charset="0"/>
                <a:cs typeface="Times New Roman" panose="02020603050405020304" pitchFamily="18" charset="0"/>
              </a:rPr>
              <a:t>Attributes are values associated with grammar symbols and are evaluated using semantic rules. Based on how these attributes are computed, SDT definitions are classified into:</a:t>
            </a:r>
          </a:p>
          <a:p>
            <a:pPr>
              <a:buNone/>
            </a:pPr>
            <a:endParaRPr lang="en-GB" sz="2800" dirty="0">
              <a:latin typeface="Times New Roman" panose="02020603050405020304" pitchFamily="18" charset="0"/>
              <a:cs typeface="Times New Roman" panose="02020603050405020304" pitchFamily="18" charset="0"/>
            </a:endParaRPr>
          </a:p>
          <a:p>
            <a:pPr marL="1371600" lvl="2" indent="-457200">
              <a:lnSpc>
                <a:spcPct val="150000"/>
              </a:lnSpc>
              <a:buFont typeface="Wingdings" panose="05000000000000000000" pitchFamily="2" charset="2"/>
              <a:buChar char="ü"/>
            </a:pPr>
            <a:r>
              <a:rPr lang="en-GB" sz="2800" b="1" dirty="0">
                <a:latin typeface="Times New Roman" panose="02020603050405020304" pitchFamily="18" charset="0"/>
                <a:cs typeface="Times New Roman" panose="02020603050405020304" pitchFamily="18" charset="0"/>
              </a:rPr>
              <a:t>S-attributed definitions</a:t>
            </a:r>
            <a:endParaRPr lang="en-GB" sz="2800" dirty="0">
              <a:latin typeface="Times New Roman" panose="02020603050405020304" pitchFamily="18" charset="0"/>
              <a:cs typeface="Times New Roman" panose="02020603050405020304" pitchFamily="18" charset="0"/>
            </a:endParaRPr>
          </a:p>
          <a:p>
            <a:pPr marL="1371600" lvl="2" indent="-457200">
              <a:lnSpc>
                <a:spcPct val="150000"/>
              </a:lnSpc>
              <a:buFont typeface="Wingdings" panose="05000000000000000000" pitchFamily="2" charset="2"/>
              <a:buChar char="ü"/>
            </a:pPr>
            <a:r>
              <a:rPr lang="en-GB" sz="2800" b="1" dirty="0">
                <a:latin typeface="Times New Roman" panose="02020603050405020304" pitchFamily="18" charset="0"/>
                <a:cs typeface="Times New Roman" panose="02020603050405020304" pitchFamily="18" charset="0"/>
              </a:rPr>
              <a:t>L-attributed definitions</a:t>
            </a:r>
            <a:endParaRPr lang="en-GB" sz="28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99F442E0-E256-EE05-F56B-4213578019E9}"/>
              </a:ext>
            </a:extLst>
          </p:cNvPr>
          <p:cNvSpPr>
            <a:spLocks noGrp="1"/>
          </p:cNvSpPr>
          <p:nvPr>
            <p:ph type="dt" sz="half" idx="10"/>
          </p:nvPr>
        </p:nvSpPr>
        <p:spPr/>
        <p:txBody>
          <a:bodyPr/>
          <a:lstStyle/>
          <a:p>
            <a:fld id="{18825B1D-474B-4D0C-BCB9-0284266A4FE0}" type="datetime1">
              <a:rPr lang="en-US" smtClean="0"/>
              <a:t>7/24/2025</a:t>
            </a:fld>
            <a:endParaRPr lang="en-US"/>
          </a:p>
        </p:txBody>
      </p:sp>
      <p:sp>
        <p:nvSpPr>
          <p:cNvPr id="4" name="Footer Placeholder 3">
            <a:extLst>
              <a:ext uri="{FF2B5EF4-FFF2-40B4-BE49-F238E27FC236}">
                <a16:creationId xmlns:a16="http://schemas.microsoft.com/office/drawing/2014/main" id="{D2759789-25DB-4346-522B-9E077BCA59AB}"/>
              </a:ext>
            </a:extLst>
          </p:cNvPr>
          <p:cNvSpPr>
            <a:spLocks noGrp="1"/>
          </p:cNvSpPr>
          <p:nvPr>
            <p:ph type="ftr" sz="quarter" idx="11"/>
          </p:nvPr>
        </p:nvSpPr>
        <p:spPr/>
        <p:txBody>
          <a:bodyPr/>
          <a:lstStyle/>
          <a:p>
            <a:r>
              <a:rPr lang="en-US"/>
              <a:t>Compiler</a:t>
            </a:r>
          </a:p>
        </p:txBody>
      </p:sp>
      <p:sp>
        <p:nvSpPr>
          <p:cNvPr id="5" name="Slide Number Placeholder 4">
            <a:extLst>
              <a:ext uri="{FF2B5EF4-FFF2-40B4-BE49-F238E27FC236}">
                <a16:creationId xmlns:a16="http://schemas.microsoft.com/office/drawing/2014/main" id="{1238F66B-087D-7561-BC82-9FCB1A338A7C}"/>
              </a:ext>
            </a:extLst>
          </p:cNvPr>
          <p:cNvSpPr>
            <a:spLocks noGrp="1"/>
          </p:cNvSpPr>
          <p:nvPr>
            <p:ph type="sldNum" sz="quarter" idx="12"/>
          </p:nvPr>
        </p:nvSpPr>
        <p:spPr/>
        <p:txBody>
          <a:bodyPr/>
          <a:lstStyle/>
          <a:p>
            <a:fld id="{0500E08A-8D3C-4EE5-AE16-2C012FBB40F3}" type="slidenum">
              <a:rPr lang="en-US" smtClean="0"/>
              <a:t>16</a:t>
            </a:fld>
            <a:endParaRPr lang="en-US"/>
          </a:p>
        </p:txBody>
      </p:sp>
    </p:spTree>
    <p:extLst>
      <p:ext uri="{BB962C8B-B14F-4D97-AF65-F5344CB8AC3E}">
        <p14:creationId xmlns:p14="http://schemas.microsoft.com/office/powerpoint/2010/main" val="778971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D7A570-76D8-BCF6-162A-B91A70054E9A}"/>
              </a:ext>
            </a:extLst>
          </p:cNvPr>
          <p:cNvSpPr txBox="1"/>
          <p:nvPr/>
        </p:nvSpPr>
        <p:spPr>
          <a:xfrm>
            <a:off x="571500" y="368399"/>
            <a:ext cx="6098458"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Attributes in SDT</a:t>
            </a:r>
          </a:p>
        </p:txBody>
      </p:sp>
      <p:sp>
        <p:nvSpPr>
          <p:cNvPr id="16" name="TextBox 15">
            <a:extLst>
              <a:ext uri="{FF2B5EF4-FFF2-40B4-BE49-F238E27FC236}">
                <a16:creationId xmlns:a16="http://schemas.microsoft.com/office/drawing/2014/main" id="{CD07C9A2-5372-B317-2C49-A5F15AB607F2}"/>
              </a:ext>
            </a:extLst>
          </p:cNvPr>
          <p:cNvSpPr txBox="1"/>
          <p:nvPr/>
        </p:nvSpPr>
        <p:spPr>
          <a:xfrm>
            <a:off x="571500" y="1028779"/>
            <a:ext cx="11389441" cy="2677656"/>
          </a:xfrm>
          <a:prstGeom prst="rect">
            <a:avLst/>
          </a:prstGeom>
          <a:noFill/>
        </p:spPr>
        <p:txBody>
          <a:bodyPr wrap="square">
            <a:spAutoFit/>
          </a:bodyPr>
          <a:lstStyle/>
          <a:p>
            <a:r>
              <a:rPr lang="en-GB" sz="2800" b="1" dirty="0">
                <a:latin typeface="Times New Roman" panose="02020603050405020304" pitchFamily="18" charset="0"/>
                <a:cs typeface="Times New Roman" panose="02020603050405020304" pitchFamily="18" charset="0"/>
              </a:rPr>
              <a:t>Attribute Type				Description</a:t>
            </a:r>
          </a:p>
          <a:p>
            <a:r>
              <a:rPr lang="en-GB" sz="2800" dirty="0">
                <a:latin typeface="Times New Roman" panose="02020603050405020304" pitchFamily="18" charset="0"/>
                <a:cs typeface="Times New Roman" panose="02020603050405020304" pitchFamily="18" charset="0"/>
              </a:rPr>
              <a:t>Synthesized		Computed from children nodes in the parse tree (bottom-							up approach)</a:t>
            </a:r>
          </a:p>
          <a:p>
            <a:endParaRPr lang="en-GB" sz="2800" dirty="0">
              <a:latin typeface="Times New Roman" panose="02020603050405020304" pitchFamily="18" charset="0"/>
              <a:cs typeface="Times New Roman" panose="02020603050405020304" pitchFamily="18" charset="0"/>
            </a:endParaRPr>
          </a:p>
          <a:p>
            <a:r>
              <a:rPr lang="en-GB" sz="2800" dirty="0">
                <a:latin typeface="Times New Roman" panose="02020603050405020304" pitchFamily="18" charset="0"/>
                <a:cs typeface="Times New Roman" panose="02020603050405020304" pitchFamily="18" charset="0"/>
              </a:rPr>
              <a:t>Inherited	           Computed from parent and/or siblings in the parse tree 							(top-down/sideways approach)</a:t>
            </a:r>
            <a:endParaRPr lang="en-US" sz="28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C9F24847-0643-37EC-B9D4-D9BDA18D962C}"/>
              </a:ext>
            </a:extLst>
          </p:cNvPr>
          <p:cNvSpPr>
            <a:spLocks noGrp="1"/>
          </p:cNvSpPr>
          <p:nvPr>
            <p:ph type="dt" sz="half" idx="10"/>
          </p:nvPr>
        </p:nvSpPr>
        <p:spPr/>
        <p:txBody>
          <a:bodyPr/>
          <a:lstStyle/>
          <a:p>
            <a:fld id="{C2615358-427E-4C97-B037-C7FFC670A49C}" type="datetime1">
              <a:rPr lang="en-US" smtClean="0"/>
              <a:t>7/24/2025</a:t>
            </a:fld>
            <a:endParaRPr lang="en-US"/>
          </a:p>
        </p:txBody>
      </p:sp>
      <p:sp>
        <p:nvSpPr>
          <p:cNvPr id="3" name="Footer Placeholder 2">
            <a:extLst>
              <a:ext uri="{FF2B5EF4-FFF2-40B4-BE49-F238E27FC236}">
                <a16:creationId xmlns:a16="http://schemas.microsoft.com/office/drawing/2014/main" id="{11470EF9-7D3D-B995-3AB5-0CEB239956BD}"/>
              </a:ext>
            </a:extLst>
          </p:cNvPr>
          <p:cNvSpPr>
            <a:spLocks noGrp="1"/>
          </p:cNvSpPr>
          <p:nvPr>
            <p:ph type="ftr" sz="quarter" idx="11"/>
          </p:nvPr>
        </p:nvSpPr>
        <p:spPr/>
        <p:txBody>
          <a:bodyPr/>
          <a:lstStyle/>
          <a:p>
            <a:r>
              <a:rPr lang="en-US"/>
              <a:t>Compiler</a:t>
            </a:r>
          </a:p>
        </p:txBody>
      </p:sp>
      <p:sp>
        <p:nvSpPr>
          <p:cNvPr id="4" name="Slide Number Placeholder 3">
            <a:extLst>
              <a:ext uri="{FF2B5EF4-FFF2-40B4-BE49-F238E27FC236}">
                <a16:creationId xmlns:a16="http://schemas.microsoft.com/office/drawing/2014/main" id="{54B308AC-127A-0ADA-825E-0C616F1611C7}"/>
              </a:ext>
            </a:extLst>
          </p:cNvPr>
          <p:cNvSpPr>
            <a:spLocks noGrp="1"/>
          </p:cNvSpPr>
          <p:nvPr>
            <p:ph type="sldNum" sz="quarter" idx="12"/>
          </p:nvPr>
        </p:nvSpPr>
        <p:spPr/>
        <p:txBody>
          <a:bodyPr/>
          <a:lstStyle/>
          <a:p>
            <a:fld id="{0500E08A-8D3C-4EE5-AE16-2C012FBB40F3}" type="slidenum">
              <a:rPr lang="en-US" smtClean="0"/>
              <a:t>17</a:t>
            </a:fld>
            <a:endParaRPr lang="en-US"/>
          </a:p>
        </p:txBody>
      </p:sp>
    </p:spTree>
    <p:extLst>
      <p:ext uri="{BB962C8B-B14F-4D97-AF65-F5344CB8AC3E}">
        <p14:creationId xmlns:p14="http://schemas.microsoft.com/office/powerpoint/2010/main" val="432548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C22A16E3-3314-CCCA-AC5F-43E3C3C21876}"/>
              </a:ext>
            </a:extLst>
          </p:cNvPr>
          <p:cNvSpPr txBox="1"/>
          <p:nvPr/>
        </p:nvSpPr>
        <p:spPr>
          <a:xfrm>
            <a:off x="250723" y="319744"/>
            <a:ext cx="11518490" cy="5539978"/>
          </a:xfrm>
          <a:prstGeom prst="rect">
            <a:avLst/>
          </a:prstGeom>
          <a:noFill/>
        </p:spPr>
        <p:txBody>
          <a:bodyPr wrap="square">
            <a:spAutoFit/>
          </a:bodyPr>
          <a:lstStyle/>
          <a:p>
            <a:r>
              <a:rPr lang="en-GB" sz="2800" b="1" dirty="0">
                <a:latin typeface="Times New Roman" panose="02020603050405020304" pitchFamily="18" charset="0"/>
                <a:cs typeface="Times New Roman" panose="02020603050405020304" pitchFamily="18" charset="0"/>
              </a:rPr>
              <a:t>S-Attribute:</a:t>
            </a:r>
          </a:p>
          <a:p>
            <a:r>
              <a:rPr lang="en-GB" sz="2800" b="1" dirty="0">
                <a:latin typeface="Times New Roman" panose="02020603050405020304" pitchFamily="18" charset="0"/>
                <a:cs typeface="Times New Roman" panose="02020603050405020304" pitchFamily="18" charset="0"/>
              </a:rPr>
              <a:t>Definition:</a:t>
            </a:r>
          </a:p>
          <a:p>
            <a:r>
              <a:rPr lang="en-GB" sz="2800" dirty="0">
                <a:latin typeface="Times New Roman" panose="02020603050405020304" pitchFamily="18" charset="0"/>
                <a:cs typeface="Times New Roman" panose="02020603050405020304" pitchFamily="18" charset="0"/>
              </a:rPr>
              <a:t>A Syntax-Directed Definition (SDD) is S-attributed if all attributes are synthesized attributes.</a:t>
            </a:r>
          </a:p>
          <a:p>
            <a:endParaRPr lang="en-GB" sz="2800" dirty="0">
              <a:latin typeface="Times New Roman" panose="02020603050405020304" pitchFamily="18" charset="0"/>
              <a:cs typeface="Times New Roman" panose="02020603050405020304" pitchFamily="18" charset="0"/>
            </a:endParaRPr>
          </a:p>
          <a:p>
            <a:r>
              <a:rPr lang="en-GB" sz="2800" dirty="0">
                <a:latin typeface="Times New Roman" panose="02020603050405020304" pitchFamily="18" charset="0"/>
                <a:cs typeface="Times New Roman" panose="02020603050405020304" pitchFamily="18" charset="0"/>
              </a:rPr>
              <a:t>That means the value of a non-terminal on the left-hand side of a production is computed only from the attributes of its right-hand side symbols.</a:t>
            </a:r>
          </a:p>
          <a:p>
            <a:endParaRPr lang="en-GB" sz="2800" dirty="0">
              <a:latin typeface="Times New Roman" panose="02020603050405020304" pitchFamily="18" charset="0"/>
              <a:cs typeface="Times New Roman" panose="02020603050405020304" pitchFamily="18" charset="0"/>
            </a:endParaRPr>
          </a:p>
          <a:p>
            <a:r>
              <a:rPr lang="en-GB" sz="2800" b="1" dirty="0">
                <a:latin typeface="Times New Roman" panose="02020603050405020304" pitchFamily="18" charset="0"/>
                <a:cs typeface="Times New Roman" panose="02020603050405020304" pitchFamily="18" charset="0"/>
              </a:rPr>
              <a:t>Characteristics:</a:t>
            </a:r>
          </a:p>
          <a:p>
            <a:r>
              <a:rPr lang="en-GB" sz="2800" dirty="0">
                <a:latin typeface="Times New Roman" panose="02020603050405020304" pitchFamily="18" charset="0"/>
                <a:cs typeface="Times New Roman" panose="02020603050405020304" pitchFamily="18" charset="0"/>
              </a:rPr>
              <a:t>•	Only synthesized attributes</a:t>
            </a:r>
          </a:p>
          <a:p>
            <a:r>
              <a:rPr lang="en-GB" sz="2800" dirty="0">
                <a:latin typeface="Times New Roman" panose="02020603050405020304" pitchFamily="18" charset="0"/>
                <a:cs typeface="Times New Roman" panose="02020603050405020304" pitchFamily="18" charset="0"/>
              </a:rPr>
              <a:t>•	Easy to evaluate in bottom-up parsing</a:t>
            </a:r>
          </a:p>
          <a:p>
            <a:r>
              <a:rPr lang="en-GB" sz="2800" dirty="0">
                <a:latin typeface="Times New Roman" panose="02020603050405020304" pitchFamily="18" charset="0"/>
                <a:cs typeface="Times New Roman" panose="02020603050405020304" pitchFamily="18" charset="0"/>
              </a:rPr>
              <a:t>•	Used in many compiler tools like YACC, Bison</a:t>
            </a:r>
          </a:p>
          <a:p>
            <a:endParaRPr lang="en-GB" dirty="0"/>
          </a:p>
        </p:txBody>
      </p:sp>
      <p:sp>
        <p:nvSpPr>
          <p:cNvPr id="2" name="Date Placeholder 1">
            <a:extLst>
              <a:ext uri="{FF2B5EF4-FFF2-40B4-BE49-F238E27FC236}">
                <a16:creationId xmlns:a16="http://schemas.microsoft.com/office/drawing/2014/main" id="{D46FFC62-F376-BA67-FED0-2DFFAFF28307}"/>
              </a:ext>
            </a:extLst>
          </p:cNvPr>
          <p:cNvSpPr>
            <a:spLocks noGrp="1"/>
          </p:cNvSpPr>
          <p:nvPr>
            <p:ph type="dt" sz="half" idx="10"/>
          </p:nvPr>
        </p:nvSpPr>
        <p:spPr/>
        <p:txBody>
          <a:bodyPr/>
          <a:lstStyle/>
          <a:p>
            <a:fld id="{75A83F1A-104F-480E-81DD-F3086333836E}" type="datetime1">
              <a:rPr lang="en-US" smtClean="0"/>
              <a:t>7/24/2025</a:t>
            </a:fld>
            <a:endParaRPr lang="en-US"/>
          </a:p>
        </p:txBody>
      </p:sp>
      <p:sp>
        <p:nvSpPr>
          <p:cNvPr id="3" name="Footer Placeholder 2">
            <a:extLst>
              <a:ext uri="{FF2B5EF4-FFF2-40B4-BE49-F238E27FC236}">
                <a16:creationId xmlns:a16="http://schemas.microsoft.com/office/drawing/2014/main" id="{D74F625F-B236-00D3-83EE-3DEBB4954673}"/>
              </a:ext>
            </a:extLst>
          </p:cNvPr>
          <p:cNvSpPr>
            <a:spLocks noGrp="1"/>
          </p:cNvSpPr>
          <p:nvPr>
            <p:ph type="ftr" sz="quarter" idx="11"/>
          </p:nvPr>
        </p:nvSpPr>
        <p:spPr/>
        <p:txBody>
          <a:bodyPr/>
          <a:lstStyle/>
          <a:p>
            <a:r>
              <a:rPr lang="en-US"/>
              <a:t>Compiler</a:t>
            </a:r>
          </a:p>
        </p:txBody>
      </p:sp>
      <p:sp>
        <p:nvSpPr>
          <p:cNvPr id="4" name="Slide Number Placeholder 3">
            <a:extLst>
              <a:ext uri="{FF2B5EF4-FFF2-40B4-BE49-F238E27FC236}">
                <a16:creationId xmlns:a16="http://schemas.microsoft.com/office/drawing/2014/main" id="{913C7E85-076F-1063-E886-3BBB14B7A641}"/>
              </a:ext>
            </a:extLst>
          </p:cNvPr>
          <p:cNvSpPr>
            <a:spLocks noGrp="1"/>
          </p:cNvSpPr>
          <p:nvPr>
            <p:ph type="sldNum" sz="quarter" idx="12"/>
          </p:nvPr>
        </p:nvSpPr>
        <p:spPr/>
        <p:txBody>
          <a:bodyPr/>
          <a:lstStyle/>
          <a:p>
            <a:fld id="{0500E08A-8D3C-4EE5-AE16-2C012FBB40F3}" type="slidenum">
              <a:rPr lang="en-US" smtClean="0"/>
              <a:t>18</a:t>
            </a:fld>
            <a:endParaRPr lang="en-US"/>
          </a:p>
        </p:txBody>
      </p:sp>
    </p:spTree>
    <p:extLst>
      <p:ext uri="{BB962C8B-B14F-4D97-AF65-F5344CB8AC3E}">
        <p14:creationId xmlns:p14="http://schemas.microsoft.com/office/powerpoint/2010/main" val="2623466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47B88E-80F0-69C3-6725-B8DFBF5DBA54}"/>
              </a:ext>
            </a:extLst>
          </p:cNvPr>
          <p:cNvSpPr txBox="1"/>
          <p:nvPr/>
        </p:nvSpPr>
        <p:spPr>
          <a:xfrm>
            <a:off x="383458" y="-43393"/>
            <a:ext cx="11547987" cy="6370975"/>
          </a:xfrm>
          <a:prstGeom prst="rect">
            <a:avLst/>
          </a:prstGeom>
          <a:noFill/>
        </p:spPr>
        <p:txBody>
          <a:bodyPr wrap="square">
            <a:spAutoFit/>
          </a:bodyPr>
          <a:lstStyle/>
          <a:p>
            <a:pPr marL="0" marR="0">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Example: Expression Evaluation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Grammar:</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E → E1 + 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E → 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T → digit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Attributes: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E.val</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T.val</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synthesized attributes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pPr>
            <a:endPar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Semantic Rules: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E → E1 + T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E.val</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E1.val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T.val</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E → T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E.val</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T.val</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T → digit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T.val</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digit.lexval</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Explanation</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E1, T are children of 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E.val</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is computed from children →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synthesized</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Hence, it's an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S-attributed definition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Date Placeholder 1">
            <a:extLst>
              <a:ext uri="{FF2B5EF4-FFF2-40B4-BE49-F238E27FC236}">
                <a16:creationId xmlns:a16="http://schemas.microsoft.com/office/drawing/2014/main" id="{86A2BA6E-065E-D0DE-31FB-4201E7FA51FF}"/>
              </a:ext>
            </a:extLst>
          </p:cNvPr>
          <p:cNvSpPr>
            <a:spLocks noGrp="1"/>
          </p:cNvSpPr>
          <p:nvPr>
            <p:ph type="dt" sz="half" idx="10"/>
          </p:nvPr>
        </p:nvSpPr>
        <p:spPr/>
        <p:txBody>
          <a:bodyPr/>
          <a:lstStyle/>
          <a:p>
            <a:fld id="{B06278DD-FBD5-4BB4-B9F4-0638BD7003A4}" type="datetime1">
              <a:rPr lang="en-US" smtClean="0"/>
              <a:t>7/24/2025</a:t>
            </a:fld>
            <a:endParaRPr lang="en-US"/>
          </a:p>
        </p:txBody>
      </p:sp>
      <p:sp>
        <p:nvSpPr>
          <p:cNvPr id="4" name="Footer Placeholder 3">
            <a:extLst>
              <a:ext uri="{FF2B5EF4-FFF2-40B4-BE49-F238E27FC236}">
                <a16:creationId xmlns:a16="http://schemas.microsoft.com/office/drawing/2014/main" id="{37F3855F-7401-3137-8952-340EC0EE654C}"/>
              </a:ext>
            </a:extLst>
          </p:cNvPr>
          <p:cNvSpPr>
            <a:spLocks noGrp="1"/>
          </p:cNvSpPr>
          <p:nvPr>
            <p:ph type="ftr" sz="quarter" idx="11"/>
          </p:nvPr>
        </p:nvSpPr>
        <p:spPr/>
        <p:txBody>
          <a:bodyPr/>
          <a:lstStyle/>
          <a:p>
            <a:r>
              <a:rPr lang="en-US"/>
              <a:t>Compiler</a:t>
            </a:r>
          </a:p>
        </p:txBody>
      </p:sp>
      <p:sp>
        <p:nvSpPr>
          <p:cNvPr id="5" name="Slide Number Placeholder 4">
            <a:extLst>
              <a:ext uri="{FF2B5EF4-FFF2-40B4-BE49-F238E27FC236}">
                <a16:creationId xmlns:a16="http://schemas.microsoft.com/office/drawing/2014/main" id="{EF68D1C9-7B77-9C51-9692-29CCEA1F49E9}"/>
              </a:ext>
            </a:extLst>
          </p:cNvPr>
          <p:cNvSpPr>
            <a:spLocks noGrp="1"/>
          </p:cNvSpPr>
          <p:nvPr>
            <p:ph type="sldNum" sz="quarter" idx="12"/>
          </p:nvPr>
        </p:nvSpPr>
        <p:spPr/>
        <p:txBody>
          <a:bodyPr/>
          <a:lstStyle/>
          <a:p>
            <a:fld id="{0500E08A-8D3C-4EE5-AE16-2C012FBB40F3}" type="slidenum">
              <a:rPr lang="en-US" smtClean="0"/>
              <a:t>19</a:t>
            </a:fld>
            <a:endParaRPr lang="en-US"/>
          </a:p>
        </p:txBody>
      </p:sp>
    </p:spTree>
    <p:extLst>
      <p:ext uri="{BB962C8B-B14F-4D97-AF65-F5344CB8AC3E}">
        <p14:creationId xmlns:p14="http://schemas.microsoft.com/office/powerpoint/2010/main" val="2247202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Box 95">
            <a:extLst>
              <a:ext uri="{FF2B5EF4-FFF2-40B4-BE49-F238E27FC236}">
                <a16:creationId xmlns:a16="http://schemas.microsoft.com/office/drawing/2014/main" id="{E82C03D2-937F-F403-3CF3-B8C7EBA74D50}"/>
              </a:ext>
            </a:extLst>
          </p:cNvPr>
          <p:cNvSpPr txBox="1"/>
          <p:nvPr/>
        </p:nvSpPr>
        <p:spPr>
          <a:xfrm>
            <a:off x="516194" y="149232"/>
            <a:ext cx="10795819" cy="5211491"/>
          </a:xfrm>
          <a:prstGeom prst="rect">
            <a:avLst/>
          </a:prstGeom>
          <a:noFill/>
        </p:spPr>
        <p:txBody>
          <a:bodyPr wrap="square">
            <a:spAutoFit/>
          </a:bodyPr>
          <a:lstStyle/>
          <a:p>
            <a:pPr marL="0" marR="0">
              <a:lnSpc>
                <a:spcPct val="115000"/>
              </a:lnSpc>
              <a:spcAft>
                <a:spcPts val="800"/>
              </a:spcAft>
              <a:buNone/>
            </a:pPr>
            <a:r>
              <a:rPr lang="en-US" sz="4000" b="1" kern="18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Syntax-Directed Translation (SDT) </a:t>
            </a:r>
          </a:p>
          <a:p>
            <a:pPr marL="0" marR="0" algn="just">
              <a:lnSpc>
                <a:spcPct val="115000"/>
              </a:lnSpc>
              <a:spcAft>
                <a:spcPts val="800"/>
              </a:spcAft>
              <a:buNone/>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Syntax-Directed Translation (SDT) translates high-level language constructs into intermediate representations or machine code during compilation. It systematically integrates </a:t>
            </a: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syntax and</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semantic analysis</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by associating attributes and actions with grammar productions.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Aft>
                <a:spcPts val="800"/>
              </a:spcAft>
              <a:buNone/>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SDT plays a crucial role in various stages of a compiler, such as: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Aft>
                <a:spcPts val="800"/>
              </a:spcAft>
              <a:buSzPts val="1000"/>
              <a:buFont typeface="Wingdings" panose="05000000000000000000" pitchFamily="2" charset="2"/>
              <a:buChar char="ü"/>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Intermediate code generation</a:t>
            </a:r>
            <a:endParaRPr lang="en-US" sz="24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Aft>
                <a:spcPts val="800"/>
              </a:spcAft>
              <a:buSzPts val="1000"/>
              <a:buFont typeface="Wingdings" panose="05000000000000000000" pitchFamily="2" charset="2"/>
              <a:buChar char="ü"/>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Type checking</a:t>
            </a:r>
            <a:endParaRPr lang="en-US" sz="24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Aft>
                <a:spcPts val="800"/>
              </a:spcAft>
              <a:buSzPts val="1000"/>
              <a:buFont typeface="Wingdings" panose="05000000000000000000" pitchFamily="2" charset="2"/>
              <a:buChar char="ü"/>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Symbol table management</a:t>
            </a:r>
            <a:endParaRPr lang="en-US" sz="24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Aft>
                <a:spcPts val="800"/>
              </a:spcAft>
              <a:buSzPts val="1000"/>
              <a:buFont typeface="Wingdings" panose="05000000000000000000" pitchFamily="2" charset="2"/>
              <a:buChar char="ü"/>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Code optimization</a:t>
            </a:r>
            <a:endParaRPr lang="en-US" sz="24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Date Placeholder 1">
            <a:extLst>
              <a:ext uri="{FF2B5EF4-FFF2-40B4-BE49-F238E27FC236}">
                <a16:creationId xmlns:a16="http://schemas.microsoft.com/office/drawing/2014/main" id="{59C93FE3-252E-BA1E-FF6B-7742AF24A703}"/>
              </a:ext>
            </a:extLst>
          </p:cNvPr>
          <p:cNvSpPr>
            <a:spLocks noGrp="1"/>
          </p:cNvSpPr>
          <p:nvPr>
            <p:ph type="dt" sz="half" idx="10"/>
          </p:nvPr>
        </p:nvSpPr>
        <p:spPr/>
        <p:txBody>
          <a:bodyPr/>
          <a:lstStyle/>
          <a:p>
            <a:fld id="{22FCBADB-9CDB-4C16-BA23-46AF9F695877}" type="datetime1">
              <a:rPr lang="en-US" smtClean="0"/>
              <a:t>7/24/2025</a:t>
            </a:fld>
            <a:endParaRPr lang="en-US"/>
          </a:p>
        </p:txBody>
      </p:sp>
      <p:sp>
        <p:nvSpPr>
          <p:cNvPr id="3" name="Footer Placeholder 2">
            <a:extLst>
              <a:ext uri="{FF2B5EF4-FFF2-40B4-BE49-F238E27FC236}">
                <a16:creationId xmlns:a16="http://schemas.microsoft.com/office/drawing/2014/main" id="{D066A094-BA27-2F5F-6256-803F46757068}"/>
              </a:ext>
            </a:extLst>
          </p:cNvPr>
          <p:cNvSpPr>
            <a:spLocks noGrp="1"/>
          </p:cNvSpPr>
          <p:nvPr>
            <p:ph type="ftr" sz="quarter" idx="11"/>
          </p:nvPr>
        </p:nvSpPr>
        <p:spPr/>
        <p:txBody>
          <a:bodyPr/>
          <a:lstStyle/>
          <a:p>
            <a:r>
              <a:rPr lang="en-US"/>
              <a:t>Compiler</a:t>
            </a:r>
          </a:p>
        </p:txBody>
      </p:sp>
      <p:sp>
        <p:nvSpPr>
          <p:cNvPr id="4" name="Slide Number Placeholder 3">
            <a:extLst>
              <a:ext uri="{FF2B5EF4-FFF2-40B4-BE49-F238E27FC236}">
                <a16:creationId xmlns:a16="http://schemas.microsoft.com/office/drawing/2014/main" id="{FF7B5B22-DAFD-48E4-6005-2342FE892C04}"/>
              </a:ext>
            </a:extLst>
          </p:cNvPr>
          <p:cNvSpPr>
            <a:spLocks noGrp="1"/>
          </p:cNvSpPr>
          <p:nvPr>
            <p:ph type="sldNum" sz="quarter" idx="12"/>
          </p:nvPr>
        </p:nvSpPr>
        <p:spPr/>
        <p:txBody>
          <a:bodyPr/>
          <a:lstStyle/>
          <a:p>
            <a:fld id="{0500E08A-8D3C-4EE5-AE16-2C012FBB40F3}" type="slidenum">
              <a:rPr lang="en-US" smtClean="0"/>
              <a:t>2</a:t>
            </a:fld>
            <a:endParaRPr lang="en-US"/>
          </a:p>
        </p:txBody>
      </p:sp>
    </p:spTree>
    <p:extLst>
      <p:ext uri="{BB962C8B-B14F-4D97-AF65-F5344CB8AC3E}">
        <p14:creationId xmlns:p14="http://schemas.microsoft.com/office/powerpoint/2010/main" val="2968153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0AB521-D289-EDB9-8DDC-5B1AF5C7FD91}"/>
              </a:ext>
            </a:extLst>
          </p:cNvPr>
          <p:cNvSpPr txBox="1"/>
          <p:nvPr/>
        </p:nvSpPr>
        <p:spPr>
          <a:xfrm>
            <a:off x="895964" y="360563"/>
            <a:ext cx="10165325" cy="5756256"/>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L-Attributed Definitions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Definition: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An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L-attributed definition</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allows: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Synthesized attributes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Inherited attributes</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as long as they depend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only 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Font typeface="+mj-lt"/>
              <a:buAutoNum type="arabicPeriod"/>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Attributes of the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parent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Font typeface="+mj-lt"/>
              <a:buAutoNum type="arabicPeriod"/>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Attributes of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left siblings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Characteristics: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More general than S-attributed</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Works well with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top-down parsing</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Useful for type checking, parameter passing</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Date Placeholder 1">
            <a:extLst>
              <a:ext uri="{FF2B5EF4-FFF2-40B4-BE49-F238E27FC236}">
                <a16:creationId xmlns:a16="http://schemas.microsoft.com/office/drawing/2014/main" id="{0E51DD8D-8E7C-2D0D-E93A-B347D9F29EFE}"/>
              </a:ext>
            </a:extLst>
          </p:cNvPr>
          <p:cNvSpPr>
            <a:spLocks noGrp="1"/>
          </p:cNvSpPr>
          <p:nvPr>
            <p:ph type="dt" sz="half" idx="10"/>
          </p:nvPr>
        </p:nvSpPr>
        <p:spPr/>
        <p:txBody>
          <a:bodyPr/>
          <a:lstStyle/>
          <a:p>
            <a:fld id="{34C006F4-8BE0-435B-BADC-1AD0150CE9E5}" type="datetime1">
              <a:rPr lang="en-US" smtClean="0"/>
              <a:t>7/24/2025</a:t>
            </a:fld>
            <a:endParaRPr lang="en-US"/>
          </a:p>
        </p:txBody>
      </p:sp>
      <p:sp>
        <p:nvSpPr>
          <p:cNvPr id="4" name="Footer Placeholder 3">
            <a:extLst>
              <a:ext uri="{FF2B5EF4-FFF2-40B4-BE49-F238E27FC236}">
                <a16:creationId xmlns:a16="http://schemas.microsoft.com/office/drawing/2014/main" id="{FD05EB71-EA2A-A64A-1F3E-17D1F5E55DC8}"/>
              </a:ext>
            </a:extLst>
          </p:cNvPr>
          <p:cNvSpPr>
            <a:spLocks noGrp="1"/>
          </p:cNvSpPr>
          <p:nvPr>
            <p:ph type="ftr" sz="quarter" idx="11"/>
          </p:nvPr>
        </p:nvSpPr>
        <p:spPr/>
        <p:txBody>
          <a:bodyPr/>
          <a:lstStyle/>
          <a:p>
            <a:r>
              <a:rPr lang="en-US"/>
              <a:t>Compiler</a:t>
            </a:r>
          </a:p>
        </p:txBody>
      </p:sp>
      <p:sp>
        <p:nvSpPr>
          <p:cNvPr id="5" name="Slide Number Placeholder 4">
            <a:extLst>
              <a:ext uri="{FF2B5EF4-FFF2-40B4-BE49-F238E27FC236}">
                <a16:creationId xmlns:a16="http://schemas.microsoft.com/office/drawing/2014/main" id="{884FA4D4-2392-33AB-CD80-559E22EE915F}"/>
              </a:ext>
            </a:extLst>
          </p:cNvPr>
          <p:cNvSpPr>
            <a:spLocks noGrp="1"/>
          </p:cNvSpPr>
          <p:nvPr>
            <p:ph type="sldNum" sz="quarter" idx="12"/>
          </p:nvPr>
        </p:nvSpPr>
        <p:spPr/>
        <p:txBody>
          <a:bodyPr/>
          <a:lstStyle/>
          <a:p>
            <a:fld id="{0500E08A-8D3C-4EE5-AE16-2C012FBB40F3}" type="slidenum">
              <a:rPr lang="en-US" smtClean="0"/>
              <a:t>20</a:t>
            </a:fld>
            <a:endParaRPr lang="en-US"/>
          </a:p>
        </p:txBody>
      </p:sp>
    </p:spTree>
    <p:extLst>
      <p:ext uri="{BB962C8B-B14F-4D97-AF65-F5344CB8AC3E}">
        <p14:creationId xmlns:p14="http://schemas.microsoft.com/office/powerpoint/2010/main" val="2139714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C80393-993D-9A32-BBA5-1F62A6B359AC}"/>
              </a:ext>
            </a:extLst>
          </p:cNvPr>
          <p:cNvSpPr txBox="1"/>
          <p:nvPr/>
        </p:nvSpPr>
        <p:spPr>
          <a:xfrm>
            <a:off x="309717" y="0"/>
            <a:ext cx="6091084" cy="6301212"/>
          </a:xfrm>
          <a:prstGeom prst="rect">
            <a:avLst/>
          </a:prstGeom>
          <a:noFill/>
        </p:spPr>
        <p:txBody>
          <a:bodyPr wrap="square">
            <a:spAutoFit/>
          </a:bodyPr>
          <a:lstStyle/>
          <a:p>
            <a:pPr marL="0" marR="0">
              <a:lnSpc>
                <a:spcPct val="115000"/>
              </a:lnSpc>
              <a:spcAft>
                <a:spcPts val="800"/>
              </a:spcAft>
              <a:buNone/>
            </a:pPr>
            <a:r>
              <a:rPr lang="en-US" sz="3200" b="1" kern="0" dirty="0">
                <a:effectLst/>
                <a:latin typeface="Times New Roman" panose="02020603050405020304" pitchFamily="18" charset="0"/>
                <a:ea typeface="Times New Roman" panose="02020603050405020304" pitchFamily="18" charset="0"/>
                <a:cs typeface="Times New Roman" panose="02020603050405020304" pitchFamily="18" charset="0"/>
              </a:rPr>
              <a:t>Example: Type Propagation</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Grammar:</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D → T L</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T → int | float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L → L1 , id</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L → id</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Attributes: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T.type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synthesized</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L.in → inherited</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id.type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synthesized</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Semantic Rules: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D → T L           { L.in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T.type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 → int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T.type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"int"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 → float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T.type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"float"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L → L1 , id      { L1.in = L.in;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id.type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L.in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L → id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id.type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L.in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DEDE004-C460-E0CD-445E-828157B95FBF}"/>
              </a:ext>
            </a:extLst>
          </p:cNvPr>
          <p:cNvSpPr txBox="1"/>
          <p:nvPr/>
        </p:nvSpPr>
        <p:spPr>
          <a:xfrm>
            <a:off x="6400801" y="3855458"/>
            <a:ext cx="6098458" cy="2308324"/>
          </a:xfrm>
          <a:prstGeom prst="rect">
            <a:avLst/>
          </a:prstGeom>
          <a:noFill/>
        </p:spPr>
        <p:txBody>
          <a:bodyPr wrap="square">
            <a:spAutoFit/>
          </a:bodyPr>
          <a:lstStyle/>
          <a:p>
            <a:pPr marL="0" marR="0">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Explanation</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L.in (inherited) depends on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T.type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(parent)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L1.in depends on L.in (left sibling)</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All inherited attributes follow L-attributed rules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Hence, it's an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L-attributed definition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Date Placeholder 1">
            <a:extLst>
              <a:ext uri="{FF2B5EF4-FFF2-40B4-BE49-F238E27FC236}">
                <a16:creationId xmlns:a16="http://schemas.microsoft.com/office/drawing/2014/main" id="{84BFA05C-A1D7-0228-3458-9C765512C437}"/>
              </a:ext>
            </a:extLst>
          </p:cNvPr>
          <p:cNvSpPr>
            <a:spLocks noGrp="1"/>
          </p:cNvSpPr>
          <p:nvPr>
            <p:ph type="dt" sz="half" idx="10"/>
          </p:nvPr>
        </p:nvSpPr>
        <p:spPr/>
        <p:txBody>
          <a:bodyPr/>
          <a:lstStyle/>
          <a:p>
            <a:fld id="{C7AD931F-B78C-4CED-BE98-2F393FCD1658}" type="datetime1">
              <a:rPr lang="en-US" smtClean="0"/>
              <a:t>7/24/2025</a:t>
            </a:fld>
            <a:endParaRPr lang="en-US"/>
          </a:p>
        </p:txBody>
      </p:sp>
      <p:sp>
        <p:nvSpPr>
          <p:cNvPr id="4" name="Footer Placeholder 3">
            <a:extLst>
              <a:ext uri="{FF2B5EF4-FFF2-40B4-BE49-F238E27FC236}">
                <a16:creationId xmlns:a16="http://schemas.microsoft.com/office/drawing/2014/main" id="{4E1783C4-5C52-E465-2486-777FE5809891}"/>
              </a:ext>
            </a:extLst>
          </p:cNvPr>
          <p:cNvSpPr>
            <a:spLocks noGrp="1"/>
          </p:cNvSpPr>
          <p:nvPr>
            <p:ph type="ftr" sz="quarter" idx="11"/>
          </p:nvPr>
        </p:nvSpPr>
        <p:spPr/>
        <p:txBody>
          <a:bodyPr/>
          <a:lstStyle/>
          <a:p>
            <a:r>
              <a:rPr lang="en-US"/>
              <a:t>Compiler</a:t>
            </a:r>
          </a:p>
        </p:txBody>
      </p:sp>
      <p:sp>
        <p:nvSpPr>
          <p:cNvPr id="6" name="Slide Number Placeholder 5">
            <a:extLst>
              <a:ext uri="{FF2B5EF4-FFF2-40B4-BE49-F238E27FC236}">
                <a16:creationId xmlns:a16="http://schemas.microsoft.com/office/drawing/2014/main" id="{F5188D8E-47C7-153A-3667-54C91931F549}"/>
              </a:ext>
            </a:extLst>
          </p:cNvPr>
          <p:cNvSpPr>
            <a:spLocks noGrp="1"/>
          </p:cNvSpPr>
          <p:nvPr>
            <p:ph type="sldNum" sz="quarter" idx="12"/>
          </p:nvPr>
        </p:nvSpPr>
        <p:spPr/>
        <p:txBody>
          <a:bodyPr/>
          <a:lstStyle/>
          <a:p>
            <a:fld id="{0500E08A-8D3C-4EE5-AE16-2C012FBB40F3}" type="slidenum">
              <a:rPr lang="en-US" smtClean="0"/>
              <a:t>21</a:t>
            </a:fld>
            <a:endParaRPr lang="en-US"/>
          </a:p>
        </p:txBody>
      </p:sp>
    </p:spTree>
    <p:extLst>
      <p:ext uri="{BB962C8B-B14F-4D97-AF65-F5344CB8AC3E}">
        <p14:creationId xmlns:p14="http://schemas.microsoft.com/office/powerpoint/2010/main" val="3357543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D0E58C-EC54-235C-E1FC-0768306C842C}"/>
              </a:ext>
            </a:extLst>
          </p:cNvPr>
          <p:cNvSpPr txBox="1"/>
          <p:nvPr/>
        </p:nvSpPr>
        <p:spPr>
          <a:xfrm>
            <a:off x="483009" y="372471"/>
            <a:ext cx="8985455" cy="556434"/>
          </a:xfrm>
          <a:prstGeom prst="rect">
            <a:avLst/>
          </a:prstGeom>
          <a:noFill/>
        </p:spPr>
        <p:txBody>
          <a:bodyPr wrap="square">
            <a:spAutoFit/>
          </a:bodyPr>
          <a:lstStyle/>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Comparison: S-Attributed vs L-Attributed</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F7798126-30C6-6C16-0913-8A27B01BBE64}"/>
              </a:ext>
            </a:extLst>
          </p:cNvPr>
          <p:cNvGraphicFramePr>
            <a:graphicFrameLocks noGrp="1"/>
          </p:cNvGraphicFramePr>
          <p:nvPr>
            <p:extLst>
              <p:ext uri="{D42A27DB-BD31-4B8C-83A1-F6EECF244321}">
                <p14:modId xmlns:p14="http://schemas.microsoft.com/office/powerpoint/2010/main" val="3680113673"/>
              </p:ext>
            </p:extLst>
          </p:nvPr>
        </p:nvGraphicFramePr>
        <p:xfrm>
          <a:off x="838200" y="1283110"/>
          <a:ext cx="10515600" cy="4729536"/>
        </p:xfrm>
        <a:graphic>
          <a:graphicData uri="http://schemas.openxmlformats.org/drawingml/2006/table">
            <a:tbl>
              <a:tblPr firstRow="1" firstCol="1" bandRow="1"/>
              <a:tblGrid>
                <a:gridCol w="3505200">
                  <a:extLst>
                    <a:ext uri="{9D8B030D-6E8A-4147-A177-3AD203B41FA5}">
                      <a16:colId xmlns:a16="http://schemas.microsoft.com/office/drawing/2014/main" val="3424756562"/>
                    </a:ext>
                  </a:extLst>
                </a:gridCol>
                <a:gridCol w="3505200">
                  <a:extLst>
                    <a:ext uri="{9D8B030D-6E8A-4147-A177-3AD203B41FA5}">
                      <a16:colId xmlns:a16="http://schemas.microsoft.com/office/drawing/2014/main" val="1306740862"/>
                    </a:ext>
                  </a:extLst>
                </a:gridCol>
                <a:gridCol w="3505200">
                  <a:extLst>
                    <a:ext uri="{9D8B030D-6E8A-4147-A177-3AD203B41FA5}">
                      <a16:colId xmlns:a16="http://schemas.microsoft.com/office/drawing/2014/main" val="423747432"/>
                    </a:ext>
                  </a:extLst>
                </a:gridCol>
              </a:tblGrid>
              <a:tr h="561076">
                <a:tc>
                  <a:txBody>
                    <a:bodyPr/>
                    <a:lstStyle/>
                    <a:p>
                      <a:pPr marL="0" marR="0" algn="ctr">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Feature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Aft>
                          <a:spcPts val="800"/>
                        </a:spcAft>
                        <a:buNone/>
                      </a:pPr>
                      <a:r>
                        <a:rPr lang="en-US" sz="2400" b="1" kern="0">
                          <a:effectLst/>
                          <a:latin typeface="Times New Roman" panose="02020603050405020304" pitchFamily="18" charset="0"/>
                          <a:ea typeface="Times New Roman" panose="02020603050405020304" pitchFamily="18" charset="0"/>
                          <a:cs typeface="Times New Roman" panose="02020603050405020304" pitchFamily="18" charset="0"/>
                        </a:rPr>
                        <a:t>S-Attributed</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Aft>
                          <a:spcPts val="800"/>
                        </a:spcAft>
                        <a:buNone/>
                      </a:pPr>
                      <a:r>
                        <a:rPr lang="en-US" sz="2400" b="1" kern="0">
                          <a:effectLst/>
                          <a:latin typeface="Times New Roman" panose="02020603050405020304" pitchFamily="18" charset="0"/>
                          <a:ea typeface="Times New Roman" panose="02020603050405020304" pitchFamily="18" charset="0"/>
                          <a:cs typeface="Times New Roman" panose="02020603050405020304" pitchFamily="18" charset="0"/>
                        </a:rPr>
                        <a:t>L-Attributed</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4903410"/>
                  </a:ext>
                </a:extLst>
              </a:tr>
              <a:tr h="561076">
                <a:tc>
                  <a:txBody>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Attribute Type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Only synthesized</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Synthesized + specific inherited</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4696116"/>
                  </a:ext>
                </a:extLst>
              </a:tr>
              <a:tr h="561076">
                <a:tc>
                  <a:txBody>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Parsing Compatibility</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Best suited for </a:t>
                      </a:r>
                      <a:r>
                        <a:rPr lang="en-US" sz="2400" b="1" kern="0">
                          <a:effectLst/>
                          <a:latin typeface="Times New Roman" panose="02020603050405020304" pitchFamily="18" charset="0"/>
                          <a:ea typeface="Times New Roman" panose="02020603050405020304" pitchFamily="18" charset="0"/>
                          <a:cs typeface="Times New Roman" panose="02020603050405020304" pitchFamily="18" charset="0"/>
                        </a:rPr>
                        <a:t>bottom-up</a:t>
                      </a: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 parsing</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Best suited for </a:t>
                      </a:r>
                      <a:r>
                        <a:rPr lang="en-US" sz="2400" b="1" kern="0">
                          <a:effectLst/>
                          <a:latin typeface="Times New Roman" panose="02020603050405020304" pitchFamily="18" charset="0"/>
                          <a:ea typeface="Times New Roman" panose="02020603050405020304" pitchFamily="18" charset="0"/>
                          <a:cs typeface="Times New Roman" panose="02020603050405020304" pitchFamily="18" charset="0"/>
                        </a:rPr>
                        <a:t>top-down</a:t>
                      </a: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 parsing</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7813994"/>
                  </a:ext>
                </a:extLst>
              </a:tr>
              <a:tr h="561076">
                <a:tc>
                  <a:txBody>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Complexity</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Simpler to implement</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More flexible but slightly complex</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5012142"/>
                  </a:ext>
                </a:extLst>
              </a:tr>
              <a:tr h="561076">
                <a:tc>
                  <a:txBody>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Use Case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Expression evaluation</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Type checking, declaration propagation</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0342297"/>
                  </a:ext>
                </a:extLst>
              </a:tr>
              <a:tr h="561076">
                <a:tc>
                  <a:txBody>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Tool Support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YACC, Bison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Top-down parsers like recursive descent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8004949"/>
                  </a:ext>
                </a:extLst>
              </a:tr>
            </a:tbl>
          </a:graphicData>
        </a:graphic>
      </p:graphicFrame>
      <p:sp>
        <p:nvSpPr>
          <p:cNvPr id="2" name="Date Placeholder 1">
            <a:extLst>
              <a:ext uri="{FF2B5EF4-FFF2-40B4-BE49-F238E27FC236}">
                <a16:creationId xmlns:a16="http://schemas.microsoft.com/office/drawing/2014/main" id="{912321A2-A038-AF54-E1D9-BE5548005598}"/>
              </a:ext>
            </a:extLst>
          </p:cNvPr>
          <p:cNvSpPr>
            <a:spLocks noGrp="1"/>
          </p:cNvSpPr>
          <p:nvPr>
            <p:ph type="dt" sz="half" idx="10"/>
          </p:nvPr>
        </p:nvSpPr>
        <p:spPr/>
        <p:txBody>
          <a:bodyPr/>
          <a:lstStyle/>
          <a:p>
            <a:fld id="{589E7B44-F4C6-4E33-9989-7CB9265ED387}" type="datetime1">
              <a:rPr lang="en-US" smtClean="0"/>
              <a:t>7/24/2025</a:t>
            </a:fld>
            <a:endParaRPr lang="en-US"/>
          </a:p>
        </p:txBody>
      </p:sp>
      <p:sp>
        <p:nvSpPr>
          <p:cNvPr id="5" name="Footer Placeholder 4">
            <a:extLst>
              <a:ext uri="{FF2B5EF4-FFF2-40B4-BE49-F238E27FC236}">
                <a16:creationId xmlns:a16="http://schemas.microsoft.com/office/drawing/2014/main" id="{E58E7C1C-E683-DAFC-2083-3B59D0180D8E}"/>
              </a:ext>
            </a:extLst>
          </p:cNvPr>
          <p:cNvSpPr>
            <a:spLocks noGrp="1"/>
          </p:cNvSpPr>
          <p:nvPr>
            <p:ph type="ftr" sz="quarter" idx="11"/>
          </p:nvPr>
        </p:nvSpPr>
        <p:spPr/>
        <p:txBody>
          <a:bodyPr/>
          <a:lstStyle/>
          <a:p>
            <a:r>
              <a:rPr lang="en-US"/>
              <a:t>Compiler</a:t>
            </a:r>
          </a:p>
        </p:txBody>
      </p:sp>
      <p:sp>
        <p:nvSpPr>
          <p:cNvPr id="6" name="Slide Number Placeholder 5">
            <a:extLst>
              <a:ext uri="{FF2B5EF4-FFF2-40B4-BE49-F238E27FC236}">
                <a16:creationId xmlns:a16="http://schemas.microsoft.com/office/drawing/2014/main" id="{83582CD7-793B-E054-4C8A-D20832429401}"/>
              </a:ext>
            </a:extLst>
          </p:cNvPr>
          <p:cNvSpPr>
            <a:spLocks noGrp="1"/>
          </p:cNvSpPr>
          <p:nvPr>
            <p:ph type="sldNum" sz="quarter" idx="12"/>
          </p:nvPr>
        </p:nvSpPr>
        <p:spPr/>
        <p:txBody>
          <a:bodyPr/>
          <a:lstStyle/>
          <a:p>
            <a:fld id="{0500E08A-8D3C-4EE5-AE16-2C012FBB40F3}" type="slidenum">
              <a:rPr lang="en-US" smtClean="0"/>
              <a:t>22</a:t>
            </a:fld>
            <a:endParaRPr lang="en-US"/>
          </a:p>
        </p:txBody>
      </p:sp>
    </p:spTree>
    <p:extLst>
      <p:ext uri="{BB962C8B-B14F-4D97-AF65-F5344CB8AC3E}">
        <p14:creationId xmlns:p14="http://schemas.microsoft.com/office/powerpoint/2010/main" val="1669582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12D36A-9B20-3EC7-6643-5426F4B2AAC6}"/>
              </a:ext>
            </a:extLst>
          </p:cNvPr>
          <p:cNvSpPr txBox="1"/>
          <p:nvPr/>
        </p:nvSpPr>
        <p:spPr>
          <a:xfrm>
            <a:off x="527255" y="261050"/>
            <a:ext cx="9103442" cy="1608454"/>
          </a:xfrm>
          <a:prstGeom prst="rect">
            <a:avLst/>
          </a:prstGeom>
          <a:noFill/>
        </p:spPr>
        <p:txBody>
          <a:bodyPr wrap="square">
            <a:spAutoFit/>
          </a:bodyPr>
          <a:lstStyle/>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Evaluation Order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S-Attributed</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Post-order traversal (bottom-up)</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L-Attributed</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Left-to-right, top-down order</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DB6DFEEE-26BA-6402-9C6C-37B8FD9D3D6A}"/>
              </a:ext>
            </a:extLst>
          </p:cNvPr>
          <p:cNvSpPr txBox="1"/>
          <p:nvPr/>
        </p:nvSpPr>
        <p:spPr>
          <a:xfrm>
            <a:off x="527255" y="2275012"/>
            <a:ext cx="6098458" cy="556434"/>
          </a:xfrm>
          <a:prstGeom prst="rect">
            <a:avLst/>
          </a:prstGeom>
          <a:noFill/>
        </p:spPr>
        <p:txBody>
          <a:bodyPr wrap="square">
            <a:spAutoFit/>
          </a:bodyPr>
          <a:lstStyle/>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Application in Compiler Design</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1F531479-2886-8DF1-9A6E-7B929931AFFD}"/>
              </a:ext>
            </a:extLst>
          </p:cNvPr>
          <p:cNvGraphicFramePr>
            <a:graphicFrameLocks noGrp="1"/>
          </p:cNvGraphicFramePr>
          <p:nvPr>
            <p:extLst>
              <p:ext uri="{D42A27DB-BD31-4B8C-83A1-F6EECF244321}">
                <p14:modId xmlns:p14="http://schemas.microsoft.com/office/powerpoint/2010/main" val="723639913"/>
              </p:ext>
            </p:extLst>
          </p:nvPr>
        </p:nvGraphicFramePr>
        <p:xfrm>
          <a:off x="661219" y="2904632"/>
          <a:ext cx="10515600" cy="3819476"/>
        </p:xfrm>
        <a:graphic>
          <a:graphicData uri="http://schemas.openxmlformats.org/drawingml/2006/table">
            <a:tbl>
              <a:tblPr firstRow="1" firstCol="1" bandRow="1"/>
              <a:tblGrid>
                <a:gridCol w="5257800">
                  <a:extLst>
                    <a:ext uri="{9D8B030D-6E8A-4147-A177-3AD203B41FA5}">
                      <a16:colId xmlns:a16="http://schemas.microsoft.com/office/drawing/2014/main" val="1239153684"/>
                    </a:ext>
                  </a:extLst>
                </a:gridCol>
                <a:gridCol w="5257800">
                  <a:extLst>
                    <a:ext uri="{9D8B030D-6E8A-4147-A177-3AD203B41FA5}">
                      <a16:colId xmlns:a16="http://schemas.microsoft.com/office/drawing/2014/main" val="3219226201"/>
                    </a:ext>
                  </a:extLst>
                </a:gridCol>
              </a:tblGrid>
              <a:tr h="484708">
                <a:tc>
                  <a:txBody>
                    <a:bodyPr/>
                    <a:lstStyle/>
                    <a:p>
                      <a:pPr marL="0" marR="0" algn="ctr">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Compiler Phase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Aft>
                          <a:spcPts val="800"/>
                        </a:spcAft>
                        <a:buNone/>
                      </a:pPr>
                      <a:r>
                        <a:rPr lang="en-US" sz="2400" b="1" kern="0">
                          <a:effectLst/>
                          <a:latin typeface="Times New Roman" panose="02020603050405020304" pitchFamily="18" charset="0"/>
                          <a:ea typeface="Times New Roman" panose="02020603050405020304" pitchFamily="18" charset="0"/>
                          <a:cs typeface="Times New Roman" panose="02020603050405020304" pitchFamily="18" charset="0"/>
                        </a:rPr>
                        <a:t>Use of Attributes</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672720"/>
                  </a:ext>
                </a:extLst>
              </a:tr>
              <a:tr h="484708">
                <a:tc>
                  <a:txBody>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Lexical Analysis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Token values (lexval) as synthesized attributes</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1376297"/>
                  </a:ext>
                </a:extLst>
              </a:tr>
              <a:tr h="484708">
                <a:tc>
                  <a:txBody>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Syntax Analysis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Expression trees with values as synthesized attributes</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64112911"/>
                  </a:ext>
                </a:extLst>
              </a:tr>
              <a:tr h="484708">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Semantic Analysis</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Type checking using inherited/synthesized attributes</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9000082"/>
                  </a:ext>
                </a:extLst>
              </a:tr>
              <a:tr h="484708">
                <a:tc>
                  <a:txBody>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Intermediate Code Gen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Passing control and result information via attributes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4539533"/>
                  </a:ext>
                </a:extLst>
              </a:tr>
            </a:tbl>
          </a:graphicData>
        </a:graphic>
      </p:graphicFrame>
      <p:sp>
        <p:nvSpPr>
          <p:cNvPr id="2" name="Date Placeholder 1">
            <a:extLst>
              <a:ext uri="{FF2B5EF4-FFF2-40B4-BE49-F238E27FC236}">
                <a16:creationId xmlns:a16="http://schemas.microsoft.com/office/drawing/2014/main" id="{40817434-F5A7-2235-7B7F-9E0F3F6CC6D9}"/>
              </a:ext>
            </a:extLst>
          </p:cNvPr>
          <p:cNvSpPr>
            <a:spLocks noGrp="1"/>
          </p:cNvSpPr>
          <p:nvPr>
            <p:ph type="dt" sz="half" idx="10"/>
          </p:nvPr>
        </p:nvSpPr>
        <p:spPr/>
        <p:txBody>
          <a:bodyPr/>
          <a:lstStyle/>
          <a:p>
            <a:fld id="{BDDC31A1-D839-48BA-9DC6-8034B7DCDE75}" type="datetime1">
              <a:rPr lang="en-US" smtClean="0"/>
              <a:t>7/24/2025</a:t>
            </a:fld>
            <a:endParaRPr lang="en-US"/>
          </a:p>
        </p:txBody>
      </p:sp>
      <p:sp>
        <p:nvSpPr>
          <p:cNvPr id="4" name="Footer Placeholder 3">
            <a:extLst>
              <a:ext uri="{FF2B5EF4-FFF2-40B4-BE49-F238E27FC236}">
                <a16:creationId xmlns:a16="http://schemas.microsoft.com/office/drawing/2014/main" id="{DF31C7A5-711F-4015-6E72-6954DDB9B169}"/>
              </a:ext>
            </a:extLst>
          </p:cNvPr>
          <p:cNvSpPr>
            <a:spLocks noGrp="1"/>
          </p:cNvSpPr>
          <p:nvPr>
            <p:ph type="ftr" sz="quarter" idx="11"/>
          </p:nvPr>
        </p:nvSpPr>
        <p:spPr/>
        <p:txBody>
          <a:bodyPr/>
          <a:lstStyle/>
          <a:p>
            <a:r>
              <a:rPr lang="en-US"/>
              <a:t>Compiler</a:t>
            </a:r>
          </a:p>
        </p:txBody>
      </p:sp>
      <p:sp>
        <p:nvSpPr>
          <p:cNvPr id="7" name="Slide Number Placeholder 6">
            <a:extLst>
              <a:ext uri="{FF2B5EF4-FFF2-40B4-BE49-F238E27FC236}">
                <a16:creationId xmlns:a16="http://schemas.microsoft.com/office/drawing/2014/main" id="{14D7F2AC-5E05-F1D4-1ABE-02F11744BEB5}"/>
              </a:ext>
            </a:extLst>
          </p:cNvPr>
          <p:cNvSpPr>
            <a:spLocks noGrp="1"/>
          </p:cNvSpPr>
          <p:nvPr>
            <p:ph type="sldNum" sz="quarter" idx="12"/>
          </p:nvPr>
        </p:nvSpPr>
        <p:spPr/>
        <p:txBody>
          <a:bodyPr/>
          <a:lstStyle/>
          <a:p>
            <a:fld id="{0500E08A-8D3C-4EE5-AE16-2C012FBB40F3}" type="slidenum">
              <a:rPr lang="en-US" smtClean="0"/>
              <a:t>23</a:t>
            </a:fld>
            <a:endParaRPr lang="en-US"/>
          </a:p>
        </p:txBody>
      </p:sp>
    </p:spTree>
    <p:extLst>
      <p:ext uri="{BB962C8B-B14F-4D97-AF65-F5344CB8AC3E}">
        <p14:creationId xmlns:p14="http://schemas.microsoft.com/office/powerpoint/2010/main" val="816623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41F1EC-C564-7440-EC2B-4892B6CF9392}"/>
              </a:ext>
            </a:extLst>
          </p:cNvPr>
          <p:cNvSpPr txBox="1"/>
          <p:nvPr/>
        </p:nvSpPr>
        <p:spPr>
          <a:xfrm>
            <a:off x="600997" y="191418"/>
            <a:ext cx="6098458" cy="523220"/>
          </a:xfrm>
          <a:prstGeom prst="rect">
            <a:avLst/>
          </a:prstGeom>
          <a:noFill/>
        </p:spPr>
        <p:txBody>
          <a:bodyPr wrap="square">
            <a:spAutoFit/>
          </a:bodyPr>
          <a:lstStyle/>
          <a:p>
            <a:r>
              <a:rPr lang="en-US" sz="2800" b="1" kern="0" dirty="0">
                <a:effectLst/>
                <a:latin typeface="Times New Roman" panose="02020603050405020304" pitchFamily="18" charset="0"/>
                <a:ea typeface="Times New Roman" panose="02020603050405020304" pitchFamily="18" charset="0"/>
              </a:rPr>
              <a:t>Summary Table</a:t>
            </a:r>
            <a:endParaRPr lang="en-US" sz="2800" dirty="0"/>
          </a:p>
        </p:txBody>
      </p:sp>
      <p:graphicFrame>
        <p:nvGraphicFramePr>
          <p:cNvPr id="4" name="Table 3">
            <a:extLst>
              <a:ext uri="{FF2B5EF4-FFF2-40B4-BE49-F238E27FC236}">
                <a16:creationId xmlns:a16="http://schemas.microsoft.com/office/drawing/2014/main" id="{D0C1CB54-783E-9E20-8618-7B7C31306D4D}"/>
              </a:ext>
            </a:extLst>
          </p:cNvPr>
          <p:cNvGraphicFramePr>
            <a:graphicFrameLocks noGrp="1"/>
          </p:cNvGraphicFramePr>
          <p:nvPr>
            <p:extLst>
              <p:ext uri="{D42A27DB-BD31-4B8C-83A1-F6EECF244321}">
                <p14:modId xmlns:p14="http://schemas.microsoft.com/office/powerpoint/2010/main" val="2699038713"/>
              </p:ext>
            </p:extLst>
          </p:nvPr>
        </p:nvGraphicFramePr>
        <p:xfrm>
          <a:off x="838200" y="1179871"/>
          <a:ext cx="10515600" cy="4545500"/>
        </p:xfrm>
        <a:graphic>
          <a:graphicData uri="http://schemas.openxmlformats.org/drawingml/2006/table">
            <a:tbl>
              <a:tblPr firstRow="1" firstCol="1" bandRow="1"/>
              <a:tblGrid>
                <a:gridCol w="3505200">
                  <a:extLst>
                    <a:ext uri="{9D8B030D-6E8A-4147-A177-3AD203B41FA5}">
                      <a16:colId xmlns:a16="http://schemas.microsoft.com/office/drawing/2014/main" val="3339575537"/>
                    </a:ext>
                  </a:extLst>
                </a:gridCol>
                <a:gridCol w="3505200">
                  <a:extLst>
                    <a:ext uri="{9D8B030D-6E8A-4147-A177-3AD203B41FA5}">
                      <a16:colId xmlns:a16="http://schemas.microsoft.com/office/drawing/2014/main" val="2256743291"/>
                    </a:ext>
                  </a:extLst>
                </a:gridCol>
                <a:gridCol w="3505200">
                  <a:extLst>
                    <a:ext uri="{9D8B030D-6E8A-4147-A177-3AD203B41FA5}">
                      <a16:colId xmlns:a16="http://schemas.microsoft.com/office/drawing/2014/main" val="2269658725"/>
                    </a:ext>
                  </a:extLst>
                </a:gridCol>
              </a:tblGrid>
              <a:tr h="511106">
                <a:tc>
                  <a:txBody>
                    <a:bodyPr/>
                    <a:lstStyle/>
                    <a:p>
                      <a:pPr marL="0" marR="0" algn="ctr">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Aspect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Aft>
                          <a:spcPts val="800"/>
                        </a:spcAft>
                        <a:buNone/>
                      </a:pPr>
                      <a:r>
                        <a:rPr lang="en-US" sz="2400" b="1" kern="0">
                          <a:effectLst/>
                          <a:latin typeface="Times New Roman" panose="02020603050405020304" pitchFamily="18" charset="0"/>
                          <a:ea typeface="Times New Roman" panose="02020603050405020304" pitchFamily="18" charset="0"/>
                          <a:cs typeface="Times New Roman" panose="02020603050405020304" pitchFamily="18" charset="0"/>
                        </a:rPr>
                        <a:t>S-Attributed</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Aft>
                          <a:spcPts val="800"/>
                        </a:spcAft>
                        <a:buNone/>
                      </a:pPr>
                      <a:r>
                        <a:rPr lang="en-US" sz="2400" b="1" kern="0">
                          <a:effectLst/>
                          <a:latin typeface="Times New Roman" panose="02020603050405020304" pitchFamily="18" charset="0"/>
                          <a:ea typeface="Times New Roman" panose="02020603050405020304" pitchFamily="18" charset="0"/>
                          <a:cs typeface="Times New Roman" panose="02020603050405020304" pitchFamily="18" charset="0"/>
                        </a:rPr>
                        <a:t>L-Attributed</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8098333"/>
                  </a:ext>
                </a:extLst>
              </a:tr>
              <a:tr h="511106">
                <a:tc>
                  <a:txBody>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Full Form</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Synthesized-only Definition</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Left-to-right attributed definition</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0643774"/>
                  </a:ext>
                </a:extLst>
              </a:tr>
              <a:tr h="511106">
                <a:tc>
                  <a:txBody>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Attributes Used</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Synthesized only</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Synthesized + inherited (left-to-right)</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60003512"/>
                  </a:ext>
                </a:extLst>
              </a:tr>
              <a:tr h="511106">
                <a:tc>
                  <a:txBody>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Parsing Method</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Bottom-up</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Top-down</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50912825"/>
                  </a:ext>
                </a:extLst>
              </a:tr>
              <a:tr h="511106">
                <a:tc>
                  <a:txBody>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Evaluation Order</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Post-order</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Left-to-right</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6504598"/>
                  </a:ext>
                </a:extLst>
              </a:tr>
              <a:tr h="511106">
                <a:tc>
                  <a:txBody>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Common Use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Expression evaluation</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Type declaration propagation</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03406016"/>
                  </a:ext>
                </a:extLst>
              </a:tr>
              <a:tr h="511106">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Implementation Ease</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Easier</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Slightly complex</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3048031"/>
                  </a:ext>
                </a:extLst>
              </a:tr>
            </a:tbl>
          </a:graphicData>
        </a:graphic>
      </p:graphicFrame>
      <p:sp>
        <p:nvSpPr>
          <p:cNvPr id="2" name="Date Placeholder 1">
            <a:extLst>
              <a:ext uri="{FF2B5EF4-FFF2-40B4-BE49-F238E27FC236}">
                <a16:creationId xmlns:a16="http://schemas.microsoft.com/office/drawing/2014/main" id="{6F6E49B4-44DC-C8D0-D947-F420C7E4F5E6}"/>
              </a:ext>
            </a:extLst>
          </p:cNvPr>
          <p:cNvSpPr>
            <a:spLocks noGrp="1"/>
          </p:cNvSpPr>
          <p:nvPr>
            <p:ph type="dt" sz="half" idx="10"/>
          </p:nvPr>
        </p:nvSpPr>
        <p:spPr/>
        <p:txBody>
          <a:bodyPr/>
          <a:lstStyle/>
          <a:p>
            <a:fld id="{3446DB31-8869-4B63-B5EB-5874E781D325}" type="datetime1">
              <a:rPr lang="en-US" smtClean="0"/>
              <a:t>7/24/2025</a:t>
            </a:fld>
            <a:endParaRPr lang="en-US"/>
          </a:p>
        </p:txBody>
      </p:sp>
      <p:sp>
        <p:nvSpPr>
          <p:cNvPr id="5" name="Footer Placeholder 4">
            <a:extLst>
              <a:ext uri="{FF2B5EF4-FFF2-40B4-BE49-F238E27FC236}">
                <a16:creationId xmlns:a16="http://schemas.microsoft.com/office/drawing/2014/main" id="{ABF3BB80-FB5C-14B8-9FA0-A2D9E1FF483A}"/>
              </a:ext>
            </a:extLst>
          </p:cNvPr>
          <p:cNvSpPr>
            <a:spLocks noGrp="1"/>
          </p:cNvSpPr>
          <p:nvPr>
            <p:ph type="ftr" sz="quarter" idx="11"/>
          </p:nvPr>
        </p:nvSpPr>
        <p:spPr/>
        <p:txBody>
          <a:bodyPr/>
          <a:lstStyle/>
          <a:p>
            <a:r>
              <a:rPr lang="en-US"/>
              <a:t>Compiler</a:t>
            </a:r>
          </a:p>
        </p:txBody>
      </p:sp>
      <p:sp>
        <p:nvSpPr>
          <p:cNvPr id="6" name="Slide Number Placeholder 5">
            <a:extLst>
              <a:ext uri="{FF2B5EF4-FFF2-40B4-BE49-F238E27FC236}">
                <a16:creationId xmlns:a16="http://schemas.microsoft.com/office/drawing/2014/main" id="{6E54E3BC-3EA5-CD1B-7D04-AA94B7E594F8}"/>
              </a:ext>
            </a:extLst>
          </p:cNvPr>
          <p:cNvSpPr>
            <a:spLocks noGrp="1"/>
          </p:cNvSpPr>
          <p:nvPr>
            <p:ph type="sldNum" sz="quarter" idx="12"/>
          </p:nvPr>
        </p:nvSpPr>
        <p:spPr/>
        <p:txBody>
          <a:bodyPr/>
          <a:lstStyle/>
          <a:p>
            <a:fld id="{0500E08A-8D3C-4EE5-AE16-2C012FBB40F3}" type="slidenum">
              <a:rPr lang="en-US" smtClean="0"/>
              <a:t>24</a:t>
            </a:fld>
            <a:endParaRPr lang="en-US"/>
          </a:p>
        </p:txBody>
      </p:sp>
    </p:spTree>
    <p:extLst>
      <p:ext uri="{BB962C8B-B14F-4D97-AF65-F5344CB8AC3E}">
        <p14:creationId xmlns:p14="http://schemas.microsoft.com/office/powerpoint/2010/main" val="817395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8EE0CC-9542-357F-AC59-7C0C14F48758}"/>
              </a:ext>
            </a:extLst>
          </p:cNvPr>
          <p:cNvSpPr txBox="1"/>
          <p:nvPr/>
        </p:nvSpPr>
        <p:spPr>
          <a:xfrm>
            <a:off x="1881648" y="2211947"/>
            <a:ext cx="8103009" cy="769441"/>
          </a:xfrm>
          <a:prstGeom prst="rect">
            <a:avLst/>
          </a:prstGeom>
          <a:noFill/>
        </p:spPr>
        <p:txBody>
          <a:bodyPr wrap="square">
            <a:spAutoFit/>
          </a:bodyPr>
          <a:lstStyle/>
          <a:p>
            <a:pPr algn="ctr"/>
            <a:r>
              <a:rPr lang="en-US" sz="4400" b="1" kern="1800" dirty="0">
                <a:solidFill>
                  <a:srgbClr val="0D0D0D"/>
                </a:solidFill>
                <a:effectLst/>
                <a:latin typeface="Times New Roman" panose="02020603050405020304" pitchFamily="18" charset="0"/>
                <a:ea typeface="Times New Roman" panose="02020603050405020304" pitchFamily="18" charset="0"/>
              </a:rPr>
              <a:t>Intermediate Code Generation </a:t>
            </a:r>
            <a:endParaRPr lang="en-US" sz="4400" dirty="0"/>
          </a:p>
        </p:txBody>
      </p:sp>
      <p:sp>
        <p:nvSpPr>
          <p:cNvPr id="2" name="Date Placeholder 1">
            <a:extLst>
              <a:ext uri="{FF2B5EF4-FFF2-40B4-BE49-F238E27FC236}">
                <a16:creationId xmlns:a16="http://schemas.microsoft.com/office/drawing/2014/main" id="{FBCC07D1-BCF8-F5E2-ECAC-FD09911B2C8A}"/>
              </a:ext>
            </a:extLst>
          </p:cNvPr>
          <p:cNvSpPr>
            <a:spLocks noGrp="1"/>
          </p:cNvSpPr>
          <p:nvPr>
            <p:ph type="dt" sz="half" idx="10"/>
          </p:nvPr>
        </p:nvSpPr>
        <p:spPr/>
        <p:txBody>
          <a:bodyPr/>
          <a:lstStyle/>
          <a:p>
            <a:fld id="{3F733626-0C8B-4D43-8BEE-AFEC93037B43}" type="datetime1">
              <a:rPr lang="en-US" smtClean="0"/>
              <a:t>7/24/2025</a:t>
            </a:fld>
            <a:endParaRPr lang="en-US"/>
          </a:p>
        </p:txBody>
      </p:sp>
      <p:sp>
        <p:nvSpPr>
          <p:cNvPr id="4" name="Footer Placeholder 3">
            <a:extLst>
              <a:ext uri="{FF2B5EF4-FFF2-40B4-BE49-F238E27FC236}">
                <a16:creationId xmlns:a16="http://schemas.microsoft.com/office/drawing/2014/main" id="{81780BEE-59CF-0770-CDCB-3605B2AF5D23}"/>
              </a:ext>
            </a:extLst>
          </p:cNvPr>
          <p:cNvSpPr>
            <a:spLocks noGrp="1"/>
          </p:cNvSpPr>
          <p:nvPr>
            <p:ph type="ftr" sz="quarter" idx="11"/>
          </p:nvPr>
        </p:nvSpPr>
        <p:spPr/>
        <p:txBody>
          <a:bodyPr/>
          <a:lstStyle/>
          <a:p>
            <a:r>
              <a:rPr lang="en-US"/>
              <a:t>Compiler</a:t>
            </a:r>
          </a:p>
        </p:txBody>
      </p:sp>
      <p:sp>
        <p:nvSpPr>
          <p:cNvPr id="5" name="Slide Number Placeholder 4">
            <a:extLst>
              <a:ext uri="{FF2B5EF4-FFF2-40B4-BE49-F238E27FC236}">
                <a16:creationId xmlns:a16="http://schemas.microsoft.com/office/drawing/2014/main" id="{C706596D-9521-B98E-2A6F-CA910D6468AB}"/>
              </a:ext>
            </a:extLst>
          </p:cNvPr>
          <p:cNvSpPr>
            <a:spLocks noGrp="1"/>
          </p:cNvSpPr>
          <p:nvPr>
            <p:ph type="sldNum" sz="quarter" idx="12"/>
          </p:nvPr>
        </p:nvSpPr>
        <p:spPr/>
        <p:txBody>
          <a:bodyPr/>
          <a:lstStyle/>
          <a:p>
            <a:fld id="{0500E08A-8D3C-4EE5-AE16-2C012FBB40F3}" type="slidenum">
              <a:rPr lang="en-US" smtClean="0"/>
              <a:t>25</a:t>
            </a:fld>
            <a:endParaRPr lang="en-US"/>
          </a:p>
        </p:txBody>
      </p:sp>
    </p:spTree>
    <p:extLst>
      <p:ext uri="{BB962C8B-B14F-4D97-AF65-F5344CB8AC3E}">
        <p14:creationId xmlns:p14="http://schemas.microsoft.com/office/powerpoint/2010/main" val="1885940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D52663-49E3-8C58-0C4B-408B04B23AB8}"/>
              </a:ext>
            </a:extLst>
          </p:cNvPr>
          <p:cNvSpPr txBox="1"/>
          <p:nvPr/>
        </p:nvSpPr>
        <p:spPr>
          <a:xfrm>
            <a:off x="733732" y="345359"/>
            <a:ext cx="10887997" cy="2811860"/>
          </a:xfrm>
          <a:prstGeom prst="rect">
            <a:avLst/>
          </a:prstGeom>
          <a:noFill/>
        </p:spPr>
        <p:txBody>
          <a:bodyPr wrap="square">
            <a:spAutoFit/>
          </a:bodyPr>
          <a:lstStyle/>
          <a:p>
            <a:pPr marL="342900" marR="0" indent="-342900" algn="just">
              <a:lnSpc>
                <a:spcPct val="115000"/>
              </a:lnSpc>
              <a:spcAft>
                <a:spcPts val="800"/>
              </a:spcAft>
              <a:buFont typeface="Wingdings" panose="05000000000000000000" pitchFamily="2" charset="2"/>
              <a:buChar char="ü"/>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Intermediate Code Generation (ICG) is a phase in the design of a compiler. After semantic analysis and before machine code generation, the source program is translated into an intermediate representation (IR). </a:t>
            </a:r>
          </a:p>
          <a:p>
            <a:pPr marL="342900" marR="0" indent="-342900" algn="just">
              <a:lnSpc>
                <a:spcPct val="115000"/>
              </a:lnSpc>
              <a:spcAft>
                <a:spcPts val="800"/>
              </a:spcAft>
              <a:buFont typeface="Wingdings" panose="05000000000000000000" pitchFamily="2" charset="2"/>
              <a:buChar char="ü"/>
            </a:pPr>
            <a:endPar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indent="-342900" algn="just">
              <a:lnSpc>
                <a:spcPct val="115000"/>
              </a:lnSpc>
              <a:spcAft>
                <a:spcPts val="800"/>
              </a:spcAft>
              <a:buFont typeface="Wingdings" panose="05000000000000000000" pitchFamily="2" charset="2"/>
              <a:buChar char="ü"/>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This IR abstracts away details of both the source and target languages, enabling easier optimization and portability across different machine architectures</a:t>
            </a:r>
            <a:r>
              <a:rPr lang="en-US" sz="18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08A25EDE-6607-F84B-1CC6-E3DB76145592}"/>
              </a:ext>
            </a:extLst>
          </p:cNvPr>
          <p:cNvSpPr txBox="1"/>
          <p:nvPr/>
        </p:nvSpPr>
        <p:spPr>
          <a:xfrm>
            <a:off x="733732" y="3700782"/>
            <a:ext cx="10639733" cy="2181944"/>
          </a:xfrm>
          <a:prstGeom prst="rect">
            <a:avLst/>
          </a:prstGeom>
          <a:noFill/>
        </p:spPr>
        <p:txBody>
          <a:bodyPr wrap="square">
            <a:spAutoFit/>
          </a:bodyPr>
          <a:lstStyle/>
          <a:p>
            <a:pPr marL="342900" marR="0" indent="-342900">
              <a:lnSpc>
                <a:spcPct val="115000"/>
              </a:lnSpc>
              <a:spcAft>
                <a:spcPts val="800"/>
              </a:spcAft>
              <a:buFont typeface="Wingdings" panose="05000000000000000000" pitchFamily="2" charset="2"/>
              <a:buChar char="ü"/>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Intermediate Code Generation is a fundamental compiler phase that bridges high-level source code and low-level machine code. It simplifies optimization, improves portability, and structures the compiler design. The choice of IR and the effectiveness of its generation significantly impact the performance and efficiency of the final compiled code</a:t>
            </a:r>
            <a:r>
              <a:rPr lang="en-US" sz="18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Date Placeholder 4">
            <a:extLst>
              <a:ext uri="{FF2B5EF4-FFF2-40B4-BE49-F238E27FC236}">
                <a16:creationId xmlns:a16="http://schemas.microsoft.com/office/drawing/2014/main" id="{45E41ABE-B3E3-9454-03D1-94FB03083C67}"/>
              </a:ext>
            </a:extLst>
          </p:cNvPr>
          <p:cNvSpPr>
            <a:spLocks noGrp="1"/>
          </p:cNvSpPr>
          <p:nvPr>
            <p:ph type="dt" sz="half" idx="10"/>
          </p:nvPr>
        </p:nvSpPr>
        <p:spPr/>
        <p:txBody>
          <a:bodyPr/>
          <a:lstStyle/>
          <a:p>
            <a:fld id="{353E8489-E085-46BF-8CA1-F9B5114A41B6}" type="datetime1">
              <a:rPr lang="en-US" smtClean="0"/>
              <a:t>7/24/2025</a:t>
            </a:fld>
            <a:endParaRPr lang="en-US"/>
          </a:p>
        </p:txBody>
      </p:sp>
      <p:sp>
        <p:nvSpPr>
          <p:cNvPr id="6" name="Footer Placeholder 5">
            <a:extLst>
              <a:ext uri="{FF2B5EF4-FFF2-40B4-BE49-F238E27FC236}">
                <a16:creationId xmlns:a16="http://schemas.microsoft.com/office/drawing/2014/main" id="{9E0965A1-6570-1BBE-5C70-1B76CE3E5EC2}"/>
              </a:ext>
            </a:extLst>
          </p:cNvPr>
          <p:cNvSpPr>
            <a:spLocks noGrp="1"/>
          </p:cNvSpPr>
          <p:nvPr>
            <p:ph type="ftr" sz="quarter" idx="11"/>
          </p:nvPr>
        </p:nvSpPr>
        <p:spPr/>
        <p:txBody>
          <a:bodyPr/>
          <a:lstStyle/>
          <a:p>
            <a:r>
              <a:rPr lang="en-US"/>
              <a:t>Compiler</a:t>
            </a:r>
          </a:p>
        </p:txBody>
      </p:sp>
      <p:sp>
        <p:nvSpPr>
          <p:cNvPr id="7" name="Slide Number Placeholder 6">
            <a:extLst>
              <a:ext uri="{FF2B5EF4-FFF2-40B4-BE49-F238E27FC236}">
                <a16:creationId xmlns:a16="http://schemas.microsoft.com/office/drawing/2014/main" id="{E8F34191-F504-A444-56CD-A098DDBE0914}"/>
              </a:ext>
            </a:extLst>
          </p:cNvPr>
          <p:cNvSpPr>
            <a:spLocks noGrp="1"/>
          </p:cNvSpPr>
          <p:nvPr>
            <p:ph type="sldNum" sz="quarter" idx="12"/>
          </p:nvPr>
        </p:nvSpPr>
        <p:spPr/>
        <p:txBody>
          <a:bodyPr/>
          <a:lstStyle/>
          <a:p>
            <a:fld id="{0500E08A-8D3C-4EE5-AE16-2C012FBB40F3}" type="slidenum">
              <a:rPr lang="en-US" smtClean="0"/>
              <a:t>26</a:t>
            </a:fld>
            <a:endParaRPr lang="en-US"/>
          </a:p>
        </p:txBody>
      </p:sp>
    </p:spTree>
    <p:extLst>
      <p:ext uri="{BB962C8B-B14F-4D97-AF65-F5344CB8AC3E}">
        <p14:creationId xmlns:p14="http://schemas.microsoft.com/office/powerpoint/2010/main" val="1506113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708781-B107-E9A0-65B9-8F642CF34EFC}"/>
              </a:ext>
            </a:extLst>
          </p:cNvPr>
          <p:cNvSpPr txBox="1"/>
          <p:nvPr/>
        </p:nvSpPr>
        <p:spPr>
          <a:xfrm>
            <a:off x="645241" y="440542"/>
            <a:ext cx="11035481" cy="4464620"/>
          </a:xfrm>
          <a:prstGeom prst="rect">
            <a:avLst/>
          </a:prstGeom>
          <a:noFill/>
        </p:spPr>
        <p:txBody>
          <a:bodyPr wrap="square">
            <a:spAutoFit/>
          </a:bodyPr>
          <a:lstStyle/>
          <a:p>
            <a:pPr marL="0" marR="0">
              <a:lnSpc>
                <a:spcPct val="115000"/>
              </a:lnSpc>
              <a:spcAft>
                <a:spcPts val="800"/>
              </a:spcAft>
              <a:buNone/>
            </a:pP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Purpose of Intermediate Code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Intermediate code serves several essential roles in the compilation process: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Portability:</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IR acts as a common layer across different target machines.</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Optimization:</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It allows the application of various code optimization techniques (machine-independent).</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Simplicity:</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IR simplifies the mapping from high-level language constructs to low-level instructions.</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Separation of concerns:</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It divides the compiler into front-end and back-end components</a:t>
            </a:r>
            <a:r>
              <a:rPr lang="en-US" sz="18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Date Placeholder 1">
            <a:extLst>
              <a:ext uri="{FF2B5EF4-FFF2-40B4-BE49-F238E27FC236}">
                <a16:creationId xmlns:a16="http://schemas.microsoft.com/office/drawing/2014/main" id="{4FB411B6-9A6F-7658-BC5E-FC87DE257BC4}"/>
              </a:ext>
            </a:extLst>
          </p:cNvPr>
          <p:cNvSpPr>
            <a:spLocks noGrp="1"/>
          </p:cNvSpPr>
          <p:nvPr>
            <p:ph type="dt" sz="half" idx="10"/>
          </p:nvPr>
        </p:nvSpPr>
        <p:spPr/>
        <p:txBody>
          <a:bodyPr/>
          <a:lstStyle/>
          <a:p>
            <a:fld id="{B7F5DA4B-DC94-4D2B-8872-360C25D8CF96}" type="datetime1">
              <a:rPr lang="en-US" smtClean="0"/>
              <a:t>7/24/2025</a:t>
            </a:fld>
            <a:endParaRPr lang="en-US"/>
          </a:p>
        </p:txBody>
      </p:sp>
      <p:sp>
        <p:nvSpPr>
          <p:cNvPr id="4" name="Footer Placeholder 3">
            <a:extLst>
              <a:ext uri="{FF2B5EF4-FFF2-40B4-BE49-F238E27FC236}">
                <a16:creationId xmlns:a16="http://schemas.microsoft.com/office/drawing/2014/main" id="{DE7098A0-D7BB-2703-28E4-E5AF83AC9C81}"/>
              </a:ext>
            </a:extLst>
          </p:cNvPr>
          <p:cNvSpPr>
            <a:spLocks noGrp="1"/>
          </p:cNvSpPr>
          <p:nvPr>
            <p:ph type="ftr" sz="quarter" idx="11"/>
          </p:nvPr>
        </p:nvSpPr>
        <p:spPr/>
        <p:txBody>
          <a:bodyPr/>
          <a:lstStyle/>
          <a:p>
            <a:r>
              <a:rPr lang="en-US"/>
              <a:t>Compiler</a:t>
            </a:r>
          </a:p>
        </p:txBody>
      </p:sp>
      <p:sp>
        <p:nvSpPr>
          <p:cNvPr id="5" name="Slide Number Placeholder 4">
            <a:extLst>
              <a:ext uri="{FF2B5EF4-FFF2-40B4-BE49-F238E27FC236}">
                <a16:creationId xmlns:a16="http://schemas.microsoft.com/office/drawing/2014/main" id="{C318A69D-7294-976D-E231-561C299FD09E}"/>
              </a:ext>
            </a:extLst>
          </p:cNvPr>
          <p:cNvSpPr>
            <a:spLocks noGrp="1"/>
          </p:cNvSpPr>
          <p:nvPr>
            <p:ph type="sldNum" sz="quarter" idx="12"/>
          </p:nvPr>
        </p:nvSpPr>
        <p:spPr/>
        <p:txBody>
          <a:bodyPr/>
          <a:lstStyle/>
          <a:p>
            <a:fld id="{0500E08A-8D3C-4EE5-AE16-2C012FBB40F3}" type="slidenum">
              <a:rPr lang="en-US" smtClean="0"/>
              <a:t>27</a:t>
            </a:fld>
            <a:endParaRPr lang="en-US"/>
          </a:p>
        </p:txBody>
      </p:sp>
    </p:spTree>
    <p:extLst>
      <p:ext uri="{BB962C8B-B14F-4D97-AF65-F5344CB8AC3E}">
        <p14:creationId xmlns:p14="http://schemas.microsoft.com/office/powerpoint/2010/main" val="19500981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468981-3CF7-FADD-7F24-2E0567A9B7F4}"/>
              </a:ext>
            </a:extLst>
          </p:cNvPr>
          <p:cNvSpPr txBox="1"/>
          <p:nvPr/>
        </p:nvSpPr>
        <p:spPr>
          <a:xfrm>
            <a:off x="807474" y="745482"/>
            <a:ext cx="10622525" cy="2663101"/>
          </a:xfrm>
          <a:prstGeom prst="rect">
            <a:avLst/>
          </a:prstGeom>
          <a:noFill/>
        </p:spPr>
        <p:txBody>
          <a:bodyPr wrap="square">
            <a:spAutoFit/>
          </a:bodyPr>
          <a:lstStyle/>
          <a:p>
            <a:pPr marL="0" marR="0">
              <a:lnSpc>
                <a:spcPct val="115000"/>
              </a:lnSpc>
              <a:spcAft>
                <a:spcPts val="800"/>
              </a:spcAft>
              <a:buNone/>
            </a:pP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Properties of a Good Intermediate Representation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 well-designed intermediate representation should be: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Close to machine language</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for efficient translation to target code.</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Close to source language</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to retain high-level information.</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Compact and simple</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to support easy manipulation.</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EBCF1DBB-3A93-A246-D024-ED08FFE74FA7}"/>
              </a:ext>
            </a:extLst>
          </p:cNvPr>
          <p:cNvSpPr txBox="1"/>
          <p:nvPr/>
        </p:nvSpPr>
        <p:spPr>
          <a:xfrm>
            <a:off x="807474" y="3449418"/>
            <a:ext cx="9693378" cy="490199"/>
          </a:xfrm>
          <a:prstGeom prst="rect">
            <a:avLst/>
          </a:prstGeom>
          <a:noFill/>
        </p:spPr>
        <p:txBody>
          <a:bodyPr wrap="square">
            <a:spAutoFit/>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Support for optimization</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including control flow and data flow analysis.</a:t>
            </a:r>
            <a:endParaRPr lang="en-US" sz="24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Date Placeholder 1">
            <a:extLst>
              <a:ext uri="{FF2B5EF4-FFF2-40B4-BE49-F238E27FC236}">
                <a16:creationId xmlns:a16="http://schemas.microsoft.com/office/drawing/2014/main" id="{CB840163-76DA-282C-6181-D8AC419782A2}"/>
              </a:ext>
            </a:extLst>
          </p:cNvPr>
          <p:cNvSpPr>
            <a:spLocks noGrp="1"/>
          </p:cNvSpPr>
          <p:nvPr>
            <p:ph type="dt" sz="half" idx="10"/>
          </p:nvPr>
        </p:nvSpPr>
        <p:spPr/>
        <p:txBody>
          <a:bodyPr/>
          <a:lstStyle/>
          <a:p>
            <a:fld id="{0A912E3A-99AA-429F-BA60-1BAFAF1CE193}" type="datetime1">
              <a:rPr lang="en-US" smtClean="0"/>
              <a:t>7/24/2025</a:t>
            </a:fld>
            <a:endParaRPr lang="en-US"/>
          </a:p>
        </p:txBody>
      </p:sp>
      <p:sp>
        <p:nvSpPr>
          <p:cNvPr id="4" name="Footer Placeholder 3">
            <a:extLst>
              <a:ext uri="{FF2B5EF4-FFF2-40B4-BE49-F238E27FC236}">
                <a16:creationId xmlns:a16="http://schemas.microsoft.com/office/drawing/2014/main" id="{CBD4DCF0-852D-2992-0AEF-C09E0E2C752F}"/>
              </a:ext>
            </a:extLst>
          </p:cNvPr>
          <p:cNvSpPr>
            <a:spLocks noGrp="1"/>
          </p:cNvSpPr>
          <p:nvPr>
            <p:ph type="ftr" sz="quarter" idx="11"/>
          </p:nvPr>
        </p:nvSpPr>
        <p:spPr/>
        <p:txBody>
          <a:bodyPr/>
          <a:lstStyle/>
          <a:p>
            <a:r>
              <a:rPr lang="en-US"/>
              <a:t>Compiler</a:t>
            </a:r>
          </a:p>
        </p:txBody>
      </p:sp>
      <p:sp>
        <p:nvSpPr>
          <p:cNvPr id="6" name="Slide Number Placeholder 5">
            <a:extLst>
              <a:ext uri="{FF2B5EF4-FFF2-40B4-BE49-F238E27FC236}">
                <a16:creationId xmlns:a16="http://schemas.microsoft.com/office/drawing/2014/main" id="{82CD976B-F333-EF26-4941-FE356506A95D}"/>
              </a:ext>
            </a:extLst>
          </p:cNvPr>
          <p:cNvSpPr>
            <a:spLocks noGrp="1"/>
          </p:cNvSpPr>
          <p:nvPr>
            <p:ph type="sldNum" sz="quarter" idx="12"/>
          </p:nvPr>
        </p:nvSpPr>
        <p:spPr/>
        <p:txBody>
          <a:bodyPr/>
          <a:lstStyle/>
          <a:p>
            <a:fld id="{0500E08A-8D3C-4EE5-AE16-2C012FBB40F3}" type="slidenum">
              <a:rPr lang="en-US" smtClean="0"/>
              <a:t>28</a:t>
            </a:fld>
            <a:endParaRPr lang="en-US"/>
          </a:p>
        </p:txBody>
      </p:sp>
    </p:spTree>
    <p:extLst>
      <p:ext uri="{BB962C8B-B14F-4D97-AF65-F5344CB8AC3E}">
        <p14:creationId xmlns:p14="http://schemas.microsoft.com/office/powerpoint/2010/main" val="1206625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1A7BF4-4874-A448-FC09-5F669629D657}"/>
              </a:ext>
            </a:extLst>
          </p:cNvPr>
          <p:cNvSpPr txBox="1"/>
          <p:nvPr/>
        </p:nvSpPr>
        <p:spPr>
          <a:xfrm>
            <a:off x="412954" y="115273"/>
            <a:ext cx="11282517" cy="5805692"/>
          </a:xfrm>
          <a:prstGeom prst="rect">
            <a:avLst/>
          </a:prstGeom>
          <a:noFill/>
        </p:spPr>
        <p:txBody>
          <a:bodyPr wrap="square">
            <a:spAutoFit/>
          </a:bodyPr>
          <a:lstStyle/>
          <a:p>
            <a:pPr marL="0" marR="0">
              <a:lnSpc>
                <a:spcPct val="115000"/>
              </a:lnSpc>
              <a:spcAft>
                <a:spcPts val="800"/>
              </a:spcAft>
              <a:buNone/>
            </a:pP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Types of Intermediate Representations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Intermediate representations can be classified into three broad categories: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Linear Representations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These are linear sequences of instructions, similar to assembly language.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Examples</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Three-Address Code (TAC), Quadruples, Triples.</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Graph-Based Representations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These represent control flow and data flow explicitly.</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Examples</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Control Flow Graph (CFG), Static Single Assignment (SSA) form.</a:t>
            </a:r>
            <a:endParaRPr lang="en-US" sz="2400" kern="1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endParaRPr>
          </a:p>
          <a:p>
            <a:pPr marR="0" lvl="0">
              <a:lnSpc>
                <a:spcPct val="115000"/>
              </a:lnSpc>
              <a:spcAft>
                <a:spcPts val="800"/>
              </a:spcAft>
              <a:buSzPts val="1000"/>
              <a:tabLst>
                <a:tab pos="457200" algn="l"/>
              </a:tabLst>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Tree-Based Representations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These use trees to represent syntactic structure.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Examples</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Abstract Syntax Tree (AST), Directed Acyclic Graphs (DAGs) for expressions</a:t>
            </a:r>
            <a:endParaRPr lang="en-US" sz="24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9153BA66-38D5-743F-95E7-B07DA9E40AF0}"/>
              </a:ext>
            </a:extLst>
          </p:cNvPr>
          <p:cNvSpPr>
            <a:spLocks noGrp="1"/>
          </p:cNvSpPr>
          <p:nvPr>
            <p:ph type="dt" sz="half" idx="10"/>
          </p:nvPr>
        </p:nvSpPr>
        <p:spPr/>
        <p:txBody>
          <a:bodyPr/>
          <a:lstStyle/>
          <a:p>
            <a:fld id="{14155FCC-5330-455D-8725-03C26F10D401}" type="datetime1">
              <a:rPr lang="en-US" smtClean="0"/>
              <a:t>7/24/2025</a:t>
            </a:fld>
            <a:endParaRPr lang="en-US"/>
          </a:p>
        </p:txBody>
      </p:sp>
      <p:sp>
        <p:nvSpPr>
          <p:cNvPr id="4" name="Footer Placeholder 3">
            <a:extLst>
              <a:ext uri="{FF2B5EF4-FFF2-40B4-BE49-F238E27FC236}">
                <a16:creationId xmlns:a16="http://schemas.microsoft.com/office/drawing/2014/main" id="{4DB3BA20-BFCC-BB4C-AF62-D691BFFF9162}"/>
              </a:ext>
            </a:extLst>
          </p:cNvPr>
          <p:cNvSpPr>
            <a:spLocks noGrp="1"/>
          </p:cNvSpPr>
          <p:nvPr>
            <p:ph type="ftr" sz="quarter" idx="11"/>
          </p:nvPr>
        </p:nvSpPr>
        <p:spPr/>
        <p:txBody>
          <a:bodyPr/>
          <a:lstStyle/>
          <a:p>
            <a:r>
              <a:rPr lang="en-US"/>
              <a:t>Compiler</a:t>
            </a:r>
          </a:p>
        </p:txBody>
      </p:sp>
      <p:sp>
        <p:nvSpPr>
          <p:cNvPr id="5" name="Slide Number Placeholder 4">
            <a:extLst>
              <a:ext uri="{FF2B5EF4-FFF2-40B4-BE49-F238E27FC236}">
                <a16:creationId xmlns:a16="http://schemas.microsoft.com/office/drawing/2014/main" id="{8A31EA4D-1D33-1AE7-EA99-C22EFF86F3BE}"/>
              </a:ext>
            </a:extLst>
          </p:cNvPr>
          <p:cNvSpPr>
            <a:spLocks noGrp="1"/>
          </p:cNvSpPr>
          <p:nvPr>
            <p:ph type="sldNum" sz="quarter" idx="12"/>
          </p:nvPr>
        </p:nvSpPr>
        <p:spPr/>
        <p:txBody>
          <a:bodyPr/>
          <a:lstStyle/>
          <a:p>
            <a:fld id="{0500E08A-8D3C-4EE5-AE16-2C012FBB40F3}" type="slidenum">
              <a:rPr lang="en-US" smtClean="0"/>
              <a:t>29</a:t>
            </a:fld>
            <a:endParaRPr lang="en-US"/>
          </a:p>
        </p:txBody>
      </p:sp>
    </p:spTree>
    <p:extLst>
      <p:ext uri="{BB962C8B-B14F-4D97-AF65-F5344CB8AC3E}">
        <p14:creationId xmlns:p14="http://schemas.microsoft.com/office/powerpoint/2010/main" val="4254180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FD392D-1684-E579-2F51-10FA210F9738}"/>
              </a:ext>
            </a:extLst>
          </p:cNvPr>
          <p:cNvSpPr txBox="1"/>
          <p:nvPr/>
        </p:nvSpPr>
        <p:spPr>
          <a:xfrm>
            <a:off x="255639" y="0"/>
            <a:ext cx="11680722" cy="6251776"/>
          </a:xfrm>
          <a:prstGeom prst="rect">
            <a:avLst/>
          </a:prstGeom>
          <a:noFill/>
        </p:spPr>
        <p:txBody>
          <a:bodyPr wrap="square">
            <a:spAutoFit/>
          </a:bodyPr>
          <a:lstStyle/>
          <a:p>
            <a:pPr marL="0" marR="0">
              <a:lnSpc>
                <a:spcPct val="115000"/>
              </a:lnSpc>
              <a:spcAft>
                <a:spcPts val="800"/>
              </a:spcAft>
              <a:buNone/>
            </a:pP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Key Concepts of Syntax-Directed Translation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Syntax-Directed Definitions (SDD)</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An SDD is a context-free grammar augmented with:</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Attributes</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values associated with grammar symbols</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Semantic rules</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computations that define the values of attributes</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Attributes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Attributes are pieces of information attached to grammar symbols. Two types: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Synthesized Attributes</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Computed from the attributes of children nodes (bottom-up).</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Inherited Attributes</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Computed from parent or sibling nodes (top-down or lateral).</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Dependency Graph</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 graph that shows dependencies among attributes to ensure semantic rules are evaluated in the correct order.</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Date Placeholder 1">
            <a:extLst>
              <a:ext uri="{FF2B5EF4-FFF2-40B4-BE49-F238E27FC236}">
                <a16:creationId xmlns:a16="http://schemas.microsoft.com/office/drawing/2014/main" id="{EAAE19E2-5A22-5A23-9757-37D66FC7333B}"/>
              </a:ext>
            </a:extLst>
          </p:cNvPr>
          <p:cNvSpPr>
            <a:spLocks noGrp="1"/>
          </p:cNvSpPr>
          <p:nvPr>
            <p:ph type="dt" sz="half" idx="10"/>
          </p:nvPr>
        </p:nvSpPr>
        <p:spPr/>
        <p:txBody>
          <a:bodyPr/>
          <a:lstStyle/>
          <a:p>
            <a:fld id="{F70315A3-0EDF-40B7-B561-A62178BB5162}" type="datetime1">
              <a:rPr lang="en-US" smtClean="0"/>
              <a:t>7/24/2025</a:t>
            </a:fld>
            <a:endParaRPr lang="en-US"/>
          </a:p>
        </p:txBody>
      </p:sp>
      <p:sp>
        <p:nvSpPr>
          <p:cNvPr id="4" name="Footer Placeholder 3">
            <a:extLst>
              <a:ext uri="{FF2B5EF4-FFF2-40B4-BE49-F238E27FC236}">
                <a16:creationId xmlns:a16="http://schemas.microsoft.com/office/drawing/2014/main" id="{9FB58D00-6514-BF9C-7F6B-A829B736CDF8}"/>
              </a:ext>
            </a:extLst>
          </p:cNvPr>
          <p:cNvSpPr>
            <a:spLocks noGrp="1"/>
          </p:cNvSpPr>
          <p:nvPr>
            <p:ph type="ftr" sz="quarter" idx="11"/>
          </p:nvPr>
        </p:nvSpPr>
        <p:spPr/>
        <p:txBody>
          <a:bodyPr/>
          <a:lstStyle/>
          <a:p>
            <a:r>
              <a:rPr lang="en-US"/>
              <a:t>Compiler</a:t>
            </a:r>
          </a:p>
        </p:txBody>
      </p:sp>
      <p:sp>
        <p:nvSpPr>
          <p:cNvPr id="5" name="Slide Number Placeholder 4">
            <a:extLst>
              <a:ext uri="{FF2B5EF4-FFF2-40B4-BE49-F238E27FC236}">
                <a16:creationId xmlns:a16="http://schemas.microsoft.com/office/drawing/2014/main" id="{E02C6417-FC1D-FDB5-A293-D2D05E60ACB3}"/>
              </a:ext>
            </a:extLst>
          </p:cNvPr>
          <p:cNvSpPr>
            <a:spLocks noGrp="1"/>
          </p:cNvSpPr>
          <p:nvPr>
            <p:ph type="sldNum" sz="quarter" idx="12"/>
          </p:nvPr>
        </p:nvSpPr>
        <p:spPr/>
        <p:txBody>
          <a:bodyPr/>
          <a:lstStyle/>
          <a:p>
            <a:fld id="{0500E08A-8D3C-4EE5-AE16-2C012FBB40F3}" type="slidenum">
              <a:rPr lang="en-US" smtClean="0"/>
              <a:t>3</a:t>
            </a:fld>
            <a:endParaRPr lang="en-US"/>
          </a:p>
        </p:txBody>
      </p:sp>
    </p:spTree>
    <p:extLst>
      <p:ext uri="{BB962C8B-B14F-4D97-AF65-F5344CB8AC3E}">
        <p14:creationId xmlns:p14="http://schemas.microsoft.com/office/powerpoint/2010/main" val="4810387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062D1B-0A40-F4E6-F035-89673391389F}"/>
              </a:ext>
            </a:extLst>
          </p:cNvPr>
          <p:cNvSpPr txBox="1"/>
          <p:nvPr/>
        </p:nvSpPr>
        <p:spPr>
          <a:xfrm>
            <a:off x="483009" y="293963"/>
            <a:ext cx="11212461" cy="6263510"/>
          </a:xfrm>
          <a:prstGeom prst="rect">
            <a:avLst/>
          </a:prstGeom>
          <a:noFill/>
        </p:spPr>
        <p:txBody>
          <a:bodyPr wrap="square">
            <a:spAutoFit/>
          </a:bodyPr>
          <a:lstStyle/>
          <a:p>
            <a:pPr marL="0" marR="0">
              <a:lnSpc>
                <a:spcPct val="115000"/>
              </a:lnSpc>
              <a:spcAft>
                <a:spcPts val="800"/>
              </a:spcAft>
              <a:buNone/>
            </a:pP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Common Intermediate Code Forms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Three-Address Code (TAC)</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 widely used IR where each instruction has at most three operands.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Format: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986801"/>
                </a:solidFill>
                <a:effectLst/>
                <a:latin typeface="Times New Roman" panose="02020603050405020304" pitchFamily="18" charset="0"/>
                <a:ea typeface="Times New Roman" panose="02020603050405020304" pitchFamily="18" charset="0"/>
                <a:cs typeface="Times New Roman" panose="02020603050405020304" pitchFamily="18" charset="0"/>
              </a:rPr>
              <a:t>	x</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 y op z</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Example: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a = b + c * d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TAC:</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t1 = c * d</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t2 = b + t1</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 = t2</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Date Placeholder 1">
            <a:extLst>
              <a:ext uri="{FF2B5EF4-FFF2-40B4-BE49-F238E27FC236}">
                <a16:creationId xmlns:a16="http://schemas.microsoft.com/office/drawing/2014/main" id="{F92EAFD2-C53E-48FB-AC16-289501335F41}"/>
              </a:ext>
            </a:extLst>
          </p:cNvPr>
          <p:cNvSpPr>
            <a:spLocks noGrp="1"/>
          </p:cNvSpPr>
          <p:nvPr>
            <p:ph type="dt" sz="half" idx="10"/>
          </p:nvPr>
        </p:nvSpPr>
        <p:spPr/>
        <p:txBody>
          <a:bodyPr/>
          <a:lstStyle/>
          <a:p>
            <a:fld id="{1CDEDA95-12F2-4A5F-AB79-DB43CFEA33CA}" type="datetime1">
              <a:rPr lang="en-US" smtClean="0"/>
              <a:t>7/24/2025</a:t>
            </a:fld>
            <a:endParaRPr lang="en-US"/>
          </a:p>
        </p:txBody>
      </p:sp>
      <p:sp>
        <p:nvSpPr>
          <p:cNvPr id="4" name="Footer Placeholder 3">
            <a:extLst>
              <a:ext uri="{FF2B5EF4-FFF2-40B4-BE49-F238E27FC236}">
                <a16:creationId xmlns:a16="http://schemas.microsoft.com/office/drawing/2014/main" id="{775BC790-9200-E7A8-1158-809B5356574B}"/>
              </a:ext>
            </a:extLst>
          </p:cNvPr>
          <p:cNvSpPr>
            <a:spLocks noGrp="1"/>
          </p:cNvSpPr>
          <p:nvPr>
            <p:ph type="ftr" sz="quarter" idx="11"/>
          </p:nvPr>
        </p:nvSpPr>
        <p:spPr/>
        <p:txBody>
          <a:bodyPr/>
          <a:lstStyle/>
          <a:p>
            <a:r>
              <a:rPr lang="en-US"/>
              <a:t>Compiler</a:t>
            </a:r>
          </a:p>
        </p:txBody>
      </p:sp>
      <p:sp>
        <p:nvSpPr>
          <p:cNvPr id="5" name="Slide Number Placeholder 4">
            <a:extLst>
              <a:ext uri="{FF2B5EF4-FFF2-40B4-BE49-F238E27FC236}">
                <a16:creationId xmlns:a16="http://schemas.microsoft.com/office/drawing/2014/main" id="{43AB6142-1948-8D03-5DC4-72F73DEDFCB4}"/>
              </a:ext>
            </a:extLst>
          </p:cNvPr>
          <p:cNvSpPr>
            <a:spLocks noGrp="1"/>
          </p:cNvSpPr>
          <p:nvPr>
            <p:ph type="sldNum" sz="quarter" idx="12"/>
          </p:nvPr>
        </p:nvSpPr>
        <p:spPr/>
        <p:txBody>
          <a:bodyPr/>
          <a:lstStyle/>
          <a:p>
            <a:fld id="{0500E08A-8D3C-4EE5-AE16-2C012FBB40F3}" type="slidenum">
              <a:rPr lang="en-US" smtClean="0"/>
              <a:t>30</a:t>
            </a:fld>
            <a:endParaRPr lang="en-US"/>
          </a:p>
        </p:txBody>
      </p:sp>
    </p:spTree>
    <p:extLst>
      <p:ext uri="{BB962C8B-B14F-4D97-AF65-F5344CB8AC3E}">
        <p14:creationId xmlns:p14="http://schemas.microsoft.com/office/powerpoint/2010/main" val="5747556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A773BD-4982-6B57-E115-32BB26033DB3}"/>
              </a:ext>
            </a:extLst>
          </p:cNvPr>
          <p:cNvSpPr txBox="1"/>
          <p:nvPr/>
        </p:nvSpPr>
        <p:spPr>
          <a:xfrm>
            <a:off x="645241" y="315387"/>
            <a:ext cx="11035481" cy="6283580"/>
          </a:xfrm>
          <a:prstGeom prst="rect">
            <a:avLst/>
          </a:prstGeom>
          <a:noFill/>
        </p:spPr>
        <p:txBody>
          <a:bodyPr wrap="square">
            <a:spAutoFit/>
          </a:bodyPr>
          <a:lstStyle/>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Quadruples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Each instruction is represented as a 4-tuple: (operator, arg1, arg2, result)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Example: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c, d, t1)</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b, t1, t2)</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t2, -, a)</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Triples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Similar to quadruples but the result is referenced by position.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Example: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(0) (*, c, d)</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(1) (+, b, (0))</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(2) (=, (1), a)</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Date Placeholder 1">
            <a:extLst>
              <a:ext uri="{FF2B5EF4-FFF2-40B4-BE49-F238E27FC236}">
                <a16:creationId xmlns:a16="http://schemas.microsoft.com/office/drawing/2014/main" id="{FDE2F533-1E5A-6A95-379F-6ED62023325B}"/>
              </a:ext>
            </a:extLst>
          </p:cNvPr>
          <p:cNvSpPr>
            <a:spLocks noGrp="1"/>
          </p:cNvSpPr>
          <p:nvPr>
            <p:ph type="dt" sz="half" idx="10"/>
          </p:nvPr>
        </p:nvSpPr>
        <p:spPr/>
        <p:txBody>
          <a:bodyPr/>
          <a:lstStyle/>
          <a:p>
            <a:fld id="{90F0C00D-024C-4524-9796-2C12FC40D0A3}" type="datetime1">
              <a:rPr lang="en-US" smtClean="0"/>
              <a:t>7/24/2025</a:t>
            </a:fld>
            <a:endParaRPr lang="en-US"/>
          </a:p>
        </p:txBody>
      </p:sp>
      <p:sp>
        <p:nvSpPr>
          <p:cNvPr id="4" name="Footer Placeholder 3">
            <a:extLst>
              <a:ext uri="{FF2B5EF4-FFF2-40B4-BE49-F238E27FC236}">
                <a16:creationId xmlns:a16="http://schemas.microsoft.com/office/drawing/2014/main" id="{CF2876AA-2606-96A7-A5E3-0F28CA90E0AC}"/>
              </a:ext>
            </a:extLst>
          </p:cNvPr>
          <p:cNvSpPr>
            <a:spLocks noGrp="1"/>
          </p:cNvSpPr>
          <p:nvPr>
            <p:ph type="ftr" sz="quarter" idx="11"/>
          </p:nvPr>
        </p:nvSpPr>
        <p:spPr/>
        <p:txBody>
          <a:bodyPr/>
          <a:lstStyle/>
          <a:p>
            <a:r>
              <a:rPr lang="en-US"/>
              <a:t>Compiler</a:t>
            </a:r>
          </a:p>
        </p:txBody>
      </p:sp>
      <p:sp>
        <p:nvSpPr>
          <p:cNvPr id="5" name="Slide Number Placeholder 4">
            <a:extLst>
              <a:ext uri="{FF2B5EF4-FFF2-40B4-BE49-F238E27FC236}">
                <a16:creationId xmlns:a16="http://schemas.microsoft.com/office/drawing/2014/main" id="{0AECF2B4-98F5-984D-4B19-AB41E66CD1D2}"/>
              </a:ext>
            </a:extLst>
          </p:cNvPr>
          <p:cNvSpPr>
            <a:spLocks noGrp="1"/>
          </p:cNvSpPr>
          <p:nvPr>
            <p:ph type="sldNum" sz="quarter" idx="12"/>
          </p:nvPr>
        </p:nvSpPr>
        <p:spPr/>
        <p:txBody>
          <a:bodyPr/>
          <a:lstStyle/>
          <a:p>
            <a:fld id="{0500E08A-8D3C-4EE5-AE16-2C012FBB40F3}" type="slidenum">
              <a:rPr lang="en-US" smtClean="0"/>
              <a:t>31</a:t>
            </a:fld>
            <a:endParaRPr lang="en-US"/>
          </a:p>
        </p:txBody>
      </p:sp>
    </p:spTree>
    <p:extLst>
      <p:ext uri="{BB962C8B-B14F-4D97-AF65-F5344CB8AC3E}">
        <p14:creationId xmlns:p14="http://schemas.microsoft.com/office/powerpoint/2010/main" val="389138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414D32-C1D7-8E90-273A-75ED9EED9514}"/>
              </a:ext>
            </a:extLst>
          </p:cNvPr>
          <p:cNvSpPr txBox="1"/>
          <p:nvPr/>
        </p:nvSpPr>
        <p:spPr>
          <a:xfrm>
            <a:off x="353961" y="305515"/>
            <a:ext cx="6828504" cy="4496424"/>
          </a:xfrm>
          <a:prstGeom prst="rect">
            <a:avLst/>
          </a:prstGeom>
          <a:noFill/>
        </p:spPr>
        <p:txBody>
          <a:bodyPr wrap="square">
            <a:spAutoFit/>
          </a:bodyPr>
          <a:lstStyle/>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Static Single Assignment (SSA)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Each variable is assigned exactly once. SSA is excellent for optimization.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Example: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986801"/>
                </a:solidFill>
                <a:effectLst/>
                <a:latin typeface="Times New Roman" panose="02020603050405020304" pitchFamily="18" charset="0"/>
                <a:ea typeface="Times New Roman" panose="02020603050405020304" pitchFamily="18" charset="0"/>
                <a:cs typeface="Times New Roman" panose="02020603050405020304" pitchFamily="18" charset="0"/>
              </a:rPr>
              <a:t>a1</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 b0 + c0</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986801"/>
                </a:solidFill>
                <a:effectLst/>
                <a:latin typeface="Times New Roman" panose="02020603050405020304" pitchFamily="18" charset="0"/>
                <a:ea typeface="Times New Roman" panose="02020603050405020304" pitchFamily="18" charset="0"/>
                <a:cs typeface="Times New Roman" panose="02020603050405020304" pitchFamily="18" charset="0"/>
              </a:rPr>
              <a:t>d1</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 a1 * </a:t>
            </a:r>
            <a:r>
              <a:rPr lang="en-US" sz="2400" kern="0" dirty="0">
                <a:solidFill>
                  <a:srgbClr val="986801"/>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Abstract Syntax Tree (AST)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ASTs abstract away syntax-specific details but preserve the structure of the source program.</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D4C8A87F-21DF-E502-1D03-B494C9F2F8AF}"/>
              </a:ext>
            </a:extLst>
          </p:cNvPr>
          <p:cNvSpPr txBox="1"/>
          <p:nvPr/>
        </p:nvSpPr>
        <p:spPr>
          <a:xfrm>
            <a:off x="7370507" y="795328"/>
            <a:ext cx="4590435" cy="3516797"/>
          </a:xfrm>
          <a:prstGeom prst="rect">
            <a:avLst/>
          </a:prstGeom>
          <a:noFill/>
        </p:spPr>
        <p:txBody>
          <a:bodyPr wrap="square">
            <a:spAutoFit/>
          </a:bodyPr>
          <a:lstStyle/>
          <a:p>
            <a:pPr marL="0" marR="0">
              <a:lnSpc>
                <a:spcPct val="115000"/>
              </a:lnSpc>
              <a:spcAft>
                <a:spcPts val="800"/>
              </a:spcAft>
              <a:buNone/>
            </a:pP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Example (for </a:t>
            </a:r>
            <a:r>
              <a:rPr lang="en-US" sz="2000" kern="0" dirty="0">
                <a:solidFill>
                  <a:srgbClr val="0D0D0D"/>
                </a:solidFill>
                <a:effectLst/>
                <a:latin typeface="Consolas" panose="020B0609020204030204" pitchFamily="49" charset="0"/>
                <a:ea typeface="Times New Roman" panose="02020603050405020304" pitchFamily="18" charset="0"/>
                <a:cs typeface="Courier New" panose="02070309020205020404" pitchFamily="49" charset="0"/>
              </a:rPr>
              <a:t>a = b + c * d</a:t>
            </a: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D0D0D"/>
                </a:solidFill>
                <a:effectLst/>
                <a:latin typeface="Consolas" panose="020B0609020204030204" pitchFamily="49" charset="0"/>
                <a:ea typeface="Times New Roman" panose="02020603050405020304" pitchFamily="18" charset="0"/>
                <a:cs typeface="Courier New" panose="02070309020205020404" pitchFamily="49" charset="0"/>
              </a:rPr>
              <a:t>      =</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D0D0D"/>
                </a:solidFill>
                <a:effectLst/>
                <a:latin typeface="Consolas" panose="020B0609020204030204" pitchFamily="49" charset="0"/>
                <a:ea typeface="Times New Roman" panose="02020603050405020304" pitchFamily="18" charset="0"/>
                <a:cs typeface="Courier New" panose="02070309020205020404" pitchFamily="49" charset="0"/>
              </a:rPr>
              <a:t>     / \</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D0D0D"/>
                </a:solidFill>
                <a:effectLst/>
                <a:latin typeface="Consolas" panose="020B0609020204030204" pitchFamily="49" charset="0"/>
                <a:ea typeface="Times New Roman" panose="02020603050405020304" pitchFamily="18" charset="0"/>
                <a:cs typeface="Courier New" panose="02070309020205020404" pitchFamily="49" charset="0"/>
              </a:rPr>
              <a:t>    a   +</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D0D0D"/>
                </a:solidFill>
                <a:effectLst/>
                <a:latin typeface="Consolas" panose="020B0609020204030204" pitchFamily="49" charset="0"/>
                <a:ea typeface="Times New Roman" panose="02020603050405020304" pitchFamily="18" charset="0"/>
                <a:cs typeface="Courier New" panose="02070309020205020404" pitchFamily="49" charset="0"/>
              </a:rPr>
              <a:t>       / \</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D0D0D"/>
                </a:solidFill>
                <a:effectLst/>
                <a:latin typeface="Consolas" panose="020B0609020204030204" pitchFamily="49" charset="0"/>
                <a:ea typeface="Times New Roman" panose="02020603050405020304" pitchFamily="18" charset="0"/>
                <a:cs typeface="Courier New" panose="02070309020205020404" pitchFamily="49" charset="0"/>
              </a:rPr>
              <a:t>      b   *</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D0D0D"/>
                </a:solidFill>
                <a:effectLst/>
                <a:latin typeface="Consolas" panose="020B0609020204030204" pitchFamily="49" charset="0"/>
                <a:ea typeface="Times New Roman" panose="02020603050405020304" pitchFamily="18" charset="0"/>
                <a:cs typeface="Courier New" panose="02070309020205020404" pitchFamily="49" charset="0"/>
              </a:rPr>
              <a:t>         / \</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D0D0D"/>
                </a:solidFill>
                <a:effectLst/>
                <a:latin typeface="Consolas" panose="020B0609020204030204" pitchFamily="49" charset="0"/>
                <a:ea typeface="Times New Roman" panose="02020603050405020304" pitchFamily="18" charset="0"/>
                <a:cs typeface="Courier New" panose="02070309020205020404" pitchFamily="49" charset="0"/>
              </a:rPr>
              <a:t>        c   d</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Date Placeholder 1">
            <a:extLst>
              <a:ext uri="{FF2B5EF4-FFF2-40B4-BE49-F238E27FC236}">
                <a16:creationId xmlns:a16="http://schemas.microsoft.com/office/drawing/2014/main" id="{8A626F30-D501-0FC7-1EBD-333D60B10430}"/>
              </a:ext>
            </a:extLst>
          </p:cNvPr>
          <p:cNvSpPr>
            <a:spLocks noGrp="1"/>
          </p:cNvSpPr>
          <p:nvPr>
            <p:ph type="dt" sz="half" idx="10"/>
          </p:nvPr>
        </p:nvSpPr>
        <p:spPr/>
        <p:txBody>
          <a:bodyPr/>
          <a:lstStyle/>
          <a:p>
            <a:fld id="{0C132DFC-D3EA-4BC2-A26C-6EF33D304A1F}" type="datetime1">
              <a:rPr lang="en-US" smtClean="0"/>
              <a:t>7/24/2025</a:t>
            </a:fld>
            <a:endParaRPr lang="en-US"/>
          </a:p>
        </p:txBody>
      </p:sp>
      <p:sp>
        <p:nvSpPr>
          <p:cNvPr id="4" name="Footer Placeholder 3">
            <a:extLst>
              <a:ext uri="{FF2B5EF4-FFF2-40B4-BE49-F238E27FC236}">
                <a16:creationId xmlns:a16="http://schemas.microsoft.com/office/drawing/2014/main" id="{BC908178-D042-A330-2FFC-52AA1B5CFCFC}"/>
              </a:ext>
            </a:extLst>
          </p:cNvPr>
          <p:cNvSpPr>
            <a:spLocks noGrp="1"/>
          </p:cNvSpPr>
          <p:nvPr>
            <p:ph type="ftr" sz="quarter" idx="11"/>
          </p:nvPr>
        </p:nvSpPr>
        <p:spPr/>
        <p:txBody>
          <a:bodyPr/>
          <a:lstStyle/>
          <a:p>
            <a:r>
              <a:rPr lang="en-US"/>
              <a:t>Compiler</a:t>
            </a:r>
          </a:p>
        </p:txBody>
      </p:sp>
      <p:sp>
        <p:nvSpPr>
          <p:cNvPr id="6" name="Slide Number Placeholder 5">
            <a:extLst>
              <a:ext uri="{FF2B5EF4-FFF2-40B4-BE49-F238E27FC236}">
                <a16:creationId xmlns:a16="http://schemas.microsoft.com/office/drawing/2014/main" id="{C321FC73-5FD1-FC94-B26E-0CE2D41574B2}"/>
              </a:ext>
            </a:extLst>
          </p:cNvPr>
          <p:cNvSpPr>
            <a:spLocks noGrp="1"/>
          </p:cNvSpPr>
          <p:nvPr>
            <p:ph type="sldNum" sz="quarter" idx="12"/>
          </p:nvPr>
        </p:nvSpPr>
        <p:spPr/>
        <p:txBody>
          <a:bodyPr/>
          <a:lstStyle/>
          <a:p>
            <a:fld id="{0500E08A-8D3C-4EE5-AE16-2C012FBB40F3}" type="slidenum">
              <a:rPr lang="en-US" smtClean="0"/>
              <a:t>32</a:t>
            </a:fld>
            <a:endParaRPr lang="en-US"/>
          </a:p>
        </p:txBody>
      </p:sp>
    </p:spTree>
    <p:extLst>
      <p:ext uri="{BB962C8B-B14F-4D97-AF65-F5344CB8AC3E}">
        <p14:creationId xmlns:p14="http://schemas.microsoft.com/office/powerpoint/2010/main" val="13305306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1F82C5-D7AC-8D59-23DF-22EF8A7031C0}"/>
              </a:ext>
            </a:extLst>
          </p:cNvPr>
          <p:cNvSpPr txBox="1"/>
          <p:nvPr/>
        </p:nvSpPr>
        <p:spPr>
          <a:xfrm>
            <a:off x="468261" y="0"/>
            <a:ext cx="11138719" cy="1798441"/>
          </a:xfrm>
          <a:prstGeom prst="rect">
            <a:avLst/>
          </a:prstGeom>
          <a:noFill/>
        </p:spPr>
        <p:txBody>
          <a:bodyPr wrap="square">
            <a:spAutoFit/>
          </a:bodyPr>
          <a:lstStyle/>
          <a:p>
            <a:pPr marL="0" marR="0">
              <a:lnSpc>
                <a:spcPct val="115000"/>
              </a:lnSpc>
              <a:spcAft>
                <a:spcPts val="800"/>
              </a:spcAft>
              <a:buNone/>
            </a:pP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Code Generation from Intermediate Code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None/>
            </a:pPr>
            <a:r>
              <a:rPr lang="en-US" sz="2400" kern="0" dirty="0">
                <a:solidFill>
                  <a:srgbClr val="0D0D0D"/>
                </a:solidFill>
                <a:effectLst/>
                <a:latin typeface="Times New Roman" panose="02020603050405020304" pitchFamily="18" charset="0"/>
                <a:ea typeface="Times New Roman" panose="02020603050405020304" pitchFamily="18" charset="0"/>
              </a:rPr>
              <a:t>After optimization, the IR is translated into target (machine or assembly) code. The IR supports this by being low-level enough to model machine instructions and high-level enough to allow further transformations</a:t>
            </a:r>
            <a:endParaRPr lang="en-US" sz="2400" dirty="0"/>
          </a:p>
        </p:txBody>
      </p:sp>
      <p:sp>
        <p:nvSpPr>
          <p:cNvPr id="5" name="TextBox 4">
            <a:extLst>
              <a:ext uri="{FF2B5EF4-FFF2-40B4-BE49-F238E27FC236}">
                <a16:creationId xmlns:a16="http://schemas.microsoft.com/office/drawing/2014/main" id="{86F6D7E4-14A4-8CBC-58B5-DBDF55A55315}"/>
              </a:ext>
            </a:extLst>
          </p:cNvPr>
          <p:cNvSpPr txBox="1"/>
          <p:nvPr/>
        </p:nvSpPr>
        <p:spPr>
          <a:xfrm>
            <a:off x="468260" y="2227543"/>
            <a:ext cx="10799507" cy="4142481"/>
          </a:xfrm>
          <a:prstGeom prst="rect">
            <a:avLst/>
          </a:prstGeom>
          <a:noFill/>
        </p:spPr>
        <p:txBody>
          <a:bodyPr wrap="square">
            <a:spAutoFit/>
          </a:bodyPr>
          <a:lstStyle/>
          <a:p>
            <a:pPr marL="0" marR="0">
              <a:lnSpc>
                <a:spcPct val="115000"/>
              </a:lnSpc>
              <a:spcAft>
                <a:spcPts val="800"/>
              </a:spcAft>
              <a:buNone/>
            </a:pP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Intermediate Code Generation Rules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Intermediate code is typically generated using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syntax-directed translation schemes</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where productions of a grammar are annotated with semantic rules.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Example Grammar Rule: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E → E1 + 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Semantic Rule: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E.place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newtemp</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emit(</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E.place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E1.place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T.place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Date Placeholder 1">
            <a:extLst>
              <a:ext uri="{FF2B5EF4-FFF2-40B4-BE49-F238E27FC236}">
                <a16:creationId xmlns:a16="http://schemas.microsoft.com/office/drawing/2014/main" id="{55DB857A-BCCE-517C-B892-1D6BA88C4E97}"/>
              </a:ext>
            </a:extLst>
          </p:cNvPr>
          <p:cNvSpPr>
            <a:spLocks noGrp="1"/>
          </p:cNvSpPr>
          <p:nvPr>
            <p:ph type="dt" sz="half" idx="10"/>
          </p:nvPr>
        </p:nvSpPr>
        <p:spPr/>
        <p:txBody>
          <a:bodyPr/>
          <a:lstStyle/>
          <a:p>
            <a:fld id="{3A4C3F30-E23A-4B25-B895-B964D1A9711B}" type="datetime1">
              <a:rPr lang="en-US" smtClean="0"/>
              <a:t>7/24/2025</a:t>
            </a:fld>
            <a:endParaRPr lang="en-US"/>
          </a:p>
        </p:txBody>
      </p:sp>
      <p:sp>
        <p:nvSpPr>
          <p:cNvPr id="4" name="Footer Placeholder 3">
            <a:extLst>
              <a:ext uri="{FF2B5EF4-FFF2-40B4-BE49-F238E27FC236}">
                <a16:creationId xmlns:a16="http://schemas.microsoft.com/office/drawing/2014/main" id="{526F557C-718A-EE49-B1F9-047355A39CED}"/>
              </a:ext>
            </a:extLst>
          </p:cNvPr>
          <p:cNvSpPr>
            <a:spLocks noGrp="1"/>
          </p:cNvSpPr>
          <p:nvPr>
            <p:ph type="ftr" sz="quarter" idx="11"/>
          </p:nvPr>
        </p:nvSpPr>
        <p:spPr/>
        <p:txBody>
          <a:bodyPr/>
          <a:lstStyle/>
          <a:p>
            <a:r>
              <a:rPr lang="en-US"/>
              <a:t>Compiler</a:t>
            </a:r>
          </a:p>
        </p:txBody>
      </p:sp>
      <p:sp>
        <p:nvSpPr>
          <p:cNvPr id="6" name="Slide Number Placeholder 5">
            <a:extLst>
              <a:ext uri="{FF2B5EF4-FFF2-40B4-BE49-F238E27FC236}">
                <a16:creationId xmlns:a16="http://schemas.microsoft.com/office/drawing/2014/main" id="{DFFAD32B-F5DC-5FA8-3410-CEC0DCBD8CE3}"/>
              </a:ext>
            </a:extLst>
          </p:cNvPr>
          <p:cNvSpPr>
            <a:spLocks noGrp="1"/>
          </p:cNvSpPr>
          <p:nvPr>
            <p:ph type="sldNum" sz="quarter" idx="12"/>
          </p:nvPr>
        </p:nvSpPr>
        <p:spPr/>
        <p:txBody>
          <a:bodyPr/>
          <a:lstStyle/>
          <a:p>
            <a:fld id="{0500E08A-8D3C-4EE5-AE16-2C012FBB40F3}" type="slidenum">
              <a:rPr lang="en-US" smtClean="0"/>
              <a:t>33</a:t>
            </a:fld>
            <a:endParaRPr lang="en-US"/>
          </a:p>
        </p:txBody>
      </p:sp>
    </p:spTree>
    <p:extLst>
      <p:ext uri="{BB962C8B-B14F-4D97-AF65-F5344CB8AC3E}">
        <p14:creationId xmlns:p14="http://schemas.microsoft.com/office/powerpoint/2010/main" val="5335990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503A8A-E66A-90BD-70C3-2B1450D8BA5A}"/>
              </a:ext>
            </a:extLst>
          </p:cNvPr>
          <p:cNvSpPr txBox="1"/>
          <p:nvPr/>
        </p:nvSpPr>
        <p:spPr>
          <a:xfrm>
            <a:off x="280220" y="0"/>
            <a:ext cx="11606980" cy="6538713"/>
          </a:xfrm>
          <a:prstGeom prst="rect">
            <a:avLst/>
          </a:prstGeom>
          <a:noFill/>
        </p:spPr>
        <p:txBody>
          <a:bodyPr wrap="square">
            <a:spAutoFit/>
          </a:bodyPr>
          <a:lstStyle/>
          <a:p>
            <a:pPr marL="0" marR="0">
              <a:lnSpc>
                <a:spcPct val="115000"/>
              </a:lnSpc>
              <a:spcAft>
                <a:spcPts val="800"/>
              </a:spcAft>
              <a:buNone/>
            </a:pPr>
            <a:r>
              <a:rPr lang="en-US" sz="40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Example: Translation of an Expression</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8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Given:</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383A42"/>
                </a:solidFill>
                <a:effectLst/>
                <a:latin typeface="Consolas" panose="020B0609020204030204" pitchFamily="49" charset="0"/>
                <a:ea typeface="Times New Roman" panose="02020603050405020304" pitchFamily="18" charset="0"/>
                <a:cs typeface="Courier New" panose="02070309020205020404" pitchFamily="49" charset="0"/>
              </a:rPr>
              <a:t>	x = (a + b) * (c - d); </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buNone/>
            </a:pP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TAC Translation:</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kern="0" dirty="0">
                <a:solidFill>
                  <a:srgbClr val="986801"/>
                </a:solidFill>
                <a:effectLst/>
                <a:latin typeface="Times New Roman" panose="02020603050405020304" pitchFamily="18" charset="0"/>
                <a:ea typeface="Times New Roman" panose="02020603050405020304" pitchFamily="18" charset="0"/>
                <a:cs typeface="Times New Roman" panose="02020603050405020304" pitchFamily="18" charset="0"/>
              </a:rPr>
              <a:t>t1</a:t>
            </a:r>
            <a:r>
              <a:rPr lang="en-US"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 a + b</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kern="0" dirty="0">
                <a:solidFill>
                  <a:srgbClr val="986801"/>
                </a:solidFill>
                <a:effectLst/>
                <a:latin typeface="Times New Roman" panose="02020603050405020304" pitchFamily="18" charset="0"/>
                <a:ea typeface="Times New Roman" panose="02020603050405020304" pitchFamily="18" charset="0"/>
                <a:cs typeface="Times New Roman" panose="02020603050405020304" pitchFamily="18" charset="0"/>
              </a:rPr>
              <a:t>t2</a:t>
            </a:r>
            <a:r>
              <a:rPr lang="en-US"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 c - d</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kern="0" dirty="0">
                <a:solidFill>
                  <a:srgbClr val="986801"/>
                </a:solidFill>
                <a:effectLst/>
                <a:latin typeface="Times New Roman" panose="02020603050405020304" pitchFamily="18" charset="0"/>
                <a:ea typeface="Times New Roman" panose="02020603050405020304" pitchFamily="18" charset="0"/>
                <a:cs typeface="Times New Roman" panose="02020603050405020304" pitchFamily="18" charset="0"/>
              </a:rPr>
              <a:t>t3</a:t>
            </a:r>
            <a:r>
              <a:rPr lang="en-US"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 t1 * t2</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kern="0" dirty="0">
                <a:solidFill>
                  <a:srgbClr val="986801"/>
                </a:solidFill>
                <a:effectLst/>
                <a:latin typeface="Times New Roman" panose="02020603050405020304" pitchFamily="18" charset="0"/>
                <a:ea typeface="Times New Roman" panose="02020603050405020304" pitchFamily="18" charset="0"/>
                <a:cs typeface="Times New Roman" panose="02020603050405020304" pitchFamily="18" charset="0"/>
              </a:rPr>
              <a:t>x</a:t>
            </a:r>
            <a:r>
              <a:rPr lang="en-US"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 t3</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pP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Quadruples:</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 b, t1)</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c, d, t2)</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t1, t2, t3)</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t3, -, x)</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pP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Triples:</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kern="0" dirty="0">
                <a:solidFill>
                  <a:srgbClr val="986801"/>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 a, b)</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kern="0" dirty="0">
                <a:solidFill>
                  <a:srgbClr val="986801"/>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 c, d)</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kern="0" dirty="0">
                <a:solidFill>
                  <a:srgbClr val="986801"/>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kern="0" dirty="0">
                <a:solidFill>
                  <a:srgbClr val="986801"/>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a:solidFill>
                  <a:srgbClr val="986801"/>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kern="0" dirty="0">
                <a:solidFill>
                  <a:srgbClr val="986801"/>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kern="0" dirty="0">
                <a:solidFill>
                  <a:srgbClr val="986801"/>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x)</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Date Placeholder 1">
            <a:extLst>
              <a:ext uri="{FF2B5EF4-FFF2-40B4-BE49-F238E27FC236}">
                <a16:creationId xmlns:a16="http://schemas.microsoft.com/office/drawing/2014/main" id="{16CFFE51-4591-E3F7-8142-1EAF1E9FC09A}"/>
              </a:ext>
            </a:extLst>
          </p:cNvPr>
          <p:cNvSpPr>
            <a:spLocks noGrp="1"/>
          </p:cNvSpPr>
          <p:nvPr>
            <p:ph type="dt" sz="half" idx="10"/>
          </p:nvPr>
        </p:nvSpPr>
        <p:spPr/>
        <p:txBody>
          <a:bodyPr/>
          <a:lstStyle/>
          <a:p>
            <a:fld id="{E45D4AED-DF7F-4421-BA4A-BE0B47C8CF01}" type="datetime1">
              <a:rPr lang="en-US" smtClean="0"/>
              <a:t>7/24/2025</a:t>
            </a:fld>
            <a:endParaRPr lang="en-US"/>
          </a:p>
        </p:txBody>
      </p:sp>
      <p:sp>
        <p:nvSpPr>
          <p:cNvPr id="4" name="Footer Placeholder 3">
            <a:extLst>
              <a:ext uri="{FF2B5EF4-FFF2-40B4-BE49-F238E27FC236}">
                <a16:creationId xmlns:a16="http://schemas.microsoft.com/office/drawing/2014/main" id="{450863AC-ACB5-1549-67A4-75CAD6941FAC}"/>
              </a:ext>
            </a:extLst>
          </p:cNvPr>
          <p:cNvSpPr>
            <a:spLocks noGrp="1"/>
          </p:cNvSpPr>
          <p:nvPr>
            <p:ph type="ftr" sz="quarter" idx="11"/>
          </p:nvPr>
        </p:nvSpPr>
        <p:spPr/>
        <p:txBody>
          <a:bodyPr/>
          <a:lstStyle/>
          <a:p>
            <a:r>
              <a:rPr lang="en-US"/>
              <a:t>Compiler</a:t>
            </a:r>
          </a:p>
        </p:txBody>
      </p:sp>
      <p:sp>
        <p:nvSpPr>
          <p:cNvPr id="5" name="Slide Number Placeholder 4">
            <a:extLst>
              <a:ext uri="{FF2B5EF4-FFF2-40B4-BE49-F238E27FC236}">
                <a16:creationId xmlns:a16="http://schemas.microsoft.com/office/drawing/2014/main" id="{92381B1B-769A-CA03-253E-29783F4C6F4E}"/>
              </a:ext>
            </a:extLst>
          </p:cNvPr>
          <p:cNvSpPr>
            <a:spLocks noGrp="1"/>
          </p:cNvSpPr>
          <p:nvPr>
            <p:ph type="sldNum" sz="quarter" idx="12"/>
          </p:nvPr>
        </p:nvSpPr>
        <p:spPr/>
        <p:txBody>
          <a:bodyPr/>
          <a:lstStyle/>
          <a:p>
            <a:fld id="{0500E08A-8D3C-4EE5-AE16-2C012FBB40F3}" type="slidenum">
              <a:rPr lang="en-US" smtClean="0"/>
              <a:t>34</a:t>
            </a:fld>
            <a:endParaRPr lang="en-US"/>
          </a:p>
        </p:txBody>
      </p:sp>
    </p:spTree>
    <p:extLst>
      <p:ext uri="{BB962C8B-B14F-4D97-AF65-F5344CB8AC3E}">
        <p14:creationId xmlns:p14="http://schemas.microsoft.com/office/powerpoint/2010/main" val="33447068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92FB0E-C5C8-F021-4C2A-854F601C922B}"/>
              </a:ext>
            </a:extLst>
          </p:cNvPr>
          <p:cNvSpPr txBox="1"/>
          <p:nvPr/>
        </p:nvSpPr>
        <p:spPr>
          <a:xfrm>
            <a:off x="746023" y="487293"/>
            <a:ext cx="10344764" cy="2641749"/>
          </a:xfrm>
          <a:prstGeom prst="rect">
            <a:avLst/>
          </a:prstGeom>
          <a:noFill/>
        </p:spPr>
        <p:txBody>
          <a:bodyPr wrap="square">
            <a:spAutoFit/>
          </a:bodyPr>
          <a:lstStyle/>
          <a:p>
            <a:pPr marL="0" marR="0">
              <a:lnSpc>
                <a:spcPct val="115000"/>
              </a:lnSpc>
              <a:spcAft>
                <a:spcPts val="800"/>
              </a:spcAft>
              <a:buNone/>
            </a:pP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Benefits of Intermediate Code</a:t>
            </a:r>
            <a:endParaRPr lang="en-US" b="1" kern="100" dirty="0">
              <a:latin typeface="Calibri" panose="020F0502020204030204" pitchFamily="34" charset="0"/>
              <a:ea typeface="Times New Roman" panose="02020603050405020304" pitchFamily="18" charset="0"/>
              <a:cs typeface="Times New Roman" panose="02020603050405020304" pitchFamily="18" charset="0"/>
            </a:endParaRPr>
          </a:p>
          <a:p>
            <a:pPr marL="342900" marR="0" indent="-342900">
              <a:lnSpc>
                <a:spcPct val="115000"/>
              </a:lnSpc>
              <a:spcAft>
                <a:spcPts val="800"/>
              </a:spcAft>
              <a:buFont typeface="Wingdings" panose="05000000000000000000" pitchFamily="2" charset="2"/>
              <a:buChar char="ü"/>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Facilitates debugging and error detection.</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Wingdings" panose="05000000000000000000" pitchFamily="2" charset="2"/>
              <a:buChar char="ü"/>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Helps in targeting multiple machine architectures with the same front-end.</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Wingdings" panose="05000000000000000000" pitchFamily="2" charset="2"/>
              <a:buChar char="ü"/>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Enables aggressive optimizations (constant folding, dead code elimination).</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ü"/>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Allows (</a:t>
            </a:r>
            <a:r>
              <a:rPr lang="en-US" sz="2400" kern="0" dirty="0" err="1">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JIT</a:t>
            </a:r>
            <a:r>
              <a:rPr lang="en-US" sz="2400" kern="0" dirty="0" err="1">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for</a:t>
            </a:r>
            <a:r>
              <a:rPr lang="en-US" sz="2400" kern="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 Just-In-Time </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compilation in virtual machines</a:t>
            </a:r>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B2B05E4-7FBA-BB84-0ABB-62069E829B4D}"/>
              </a:ext>
            </a:extLst>
          </p:cNvPr>
          <p:cNvSpPr>
            <a:spLocks noGrp="1"/>
          </p:cNvSpPr>
          <p:nvPr>
            <p:ph type="dt" sz="half" idx="10"/>
          </p:nvPr>
        </p:nvSpPr>
        <p:spPr/>
        <p:txBody>
          <a:bodyPr/>
          <a:lstStyle/>
          <a:p>
            <a:fld id="{F916D517-95A0-4097-A449-38ED64BB0D29}" type="datetime1">
              <a:rPr lang="en-US" smtClean="0"/>
              <a:t>7/24/2025</a:t>
            </a:fld>
            <a:endParaRPr lang="en-US"/>
          </a:p>
        </p:txBody>
      </p:sp>
      <p:sp>
        <p:nvSpPr>
          <p:cNvPr id="5" name="Footer Placeholder 4">
            <a:extLst>
              <a:ext uri="{FF2B5EF4-FFF2-40B4-BE49-F238E27FC236}">
                <a16:creationId xmlns:a16="http://schemas.microsoft.com/office/drawing/2014/main" id="{764E3459-9B2B-9139-D3BC-29C2AFC70812}"/>
              </a:ext>
            </a:extLst>
          </p:cNvPr>
          <p:cNvSpPr>
            <a:spLocks noGrp="1"/>
          </p:cNvSpPr>
          <p:nvPr>
            <p:ph type="ftr" sz="quarter" idx="11"/>
          </p:nvPr>
        </p:nvSpPr>
        <p:spPr/>
        <p:txBody>
          <a:bodyPr/>
          <a:lstStyle/>
          <a:p>
            <a:r>
              <a:rPr lang="en-US"/>
              <a:t>Compiler</a:t>
            </a:r>
          </a:p>
        </p:txBody>
      </p:sp>
      <p:sp>
        <p:nvSpPr>
          <p:cNvPr id="6" name="Slide Number Placeholder 5">
            <a:extLst>
              <a:ext uri="{FF2B5EF4-FFF2-40B4-BE49-F238E27FC236}">
                <a16:creationId xmlns:a16="http://schemas.microsoft.com/office/drawing/2014/main" id="{AC4EE1C9-C195-18E8-C526-209947BF373D}"/>
              </a:ext>
            </a:extLst>
          </p:cNvPr>
          <p:cNvSpPr>
            <a:spLocks noGrp="1"/>
          </p:cNvSpPr>
          <p:nvPr>
            <p:ph type="sldNum" sz="quarter" idx="12"/>
          </p:nvPr>
        </p:nvSpPr>
        <p:spPr/>
        <p:txBody>
          <a:bodyPr/>
          <a:lstStyle/>
          <a:p>
            <a:fld id="{0500E08A-8D3C-4EE5-AE16-2C012FBB40F3}" type="slidenum">
              <a:rPr lang="en-US" smtClean="0"/>
              <a:t>35</a:t>
            </a:fld>
            <a:endParaRPr lang="en-US"/>
          </a:p>
        </p:txBody>
      </p:sp>
    </p:spTree>
    <p:extLst>
      <p:ext uri="{BB962C8B-B14F-4D97-AF65-F5344CB8AC3E}">
        <p14:creationId xmlns:p14="http://schemas.microsoft.com/office/powerpoint/2010/main" val="7783289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E729F4-9CDE-4325-C86F-925B8343D371}"/>
              </a:ext>
            </a:extLst>
          </p:cNvPr>
          <p:cNvSpPr txBox="1"/>
          <p:nvPr/>
        </p:nvSpPr>
        <p:spPr>
          <a:xfrm>
            <a:off x="3020961" y="2505670"/>
            <a:ext cx="6150077" cy="923330"/>
          </a:xfrm>
          <a:prstGeom prst="rect">
            <a:avLst/>
          </a:prstGeom>
          <a:noFill/>
        </p:spPr>
        <p:txBody>
          <a:bodyPr wrap="square">
            <a:spAutoFit/>
          </a:bodyPr>
          <a:lstStyle/>
          <a:p>
            <a:r>
              <a:rPr lang="en-US" sz="5400" b="1" kern="1800" dirty="0">
                <a:solidFill>
                  <a:srgbClr val="0D0D0D"/>
                </a:solidFill>
                <a:effectLst/>
                <a:latin typeface="Times New Roman" panose="02020603050405020304" pitchFamily="18" charset="0"/>
                <a:ea typeface="Times New Roman" panose="02020603050405020304" pitchFamily="18" charset="0"/>
              </a:rPr>
              <a:t>Code Optimization </a:t>
            </a:r>
            <a:endParaRPr lang="en-US" sz="5400" dirty="0"/>
          </a:p>
        </p:txBody>
      </p:sp>
      <p:sp>
        <p:nvSpPr>
          <p:cNvPr id="4" name="Date Placeholder 3">
            <a:extLst>
              <a:ext uri="{FF2B5EF4-FFF2-40B4-BE49-F238E27FC236}">
                <a16:creationId xmlns:a16="http://schemas.microsoft.com/office/drawing/2014/main" id="{30D2127F-E01E-FBA9-0383-8F2D21DACA5B}"/>
              </a:ext>
            </a:extLst>
          </p:cNvPr>
          <p:cNvSpPr>
            <a:spLocks noGrp="1"/>
          </p:cNvSpPr>
          <p:nvPr>
            <p:ph type="dt" sz="half" idx="10"/>
          </p:nvPr>
        </p:nvSpPr>
        <p:spPr/>
        <p:txBody>
          <a:bodyPr/>
          <a:lstStyle/>
          <a:p>
            <a:fld id="{263A6B2F-EE62-4723-A8F4-D046FE15B2D9}" type="datetime1">
              <a:rPr lang="en-US" smtClean="0"/>
              <a:t>7/24/2025</a:t>
            </a:fld>
            <a:endParaRPr lang="en-US"/>
          </a:p>
        </p:txBody>
      </p:sp>
      <p:sp>
        <p:nvSpPr>
          <p:cNvPr id="5" name="Footer Placeholder 4">
            <a:extLst>
              <a:ext uri="{FF2B5EF4-FFF2-40B4-BE49-F238E27FC236}">
                <a16:creationId xmlns:a16="http://schemas.microsoft.com/office/drawing/2014/main" id="{5DE963CE-C813-04A9-4BEE-2C65E0E9CF07}"/>
              </a:ext>
            </a:extLst>
          </p:cNvPr>
          <p:cNvSpPr>
            <a:spLocks noGrp="1"/>
          </p:cNvSpPr>
          <p:nvPr>
            <p:ph type="ftr" sz="quarter" idx="11"/>
          </p:nvPr>
        </p:nvSpPr>
        <p:spPr/>
        <p:txBody>
          <a:bodyPr/>
          <a:lstStyle/>
          <a:p>
            <a:r>
              <a:rPr lang="en-US"/>
              <a:t>Compiler</a:t>
            </a:r>
          </a:p>
        </p:txBody>
      </p:sp>
      <p:sp>
        <p:nvSpPr>
          <p:cNvPr id="6" name="Slide Number Placeholder 5">
            <a:extLst>
              <a:ext uri="{FF2B5EF4-FFF2-40B4-BE49-F238E27FC236}">
                <a16:creationId xmlns:a16="http://schemas.microsoft.com/office/drawing/2014/main" id="{964F7F03-A35A-C19C-94C0-4677B12D54D0}"/>
              </a:ext>
            </a:extLst>
          </p:cNvPr>
          <p:cNvSpPr>
            <a:spLocks noGrp="1"/>
          </p:cNvSpPr>
          <p:nvPr>
            <p:ph type="sldNum" sz="quarter" idx="12"/>
          </p:nvPr>
        </p:nvSpPr>
        <p:spPr/>
        <p:txBody>
          <a:bodyPr/>
          <a:lstStyle/>
          <a:p>
            <a:fld id="{0500E08A-8D3C-4EE5-AE16-2C012FBB40F3}" type="slidenum">
              <a:rPr lang="en-US" smtClean="0"/>
              <a:t>36</a:t>
            </a:fld>
            <a:endParaRPr lang="en-US"/>
          </a:p>
        </p:txBody>
      </p:sp>
    </p:spTree>
    <p:extLst>
      <p:ext uri="{BB962C8B-B14F-4D97-AF65-F5344CB8AC3E}">
        <p14:creationId xmlns:p14="http://schemas.microsoft.com/office/powerpoint/2010/main" val="37883219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4E3469-1AD2-DFD5-BDBC-17F3A5FC1199}"/>
              </a:ext>
            </a:extLst>
          </p:cNvPr>
          <p:cNvSpPr txBox="1"/>
          <p:nvPr/>
        </p:nvSpPr>
        <p:spPr>
          <a:xfrm>
            <a:off x="704235" y="391564"/>
            <a:ext cx="10607778" cy="2677656"/>
          </a:xfrm>
          <a:prstGeom prst="rect">
            <a:avLst/>
          </a:prstGeom>
          <a:noFill/>
        </p:spPr>
        <p:txBody>
          <a:bodyPr wrap="square">
            <a:spAutoFit/>
          </a:bodyPr>
          <a:lstStyle/>
          <a:p>
            <a:pPr marL="457200" indent="-457200" algn="just">
              <a:buFont typeface="Wingdings" panose="05000000000000000000" pitchFamily="2" charset="2"/>
              <a:buChar char="ü"/>
            </a:pPr>
            <a:r>
              <a:rPr lang="en-US" sz="2800" kern="0" dirty="0">
                <a:solidFill>
                  <a:srgbClr val="0D0D0D"/>
                </a:solidFill>
                <a:effectLst/>
                <a:latin typeface="Times New Roman" panose="02020603050405020304" pitchFamily="18" charset="0"/>
                <a:ea typeface="Times New Roman" panose="02020603050405020304" pitchFamily="18" charset="0"/>
              </a:rPr>
              <a:t>Code Optimization is an essential phase in compiler design that aims to improve the quality of the intermediate or final code generated by the compiler without altering the program's semantics (meaning). The goal is to make the code run faster, consume less memory, or use fewer instructions, thereby improving overall performance and efficiency</a:t>
            </a:r>
            <a:endParaRPr lang="en-US" sz="2800" dirty="0"/>
          </a:p>
        </p:txBody>
      </p:sp>
      <p:sp>
        <p:nvSpPr>
          <p:cNvPr id="5" name="TextBox 4">
            <a:extLst>
              <a:ext uri="{FF2B5EF4-FFF2-40B4-BE49-F238E27FC236}">
                <a16:creationId xmlns:a16="http://schemas.microsoft.com/office/drawing/2014/main" id="{B239819B-A0D1-8B52-CF64-AE57BC8BCC30}"/>
              </a:ext>
            </a:extLst>
          </p:cNvPr>
          <p:cNvSpPr txBox="1"/>
          <p:nvPr/>
        </p:nvSpPr>
        <p:spPr>
          <a:xfrm>
            <a:off x="704234" y="3429000"/>
            <a:ext cx="10814255" cy="3108543"/>
          </a:xfrm>
          <a:prstGeom prst="rect">
            <a:avLst/>
          </a:prstGeom>
          <a:noFill/>
        </p:spPr>
        <p:txBody>
          <a:bodyPr wrap="square">
            <a:spAutoFit/>
          </a:bodyPr>
          <a:lstStyle/>
          <a:p>
            <a:pPr marL="457200" indent="-457200" algn="just">
              <a:buFont typeface="Wingdings" panose="05000000000000000000" pitchFamily="2" charset="2"/>
              <a:buChar char="ü"/>
            </a:pPr>
            <a:r>
              <a:rPr lang="en-US" sz="2800" kern="0" dirty="0">
                <a:solidFill>
                  <a:srgbClr val="0D0D0D"/>
                </a:solidFill>
                <a:effectLst/>
                <a:latin typeface="Times New Roman" panose="02020603050405020304" pitchFamily="18" charset="0"/>
                <a:ea typeface="Times New Roman" panose="02020603050405020304" pitchFamily="18" charset="0"/>
              </a:rPr>
              <a:t>Code optimization is a critical step in compiler design that directly impacts the performance of the generated code. A well-optimized compiler not only produces faster and smaller executables but also utilizes system resources efficiently. Both machine-independent and machine-dependent optimizations play a role, and modern compilers use a combination of local and global optimizations, often guided by data flow analysis and control flow analysis.</a:t>
            </a:r>
            <a:endParaRPr lang="en-US" sz="2800" dirty="0"/>
          </a:p>
        </p:txBody>
      </p:sp>
      <p:sp>
        <p:nvSpPr>
          <p:cNvPr id="6" name="Date Placeholder 5">
            <a:extLst>
              <a:ext uri="{FF2B5EF4-FFF2-40B4-BE49-F238E27FC236}">
                <a16:creationId xmlns:a16="http://schemas.microsoft.com/office/drawing/2014/main" id="{467AD788-D63C-F68B-9F5D-4657D81C98A3}"/>
              </a:ext>
            </a:extLst>
          </p:cNvPr>
          <p:cNvSpPr>
            <a:spLocks noGrp="1"/>
          </p:cNvSpPr>
          <p:nvPr>
            <p:ph type="dt" sz="half" idx="10"/>
          </p:nvPr>
        </p:nvSpPr>
        <p:spPr/>
        <p:txBody>
          <a:bodyPr/>
          <a:lstStyle/>
          <a:p>
            <a:fld id="{6042B3A8-89E2-441B-9CC4-9BF3007270C1}" type="datetime1">
              <a:rPr lang="en-US" smtClean="0"/>
              <a:t>7/24/2025</a:t>
            </a:fld>
            <a:endParaRPr lang="en-US"/>
          </a:p>
        </p:txBody>
      </p:sp>
      <p:sp>
        <p:nvSpPr>
          <p:cNvPr id="7" name="Footer Placeholder 6">
            <a:extLst>
              <a:ext uri="{FF2B5EF4-FFF2-40B4-BE49-F238E27FC236}">
                <a16:creationId xmlns:a16="http://schemas.microsoft.com/office/drawing/2014/main" id="{414F215F-2A9F-FCCF-9FFA-91FFD3547A8A}"/>
              </a:ext>
            </a:extLst>
          </p:cNvPr>
          <p:cNvSpPr>
            <a:spLocks noGrp="1"/>
          </p:cNvSpPr>
          <p:nvPr>
            <p:ph type="ftr" sz="quarter" idx="11"/>
          </p:nvPr>
        </p:nvSpPr>
        <p:spPr/>
        <p:txBody>
          <a:bodyPr/>
          <a:lstStyle/>
          <a:p>
            <a:r>
              <a:rPr lang="en-US"/>
              <a:t>Compiler</a:t>
            </a:r>
          </a:p>
        </p:txBody>
      </p:sp>
      <p:sp>
        <p:nvSpPr>
          <p:cNvPr id="8" name="Slide Number Placeholder 7">
            <a:extLst>
              <a:ext uri="{FF2B5EF4-FFF2-40B4-BE49-F238E27FC236}">
                <a16:creationId xmlns:a16="http://schemas.microsoft.com/office/drawing/2014/main" id="{7ADD33D6-DA2D-F1AD-1476-8B3DB730D88D}"/>
              </a:ext>
            </a:extLst>
          </p:cNvPr>
          <p:cNvSpPr>
            <a:spLocks noGrp="1"/>
          </p:cNvSpPr>
          <p:nvPr>
            <p:ph type="sldNum" sz="quarter" idx="12"/>
          </p:nvPr>
        </p:nvSpPr>
        <p:spPr/>
        <p:txBody>
          <a:bodyPr/>
          <a:lstStyle/>
          <a:p>
            <a:fld id="{0500E08A-8D3C-4EE5-AE16-2C012FBB40F3}" type="slidenum">
              <a:rPr lang="en-US" smtClean="0"/>
              <a:t>37</a:t>
            </a:fld>
            <a:endParaRPr lang="en-US"/>
          </a:p>
        </p:txBody>
      </p:sp>
    </p:spTree>
    <p:extLst>
      <p:ext uri="{BB962C8B-B14F-4D97-AF65-F5344CB8AC3E}">
        <p14:creationId xmlns:p14="http://schemas.microsoft.com/office/powerpoint/2010/main" val="32103821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AC8647-9480-C19B-4607-954264FAD39F}"/>
              </a:ext>
            </a:extLst>
          </p:cNvPr>
          <p:cNvSpPr txBox="1"/>
          <p:nvPr/>
        </p:nvSpPr>
        <p:spPr>
          <a:xfrm>
            <a:off x="748481" y="205346"/>
            <a:ext cx="10711016" cy="4593052"/>
          </a:xfrm>
          <a:prstGeom prst="rect">
            <a:avLst/>
          </a:prstGeom>
          <a:noFill/>
        </p:spPr>
        <p:txBody>
          <a:bodyPr wrap="square">
            <a:spAutoFit/>
          </a:bodyPr>
          <a:lstStyle/>
          <a:p>
            <a:pPr marL="0" marR="0">
              <a:lnSpc>
                <a:spcPct val="115000"/>
              </a:lnSpc>
              <a:spcAft>
                <a:spcPts val="800"/>
              </a:spcAft>
              <a:buNone/>
            </a:pP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Objectives of Code Optimization</a:t>
            </a:r>
            <a:endParaRPr lang="en-US" kern="100" dirty="0">
              <a:latin typeface="Calibri" panose="020F0502020204030204" pitchFamily="34" charset="0"/>
              <a:ea typeface="Times New Roman" panose="02020603050405020304" pitchFamily="18" charset="0"/>
              <a:cs typeface="Times New Roman" panose="02020603050405020304" pitchFamily="18" charset="0"/>
            </a:endParaRPr>
          </a:p>
          <a:p>
            <a:pPr marL="342900" marR="0" indent="-342900">
              <a:lnSpc>
                <a:spcPct val="115000"/>
              </a:lnSpc>
              <a:spcAft>
                <a:spcPts val="800"/>
              </a:spcAft>
              <a:buFont typeface="Wingdings" panose="05000000000000000000" pitchFamily="2" charset="2"/>
              <a:buChar char="ü"/>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Improve execution speed</a:t>
            </a:r>
            <a:endParaRPr lang="en-US" sz="2400" kern="1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indent="-342900">
              <a:lnSpc>
                <a:spcPct val="115000"/>
              </a:lnSpc>
              <a:spcAft>
                <a:spcPts val="800"/>
              </a:spcAft>
              <a:buFont typeface="Wingdings" panose="05000000000000000000" pitchFamily="2" charset="2"/>
              <a:buChar char="ü"/>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Reduce memory usage</a:t>
            </a:r>
            <a:endParaRPr lang="en-US" sz="2400" kern="1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indent="-342900">
              <a:lnSpc>
                <a:spcPct val="115000"/>
              </a:lnSpc>
              <a:spcAft>
                <a:spcPts val="800"/>
              </a:spcAft>
              <a:buFont typeface="Wingdings" panose="05000000000000000000" pitchFamily="2" charset="2"/>
              <a:buChar char="ü"/>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Minimize code size</a:t>
            </a:r>
            <a:endParaRPr lang="en-US" sz="2400" kern="1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indent="-342900">
              <a:lnSpc>
                <a:spcPct val="115000"/>
              </a:lnSpc>
              <a:spcAft>
                <a:spcPts val="800"/>
              </a:spcAft>
              <a:buFont typeface="Wingdings" panose="05000000000000000000" pitchFamily="2" charset="2"/>
              <a:buChar char="ü"/>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Decrease power consumption</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(for embedded systems)</a:t>
            </a:r>
            <a:endParaRPr lang="en-US" sz="2400" kern="1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indent="-342900">
              <a:lnSpc>
                <a:spcPct val="115000"/>
              </a:lnSpc>
              <a:spcAft>
                <a:spcPts val="800"/>
              </a:spcAft>
              <a:buFont typeface="Wingdings" panose="05000000000000000000" pitchFamily="2" charset="2"/>
              <a:buChar char="ü"/>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Optimize resource usage</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(registers, cache, etc.)</a:t>
            </a:r>
          </a:p>
          <a:p>
            <a:pPr marL="342900" marR="0" indent="-342900">
              <a:lnSpc>
                <a:spcPct val="115000"/>
              </a:lnSpc>
              <a:spcAft>
                <a:spcPts val="800"/>
              </a:spcAft>
              <a:buFont typeface="Wingdings" panose="05000000000000000000" pitchFamily="2" charset="2"/>
              <a:buChar char="ü"/>
            </a:pP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a:buNone/>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The optimization process should </a:t>
            </a: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preserve correctness</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not change the output</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or behavior of the program</a:t>
            </a:r>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8E53924-E519-8E40-17F6-7AAFC21FCA48}"/>
              </a:ext>
            </a:extLst>
          </p:cNvPr>
          <p:cNvSpPr>
            <a:spLocks noGrp="1"/>
          </p:cNvSpPr>
          <p:nvPr>
            <p:ph type="dt" sz="half" idx="10"/>
          </p:nvPr>
        </p:nvSpPr>
        <p:spPr/>
        <p:txBody>
          <a:bodyPr/>
          <a:lstStyle/>
          <a:p>
            <a:fld id="{10E4B079-B680-416D-8A94-A1B63F250294}" type="datetime1">
              <a:rPr lang="en-US" smtClean="0"/>
              <a:t>7/24/2025</a:t>
            </a:fld>
            <a:endParaRPr lang="en-US"/>
          </a:p>
        </p:txBody>
      </p:sp>
      <p:sp>
        <p:nvSpPr>
          <p:cNvPr id="5" name="Footer Placeholder 4">
            <a:extLst>
              <a:ext uri="{FF2B5EF4-FFF2-40B4-BE49-F238E27FC236}">
                <a16:creationId xmlns:a16="http://schemas.microsoft.com/office/drawing/2014/main" id="{29FE0A38-B9B2-6B4C-BAE3-C633935A644F}"/>
              </a:ext>
            </a:extLst>
          </p:cNvPr>
          <p:cNvSpPr>
            <a:spLocks noGrp="1"/>
          </p:cNvSpPr>
          <p:nvPr>
            <p:ph type="ftr" sz="quarter" idx="11"/>
          </p:nvPr>
        </p:nvSpPr>
        <p:spPr/>
        <p:txBody>
          <a:bodyPr/>
          <a:lstStyle/>
          <a:p>
            <a:r>
              <a:rPr lang="en-US"/>
              <a:t>Compiler</a:t>
            </a:r>
          </a:p>
        </p:txBody>
      </p:sp>
      <p:sp>
        <p:nvSpPr>
          <p:cNvPr id="6" name="Slide Number Placeholder 5">
            <a:extLst>
              <a:ext uri="{FF2B5EF4-FFF2-40B4-BE49-F238E27FC236}">
                <a16:creationId xmlns:a16="http://schemas.microsoft.com/office/drawing/2014/main" id="{E4BC7632-24E5-11BC-0841-C64AB43748BE}"/>
              </a:ext>
            </a:extLst>
          </p:cNvPr>
          <p:cNvSpPr>
            <a:spLocks noGrp="1"/>
          </p:cNvSpPr>
          <p:nvPr>
            <p:ph type="sldNum" sz="quarter" idx="12"/>
          </p:nvPr>
        </p:nvSpPr>
        <p:spPr/>
        <p:txBody>
          <a:bodyPr/>
          <a:lstStyle/>
          <a:p>
            <a:fld id="{0500E08A-8D3C-4EE5-AE16-2C012FBB40F3}" type="slidenum">
              <a:rPr lang="en-US" smtClean="0"/>
              <a:t>38</a:t>
            </a:fld>
            <a:endParaRPr lang="en-US"/>
          </a:p>
        </p:txBody>
      </p:sp>
    </p:spTree>
    <p:extLst>
      <p:ext uri="{BB962C8B-B14F-4D97-AF65-F5344CB8AC3E}">
        <p14:creationId xmlns:p14="http://schemas.microsoft.com/office/powerpoint/2010/main" val="10104064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2FF15A-C2BF-2E26-D0CD-98827B5B3BE0}"/>
              </a:ext>
            </a:extLst>
          </p:cNvPr>
          <p:cNvSpPr txBox="1"/>
          <p:nvPr/>
        </p:nvSpPr>
        <p:spPr>
          <a:xfrm>
            <a:off x="439993" y="50126"/>
            <a:ext cx="11312013" cy="6757747"/>
          </a:xfrm>
          <a:prstGeom prst="rect">
            <a:avLst/>
          </a:prstGeom>
          <a:noFill/>
        </p:spPr>
        <p:txBody>
          <a:bodyPr wrap="square">
            <a:spAutoFit/>
          </a:bodyPr>
          <a:lstStyle/>
          <a:p>
            <a:pPr marL="0" marR="0">
              <a:lnSpc>
                <a:spcPct val="115000"/>
              </a:lnSpc>
              <a:spcAft>
                <a:spcPts val="800"/>
              </a:spcAft>
              <a:buNone/>
            </a:pP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Types of Optimizations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Machine-Independent Optimization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buNone/>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These optimizations do not depend on the underlying hardware and are generally applied on intermediate code.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Examples: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Constant folding</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Dead code elimination</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Loop optimizations</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Common subexpression elimination</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Strength reduction</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Machine-Dependent Optimization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These are applied at the code generation level considering target architecture.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Examples: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Register allocation</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Instruction scheduling</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Peephole optimization</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Cache-aware transformations</a:t>
            </a:r>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C6B4890-F7E3-025E-47EB-42751ECB3B6B}"/>
              </a:ext>
            </a:extLst>
          </p:cNvPr>
          <p:cNvSpPr>
            <a:spLocks noGrp="1"/>
          </p:cNvSpPr>
          <p:nvPr>
            <p:ph type="dt" sz="half" idx="10"/>
          </p:nvPr>
        </p:nvSpPr>
        <p:spPr/>
        <p:txBody>
          <a:bodyPr/>
          <a:lstStyle/>
          <a:p>
            <a:fld id="{83B9C599-45CF-4313-BAB6-0DAABE16BB85}" type="datetime1">
              <a:rPr lang="en-US" smtClean="0"/>
              <a:t>7/24/2025</a:t>
            </a:fld>
            <a:endParaRPr lang="en-US"/>
          </a:p>
        </p:txBody>
      </p:sp>
      <p:sp>
        <p:nvSpPr>
          <p:cNvPr id="5" name="Footer Placeholder 4">
            <a:extLst>
              <a:ext uri="{FF2B5EF4-FFF2-40B4-BE49-F238E27FC236}">
                <a16:creationId xmlns:a16="http://schemas.microsoft.com/office/drawing/2014/main" id="{C825EF7B-973E-0AC7-4E1B-3C3242FD6E2D}"/>
              </a:ext>
            </a:extLst>
          </p:cNvPr>
          <p:cNvSpPr>
            <a:spLocks noGrp="1"/>
          </p:cNvSpPr>
          <p:nvPr>
            <p:ph type="ftr" sz="quarter" idx="11"/>
          </p:nvPr>
        </p:nvSpPr>
        <p:spPr/>
        <p:txBody>
          <a:bodyPr/>
          <a:lstStyle/>
          <a:p>
            <a:r>
              <a:rPr lang="en-US"/>
              <a:t>Compiler</a:t>
            </a:r>
          </a:p>
        </p:txBody>
      </p:sp>
      <p:sp>
        <p:nvSpPr>
          <p:cNvPr id="6" name="Slide Number Placeholder 5">
            <a:extLst>
              <a:ext uri="{FF2B5EF4-FFF2-40B4-BE49-F238E27FC236}">
                <a16:creationId xmlns:a16="http://schemas.microsoft.com/office/drawing/2014/main" id="{1BDAA8D1-9D6E-FFEB-FA65-E33273BFE6EC}"/>
              </a:ext>
            </a:extLst>
          </p:cNvPr>
          <p:cNvSpPr>
            <a:spLocks noGrp="1"/>
          </p:cNvSpPr>
          <p:nvPr>
            <p:ph type="sldNum" sz="quarter" idx="12"/>
          </p:nvPr>
        </p:nvSpPr>
        <p:spPr/>
        <p:txBody>
          <a:bodyPr/>
          <a:lstStyle/>
          <a:p>
            <a:fld id="{0500E08A-8D3C-4EE5-AE16-2C012FBB40F3}" type="slidenum">
              <a:rPr lang="en-US" smtClean="0"/>
              <a:t>39</a:t>
            </a:fld>
            <a:endParaRPr lang="en-US"/>
          </a:p>
        </p:txBody>
      </p:sp>
    </p:spTree>
    <p:extLst>
      <p:ext uri="{BB962C8B-B14F-4D97-AF65-F5344CB8AC3E}">
        <p14:creationId xmlns:p14="http://schemas.microsoft.com/office/powerpoint/2010/main" val="1183097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5135A0-BD68-ED3B-983F-D56974C1E24D}"/>
              </a:ext>
            </a:extLst>
          </p:cNvPr>
          <p:cNvSpPr txBox="1"/>
          <p:nvPr/>
        </p:nvSpPr>
        <p:spPr>
          <a:xfrm>
            <a:off x="895964" y="263083"/>
            <a:ext cx="10902745" cy="4648452"/>
          </a:xfrm>
          <a:prstGeom prst="rect">
            <a:avLst/>
          </a:prstGeom>
          <a:noFill/>
        </p:spPr>
        <p:txBody>
          <a:bodyPr wrap="square">
            <a:spAutoFit/>
          </a:bodyPr>
          <a:lstStyle/>
          <a:p>
            <a:pPr marL="0" marR="0">
              <a:lnSpc>
                <a:spcPct val="115000"/>
              </a:lnSpc>
              <a:spcAft>
                <a:spcPts val="800"/>
              </a:spcAft>
              <a:buNone/>
            </a:pP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Syntax-Directed Translation Schemes (SDT Schemes)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An SDT Scheme embeds semantic actions within grammar productions. These actions are executed when a production is applied.</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Example: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 → E1 + T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E.val</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E1.val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T.val</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 → num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T.val</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num.lexval</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Here: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err="1">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val</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is a synthesized attribute.</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400" kern="0" dirty="0" err="1">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lexval</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is the numeric value returned by the lexical analyzer</a:t>
            </a:r>
            <a:endParaRPr lang="en-US" sz="24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6182F5FC-BCBF-9533-5DD1-E22D08C31F84}"/>
              </a:ext>
            </a:extLst>
          </p:cNvPr>
          <p:cNvSpPr>
            <a:spLocks noGrp="1"/>
          </p:cNvSpPr>
          <p:nvPr>
            <p:ph type="dt" sz="half" idx="10"/>
          </p:nvPr>
        </p:nvSpPr>
        <p:spPr/>
        <p:txBody>
          <a:bodyPr/>
          <a:lstStyle/>
          <a:p>
            <a:fld id="{C4FD5E64-BBE4-42F9-B503-9F8C71BE07DF}" type="datetime1">
              <a:rPr lang="en-US" smtClean="0"/>
              <a:t>7/24/2025</a:t>
            </a:fld>
            <a:endParaRPr lang="en-US"/>
          </a:p>
        </p:txBody>
      </p:sp>
      <p:sp>
        <p:nvSpPr>
          <p:cNvPr id="4" name="Footer Placeholder 3">
            <a:extLst>
              <a:ext uri="{FF2B5EF4-FFF2-40B4-BE49-F238E27FC236}">
                <a16:creationId xmlns:a16="http://schemas.microsoft.com/office/drawing/2014/main" id="{36AA55DF-8764-E8A6-0000-8F8D714A8309}"/>
              </a:ext>
            </a:extLst>
          </p:cNvPr>
          <p:cNvSpPr>
            <a:spLocks noGrp="1"/>
          </p:cNvSpPr>
          <p:nvPr>
            <p:ph type="ftr" sz="quarter" idx="11"/>
          </p:nvPr>
        </p:nvSpPr>
        <p:spPr/>
        <p:txBody>
          <a:bodyPr/>
          <a:lstStyle/>
          <a:p>
            <a:r>
              <a:rPr lang="en-US"/>
              <a:t>Compiler</a:t>
            </a:r>
          </a:p>
        </p:txBody>
      </p:sp>
      <p:sp>
        <p:nvSpPr>
          <p:cNvPr id="5" name="Slide Number Placeholder 4">
            <a:extLst>
              <a:ext uri="{FF2B5EF4-FFF2-40B4-BE49-F238E27FC236}">
                <a16:creationId xmlns:a16="http://schemas.microsoft.com/office/drawing/2014/main" id="{B1A98E80-8309-9994-9BB6-B23D9F807190}"/>
              </a:ext>
            </a:extLst>
          </p:cNvPr>
          <p:cNvSpPr>
            <a:spLocks noGrp="1"/>
          </p:cNvSpPr>
          <p:nvPr>
            <p:ph type="sldNum" sz="quarter" idx="12"/>
          </p:nvPr>
        </p:nvSpPr>
        <p:spPr/>
        <p:txBody>
          <a:bodyPr/>
          <a:lstStyle/>
          <a:p>
            <a:fld id="{0500E08A-8D3C-4EE5-AE16-2C012FBB40F3}" type="slidenum">
              <a:rPr lang="en-US" smtClean="0"/>
              <a:t>4</a:t>
            </a:fld>
            <a:endParaRPr lang="en-US"/>
          </a:p>
        </p:txBody>
      </p:sp>
    </p:spTree>
    <p:extLst>
      <p:ext uri="{BB962C8B-B14F-4D97-AF65-F5344CB8AC3E}">
        <p14:creationId xmlns:p14="http://schemas.microsoft.com/office/powerpoint/2010/main" val="33439272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80DE9C-198F-D2BC-3535-A605DD5AA3C5}"/>
              </a:ext>
            </a:extLst>
          </p:cNvPr>
          <p:cNvSpPr txBox="1"/>
          <p:nvPr/>
        </p:nvSpPr>
        <p:spPr>
          <a:xfrm>
            <a:off x="807474" y="648618"/>
            <a:ext cx="6098458" cy="523220"/>
          </a:xfrm>
          <a:prstGeom prst="rect">
            <a:avLst/>
          </a:prstGeom>
          <a:noFill/>
        </p:spPr>
        <p:txBody>
          <a:bodyPr wrap="square">
            <a:spAutoFit/>
          </a:bodyPr>
          <a:lstStyle/>
          <a:p>
            <a:r>
              <a:rPr lang="en-US" sz="2800" b="1" kern="0" dirty="0">
                <a:solidFill>
                  <a:srgbClr val="0D0D0D"/>
                </a:solidFill>
                <a:effectLst/>
                <a:latin typeface="Times New Roman" panose="02020603050405020304" pitchFamily="18" charset="0"/>
                <a:ea typeface="Times New Roman" panose="02020603050405020304" pitchFamily="18" charset="0"/>
              </a:rPr>
              <a:t>Classification of Code Optimizations</a:t>
            </a:r>
            <a:endParaRPr lang="en-US" sz="2800" dirty="0"/>
          </a:p>
        </p:txBody>
      </p:sp>
      <p:graphicFrame>
        <p:nvGraphicFramePr>
          <p:cNvPr id="4" name="Table 3">
            <a:extLst>
              <a:ext uri="{FF2B5EF4-FFF2-40B4-BE49-F238E27FC236}">
                <a16:creationId xmlns:a16="http://schemas.microsoft.com/office/drawing/2014/main" id="{B4C23231-A73F-C5B0-97B0-277EC3A5C5FC}"/>
              </a:ext>
            </a:extLst>
          </p:cNvPr>
          <p:cNvGraphicFramePr>
            <a:graphicFrameLocks noGrp="1"/>
          </p:cNvGraphicFramePr>
          <p:nvPr>
            <p:extLst>
              <p:ext uri="{D42A27DB-BD31-4B8C-83A1-F6EECF244321}">
                <p14:modId xmlns:p14="http://schemas.microsoft.com/office/powerpoint/2010/main" val="2114417453"/>
              </p:ext>
            </p:extLst>
          </p:nvPr>
        </p:nvGraphicFramePr>
        <p:xfrm>
          <a:off x="838200" y="1290832"/>
          <a:ext cx="10515600" cy="4923959"/>
        </p:xfrm>
        <a:graphic>
          <a:graphicData uri="http://schemas.openxmlformats.org/drawingml/2006/table">
            <a:tbl>
              <a:tblPr firstRow="1" firstCol="1" bandRow="1"/>
              <a:tblGrid>
                <a:gridCol w="5257800">
                  <a:extLst>
                    <a:ext uri="{9D8B030D-6E8A-4147-A177-3AD203B41FA5}">
                      <a16:colId xmlns:a16="http://schemas.microsoft.com/office/drawing/2014/main" val="744434020"/>
                    </a:ext>
                  </a:extLst>
                </a:gridCol>
                <a:gridCol w="5257800">
                  <a:extLst>
                    <a:ext uri="{9D8B030D-6E8A-4147-A177-3AD203B41FA5}">
                      <a16:colId xmlns:a16="http://schemas.microsoft.com/office/drawing/2014/main" val="693246596"/>
                    </a:ext>
                  </a:extLst>
                </a:gridCol>
              </a:tblGrid>
              <a:tr h="514274">
                <a:tc>
                  <a:txBody>
                    <a:bodyPr/>
                    <a:lstStyle/>
                    <a:p>
                      <a:pPr marL="0" marR="0" algn="ctr">
                        <a:lnSpc>
                          <a:spcPts val="1200"/>
                        </a:lnSpc>
                        <a:spcAft>
                          <a:spcPts val="800"/>
                        </a:spcAft>
                        <a:buNone/>
                      </a:pPr>
                      <a:r>
                        <a:rPr lang="en-US" sz="2400" b="1" ker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Optimization Type</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0"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ts val="1200"/>
                        </a:lnSpc>
                        <a:spcAft>
                          <a:spcPts val="800"/>
                        </a:spcAft>
                        <a:buNone/>
                      </a:pPr>
                      <a:r>
                        <a:rPr lang="en-US" sz="2400" b="1" ker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0" marB="8699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5791010"/>
                  </a:ext>
                </a:extLst>
              </a:tr>
              <a:tr h="907198">
                <a:tc>
                  <a:txBody>
                    <a:bodyPr/>
                    <a:lstStyle/>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Peephole Optimization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Performs local optimizations over a small window of code.</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0001578"/>
                  </a:ext>
                </a:extLst>
              </a:tr>
              <a:tr h="521221">
                <a:tc>
                  <a:txBody>
                    <a:bodyPr/>
                    <a:lstStyle/>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Local Optimization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Optimizes a single basic block.</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06448520"/>
                  </a:ext>
                </a:extLst>
              </a:tr>
              <a:tr h="907198">
                <a:tc>
                  <a:txBody>
                    <a:bodyPr/>
                    <a:lstStyle/>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Global Optimization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Optimizations across basic blocks within a procedure.</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35241214"/>
                  </a:ext>
                </a:extLst>
              </a:tr>
              <a:tr h="521221">
                <a:tc>
                  <a:txBody>
                    <a:bodyPr/>
                    <a:lstStyle/>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Inter-procedural Optimization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Across function/procedure boundaries.</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576594"/>
                  </a:ext>
                </a:extLst>
              </a:tr>
              <a:tr h="1296405">
                <a:tc>
                  <a:txBody>
                    <a:bodyPr/>
                    <a:lstStyle/>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Loop Optimization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86995" marB="2286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Focused on improving performance inside loops.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86995" marB="2286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5606279"/>
                  </a:ext>
                </a:extLst>
              </a:tr>
            </a:tbl>
          </a:graphicData>
        </a:graphic>
      </p:graphicFrame>
      <p:sp>
        <p:nvSpPr>
          <p:cNvPr id="5" name="Date Placeholder 4">
            <a:extLst>
              <a:ext uri="{FF2B5EF4-FFF2-40B4-BE49-F238E27FC236}">
                <a16:creationId xmlns:a16="http://schemas.microsoft.com/office/drawing/2014/main" id="{0737368B-5A49-063F-D5B7-E459955C093A}"/>
              </a:ext>
            </a:extLst>
          </p:cNvPr>
          <p:cNvSpPr>
            <a:spLocks noGrp="1"/>
          </p:cNvSpPr>
          <p:nvPr>
            <p:ph type="dt" sz="half" idx="10"/>
          </p:nvPr>
        </p:nvSpPr>
        <p:spPr/>
        <p:txBody>
          <a:bodyPr/>
          <a:lstStyle/>
          <a:p>
            <a:fld id="{6403A2A7-CAD1-42D4-BA71-4C82CF190C5D}" type="datetime1">
              <a:rPr lang="en-US" smtClean="0"/>
              <a:t>7/24/2025</a:t>
            </a:fld>
            <a:endParaRPr lang="en-US"/>
          </a:p>
        </p:txBody>
      </p:sp>
      <p:sp>
        <p:nvSpPr>
          <p:cNvPr id="6" name="Footer Placeholder 5">
            <a:extLst>
              <a:ext uri="{FF2B5EF4-FFF2-40B4-BE49-F238E27FC236}">
                <a16:creationId xmlns:a16="http://schemas.microsoft.com/office/drawing/2014/main" id="{DEDD6115-55FC-A3B6-787F-0CABF841A5FA}"/>
              </a:ext>
            </a:extLst>
          </p:cNvPr>
          <p:cNvSpPr>
            <a:spLocks noGrp="1"/>
          </p:cNvSpPr>
          <p:nvPr>
            <p:ph type="ftr" sz="quarter" idx="11"/>
          </p:nvPr>
        </p:nvSpPr>
        <p:spPr/>
        <p:txBody>
          <a:bodyPr/>
          <a:lstStyle/>
          <a:p>
            <a:r>
              <a:rPr lang="en-US"/>
              <a:t>Compiler</a:t>
            </a:r>
          </a:p>
        </p:txBody>
      </p:sp>
      <p:sp>
        <p:nvSpPr>
          <p:cNvPr id="7" name="Slide Number Placeholder 6">
            <a:extLst>
              <a:ext uri="{FF2B5EF4-FFF2-40B4-BE49-F238E27FC236}">
                <a16:creationId xmlns:a16="http://schemas.microsoft.com/office/drawing/2014/main" id="{6AC2874C-701A-FE2F-801F-60547795184C}"/>
              </a:ext>
            </a:extLst>
          </p:cNvPr>
          <p:cNvSpPr>
            <a:spLocks noGrp="1"/>
          </p:cNvSpPr>
          <p:nvPr>
            <p:ph type="sldNum" sz="quarter" idx="12"/>
          </p:nvPr>
        </p:nvSpPr>
        <p:spPr/>
        <p:txBody>
          <a:bodyPr/>
          <a:lstStyle/>
          <a:p>
            <a:fld id="{0500E08A-8D3C-4EE5-AE16-2C012FBB40F3}" type="slidenum">
              <a:rPr lang="en-US" smtClean="0"/>
              <a:t>40</a:t>
            </a:fld>
            <a:endParaRPr lang="en-US"/>
          </a:p>
        </p:txBody>
      </p:sp>
    </p:spTree>
    <p:extLst>
      <p:ext uri="{BB962C8B-B14F-4D97-AF65-F5344CB8AC3E}">
        <p14:creationId xmlns:p14="http://schemas.microsoft.com/office/powerpoint/2010/main" val="30430546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070996-DD87-67FA-3C10-35BC9FF9B846}"/>
              </a:ext>
            </a:extLst>
          </p:cNvPr>
          <p:cNvSpPr txBox="1"/>
          <p:nvPr/>
        </p:nvSpPr>
        <p:spPr>
          <a:xfrm>
            <a:off x="457201" y="0"/>
            <a:ext cx="6135328" cy="5861092"/>
          </a:xfrm>
          <a:prstGeom prst="rect">
            <a:avLst/>
          </a:prstGeom>
          <a:noFill/>
        </p:spPr>
        <p:txBody>
          <a:bodyPr wrap="square">
            <a:spAutoFit/>
          </a:bodyPr>
          <a:lstStyle/>
          <a:p>
            <a:pPr marL="0" marR="0" fontAlgn="base">
              <a:lnSpc>
                <a:spcPct val="115000"/>
              </a:lnSpc>
              <a:spcAft>
                <a:spcPts val="800"/>
              </a:spcAft>
              <a:buNone/>
            </a:pPr>
            <a:r>
              <a:rPr lang="en-US" sz="2800" b="1" kern="0" dirty="0">
                <a:solidFill>
                  <a:srgbClr val="273239"/>
                </a:solidFill>
                <a:effectLst/>
                <a:latin typeface="Nunito" pitchFamily="2" charset="0"/>
                <a:ea typeface="Times New Roman" panose="02020603050405020304" pitchFamily="18" charset="0"/>
                <a:cs typeface="Times New Roman" panose="02020603050405020304" pitchFamily="18" charset="0"/>
              </a:rPr>
              <a:t>Ways to Optimize Code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buNone/>
            </a:pPr>
            <a:r>
              <a:rPr lang="en-US" sz="2400" b="1"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1. Compile Time Evaluation: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   A = </a:t>
            </a:r>
            <a:r>
              <a:rPr lang="en-US" sz="2400" kern="0" dirty="0">
                <a:solidFill>
                  <a:srgbClr val="116644"/>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kern="0" dirty="0">
                <a:solidFill>
                  <a:srgbClr val="116644"/>
                </a:solidFill>
                <a:effectLst/>
                <a:latin typeface="Times New Roman" panose="02020603050405020304" pitchFamily="18" charset="0"/>
                <a:ea typeface="Times New Roman" panose="02020603050405020304" pitchFamily="18" charset="0"/>
                <a:cs typeface="Times New Roman" panose="02020603050405020304" pitchFamily="18" charset="0"/>
              </a:rPr>
              <a:t>22.0</a:t>
            </a: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kern="0" dirty="0">
                <a:solidFill>
                  <a:srgbClr val="116644"/>
                </a:solidFill>
                <a:effectLst/>
                <a:latin typeface="Times New Roman" panose="02020603050405020304" pitchFamily="18" charset="0"/>
                <a:ea typeface="Times New Roman" panose="02020603050405020304" pitchFamily="18" charset="0"/>
                <a:cs typeface="Times New Roman" panose="02020603050405020304" pitchFamily="18" charset="0"/>
              </a:rPr>
              <a:t>7.0</a:t>
            </a: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Perform </a:t>
            </a:r>
            <a:r>
              <a:rPr lang="en-US" sz="2400" kern="0" dirty="0">
                <a:solidFill>
                  <a:srgbClr val="116644"/>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kern="0" dirty="0">
                <a:solidFill>
                  <a:srgbClr val="116644"/>
                </a:solidFill>
                <a:effectLst/>
                <a:latin typeface="Times New Roman" panose="02020603050405020304" pitchFamily="18" charset="0"/>
                <a:ea typeface="Times New Roman" panose="02020603050405020304" pitchFamily="18" charset="0"/>
                <a:cs typeface="Times New Roman" panose="02020603050405020304" pitchFamily="18" charset="0"/>
              </a:rPr>
              <a:t>22.0</a:t>
            </a: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kern="0" dirty="0">
                <a:solidFill>
                  <a:srgbClr val="116644"/>
                </a:solidFill>
                <a:effectLst/>
                <a:latin typeface="Times New Roman" panose="02020603050405020304" pitchFamily="18" charset="0"/>
                <a:ea typeface="Times New Roman" panose="02020603050405020304" pitchFamily="18" charset="0"/>
                <a:cs typeface="Times New Roman" panose="02020603050405020304" pitchFamily="18" charset="0"/>
              </a:rPr>
              <a:t>7.0</a:t>
            </a: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 at compile time.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(ii)  x = </a:t>
            </a:r>
            <a:r>
              <a:rPr lang="en-US" sz="2400" kern="0" dirty="0">
                <a:solidFill>
                  <a:srgbClr val="116644"/>
                </a:solidFill>
                <a:effectLst/>
                <a:latin typeface="Times New Roman" panose="02020603050405020304" pitchFamily="18" charset="0"/>
                <a:ea typeface="Times New Roman" panose="02020603050405020304" pitchFamily="18" charset="0"/>
                <a:cs typeface="Times New Roman" panose="02020603050405020304" pitchFamily="18" charset="0"/>
              </a:rPr>
              <a:t>12.4</a:t>
            </a: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y = x/</a:t>
            </a:r>
            <a:r>
              <a:rPr lang="en-US" sz="2400" kern="0" dirty="0">
                <a:solidFill>
                  <a:srgbClr val="116644"/>
                </a:solidFill>
                <a:effectLst/>
                <a:latin typeface="Times New Roman" panose="02020603050405020304" pitchFamily="18" charset="0"/>
                <a:ea typeface="Times New Roman" panose="02020603050405020304" pitchFamily="18" charset="0"/>
                <a:cs typeface="Times New Roman" panose="02020603050405020304" pitchFamily="18" charset="0"/>
              </a:rPr>
              <a:t>2.3</a:t>
            </a: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Evaluate x/</a:t>
            </a:r>
            <a:r>
              <a:rPr lang="en-US" sz="2400" kern="0" dirty="0">
                <a:solidFill>
                  <a:srgbClr val="116644"/>
                </a:solidFill>
                <a:effectLst/>
                <a:latin typeface="Times New Roman" panose="02020603050405020304" pitchFamily="18" charset="0"/>
                <a:ea typeface="Times New Roman" panose="02020603050405020304" pitchFamily="18" charset="0"/>
                <a:cs typeface="Times New Roman" panose="02020603050405020304" pitchFamily="18" charset="0"/>
              </a:rPr>
              <a:t>2.3</a:t>
            </a: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as </a:t>
            </a:r>
            <a:r>
              <a:rPr lang="en-US" sz="2400" kern="0" dirty="0">
                <a:solidFill>
                  <a:srgbClr val="116644"/>
                </a:solidFill>
                <a:effectLst/>
                <a:latin typeface="Times New Roman" panose="02020603050405020304" pitchFamily="18" charset="0"/>
                <a:ea typeface="Times New Roman" panose="02020603050405020304" pitchFamily="18" charset="0"/>
                <a:cs typeface="Times New Roman" panose="02020603050405020304" pitchFamily="18" charset="0"/>
              </a:rPr>
              <a:t>12.4</a:t>
            </a: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kern="0" dirty="0">
                <a:solidFill>
                  <a:srgbClr val="116644"/>
                </a:solidFill>
                <a:effectLst/>
                <a:latin typeface="Times New Roman" panose="02020603050405020304" pitchFamily="18" charset="0"/>
                <a:ea typeface="Times New Roman" panose="02020603050405020304" pitchFamily="18" charset="0"/>
                <a:cs typeface="Times New Roman" panose="02020603050405020304" pitchFamily="18" charset="0"/>
              </a:rPr>
              <a:t>2.3</a:t>
            </a: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compile time.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pPr>
            <a:endParaRPr lang="en-US" sz="2400" b="1"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fontAlgn="base">
              <a:buNone/>
            </a:pPr>
            <a:r>
              <a:rPr lang="en-US" sz="2400" b="1"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2. Variable Propagation: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//Before Optimization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 = a * b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 = a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till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 = x * b + </a:t>
            </a:r>
            <a:r>
              <a:rPr lang="en-US" sz="2400" kern="0" dirty="0">
                <a:solidFill>
                  <a:srgbClr val="116644"/>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E6D83060-763D-4DE8-B39C-5D343A90ECCA}"/>
              </a:ext>
            </a:extLst>
          </p:cNvPr>
          <p:cNvSpPr txBox="1"/>
          <p:nvPr/>
        </p:nvSpPr>
        <p:spPr>
          <a:xfrm>
            <a:off x="4981267" y="3543511"/>
            <a:ext cx="6098458" cy="1938992"/>
          </a:xfrm>
          <a:prstGeom prst="rect">
            <a:avLst/>
          </a:prstGeom>
          <a:noFill/>
        </p:spPr>
        <p:txBody>
          <a:bodyPr wrap="square">
            <a:spAutoFit/>
          </a:bodyPr>
          <a:lstStyle/>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//After Optimization</a:t>
            </a:r>
            <a:r>
              <a:rPr lang="en-US" sz="2400" kern="0" dirty="0">
                <a:solidFill>
                  <a:srgbClr val="AA55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 = a * b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 = a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till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 = a * b + </a:t>
            </a:r>
            <a:r>
              <a:rPr lang="en-US" sz="2400" kern="0" dirty="0">
                <a:solidFill>
                  <a:srgbClr val="116644"/>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Date Placeholder 5">
            <a:extLst>
              <a:ext uri="{FF2B5EF4-FFF2-40B4-BE49-F238E27FC236}">
                <a16:creationId xmlns:a16="http://schemas.microsoft.com/office/drawing/2014/main" id="{75AD0CCA-7E9C-DD06-6D62-31A894D1B371}"/>
              </a:ext>
            </a:extLst>
          </p:cNvPr>
          <p:cNvSpPr>
            <a:spLocks noGrp="1"/>
          </p:cNvSpPr>
          <p:nvPr>
            <p:ph type="dt" sz="half" idx="10"/>
          </p:nvPr>
        </p:nvSpPr>
        <p:spPr/>
        <p:txBody>
          <a:bodyPr/>
          <a:lstStyle/>
          <a:p>
            <a:fld id="{DA7DE78A-4C0C-4AE6-BEC3-02067D411DE8}" type="datetime1">
              <a:rPr lang="en-US" smtClean="0"/>
              <a:t>7/24/2025</a:t>
            </a:fld>
            <a:endParaRPr lang="en-US"/>
          </a:p>
        </p:txBody>
      </p:sp>
      <p:sp>
        <p:nvSpPr>
          <p:cNvPr id="7" name="Footer Placeholder 6">
            <a:extLst>
              <a:ext uri="{FF2B5EF4-FFF2-40B4-BE49-F238E27FC236}">
                <a16:creationId xmlns:a16="http://schemas.microsoft.com/office/drawing/2014/main" id="{2C37F62B-5E79-4BDF-11B1-0A980EBA7259}"/>
              </a:ext>
            </a:extLst>
          </p:cNvPr>
          <p:cNvSpPr>
            <a:spLocks noGrp="1"/>
          </p:cNvSpPr>
          <p:nvPr>
            <p:ph type="ftr" sz="quarter" idx="11"/>
          </p:nvPr>
        </p:nvSpPr>
        <p:spPr/>
        <p:txBody>
          <a:bodyPr/>
          <a:lstStyle/>
          <a:p>
            <a:r>
              <a:rPr lang="en-US"/>
              <a:t>Compiler</a:t>
            </a:r>
          </a:p>
        </p:txBody>
      </p:sp>
      <p:sp>
        <p:nvSpPr>
          <p:cNvPr id="8" name="Slide Number Placeholder 7">
            <a:extLst>
              <a:ext uri="{FF2B5EF4-FFF2-40B4-BE49-F238E27FC236}">
                <a16:creationId xmlns:a16="http://schemas.microsoft.com/office/drawing/2014/main" id="{25089E1B-A4AB-1192-2A10-57AD81DA17E2}"/>
              </a:ext>
            </a:extLst>
          </p:cNvPr>
          <p:cNvSpPr>
            <a:spLocks noGrp="1"/>
          </p:cNvSpPr>
          <p:nvPr>
            <p:ph type="sldNum" sz="quarter" idx="12"/>
          </p:nvPr>
        </p:nvSpPr>
        <p:spPr/>
        <p:txBody>
          <a:bodyPr/>
          <a:lstStyle/>
          <a:p>
            <a:fld id="{0500E08A-8D3C-4EE5-AE16-2C012FBB40F3}" type="slidenum">
              <a:rPr lang="en-US" smtClean="0"/>
              <a:t>41</a:t>
            </a:fld>
            <a:endParaRPr lang="en-US"/>
          </a:p>
        </p:txBody>
      </p:sp>
    </p:spTree>
    <p:extLst>
      <p:ext uri="{BB962C8B-B14F-4D97-AF65-F5344CB8AC3E}">
        <p14:creationId xmlns:p14="http://schemas.microsoft.com/office/powerpoint/2010/main" val="14940262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5D738D-0385-CDB0-9D55-76D7B00423D9}"/>
              </a:ext>
            </a:extLst>
          </p:cNvPr>
          <p:cNvSpPr txBox="1"/>
          <p:nvPr/>
        </p:nvSpPr>
        <p:spPr>
          <a:xfrm>
            <a:off x="206476" y="192766"/>
            <a:ext cx="11400503" cy="5632311"/>
          </a:xfrm>
          <a:prstGeom prst="rect">
            <a:avLst/>
          </a:prstGeom>
          <a:noFill/>
        </p:spPr>
        <p:txBody>
          <a:bodyPr wrap="square">
            <a:spAutoFit/>
          </a:bodyPr>
          <a:lstStyle/>
          <a:p>
            <a:pPr marL="0" marR="0" fontAlgn="base">
              <a:buNone/>
            </a:pPr>
            <a:r>
              <a:rPr lang="en-US" sz="2400" b="1"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3. Constant Propagation: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buSzPts val="1000"/>
              <a:buFont typeface="Symbol" panose="05050102010706020507" pitchFamily="18" charset="2"/>
              <a:buChar char=""/>
              <a:tabLst>
                <a:tab pos="457200" algn="l"/>
              </a:tabLst>
            </a:pP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If the value of a variable is a constant, then replace the variable with the constant. The variable may not always be a constant.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pPr>
            <a:r>
              <a:rPr lang="en-US" sz="2400" b="1" i="1"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Example: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kern="0" dirty="0">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22.0/7.0</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kern="0" dirty="0">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r</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Performs</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kern="0" dirty="0">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22.0/7.0</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kern="0" dirty="0">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r</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at</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compile</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time.</a:t>
            </a: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(ii)</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x</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12.4</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x</a:t>
            </a:r>
            <a:r>
              <a:rPr lang="en-US" sz="2400" kern="0" dirty="0">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/2.3</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Evaluates</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x</a:t>
            </a:r>
            <a:r>
              <a:rPr lang="en-US" sz="2400" kern="0" dirty="0">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/2.3</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as</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12.4/2.3</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at</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compile</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time.</a:t>
            </a: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(iii)</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int k=2;</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if</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(k) go to L3;</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It</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evaluated</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as</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go</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L3</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Because</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k</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which</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implies</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condition</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always</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008000"/>
                </a:solidFill>
                <a:effectLst/>
                <a:latin typeface="Times New Roman" panose="02020603050405020304" pitchFamily="18" charset="0"/>
                <a:ea typeface="Times New Roman" panose="02020603050405020304" pitchFamily="18" charset="0"/>
                <a:cs typeface="Times New Roman" panose="02020603050405020304" pitchFamily="18" charset="0"/>
              </a:rPr>
              <a:t>true</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7314772-65A9-159E-F7D2-621F338A2DC3}"/>
              </a:ext>
            </a:extLst>
          </p:cNvPr>
          <p:cNvSpPr>
            <a:spLocks noGrp="1"/>
          </p:cNvSpPr>
          <p:nvPr>
            <p:ph type="dt" sz="half" idx="10"/>
          </p:nvPr>
        </p:nvSpPr>
        <p:spPr/>
        <p:txBody>
          <a:bodyPr/>
          <a:lstStyle/>
          <a:p>
            <a:fld id="{94DA5751-D37E-467C-BAD1-85388E38E906}" type="datetime1">
              <a:rPr lang="en-US" smtClean="0"/>
              <a:t>7/24/2025</a:t>
            </a:fld>
            <a:endParaRPr lang="en-US"/>
          </a:p>
        </p:txBody>
      </p:sp>
      <p:sp>
        <p:nvSpPr>
          <p:cNvPr id="5" name="Footer Placeholder 4">
            <a:extLst>
              <a:ext uri="{FF2B5EF4-FFF2-40B4-BE49-F238E27FC236}">
                <a16:creationId xmlns:a16="http://schemas.microsoft.com/office/drawing/2014/main" id="{A7C3205C-E4F4-0581-CE17-DFB8B5FF8FDD}"/>
              </a:ext>
            </a:extLst>
          </p:cNvPr>
          <p:cNvSpPr>
            <a:spLocks noGrp="1"/>
          </p:cNvSpPr>
          <p:nvPr>
            <p:ph type="ftr" sz="quarter" idx="11"/>
          </p:nvPr>
        </p:nvSpPr>
        <p:spPr/>
        <p:txBody>
          <a:bodyPr/>
          <a:lstStyle/>
          <a:p>
            <a:r>
              <a:rPr lang="en-US"/>
              <a:t>Compiler</a:t>
            </a:r>
          </a:p>
        </p:txBody>
      </p:sp>
      <p:sp>
        <p:nvSpPr>
          <p:cNvPr id="6" name="Slide Number Placeholder 5">
            <a:extLst>
              <a:ext uri="{FF2B5EF4-FFF2-40B4-BE49-F238E27FC236}">
                <a16:creationId xmlns:a16="http://schemas.microsoft.com/office/drawing/2014/main" id="{C928C452-5719-03F6-364B-04FCDB4E2ECF}"/>
              </a:ext>
            </a:extLst>
          </p:cNvPr>
          <p:cNvSpPr>
            <a:spLocks noGrp="1"/>
          </p:cNvSpPr>
          <p:nvPr>
            <p:ph type="sldNum" sz="quarter" idx="12"/>
          </p:nvPr>
        </p:nvSpPr>
        <p:spPr/>
        <p:txBody>
          <a:bodyPr/>
          <a:lstStyle/>
          <a:p>
            <a:fld id="{0500E08A-8D3C-4EE5-AE16-2C012FBB40F3}" type="slidenum">
              <a:rPr lang="en-US" smtClean="0"/>
              <a:t>42</a:t>
            </a:fld>
            <a:endParaRPr lang="en-US"/>
          </a:p>
        </p:txBody>
      </p:sp>
    </p:spTree>
    <p:extLst>
      <p:ext uri="{BB962C8B-B14F-4D97-AF65-F5344CB8AC3E}">
        <p14:creationId xmlns:p14="http://schemas.microsoft.com/office/powerpoint/2010/main" val="7068042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2A2260-FB84-737D-971C-A9BCEEC6CB6F}"/>
              </a:ext>
            </a:extLst>
          </p:cNvPr>
          <p:cNvSpPr txBox="1"/>
          <p:nvPr/>
        </p:nvSpPr>
        <p:spPr>
          <a:xfrm>
            <a:off x="822222" y="189832"/>
            <a:ext cx="11005983" cy="6103017"/>
          </a:xfrm>
          <a:prstGeom prst="rect">
            <a:avLst/>
          </a:prstGeom>
          <a:noFill/>
        </p:spPr>
        <p:txBody>
          <a:bodyPr wrap="square">
            <a:spAutoFit/>
          </a:bodyPr>
          <a:lstStyle/>
          <a:p>
            <a:pPr marL="0" marR="0" fontAlgn="base">
              <a:lnSpc>
                <a:spcPct val="115000"/>
              </a:lnSpc>
              <a:spcAft>
                <a:spcPts val="800"/>
              </a:spcAft>
              <a:buNone/>
            </a:pPr>
            <a:r>
              <a:rPr lang="en-US" sz="2400" b="1"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4. Constant Folding: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15000"/>
              </a:lnSpc>
              <a:spcAft>
                <a:spcPts val="800"/>
              </a:spcAft>
              <a:buSzPts val="1000"/>
              <a:buFont typeface="Symbol" panose="05050102010706020507" pitchFamily="18" charset="2"/>
              <a:buChar char=""/>
              <a:tabLst>
                <a:tab pos="457200" algn="l"/>
              </a:tabLst>
            </a:pP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Consider an expression : a = b op c and the values b and c are constants, then the value of a can be computed at compile time.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lnSpc>
                <a:spcPct val="115000"/>
              </a:lnSpc>
              <a:spcAft>
                <a:spcPts val="800"/>
              </a:spcAft>
              <a:buNone/>
            </a:pPr>
            <a:r>
              <a:rPr lang="en-US" sz="2400" b="1" i="1"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Example: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555555"/>
                </a:solidFill>
                <a:effectLst/>
                <a:latin typeface="Times New Roman" panose="02020603050405020304" pitchFamily="18" charset="0"/>
                <a:ea typeface="Times New Roman" panose="02020603050405020304" pitchFamily="18" charset="0"/>
                <a:cs typeface="Times New Roman" panose="02020603050405020304" pitchFamily="18" charset="0"/>
              </a:rPr>
              <a:t>#define k 5</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 = </a:t>
            </a:r>
            <a:r>
              <a:rPr lang="en-US" sz="2400" kern="0" dirty="0">
                <a:solidFill>
                  <a:srgbClr val="116644"/>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k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 = k + </a:t>
            </a:r>
            <a:r>
              <a:rPr lang="en-US" sz="2400" kern="0" dirty="0">
                <a:solidFill>
                  <a:srgbClr val="116644"/>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lnSpc>
                <a:spcPts val="144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lnSpc>
                <a:spcPts val="144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can be computed at compile time and the values of x and y are :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lnSpc>
                <a:spcPts val="144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x = </a:t>
            </a:r>
            <a:r>
              <a:rPr lang="en-US" sz="2400" kern="0" dirty="0">
                <a:solidFill>
                  <a:srgbClr val="116644"/>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lnSpc>
                <a:spcPts val="144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y = </a:t>
            </a:r>
            <a:r>
              <a:rPr lang="en-US" sz="2400" kern="0" dirty="0">
                <a:solidFill>
                  <a:srgbClr val="116644"/>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lnSpc>
                <a:spcPct val="115000"/>
              </a:lnSpc>
              <a:spcAft>
                <a:spcPts val="800"/>
              </a:spcAft>
              <a:buNone/>
            </a:pPr>
            <a:r>
              <a:rPr lang="en-US" sz="2400" b="1" i="1"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Note: Difference between Constant Propagation and Constant Folding: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15000"/>
              </a:lnSpc>
              <a:spcAft>
                <a:spcPts val="800"/>
              </a:spcAft>
              <a:buSzPts val="1000"/>
              <a:buFont typeface="Symbol" panose="05050102010706020507" pitchFamily="18" charset="2"/>
              <a:buChar char=""/>
              <a:tabLst>
                <a:tab pos="457200" algn="l"/>
              </a:tabLst>
            </a:pPr>
            <a:r>
              <a:rPr lang="en-US" sz="2400" i="1"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In Constant Propagation, the variable is substituted with its assigned constant where as in </a:t>
            </a:r>
            <a:r>
              <a:rPr lang="en-US" sz="2400" i="1" u="sng" kern="0" dirty="0">
                <a:effectLst/>
                <a:latin typeface="Times New Roman" panose="02020603050405020304" pitchFamily="18" charset="0"/>
                <a:ea typeface="Times New Roman" panose="02020603050405020304" pitchFamily="18" charset="0"/>
                <a:cs typeface="Times New Roman" panose="02020603050405020304" pitchFamily="18" charset="0"/>
              </a:rPr>
              <a:t>Constant Folding</a:t>
            </a:r>
            <a:r>
              <a:rPr lang="en-US" sz="2400" i="1"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the variables whose values can be computed at compile time are considered and computed.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6A01EB3-2558-B69E-16C6-CB894D121777}"/>
              </a:ext>
            </a:extLst>
          </p:cNvPr>
          <p:cNvSpPr>
            <a:spLocks noGrp="1"/>
          </p:cNvSpPr>
          <p:nvPr>
            <p:ph type="dt" sz="half" idx="10"/>
          </p:nvPr>
        </p:nvSpPr>
        <p:spPr/>
        <p:txBody>
          <a:bodyPr/>
          <a:lstStyle/>
          <a:p>
            <a:fld id="{33391C94-967E-4586-80FD-559718F97B40}" type="datetime1">
              <a:rPr lang="en-US" smtClean="0"/>
              <a:t>7/24/2025</a:t>
            </a:fld>
            <a:endParaRPr lang="en-US"/>
          </a:p>
        </p:txBody>
      </p:sp>
      <p:sp>
        <p:nvSpPr>
          <p:cNvPr id="5" name="Footer Placeholder 4">
            <a:extLst>
              <a:ext uri="{FF2B5EF4-FFF2-40B4-BE49-F238E27FC236}">
                <a16:creationId xmlns:a16="http://schemas.microsoft.com/office/drawing/2014/main" id="{49598359-FD86-83DF-EB23-3EC406302F29}"/>
              </a:ext>
            </a:extLst>
          </p:cNvPr>
          <p:cNvSpPr>
            <a:spLocks noGrp="1"/>
          </p:cNvSpPr>
          <p:nvPr>
            <p:ph type="ftr" sz="quarter" idx="11"/>
          </p:nvPr>
        </p:nvSpPr>
        <p:spPr/>
        <p:txBody>
          <a:bodyPr/>
          <a:lstStyle/>
          <a:p>
            <a:r>
              <a:rPr lang="en-US"/>
              <a:t>Compiler</a:t>
            </a:r>
          </a:p>
        </p:txBody>
      </p:sp>
      <p:sp>
        <p:nvSpPr>
          <p:cNvPr id="6" name="Slide Number Placeholder 5">
            <a:extLst>
              <a:ext uri="{FF2B5EF4-FFF2-40B4-BE49-F238E27FC236}">
                <a16:creationId xmlns:a16="http://schemas.microsoft.com/office/drawing/2014/main" id="{82130CA2-7CF7-7ADA-9AFE-E0DB02B362E3}"/>
              </a:ext>
            </a:extLst>
          </p:cNvPr>
          <p:cNvSpPr>
            <a:spLocks noGrp="1"/>
          </p:cNvSpPr>
          <p:nvPr>
            <p:ph type="sldNum" sz="quarter" idx="12"/>
          </p:nvPr>
        </p:nvSpPr>
        <p:spPr/>
        <p:txBody>
          <a:bodyPr/>
          <a:lstStyle/>
          <a:p>
            <a:fld id="{0500E08A-8D3C-4EE5-AE16-2C012FBB40F3}" type="slidenum">
              <a:rPr lang="en-US" smtClean="0"/>
              <a:t>43</a:t>
            </a:fld>
            <a:endParaRPr lang="en-US"/>
          </a:p>
        </p:txBody>
      </p:sp>
    </p:spTree>
    <p:extLst>
      <p:ext uri="{BB962C8B-B14F-4D97-AF65-F5344CB8AC3E}">
        <p14:creationId xmlns:p14="http://schemas.microsoft.com/office/powerpoint/2010/main" val="1386838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52AEC8-71A6-F6A3-5872-24EEB2D0E1A7}"/>
              </a:ext>
            </a:extLst>
          </p:cNvPr>
          <p:cNvSpPr txBox="1"/>
          <p:nvPr/>
        </p:nvSpPr>
        <p:spPr>
          <a:xfrm>
            <a:off x="350274" y="246184"/>
            <a:ext cx="10784757" cy="5790303"/>
          </a:xfrm>
          <a:prstGeom prst="rect">
            <a:avLst/>
          </a:prstGeom>
          <a:noFill/>
        </p:spPr>
        <p:txBody>
          <a:bodyPr wrap="square">
            <a:spAutoFit/>
          </a:bodyPr>
          <a:lstStyle/>
          <a:p>
            <a:pPr marL="0" marR="0" fontAlgn="base">
              <a:lnSpc>
                <a:spcPct val="115000"/>
              </a:lnSpc>
              <a:spcAft>
                <a:spcPts val="800"/>
              </a:spcAft>
              <a:buNone/>
            </a:pPr>
            <a:r>
              <a:rPr lang="en-US" sz="2400" b="1"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5. Copy Propagation: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685800" marR="0" indent="-228600" fontAlgn="base">
              <a:buNone/>
              <a:tabLst>
                <a:tab pos="457200" algn="l"/>
              </a:tabLst>
            </a:pP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It is extension of constant propagation.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685800" marR="0" indent="-228600" fontAlgn="base">
              <a:buNone/>
              <a:tabLst>
                <a:tab pos="457200" algn="l"/>
              </a:tabLst>
            </a:pP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After a is assigned to x, use a to replace x till a is assigned again to another variable or value or expression.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685800" marR="0" indent="-228600" fontAlgn="base">
              <a:buNone/>
              <a:tabLst>
                <a:tab pos="457200" algn="l"/>
              </a:tabLst>
            </a:pP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It helps in reducing the compile time as it reduces copying.</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pPr>
            <a:r>
              <a:rPr lang="en-US" sz="2400" b="1" i="1"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Example :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i="1" kern="0" dirty="0">
                <a:solidFill>
                  <a:srgbClr val="3D7B7B"/>
                </a:solidFill>
                <a:effectLst/>
                <a:latin typeface="Times New Roman" panose="02020603050405020304" pitchFamily="18" charset="0"/>
                <a:ea typeface="Times New Roman" panose="02020603050405020304" pitchFamily="18" charset="0"/>
                <a:cs typeface="Times New Roman" panose="02020603050405020304" pitchFamily="18" charset="0"/>
              </a:rPr>
              <a:t>//Before Optimization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c</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b</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x</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till</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d</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x</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b</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i="1" kern="0" dirty="0">
                <a:solidFill>
                  <a:srgbClr val="3D7B7B"/>
                </a:solidFill>
                <a:effectLst/>
                <a:latin typeface="Times New Roman" panose="02020603050405020304" pitchFamily="18" charset="0"/>
                <a:ea typeface="Times New Roman" panose="02020603050405020304" pitchFamily="18" charset="0"/>
                <a:cs typeface="Times New Roman" panose="02020603050405020304" pitchFamily="18" charset="0"/>
              </a:rPr>
              <a:t>//After Optimization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d</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b</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kern="0" dirty="0">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99A5263-D157-5130-5F57-091E6F5ED3C8}"/>
              </a:ext>
            </a:extLst>
          </p:cNvPr>
          <p:cNvSpPr>
            <a:spLocks noGrp="1"/>
          </p:cNvSpPr>
          <p:nvPr>
            <p:ph type="dt" sz="half" idx="10"/>
          </p:nvPr>
        </p:nvSpPr>
        <p:spPr/>
        <p:txBody>
          <a:bodyPr/>
          <a:lstStyle/>
          <a:p>
            <a:fld id="{4BDBB4AF-A883-4F04-A8C2-DA817D1939A1}" type="datetime1">
              <a:rPr lang="en-US" smtClean="0"/>
              <a:t>7/24/2025</a:t>
            </a:fld>
            <a:endParaRPr lang="en-US"/>
          </a:p>
        </p:txBody>
      </p:sp>
      <p:sp>
        <p:nvSpPr>
          <p:cNvPr id="5" name="Footer Placeholder 4">
            <a:extLst>
              <a:ext uri="{FF2B5EF4-FFF2-40B4-BE49-F238E27FC236}">
                <a16:creationId xmlns:a16="http://schemas.microsoft.com/office/drawing/2014/main" id="{03044C07-5C91-7E5F-4823-0D1E602D7EE9}"/>
              </a:ext>
            </a:extLst>
          </p:cNvPr>
          <p:cNvSpPr>
            <a:spLocks noGrp="1"/>
          </p:cNvSpPr>
          <p:nvPr>
            <p:ph type="ftr" sz="quarter" idx="11"/>
          </p:nvPr>
        </p:nvSpPr>
        <p:spPr/>
        <p:txBody>
          <a:bodyPr/>
          <a:lstStyle/>
          <a:p>
            <a:r>
              <a:rPr lang="en-US"/>
              <a:t>Compiler</a:t>
            </a:r>
          </a:p>
        </p:txBody>
      </p:sp>
      <p:sp>
        <p:nvSpPr>
          <p:cNvPr id="6" name="Slide Number Placeholder 5">
            <a:extLst>
              <a:ext uri="{FF2B5EF4-FFF2-40B4-BE49-F238E27FC236}">
                <a16:creationId xmlns:a16="http://schemas.microsoft.com/office/drawing/2014/main" id="{DD312883-9EFE-9D5A-2285-A831172043B5}"/>
              </a:ext>
            </a:extLst>
          </p:cNvPr>
          <p:cNvSpPr>
            <a:spLocks noGrp="1"/>
          </p:cNvSpPr>
          <p:nvPr>
            <p:ph type="sldNum" sz="quarter" idx="12"/>
          </p:nvPr>
        </p:nvSpPr>
        <p:spPr/>
        <p:txBody>
          <a:bodyPr/>
          <a:lstStyle/>
          <a:p>
            <a:fld id="{0500E08A-8D3C-4EE5-AE16-2C012FBB40F3}" type="slidenum">
              <a:rPr lang="en-US" smtClean="0"/>
              <a:t>44</a:t>
            </a:fld>
            <a:endParaRPr lang="en-US"/>
          </a:p>
        </p:txBody>
      </p:sp>
    </p:spTree>
    <p:extLst>
      <p:ext uri="{BB962C8B-B14F-4D97-AF65-F5344CB8AC3E}">
        <p14:creationId xmlns:p14="http://schemas.microsoft.com/office/powerpoint/2010/main" val="37383359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29F118-602B-5E38-9BE2-EA62E4B3E90B}"/>
              </a:ext>
            </a:extLst>
          </p:cNvPr>
          <p:cNvSpPr txBox="1"/>
          <p:nvPr/>
        </p:nvSpPr>
        <p:spPr>
          <a:xfrm>
            <a:off x="353961" y="114439"/>
            <a:ext cx="11326762" cy="6180987"/>
          </a:xfrm>
          <a:prstGeom prst="rect">
            <a:avLst/>
          </a:prstGeom>
          <a:noFill/>
        </p:spPr>
        <p:txBody>
          <a:bodyPr wrap="square">
            <a:spAutoFit/>
          </a:bodyPr>
          <a:lstStyle/>
          <a:p>
            <a:pPr marL="0" marR="0" fontAlgn="base">
              <a:lnSpc>
                <a:spcPct val="115000"/>
              </a:lnSpc>
              <a:spcAft>
                <a:spcPts val="800"/>
              </a:spcAft>
              <a:buNone/>
            </a:pPr>
            <a:r>
              <a:rPr lang="en-US" sz="2400" b="1"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6. Common Sub Expression Elimination: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15000"/>
              </a:lnSpc>
              <a:spcAft>
                <a:spcPts val="800"/>
              </a:spcAft>
              <a:buSzPts val="1000"/>
              <a:buFont typeface="Symbol" panose="05050102010706020507" pitchFamily="18" charset="2"/>
              <a:buChar char=""/>
              <a:tabLst>
                <a:tab pos="457200" algn="l"/>
              </a:tabLst>
            </a:pP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In the above example, a*b and x*b is a common sub expression.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lnSpc>
                <a:spcPct val="115000"/>
              </a:lnSpc>
              <a:spcAft>
                <a:spcPts val="800"/>
              </a:spcAft>
              <a:buNone/>
            </a:pPr>
            <a:r>
              <a:rPr lang="en-US" sz="2400" b="1"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7. Dead Code Elimination: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685800" marR="0" indent="-228600" fontAlgn="base">
              <a:lnSpc>
                <a:spcPct val="115000"/>
              </a:lnSpc>
              <a:spcAft>
                <a:spcPts val="800"/>
              </a:spcAft>
              <a:buNone/>
              <a:tabLst>
                <a:tab pos="457200" algn="l"/>
              </a:tabLst>
            </a:pP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Copy propagation often leads to making assignment statements into dead code.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685800" marR="0" indent="-228600" fontAlgn="base">
              <a:lnSpc>
                <a:spcPct val="115000"/>
              </a:lnSpc>
              <a:spcAft>
                <a:spcPts val="800"/>
              </a:spcAft>
              <a:buNone/>
              <a:tabLst>
                <a:tab pos="457200" algn="l"/>
              </a:tabLst>
            </a:pP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A variable is said to be dead if it is never used after its last definition.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685800" marR="0" indent="-228600" fontAlgn="base">
              <a:lnSpc>
                <a:spcPct val="115000"/>
              </a:lnSpc>
              <a:spcAft>
                <a:spcPts val="800"/>
              </a:spcAft>
              <a:buNone/>
              <a:tabLst>
                <a:tab pos="457200" algn="l"/>
              </a:tabLst>
            </a:pP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In order to find the dead variables, a data flow analysis should be done.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lnSpc>
                <a:spcPct val="115000"/>
              </a:lnSpc>
              <a:spcAft>
                <a:spcPts val="800"/>
              </a:spcAft>
              <a:buNone/>
            </a:pPr>
            <a:r>
              <a:rPr lang="en-US" sz="2400" b="1" i="1"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Example: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lnSpc>
                <a:spcPct val="115000"/>
              </a:lnSpc>
              <a:spcAft>
                <a:spcPts val="800"/>
              </a:spcAft>
              <a:buNone/>
            </a:pPr>
            <a:r>
              <a:rPr lang="en-US" sz="2400" b="1"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8. Unreachable Code Elimination: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15000"/>
              </a:lnSpc>
              <a:spcAft>
                <a:spcPts val="800"/>
              </a:spcAft>
              <a:buSzPts val="1000"/>
              <a:buFont typeface="Symbol" panose="05050102010706020507" pitchFamily="18" charset="2"/>
              <a:buChar char=""/>
              <a:tabLst>
                <a:tab pos="457200" algn="l"/>
              </a:tabLst>
            </a:pP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First, Control Flow Graph should be constructed.</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15000"/>
              </a:lnSpc>
              <a:spcAft>
                <a:spcPts val="800"/>
              </a:spcAft>
              <a:buSzPts val="1000"/>
              <a:buFont typeface="Symbol" panose="05050102010706020507" pitchFamily="18" charset="2"/>
              <a:buChar char=""/>
              <a:tabLst>
                <a:tab pos="457200" algn="l"/>
              </a:tabLst>
            </a:pP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The block which does not have an incoming edge is an Unreachable code block.</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15000"/>
              </a:lnSpc>
              <a:spcAft>
                <a:spcPts val="800"/>
              </a:spcAft>
              <a:buSzPts val="1000"/>
              <a:buFont typeface="Symbol" panose="05050102010706020507" pitchFamily="18" charset="2"/>
              <a:buChar char=""/>
              <a:tabLst>
                <a:tab pos="457200" algn="l"/>
              </a:tabLst>
            </a:pP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After constant propagation and constant folding, the unreachable branches can be eliminated.</a:t>
            </a:r>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2ABCF0D-963E-301C-10DA-1708792B7172}"/>
              </a:ext>
            </a:extLst>
          </p:cNvPr>
          <p:cNvSpPr>
            <a:spLocks noGrp="1"/>
          </p:cNvSpPr>
          <p:nvPr>
            <p:ph type="dt" sz="half" idx="10"/>
          </p:nvPr>
        </p:nvSpPr>
        <p:spPr/>
        <p:txBody>
          <a:bodyPr/>
          <a:lstStyle/>
          <a:p>
            <a:fld id="{790A3DD3-A4FF-48D7-B758-C86298FADB17}" type="datetime1">
              <a:rPr lang="en-US" smtClean="0"/>
              <a:t>7/24/2025</a:t>
            </a:fld>
            <a:endParaRPr lang="en-US"/>
          </a:p>
        </p:txBody>
      </p:sp>
      <p:sp>
        <p:nvSpPr>
          <p:cNvPr id="5" name="Footer Placeholder 4">
            <a:extLst>
              <a:ext uri="{FF2B5EF4-FFF2-40B4-BE49-F238E27FC236}">
                <a16:creationId xmlns:a16="http://schemas.microsoft.com/office/drawing/2014/main" id="{DD77394E-39ED-F965-F526-84A6EBAB63A2}"/>
              </a:ext>
            </a:extLst>
          </p:cNvPr>
          <p:cNvSpPr>
            <a:spLocks noGrp="1"/>
          </p:cNvSpPr>
          <p:nvPr>
            <p:ph type="ftr" sz="quarter" idx="11"/>
          </p:nvPr>
        </p:nvSpPr>
        <p:spPr/>
        <p:txBody>
          <a:bodyPr/>
          <a:lstStyle/>
          <a:p>
            <a:r>
              <a:rPr lang="en-US"/>
              <a:t>Compiler</a:t>
            </a:r>
          </a:p>
        </p:txBody>
      </p:sp>
      <p:sp>
        <p:nvSpPr>
          <p:cNvPr id="6" name="Slide Number Placeholder 5">
            <a:extLst>
              <a:ext uri="{FF2B5EF4-FFF2-40B4-BE49-F238E27FC236}">
                <a16:creationId xmlns:a16="http://schemas.microsoft.com/office/drawing/2014/main" id="{7C3DD5F4-7F93-8295-34F6-487959550025}"/>
              </a:ext>
            </a:extLst>
          </p:cNvPr>
          <p:cNvSpPr>
            <a:spLocks noGrp="1"/>
          </p:cNvSpPr>
          <p:nvPr>
            <p:ph type="sldNum" sz="quarter" idx="12"/>
          </p:nvPr>
        </p:nvSpPr>
        <p:spPr/>
        <p:txBody>
          <a:bodyPr/>
          <a:lstStyle/>
          <a:p>
            <a:fld id="{0500E08A-8D3C-4EE5-AE16-2C012FBB40F3}" type="slidenum">
              <a:rPr lang="en-US" smtClean="0"/>
              <a:t>45</a:t>
            </a:fld>
            <a:endParaRPr lang="en-US"/>
          </a:p>
        </p:txBody>
      </p:sp>
    </p:spTree>
    <p:extLst>
      <p:ext uri="{BB962C8B-B14F-4D97-AF65-F5344CB8AC3E}">
        <p14:creationId xmlns:p14="http://schemas.microsoft.com/office/powerpoint/2010/main" val="3823051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A848E9-919D-F289-8E13-B06994FE47FB}"/>
              </a:ext>
            </a:extLst>
          </p:cNvPr>
          <p:cNvSpPr txBox="1"/>
          <p:nvPr/>
        </p:nvSpPr>
        <p:spPr>
          <a:xfrm>
            <a:off x="512505" y="172211"/>
            <a:ext cx="11109224" cy="6513578"/>
          </a:xfrm>
          <a:prstGeom prst="rect">
            <a:avLst/>
          </a:prstGeom>
          <a:noFill/>
        </p:spPr>
        <p:txBody>
          <a:bodyPr wrap="square">
            <a:spAutoFit/>
          </a:bodyPr>
          <a:lstStyle/>
          <a:p>
            <a:pPr marL="0" marR="0" fontAlgn="base">
              <a:lnSpc>
                <a:spcPct val="115000"/>
              </a:lnSpc>
              <a:spcAft>
                <a:spcPts val="800"/>
              </a:spcAft>
              <a:buNone/>
            </a:pPr>
            <a:br>
              <a:rPr lang="en-US" sz="2000" kern="0" dirty="0">
                <a:solidFill>
                  <a:srgbClr val="273239"/>
                </a:solidFill>
                <a:effectLst/>
                <a:latin typeface="Nunito" pitchFamily="2" charset="0"/>
                <a:ea typeface="Times New Roman" panose="02020603050405020304" pitchFamily="18" charset="0"/>
                <a:cs typeface="Times New Roman" panose="02020603050405020304" pitchFamily="18" charset="0"/>
              </a:rPr>
            </a:br>
            <a:r>
              <a:rPr lang="en-US" sz="2000" kern="0" dirty="0">
                <a:solidFill>
                  <a:srgbClr val="273239"/>
                </a:solidFill>
                <a:effectLst/>
                <a:latin typeface="Nunito" pitchFamily="2" charset="0"/>
                <a:ea typeface="Times New Roman" panose="02020603050405020304" pitchFamily="18" charset="0"/>
                <a:cs typeface="Times New Roman" panose="02020603050405020304" pitchFamily="18" charset="0"/>
              </a:rPr>
              <a:t> </a:t>
            </a:r>
            <a:r>
              <a:rPr lang="en-US" sz="2400" kern="0" dirty="0">
                <a:solidFill>
                  <a:srgbClr val="555555"/>
                </a:solidFill>
                <a:effectLst/>
                <a:latin typeface="Times New Roman" panose="02020603050405020304" pitchFamily="18" charset="0"/>
                <a:ea typeface="Times New Roman" panose="02020603050405020304" pitchFamily="18" charset="0"/>
                <a:cs typeface="Times New Roman" panose="02020603050405020304" pitchFamily="18" charset="0"/>
              </a:rPr>
              <a:t>#include &lt;iostream&gt;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770088"/>
                </a:solidFill>
                <a:effectLst/>
                <a:latin typeface="Times New Roman" panose="02020603050405020304" pitchFamily="18" charset="0"/>
                <a:ea typeface="Times New Roman" panose="02020603050405020304" pitchFamily="18" charset="0"/>
                <a:cs typeface="Times New Roman" panose="02020603050405020304" pitchFamily="18" charset="0"/>
              </a:rPr>
              <a:t>using</a:t>
            </a: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770088"/>
                </a:solidFill>
                <a:effectLst/>
                <a:latin typeface="Times New Roman" panose="02020603050405020304" pitchFamily="18" charset="0"/>
                <a:ea typeface="Times New Roman" panose="02020603050405020304" pitchFamily="18" charset="0"/>
                <a:cs typeface="Times New Roman" panose="02020603050405020304" pitchFamily="18" charset="0"/>
              </a:rPr>
              <a:t>namespace</a:t>
            </a: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std</a:t>
            </a: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kern="0" dirty="0">
                <a:solidFill>
                  <a:srgbClr val="008855"/>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main</a:t>
            </a: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008855"/>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num;</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num=</a:t>
            </a:r>
            <a:r>
              <a:rPr lang="en-US" sz="2400" kern="0" dirty="0">
                <a:solidFill>
                  <a:srgbClr val="116644"/>
                </a:solidFill>
                <a:effectLst/>
                <a:latin typeface="Times New Roman" panose="02020603050405020304" pitchFamily="18" charset="0"/>
                <a:ea typeface="Times New Roman" panose="02020603050405020304" pitchFamily="18" charset="0"/>
                <a:cs typeface="Times New Roman" panose="02020603050405020304" pitchFamily="18" charset="0"/>
              </a:rPr>
              <a:t>10</a:t>
            </a: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cout</a:t>
            </a: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&lt;&lt; </a:t>
            </a:r>
            <a:r>
              <a:rPr lang="en-US" sz="2400" kern="0" dirty="0">
                <a:solidFill>
                  <a:srgbClr val="AA1111"/>
                </a:solidFill>
                <a:effectLst/>
                <a:latin typeface="Times New Roman" panose="02020603050405020304" pitchFamily="18" charset="0"/>
                <a:ea typeface="Times New Roman" panose="02020603050405020304" pitchFamily="18" charset="0"/>
                <a:cs typeface="Times New Roman" panose="02020603050405020304" pitchFamily="18" charset="0"/>
              </a:rPr>
              <a:t>"GFG!"</a:t>
            </a: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770088"/>
                </a:solidFill>
                <a:effectLst/>
                <a:latin typeface="Times New Roman" panose="02020603050405020304" pitchFamily="18" charset="0"/>
                <a:ea typeface="Times New Roman" panose="02020603050405020304" pitchFamily="18" charset="0"/>
                <a:cs typeface="Times New Roman" panose="02020603050405020304" pitchFamily="18" charset="0"/>
              </a:rPr>
              <a:t>return</a:t>
            </a: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116644"/>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cout</a:t>
            </a: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&lt;&lt; num; </a:t>
            </a:r>
            <a:r>
              <a:rPr lang="en-US" sz="2400" kern="0" dirty="0">
                <a:solidFill>
                  <a:srgbClr val="AA5500"/>
                </a:solidFill>
                <a:effectLst/>
                <a:latin typeface="Times New Roman" panose="02020603050405020304" pitchFamily="18" charset="0"/>
                <a:ea typeface="Times New Roman" panose="02020603050405020304" pitchFamily="18" charset="0"/>
                <a:cs typeface="Times New Roman" panose="02020603050405020304" pitchFamily="18" charset="0"/>
              </a:rPr>
              <a:t>//unreachable code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AA5500"/>
                </a:solidFill>
                <a:effectLst/>
                <a:latin typeface="Times New Roman" panose="02020603050405020304" pitchFamily="18" charset="0"/>
                <a:ea typeface="Times New Roman" panose="02020603050405020304" pitchFamily="18" charset="0"/>
                <a:cs typeface="Times New Roman" panose="02020603050405020304" pitchFamily="18" charset="0"/>
              </a:rPr>
              <a:t>//after elimination of unreachable code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8855"/>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main</a:t>
            </a: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008855"/>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num;</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num=</a:t>
            </a:r>
            <a:r>
              <a:rPr lang="en-US" sz="2400" kern="0" dirty="0">
                <a:solidFill>
                  <a:srgbClr val="116644"/>
                </a:solidFill>
                <a:effectLst/>
                <a:latin typeface="Times New Roman" panose="02020603050405020304" pitchFamily="18" charset="0"/>
                <a:ea typeface="Times New Roman" panose="02020603050405020304" pitchFamily="18" charset="0"/>
                <a:cs typeface="Times New Roman" panose="02020603050405020304" pitchFamily="18" charset="0"/>
              </a:rPr>
              <a:t>10</a:t>
            </a: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cout</a:t>
            </a: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&lt;&lt; </a:t>
            </a:r>
            <a:r>
              <a:rPr lang="en-US" sz="2400" kern="0" dirty="0">
                <a:solidFill>
                  <a:srgbClr val="AA1111"/>
                </a:solidFill>
                <a:effectLst/>
                <a:latin typeface="Times New Roman" panose="02020603050405020304" pitchFamily="18" charset="0"/>
                <a:ea typeface="Times New Roman" panose="02020603050405020304" pitchFamily="18" charset="0"/>
                <a:cs typeface="Times New Roman" panose="02020603050405020304" pitchFamily="18" charset="0"/>
              </a:rPr>
              <a:t>"GFG!"</a:t>
            </a: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770088"/>
                </a:solidFill>
                <a:effectLst/>
                <a:latin typeface="Times New Roman" panose="02020603050405020304" pitchFamily="18" charset="0"/>
                <a:ea typeface="Times New Roman" panose="02020603050405020304" pitchFamily="18" charset="0"/>
                <a:cs typeface="Times New Roman" panose="02020603050405020304" pitchFamily="18" charset="0"/>
              </a:rPr>
              <a:t>return</a:t>
            </a: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116644"/>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7DA9788-5A98-8BAE-3F4B-CE1290C7A34A}"/>
              </a:ext>
            </a:extLst>
          </p:cNvPr>
          <p:cNvSpPr>
            <a:spLocks noGrp="1"/>
          </p:cNvSpPr>
          <p:nvPr>
            <p:ph type="dt" sz="half" idx="10"/>
          </p:nvPr>
        </p:nvSpPr>
        <p:spPr/>
        <p:txBody>
          <a:bodyPr/>
          <a:lstStyle/>
          <a:p>
            <a:fld id="{90F3C525-3CD7-4BF8-9EE0-6BAE9B2BD466}" type="datetime1">
              <a:rPr lang="en-US" smtClean="0"/>
              <a:t>7/24/2025</a:t>
            </a:fld>
            <a:endParaRPr lang="en-US"/>
          </a:p>
        </p:txBody>
      </p:sp>
      <p:sp>
        <p:nvSpPr>
          <p:cNvPr id="5" name="Footer Placeholder 4">
            <a:extLst>
              <a:ext uri="{FF2B5EF4-FFF2-40B4-BE49-F238E27FC236}">
                <a16:creationId xmlns:a16="http://schemas.microsoft.com/office/drawing/2014/main" id="{2A5B8BB0-51E0-F5FE-AFC0-8327F56D64D5}"/>
              </a:ext>
            </a:extLst>
          </p:cNvPr>
          <p:cNvSpPr>
            <a:spLocks noGrp="1"/>
          </p:cNvSpPr>
          <p:nvPr>
            <p:ph type="ftr" sz="quarter" idx="11"/>
          </p:nvPr>
        </p:nvSpPr>
        <p:spPr/>
        <p:txBody>
          <a:bodyPr/>
          <a:lstStyle/>
          <a:p>
            <a:r>
              <a:rPr lang="en-US"/>
              <a:t>Compiler</a:t>
            </a:r>
          </a:p>
        </p:txBody>
      </p:sp>
      <p:sp>
        <p:nvSpPr>
          <p:cNvPr id="6" name="Slide Number Placeholder 5">
            <a:extLst>
              <a:ext uri="{FF2B5EF4-FFF2-40B4-BE49-F238E27FC236}">
                <a16:creationId xmlns:a16="http://schemas.microsoft.com/office/drawing/2014/main" id="{87A4EE45-C5F4-77E0-21AB-030F4AE43D6A}"/>
              </a:ext>
            </a:extLst>
          </p:cNvPr>
          <p:cNvSpPr>
            <a:spLocks noGrp="1"/>
          </p:cNvSpPr>
          <p:nvPr>
            <p:ph type="sldNum" sz="quarter" idx="12"/>
          </p:nvPr>
        </p:nvSpPr>
        <p:spPr/>
        <p:txBody>
          <a:bodyPr/>
          <a:lstStyle/>
          <a:p>
            <a:fld id="{0500E08A-8D3C-4EE5-AE16-2C012FBB40F3}" type="slidenum">
              <a:rPr lang="en-US" smtClean="0"/>
              <a:t>46</a:t>
            </a:fld>
            <a:endParaRPr lang="en-US"/>
          </a:p>
        </p:txBody>
      </p:sp>
    </p:spTree>
    <p:extLst>
      <p:ext uri="{BB962C8B-B14F-4D97-AF65-F5344CB8AC3E}">
        <p14:creationId xmlns:p14="http://schemas.microsoft.com/office/powerpoint/2010/main" val="16342890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0E3839-1B58-6784-4F11-1258D5CA3631}"/>
              </a:ext>
            </a:extLst>
          </p:cNvPr>
          <p:cNvSpPr txBox="1"/>
          <p:nvPr/>
        </p:nvSpPr>
        <p:spPr>
          <a:xfrm>
            <a:off x="571500" y="137373"/>
            <a:ext cx="10770010" cy="5551071"/>
          </a:xfrm>
          <a:prstGeom prst="rect">
            <a:avLst/>
          </a:prstGeom>
          <a:noFill/>
        </p:spPr>
        <p:txBody>
          <a:bodyPr wrap="square">
            <a:spAutoFit/>
          </a:bodyPr>
          <a:lstStyle/>
          <a:p>
            <a:pPr marL="0" marR="0" fontAlgn="base">
              <a:lnSpc>
                <a:spcPct val="115000"/>
              </a:lnSpc>
              <a:spcAft>
                <a:spcPts val="800"/>
              </a:spcAft>
              <a:buNone/>
            </a:pPr>
            <a:r>
              <a:rPr lang="en-US" sz="2400" b="1"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9. Function Inlining: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15000"/>
              </a:lnSpc>
              <a:spcAft>
                <a:spcPts val="800"/>
              </a:spcAft>
              <a:buSzPts val="1000"/>
              <a:buFont typeface="Symbol" panose="05050102010706020507" pitchFamily="18" charset="2"/>
              <a:buChar char=""/>
              <a:tabLst>
                <a:tab pos="457200" algn="l"/>
              </a:tabLst>
            </a:pP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Here, a function call is replaced by the body of the function itself.</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15000"/>
              </a:lnSpc>
              <a:spcAft>
                <a:spcPts val="800"/>
              </a:spcAft>
              <a:buSzPts val="1000"/>
              <a:buFont typeface="Symbol" panose="05050102010706020507" pitchFamily="18" charset="2"/>
              <a:buChar char=""/>
              <a:tabLst>
                <a:tab pos="457200" algn="l"/>
              </a:tabLst>
            </a:pP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This saves a lot of time in copying all the parameters, storing the return address, etc.</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lnSpc>
                <a:spcPct val="115000"/>
              </a:lnSpc>
              <a:spcAft>
                <a:spcPts val="800"/>
              </a:spcAft>
              <a:buNone/>
            </a:pPr>
            <a:r>
              <a:rPr lang="en-US" sz="2400" b="1"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10. Function Cloning: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685800" marR="0" indent="-228600" fontAlgn="base">
              <a:lnSpc>
                <a:spcPct val="115000"/>
              </a:lnSpc>
              <a:spcAft>
                <a:spcPts val="800"/>
              </a:spcAft>
              <a:buNone/>
              <a:tabLst>
                <a:tab pos="457200" algn="l"/>
              </a:tabLst>
            </a:pP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Here, specialized codes for a function are created for different calling parameters.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685800" marR="0" indent="-228600" fontAlgn="base">
              <a:lnSpc>
                <a:spcPct val="115000"/>
              </a:lnSpc>
              <a:spcAft>
                <a:spcPts val="800"/>
              </a:spcAft>
              <a:buNone/>
              <a:tabLst>
                <a:tab pos="457200" algn="l"/>
              </a:tabLst>
            </a:pPr>
            <a:r>
              <a:rPr lang="en-US" sz="2400" b="1"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Example: </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Function Overloading</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lnSpc>
                <a:spcPct val="115000"/>
              </a:lnSpc>
              <a:spcAft>
                <a:spcPts val="800"/>
              </a:spcAft>
              <a:buNone/>
            </a:pPr>
            <a:r>
              <a:rPr lang="en-US" sz="2400" b="1"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11. Induction Variable and Strength Reduction: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15000"/>
              </a:lnSpc>
              <a:spcAft>
                <a:spcPts val="800"/>
              </a:spcAft>
              <a:buSzPts val="1000"/>
              <a:buFont typeface="Symbol" panose="05050102010706020507" pitchFamily="18" charset="2"/>
              <a:buChar char=""/>
              <a:tabLst>
                <a:tab pos="457200" algn="l"/>
              </a:tabLst>
            </a:pP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An induction variable is used in the loop for the following kind of assignment i = i + constant. It is a kind of Loop Optimization Technique.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15000"/>
              </a:lnSpc>
              <a:spcAft>
                <a:spcPts val="800"/>
              </a:spcAft>
              <a:buSzPts val="1000"/>
              <a:buFont typeface="Symbol" panose="05050102010706020507" pitchFamily="18" charset="2"/>
              <a:buChar char=""/>
              <a:tabLst>
                <a:tab pos="457200" algn="l"/>
              </a:tabLst>
            </a:pP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Strength reduction means replacing the high strength operator with a low strength.</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4E4A5F4-9E23-243D-115A-A20EB2873AD1}"/>
              </a:ext>
            </a:extLst>
          </p:cNvPr>
          <p:cNvSpPr>
            <a:spLocks noGrp="1"/>
          </p:cNvSpPr>
          <p:nvPr>
            <p:ph type="dt" sz="half" idx="10"/>
          </p:nvPr>
        </p:nvSpPr>
        <p:spPr/>
        <p:txBody>
          <a:bodyPr/>
          <a:lstStyle/>
          <a:p>
            <a:fld id="{53C0B0AC-71EA-4B08-816A-F425F785EDD7}" type="datetime1">
              <a:rPr lang="en-US" smtClean="0"/>
              <a:t>7/24/2025</a:t>
            </a:fld>
            <a:endParaRPr lang="en-US"/>
          </a:p>
        </p:txBody>
      </p:sp>
      <p:sp>
        <p:nvSpPr>
          <p:cNvPr id="5" name="Footer Placeholder 4">
            <a:extLst>
              <a:ext uri="{FF2B5EF4-FFF2-40B4-BE49-F238E27FC236}">
                <a16:creationId xmlns:a16="http://schemas.microsoft.com/office/drawing/2014/main" id="{8DF8CECA-E106-C15C-231B-84BC956B43B8}"/>
              </a:ext>
            </a:extLst>
          </p:cNvPr>
          <p:cNvSpPr>
            <a:spLocks noGrp="1"/>
          </p:cNvSpPr>
          <p:nvPr>
            <p:ph type="ftr" sz="quarter" idx="11"/>
          </p:nvPr>
        </p:nvSpPr>
        <p:spPr/>
        <p:txBody>
          <a:bodyPr/>
          <a:lstStyle/>
          <a:p>
            <a:r>
              <a:rPr lang="en-US"/>
              <a:t>Compiler</a:t>
            </a:r>
          </a:p>
        </p:txBody>
      </p:sp>
      <p:sp>
        <p:nvSpPr>
          <p:cNvPr id="6" name="Slide Number Placeholder 5">
            <a:extLst>
              <a:ext uri="{FF2B5EF4-FFF2-40B4-BE49-F238E27FC236}">
                <a16:creationId xmlns:a16="http://schemas.microsoft.com/office/drawing/2014/main" id="{38C27163-8479-523E-C207-89658CA931B6}"/>
              </a:ext>
            </a:extLst>
          </p:cNvPr>
          <p:cNvSpPr>
            <a:spLocks noGrp="1"/>
          </p:cNvSpPr>
          <p:nvPr>
            <p:ph type="sldNum" sz="quarter" idx="12"/>
          </p:nvPr>
        </p:nvSpPr>
        <p:spPr/>
        <p:txBody>
          <a:bodyPr/>
          <a:lstStyle/>
          <a:p>
            <a:fld id="{0500E08A-8D3C-4EE5-AE16-2C012FBB40F3}" type="slidenum">
              <a:rPr lang="en-US" smtClean="0"/>
              <a:t>47</a:t>
            </a:fld>
            <a:endParaRPr lang="en-US"/>
          </a:p>
        </p:txBody>
      </p:sp>
    </p:spTree>
    <p:extLst>
      <p:ext uri="{BB962C8B-B14F-4D97-AF65-F5344CB8AC3E}">
        <p14:creationId xmlns:p14="http://schemas.microsoft.com/office/powerpoint/2010/main" val="29792932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9593DC-70E3-E6A0-4D3A-82E81DC3B9AD}"/>
              </a:ext>
            </a:extLst>
          </p:cNvPr>
          <p:cNvSpPr txBox="1"/>
          <p:nvPr/>
        </p:nvSpPr>
        <p:spPr>
          <a:xfrm>
            <a:off x="958645" y="91869"/>
            <a:ext cx="5137356" cy="5827877"/>
          </a:xfrm>
          <a:prstGeom prst="rect">
            <a:avLst/>
          </a:prstGeom>
          <a:noFill/>
        </p:spPr>
        <p:txBody>
          <a:bodyPr wrap="square">
            <a:spAutoFit/>
          </a:bodyPr>
          <a:lstStyle/>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Example :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Multiplication with powers of </a:t>
            </a:r>
            <a:r>
              <a:rPr lang="en-US" sz="2400" kern="0" dirty="0">
                <a:solidFill>
                  <a:srgbClr val="116644"/>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can be replaced by shift left operator which is less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expensive than multiplication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a=a*</a:t>
            </a:r>
            <a:r>
              <a:rPr lang="en-US" sz="2400" kern="0" dirty="0">
                <a:solidFill>
                  <a:srgbClr val="116644"/>
                </a:solidFill>
                <a:effectLst/>
                <a:latin typeface="Times New Roman" panose="02020603050405020304" pitchFamily="18" charset="0"/>
                <a:ea typeface="Times New Roman" panose="02020603050405020304" pitchFamily="18" charset="0"/>
                <a:cs typeface="Times New Roman" panose="02020603050405020304" pitchFamily="18" charset="0"/>
              </a:rPr>
              <a:t>16</a:t>
            </a: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AA5500"/>
                </a:solidFill>
                <a:effectLst/>
                <a:latin typeface="Times New Roman" panose="02020603050405020304" pitchFamily="18" charset="0"/>
                <a:ea typeface="Times New Roman" panose="02020603050405020304" pitchFamily="18" charset="0"/>
                <a:cs typeface="Times New Roman" panose="02020603050405020304" pitchFamily="18" charset="0"/>
              </a:rPr>
              <a:t>// Can be modified as :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 a&lt;&lt;</a:t>
            </a:r>
            <a:r>
              <a:rPr lang="en-US" sz="2400" kern="0" dirty="0">
                <a:solidFill>
                  <a:srgbClr val="116644"/>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Example :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 = </a:t>
            </a:r>
            <a:r>
              <a:rPr lang="en-US" sz="2400" kern="0" dirty="0">
                <a:solidFill>
                  <a:srgbClr val="116644"/>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770088"/>
                </a:solidFill>
                <a:effectLst/>
                <a:latin typeface="Times New Roman" panose="02020603050405020304" pitchFamily="18" charset="0"/>
                <a:ea typeface="Times New Roman" panose="02020603050405020304" pitchFamily="18" charset="0"/>
                <a:cs typeface="Times New Roman" panose="02020603050405020304" pitchFamily="18" charset="0"/>
              </a:rPr>
              <a:t>while</a:t>
            </a: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(i&lt;</a:t>
            </a:r>
            <a:r>
              <a:rPr lang="en-US" sz="2400" kern="0" dirty="0">
                <a:solidFill>
                  <a:srgbClr val="116644"/>
                </a:solidFill>
                <a:effectLst/>
                <a:latin typeface="Times New Roman" panose="02020603050405020304" pitchFamily="18" charset="0"/>
                <a:ea typeface="Times New Roman" panose="02020603050405020304" pitchFamily="18" charset="0"/>
                <a:cs typeface="Times New Roman" panose="02020603050405020304" pitchFamily="18" charset="0"/>
              </a:rPr>
              <a:t>10</a:t>
            </a: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y = i * </a:t>
            </a:r>
            <a:r>
              <a:rPr lang="en-US" sz="2400" kern="0" dirty="0">
                <a:solidFill>
                  <a:srgbClr val="116644"/>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lnSpc>
                <a:spcPts val="144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inherit"/>
                <a:ea typeface="Times New Roman" panose="02020603050405020304" pitchFamily="18" charset="0"/>
                <a:cs typeface="Courier New" panose="02070309020205020404" pitchFamily="49"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685391D9-1F5E-C23F-232A-A5F49C65C6FF}"/>
              </a:ext>
            </a:extLst>
          </p:cNvPr>
          <p:cNvSpPr txBox="1"/>
          <p:nvPr/>
        </p:nvSpPr>
        <p:spPr>
          <a:xfrm>
            <a:off x="5231991" y="3429000"/>
            <a:ext cx="4354461" cy="2797241"/>
          </a:xfrm>
          <a:prstGeom prst="rect">
            <a:avLst/>
          </a:prstGeom>
          <a:noFill/>
        </p:spPr>
        <p:txBody>
          <a:bodyPr wrap="square">
            <a:spAutoFit/>
          </a:bodyPr>
          <a:lstStyle/>
          <a:p>
            <a:pPr marL="0" marR="0" fontAlgn="base">
              <a:lnSpc>
                <a:spcPts val="144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AA5500"/>
                </a:solidFill>
                <a:effectLst/>
                <a:latin typeface="Times New Roman" panose="02020603050405020304" pitchFamily="18" charset="0"/>
                <a:ea typeface="Times New Roman" panose="02020603050405020304" pitchFamily="18" charset="0"/>
                <a:cs typeface="Times New Roman" panose="02020603050405020304" pitchFamily="18" charset="0"/>
              </a:rPr>
              <a:t>//After Reduction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 = </a:t>
            </a:r>
            <a:r>
              <a:rPr lang="en-US" sz="2400" kern="0" dirty="0">
                <a:solidFill>
                  <a:srgbClr val="116644"/>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 = </a:t>
            </a:r>
            <a:r>
              <a:rPr lang="en-US" sz="2400" kern="0" dirty="0">
                <a:solidFill>
                  <a:srgbClr val="116644"/>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770088"/>
                </a:solidFill>
                <a:effectLst/>
                <a:latin typeface="Times New Roman" panose="02020603050405020304" pitchFamily="18" charset="0"/>
                <a:ea typeface="Times New Roman" panose="02020603050405020304" pitchFamily="18" charset="0"/>
                <a:cs typeface="Times New Roman" panose="02020603050405020304" pitchFamily="18" charset="0"/>
              </a:rPr>
              <a:t>while</a:t>
            </a: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t&lt;</a:t>
            </a:r>
            <a:r>
              <a:rPr lang="en-US" sz="2400" kern="0" dirty="0">
                <a:solidFill>
                  <a:srgbClr val="116644"/>
                </a:solidFill>
                <a:effectLst/>
                <a:latin typeface="Times New Roman" panose="02020603050405020304" pitchFamily="18" charset="0"/>
                <a:ea typeface="Times New Roman" panose="02020603050405020304" pitchFamily="18" charset="0"/>
                <a:cs typeface="Times New Roman" panose="02020603050405020304" pitchFamily="18" charset="0"/>
              </a:rPr>
              <a:t>40</a:t>
            </a: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y = 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 = t + </a:t>
            </a:r>
            <a:r>
              <a:rPr lang="en-US" sz="2400" kern="0" dirty="0">
                <a:solidFill>
                  <a:srgbClr val="116644"/>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lnSpc>
                <a:spcPts val="144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966AB297-28E8-76B8-9B25-3CFB6DD637E6}"/>
              </a:ext>
            </a:extLst>
          </p:cNvPr>
          <p:cNvSpPr>
            <a:spLocks noGrp="1"/>
          </p:cNvSpPr>
          <p:nvPr>
            <p:ph type="dt" sz="half" idx="10"/>
          </p:nvPr>
        </p:nvSpPr>
        <p:spPr/>
        <p:txBody>
          <a:bodyPr/>
          <a:lstStyle/>
          <a:p>
            <a:fld id="{ED78B45B-079A-476C-9793-3E6DA4EB259D}" type="datetime1">
              <a:rPr lang="en-US" smtClean="0"/>
              <a:t>7/24/2025</a:t>
            </a:fld>
            <a:endParaRPr lang="en-US"/>
          </a:p>
        </p:txBody>
      </p:sp>
      <p:sp>
        <p:nvSpPr>
          <p:cNvPr id="7" name="Footer Placeholder 6">
            <a:extLst>
              <a:ext uri="{FF2B5EF4-FFF2-40B4-BE49-F238E27FC236}">
                <a16:creationId xmlns:a16="http://schemas.microsoft.com/office/drawing/2014/main" id="{927209B3-A668-BD1F-3DF5-23EB54E77F8A}"/>
              </a:ext>
            </a:extLst>
          </p:cNvPr>
          <p:cNvSpPr>
            <a:spLocks noGrp="1"/>
          </p:cNvSpPr>
          <p:nvPr>
            <p:ph type="ftr" sz="quarter" idx="11"/>
          </p:nvPr>
        </p:nvSpPr>
        <p:spPr/>
        <p:txBody>
          <a:bodyPr/>
          <a:lstStyle/>
          <a:p>
            <a:r>
              <a:rPr lang="en-US"/>
              <a:t>Compiler</a:t>
            </a:r>
          </a:p>
        </p:txBody>
      </p:sp>
      <p:sp>
        <p:nvSpPr>
          <p:cNvPr id="8" name="Slide Number Placeholder 7">
            <a:extLst>
              <a:ext uri="{FF2B5EF4-FFF2-40B4-BE49-F238E27FC236}">
                <a16:creationId xmlns:a16="http://schemas.microsoft.com/office/drawing/2014/main" id="{1A62CC41-B019-2E29-08D7-61A0F1D0CFC9}"/>
              </a:ext>
            </a:extLst>
          </p:cNvPr>
          <p:cNvSpPr>
            <a:spLocks noGrp="1"/>
          </p:cNvSpPr>
          <p:nvPr>
            <p:ph type="sldNum" sz="quarter" idx="12"/>
          </p:nvPr>
        </p:nvSpPr>
        <p:spPr/>
        <p:txBody>
          <a:bodyPr/>
          <a:lstStyle/>
          <a:p>
            <a:fld id="{0500E08A-8D3C-4EE5-AE16-2C012FBB40F3}" type="slidenum">
              <a:rPr lang="en-US" smtClean="0"/>
              <a:t>48</a:t>
            </a:fld>
            <a:endParaRPr lang="en-US"/>
          </a:p>
        </p:txBody>
      </p:sp>
    </p:spTree>
    <p:extLst>
      <p:ext uri="{BB962C8B-B14F-4D97-AF65-F5344CB8AC3E}">
        <p14:creationId xmlns:p14="http://schemas.microsoft.com/office/powerpoint/2010/main" val="42103386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C82FAD-C9BE-58E6-2B07-3BDB9E8677B7}"/>
              </a:ext>
            </a:extLst>
          </p:cNvPr>
          <p:cNvSpPr txBox="1"/>
          <p:nvPr/>
        </p:nvSpPr>
        <p:spPr>
          <a:xfrm>
            <a:off x="718983" y="189971"/>
            <a:ext cx="6227507" cy="6005747"/>
          </a:xfrm>
          <a:prstGeom prst="rect">
            <a:avLst/>
          </a:prstGeom>
          <a:noFill/>
        </p:spPr>
        <p:txBody>
          <a:bodyPr wrap="square">
            <a:spAutoFit/>
          </a:bodyPr>
          <a:lstStyle/>
          <a:p>
            <a:pPr marL="0" marR="0" fontAlgn="base">
              <a:lnSpc>
                <a:spcPct val="115000"/>
              </a:lnSpc>
              <a:spcAft>
                <a:spcPts val="800"/>
              </a:spcAft>
              <a:buNone/>
            </a:pPr>
            <a:r>
              <a:rPr lang="en-US" sz="2400" b="1" kern="0" dirty="0">
                <a:solidFill>
                  <a:srgbClr val="273239"/>
                </a:solidFill>
                <a:effectLst/>
                <a:latin typeface="Nunito" pitchFamily="2" charset="0"/>
                <a:ea typeface="Times New Roman" panose="02020603050405020304" pitchFamily="18" charset="0"/>
                <a:cs typeface="Times New Roman" panose="02020603050405020304" pitchFamily="18" charset="0"/>
              </a:rPr>
              <a:t>Loop Optimization Techniques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15000"/>
              </a:lnSpc>
              <a:spcAft>
                <a:spcPts val="800"/>
              </a:spcAft>
              <a:buNone/>
            </a:pPr>
            <a:r>
              <a:rPr lang="en-US" sz="2400" b="1"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Code Motion or Frequency Reduction: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The evaluation frequency of expression is reduced.</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The loop invariant statements are brought out of the loop.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pPr>
            <a:r>
              <a:rPr lang="en-US" sz="2400" b="1" i="1" kern="0" dirty="0">
                <a:effectLst/>
                <a:latin typeface="Times New Roman" panose="02020603050405020304" pitchFamily="18" charset="0"/>
                <a:ea typeface="Times New Roman" panose="02020603050405020304" pitchFamily="18" charset="0"/>
                <a:cs typeface="Times New Roman" panose="02020603050405020304" pitchFamily="18" charset="0"/>
              </a:rPr>
              <a:t>Example: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 = 200;</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while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(a&amp;gt;0)</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b = x + y;</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if</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 % b == 0)</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printf</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(“%d”, a);</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27C67BF7-9299-503F-5AF7-E427DA552CFE}"/>
              </a:ext>
            </a:extLst>
          </p:cNvPr>
          <p:cNvSpPr txBox="1"/>
          <p:nvPr/>
        </p:nvSpPr>
        <p:spPr>
          <a:xfrm>
            <a:off x="6857999" y="477646"/>
            <a:ext cx="4615018" cy="3216265"/>
          </a:xfrm>
          <a:prstGeom prst="rect">
            <a:avLst/>
          </a:prstGeom>
          <a:noFill/>
        </p:spPr>
        <p:txBody>
          <a:bodyPr wrap="square">
            <a:spAutoFit/>
          </a:bodyPr>
          <a:lstStyle/>
          <a:p>
            <a:pPr marL="0" marR="0" fontAlgn="base">
              <a:lnSpc>
                <a:spcPts val="1315"/>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i="1" kern="0" dirty="0">
                <a:latin typeface="Times New Roman" panose="02020603050405020304" pitchFamily="18" charset="0"/>
                <a:ea typeface="Times New Roman" panose="02020603050405020304" pitchFamily="18" charset="0"/>
                <a:cs typeface="Times New Roman" panose="02020603050405020304" pitchFamily="18" charset="0"/>
              </a:rPr>
              <a:t>O</a:t>
            </a:r>
            <a:r>
              <a:rPr lang="en-US" sz="2400" i="1" kern="0" dirty="0">
                <a:effectLst/>
                <a:latin typeface="Times New Roman" panose="02020603050405020304" pitchFamily="18" charset="0"/>
                <a:ea typeface="Times New Roman" panose="02020603050405020304" pitchFamily="18" charset="0"/>
                <a:cs typeface="Times New Roman" panose="02020603050405020304" pitchFamily="18" charset="0"/>
              </a:rPr>
              <a:t>ptimized as</a:t>
            </a:r>
          </a:p>
          <a:p>
            <a:pPr marL="0" marR="0" fontAlgn="base">
              <a:lnSpc>
                <a:spcPts val="1315"/>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 = 200;</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b = x + y;</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while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(a&amp;gt;0)</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if</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 % b == 0}</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printf</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(“%d”, a);</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Date Placeholder 5">
            <a:extLst>
              <a:ext uri="{FF2B5EF4-FFF2-40B4-BE49-F238E27FC236}">
                <a16:creationId xmlns:a16="http://schemas.microsoft.com/office/drawing/2014/main" id="{5844B7AF-E875-3440-ADA8-B212B2022795}"/>
              </a:ext>
            </a:extLst>
          </p:cNvPr>
          <p:cNvSpPr>
            <a:spLocks noGrp="1"/>
          </p:cNvSpPr>
          <p:nvPr>
            <p:ph type="dt" sz="half" idx="10"/>
          </p:nvPr>
        </p:nvSpPr>
        <p:spPr/>
        <p:txBody>
          <a:bodyPr/>
          <a:lstStyle/>
          <a:p>
            <a:fld id="{7A3D4BE2-4070-4149-A183-1CD32BC113C8}" type="datetime1">
              <a:rPr lang="en-US" smtClean="0"/>
              <a:t>7/24/2025</a:t>
            </a:fld>
            <a:endParaRPr lang="en-US"/>
          </a:p>
        </p:txBody>
      </p:sp>
      <p:sp>
        <p:nvSpPr>
          <p:cNvPr id="7" name="Footer Placeholder 6">
            <a:extLst>
              <a:ext uri="{FF2B5EF4-FFF2-40B4-BE49-F238E27FC236}">
                <a16:creationId xmlns:a16="http://schemas.microsoft.com/office/drawing/2014/main" id="{EBAC7E4D-CC46-3BA9-1A1E-A6C44934F6C6}"/>
              </a:ext>
            </a:extLst>
          </p:cNvPr>
          <p:cNvSpPr>
            <a:spLocks noGrp="1"/>
          </p:cNvSpPr>
          <p:nvPr>
            <p:ph type="ftr" sz="quarter" idx="11"/>
          </p:nvPr>
        </p:nvSpPr>
        <p:spPr/>
        <p:txBody>
          <a:bodyPr/>
          <a:lstStyle/>
          <a:p>
            <a:r>
              <a:rPr lang="en-US"/>
              <a:t>Compiler</a:t>
            </a:r>
          </a:p>
        </p:txBody>
      </p:sp>
      <p:sp>
        <p:nvSpPr>
          <p:cNvPr id="8" name="Slide Number Placeholder 7">
            <a:extLst>
              <a:ext uri="{FF2B5EF4-FFF2-40B4-BE49-F238E27FC236}">
                <a16:creationId xmlns:a16="http://schemas.microsoft.com/office/drawing/2014/main" id="{1B3C92E1-B403-FFE0-12F0-AFC2FF1E96E8}"/>
              </a:ext>
            </a:extLst>
          </p:cNvPr>
          <p:cNvSpPr>
            <a:spLocks noGrp="1"/>
          </p:cNvSpPr>
          <p:nvPr>
            <p:ph type="sldNum" sz="quarter" idx="12"/>
          </p:nvPr>
        </p:nvSpPr>
        <p:spPr/>
        <p:txBody>
          <a:bodyPr/>
          <a:lstStyle/>
          <a:p>
            <a:fld id="{0500E08A-8D3C-4EE5-AE16-2C012FBB40F3}" type="slidenum">
              <a:rPr lang="en-US" smtClean="0"/>
              <a:t>49</a:t>
            </a:fld>
            <a:endParaRPr lang="en-US"/>
          </a:p>
        </p:txBody>
      </p:sp>
    </p:spTree>
    <p:extLst>
      <p:ext uri="{BB962C8B-B14F-4D97-AF65-F5344CB8AC3E}">
        <p14:creationId xmlns:p14="http://schemas.microsoft.com/office/powerpoint/2010/main" val="3590888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BDF810-4978-969E-ACCE-AE5E50E6409C}"/>
              </a:ext>
            </a:extLst>
          </p:cNvPr>
          <p:cNvSpPr txBox="1"/>
          <p:nvPr/>
        </p:nvSpPr>
        <p:spPr>
          <a:xfrm>
            <a:off x="294966" y="0"/>
            <a:ext cx="11149781" cy="6812121"/>
          </a:xfrm>
          <a:prstGeom prst="rect">
            <a:avLst/>
          </a:prstGeom>
          <a:noFill/>
        </p:spPr>
        <p:txBody>
          <a:bodyPr wrap="square">
            <a:spAutoFit/>
          </a:bodyPr>
          <a:lstStyle/>
          <a:p>
            <a:pPr marL="0" marR="0">
              <a:lnSpc>
                <a:spcPct val="115000"/>
              </a:lnSpc>
              <a:spcAft>
                <a:spcPts val="800"/>
              </a:spcAft>
              <a:buNone/>
            </a:pPr>
            <a:r>
              <a:rPr lang="en-US" sz="40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Example: Expression Evaluation</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Grammar for Arithmetic Expressions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E → E + </a:t>
            </a:r>
            <a:r>
              <a:rPr lang="en-US" sz="2400" kern="0" dirty="0">
                <a:solidFill>
                  <a:srgbClr val="C18401"/>
                </a:solidFill>
                <a:effectLst/>
                <a:latin typeface="Times New Roman" panose="02020603050405020304" pitchFamily="18" charset="0"/>
                <a:ea typeface="Times New Roman" panose="02020603050405020304" pitchFamily="18" charset="0"/>
                <a:cs typeface="Times New Roman" panose="02020603050405020304" pitchFamily="18" charset="0"/>
              </a:rPr>
              <a:t>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E → </a:t>
            </a:r>
            <a:r>
              <a:rPr lang="en-US" sz="2400" kern="0" dirty="0">
                <a:solidFill>
                  <a:srgbClr val="C18401"/>
                </a:solidFill>
                <a:effectLst/>
                <a:latin typeface="Times New Roman" panose="02020603050405020304" pitchFamily="18" charset="0"/>
                <a:ea typeface="Times New Roman" panose="02020603050405020304" pitchFamily="18" charset="0"/>
                <a:cs typeface="Times New Roman" panose="02020603050405020304" pitchFamily="18" charset="0"/>
              </a:rPr>
              <a:t>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C18401"/>
                </a:solidFill>
                <a:effectLst/>
                <a:latin typeface="Times New Roman" panose="02020603050405020304" pitchFamily="18" charset="0"/>
                <a:ea typeface="Times New Roman" panose="02020603050405020304" pitchFamily="18" charset="0"/>
                <a:cs typeface="Times New Roman" panose="02020603050405020304" pitchFamily="18" charset="0"/>
              </a:rPr>
              <a:t>		T</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 num</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Augmented with Semantic Rules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 → E1 + T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E.val</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E1.val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T.val</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E → T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E.val</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T.val</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T → num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T.val</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num.lexval</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Input: </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3 + 5</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Attribute Evaluation Tree                           </a:t>
            </a: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E (</a:t>
            </a:r>
            <a:r>
              <a:rPr lang="en-US" kern="0" dirty="0" err="1">
                <a:effectLst/>
                <a:latin typeface="Times New Roman" panose="02020603050405020304" pitchFamily="18" charset="0"/>
                <a:ea typeface="Times New Roman" panose="02020603050405020304" pitchFamily="18" charset="0"/>
                <a:cs typeface="Times New Roman" panose="02020603050405020304" pitchFamily="18" charset="0"/>
              </a:rPr>
              <a:t>val</a:t>
            </a: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=8)</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									E    +      T</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effectLst/>
                <a:latin typeface="Times New Roman" panose="02020603050405020304" pitchFamily="18" charset="0"/>
                <a:ea typeface="Times New Roman" panose="02020603050405020304" pitchFamily="18" charset="0"/>
                <a:cs typeface="Times New Roman" panose="02020603050405020304" pitchFamily="18" charset="0"/>
              </a:rPr>
              <a:t>val</a:t>
            </a: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=3) +   (</a:t>
            </a:r>
            <a:r>
              <a:rPr lang="en-US" kern="0" dirty="0" err="1">
                <a:effectLst/>
                <a:latin typeface="Times New Roman" panose="02020603050405020304" pitchFamily="18" charset="0"/>
                <a:ea typeface="Times New Roman" panose="02020603050405020304" pitchFamily="18" charset="0"/>
                <a:cs typeface="Times New Roman" panose="02020603050405020304" pitchFamily="18" charset="0"/>
              </a:rPr>
              <a:t>val</a:t>
            </a: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  									T              num</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effectLst/>
                <a:latin typeface="Times New Roman" panose="02020603050405020304" pitchFamily="18" charset="0"/>
                <a:ea typeface="Times New Roman" panose="02020603050405020304" pitchFamily="18" charset="0"/>
                <a:cs typeface="Times New Roman" panose="02020603050405020304" pitchFamily="18" charset="0"/>
              </a:rPr>
              <a:t>lexval</a:t>
            </a: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  								      num</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effectLst/>
                <a:latin typeface="Times New Roman" panose="02020603050405020304" pitchFamily="18" charset="0"/>
                <a:ea typeface="Times New Roman" panose="02020603050405020304" pitchFamily="18" charset="0"/>
                <a:cs typeface="Times New Roman" panose="02020603050405020304" pitchFamily="18" charset="0"/>
              </a:rPr>
              <a:t>lexval</a:t>
            </a: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=3)        </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5" name="Straight Arrow Connector 4">
            <a:extLst>
              <a:ext uri="{FF2B5EF4-FFF2-40B4-BE49-F238E27FC236}">
                <a16:creationId xmlns:a16="http://schemas.microsoft.com/office/drawing/2014/main" id="{593B77E6-BDDA-4A60-9732-E6729E417C0F}"/>
              </a:ext>
            </a:extLst>
          </p:cNvPr>
          <p:cNvCxnSpPr/>
          <p:nvPr/>
        </p:nvCxnSpPr>
        <p:spPr>
          <a:xfrm flipH="1">
            <a:off x="5707626" y="4586748"/>
            <a:ext cx="442451" cy="324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92A40D3-49B1-15C6-352E-AC1C12B11A8B}"/>
              </a:ext>
            </a:extLst>
          </p:cNvPr>
          <p:cNvCxnSpPr/>
          <p:nvPr/>
        </p:nvCxnSpPr>
        <p:spPr>
          <a:xfrm>
            <a:off x="6223819" y="4586747"/>
            <a:ext cx="412955" cy="250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E0D2608-05E4-B493-E563-5D6D610CC95C}"/>
              </a:ext>
            </a:extLst>
          </p:cNvPr>
          <p:cNvCxnSpPr/>
          <p:nvPr/>
        </p:nvCxnSpPr>
        <p:spPr>
          <a:xfrm>
            <a:off x="5707626" y="5358581"/>
            <a:ext cx="0" cy="339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0FE81D8-C656-8E75-5A07-6C2FBCD3D9F7}"/>
              </a:ext>
            </a:extLst>
          </p:cNvPr>
          <p:cNvCxnSpPr/>
          <p:nvPr/>
        </p:nvCxnSpPr>
        <p:spPr>
          <a:xfrm>
            <a:off x="5737123" y="5884607"/>
            <a:ext cx="0" cy="339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1F8370A-A1D5-9F18-5853-98DE624A9B1D}"/>
              </a:ext>
            </a:extLst>
          </p:cNvPr>
          <p:cNvCxnSpPr/>
          <p:nvPr/>
        </p:nvCxnSpPr>
        <p:spPr>
          <a:xfrm>
            <a:off x="6150077" y="4616244"/>
            <a:ext cx="0" cy="339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D8D5D00-66EB-DA41-5F07-8F820B662018}"/>
              </a:ext>
            </a:extLst>
          </p:cNvPr>
          <p:cNvCxnSpPr/>
          <p:nvPr/>
        </p:nvCxnSpPr>
        <p:spPr>
          <a:xfrm>
            <a:off x="6636774" y="5395452"/>
            <a:ext cx="0" cy="339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5F28AFBF-08EA-61E4-9D5F-54D0F553D80E}"/>
              </a:ext>
            </a:extLst>
          </p:cNvPr>
          <p:cNvSpPr>
            <a:spLocks noGrp="1"/>
          </p:cNvSpPr>
          <p:nvPr>
            <p:ph type="dt" sz="half" idx="10"/>
          </p:nvPr>
        </p:nvSpPr>
        <p:spPr/>
        <p:txBody>
          <a:bodyPr/>
          <a:lstStyle/>
          <a:p>
            <a:fld id="{528E02BD-E4E5-419B-B0F1-3A79B858A67F}" type="datetime1">
              <a:rPr lang="en-US" smtClean="0"/>
              <a:t>7/24/2025</a:t>
            </a:fld>
            <a:endParaRPr lang="en-US"/>
          </a:p>
        </p:txBody>
      </p:sp>
      <p:sp>
        <p:nvSpPr>
          <p:cNvPr id="4" name="Footer Placeholder 3">
            <a:extLst>
              <a:ext uri="{FF2B5EF4-FFF2-40B4-BE49-F238E27FC236}">
                <a16:creationId xmlns:a16="http://schemas.microsoft.com/office/drawing/2014/main" id="{5A2DF30C-D8A3-5678-7DB9-2CE271E9E8AB}"/>
              </a:ext>
            </a:extLst>
          </p:cNvPr>
          <p:cNvSpPr>
            <a:spLocks noGrp="1"/>
          </p:cNvSpPr>
          <p:nvPr>
            <p:ph type="ftr" sz="quarter" idx="11"/>
          </p:nvPr>
        </p:nvSpPr>
        <p:spPr/>
        <p:txBody>
          <a:bodyPr/>
          <a:lstStyle/>
          <a:p>
            <a:r>
              <a:rPr lang="en-US"/>
              <a:t>Compiler</a:t>
            </a:r>
          </a:p>
        </p:txBody>
      </p:sp>
      <p:sp>
        <p:nvSpPr>
          <p:cNvPr id="6" name="Slide Number Placeholder 5">
            <a:extLst>
              <a:ext uri="{FF2B5EF4-FFF2-40B4-BE49-F238E27FC236}">
                <a16:creationId xmlns:a16="http://schemas.microsoft.com/office/drawing/2014/main" id="{F6E1E410-72EC-1D51-39D3-B5500E5A6149}"/>
              </a:ext>
            </a:extLst>
          </p:cNvPr>
          <p:cNvSpPr>
            <a:spLocks noGrp="1"/>
          </p:cNvSpPr>
          <p:nvPr>
            <p:ph type="sldNum" sz="quarter" idx="12"/>
          </p:nvPr>
        </p:nvSpPr>
        <p:spPr/>
        <p:txBody>
          <a:bodyPr/>
          <a:lstStyle/>
          <a:p>
            <a:fld id="{0500E08A-8D3C-4EE5-AE16-2C012FBB40F3}" type="slidenum">
              <a:rPr lang="en-US" smtClean="0"/>
              <a:t>5</a:t>
            </a:fld>
            <a:endParaRPr lang="en-US"/>
          </a:p>
        </p:txBody>
      </p:sp>
    </p:spTree>
    <p:extLst>
      <p:ext uri="{BB962C8B-B14F-4D97-AF65-F5344CB8AC3E}">
        <p14:creationId xmlns:p14="http://schemas.microsoft.com/office/powerpoint/2010/main" val="39210191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FDA62E-2558-C2DC-8864-E0A8731B3C67}"/>
              </a:ext>
            </a:extLst>
          </p:cNvPr>
          <p:cNvSpPr txBox="1"/>
          <p:nvPr/>
        </p:nvSpPr>
        <p:spPr>
          <a:xfrm>
            <a:off x="320778" y="355097"/>
            <a:ext cx="5180370" cy="6155531"/>
          </a:xfrm>
          <a:prstGeom prst="rect">
            <a:avLst/>
          </a:prstGeom>
          <a:noFill/>
        </p:spPr>
        <p:txBody>
          <a:bodyPr wrap="square">
            <a:spAutoFit/>
          </a:bodyPr>
          <a:lstStyle/>
          <a:p>
            <a:pPr marL="0" marR="0" fontAlgn="base">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2. Loop Jamming</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Two or more loops are combined in a single loop. It helps in reducing the compile time.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lnSpc>
                <a:spcPct val="115000"/>
              </a:lnSpc>
              <a:spcAft>
                <a:spcPts val="800"/>
              </a:spcAft>
              <a:buNone/>
            </a:pPr>
            <a:r>
              <a:rPr lang="en-US" sz="2400" b="1" i="1" kern="0" dirty="0">
                <a:effectLst/>
                <a:latin typeface="Times New Roman" panose="02020603050405020304" pitchFamily="18" charset="0"/>
                <a:ea typeface="Times New Roman" panose="02020603050405020304" pitchFamily="18" charset="0"/>
                <a:cs typeface="Times New Roman" panose="02020603050405020304" pitchFamily="18" charset="0"/>
              </a:rPr>
              <a:t>Example: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Before loop jamming</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for(int k=0;k&lt;10;k++)</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x = k*2;</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​for(int k=0;k&lt;10;k++)</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y = k+3;</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5EE46344-4C0B-5459-39E8-E2AC5E0C7FB7}"/>
              </a:ext>
            </a:extLst>
          </p:cNvPr>
          <p:cNvSpPr txBox="1"/>
          <p:nvPr/>
        </p:nvSpPr>
        <p:spPr>
          <a:xfrm>
            <a:off x="6810068" y="693541"/>
            <a:ext cx="4398706" cy="2308324"/>
          </a:xfrm>
          <a:prstGeom prst="rect">
            <a:avLst/>
          </a:prstGeom>
          <a:noFill/>
        </p:spPr>
        <p:txBody>
          <a:bodyPr wrap="square">
            <a:spAutoFit/>
          </a:bodyPr>
          <a:lstStyle/>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//After loop jamming</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for(int k=0;k&lt;10;k++)</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x = k*2;</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y = k+3;</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Date Placeholder 5">
            <a:extLst>
              <a:ext uri="{FF2B5EF4-FFF2-40B4-BE49-F238E27FC236}">
                <a16:creationId xmlns:a16="http://schemas.microsoft.com/office/drawing/2014/main" id="{82DA7B9F-2B3C-3E8F-482F-3DD0D5794709}"/>
              </a:ext>
            </a:extLst>
          </p:cNvPr>
          <p:cNvSpPr>
            <a:spLocks noGrp="1"/>
          </p:cNvSpPr>
          <p:nvPr>
            <p:ph type="dt" sz="half" idx="10"/>
          </p:nvPr>
        </p:nvSpPr>
        <p:spPr/>
        <p:txBody>
          <a:bodyPr/>
          <a:lstStyle/>
          <a:p>
            <a:fld id="{90CBF351-100E-4875-B897-D19F73382A70}" type="datetime1">
              <a:rPr lang="en-US" smtClean="0"/>
              <a:t>7/24/2025</a:t>
            </a:fld>
            <a:endParaRPr lang="en-US"/>
          </a:p>
        </p:txBody>
      </p:sp>
      <p:sp>
        <p:nvSpPr>
          <p:cNvPr id="7" name="Footer Placeholder 6">
            <a:extLst>
              <a:ext uri="{FF2B5EF4-FFF2-40B4-BE49-F238E27FC236}">
                <a16:creationId xmlns:a16="http://schemas.microsoft.com/office/drawing/2014/main" id="{24877ADF-512D-2843-154A-1E05E56F7C25}"/>
              </a:ext>
            </a:extLst>
          </p:cNvPr>
          <p:cNvSpPr>
            <a:spLocks noGrp="1"/>
          </p:cNvSpPr>
          <p:nvPr>
            <p:ph type="ftr" sz="quarter" idx="11"/>
          </p:nvPr>
        </p:nvSpPr>
        <p:spPr/>
        <p:txBody>
          <a:bodyPr/>
          <a:lstStyle/>
          <a:p>
            <a:r>
              <a:rPr lang="en-US"/>
              <a:t>Compiler</a:t>
            </a:r>
          </a:p>
        </p:txBody>
      </p:sp>
      <p:sp>
        <p:nvSpPr>
          <p:cNvPr id="8" name="Slide Number Placeholder 7">
            <a:extLst>
              <a:ext uri="{FF2B5EF4-FFF2-40B4-BE49-F238E27FC236}">
                <a16:creationId xmlns:a16="http://schemas.microsoft.com/office/drawing/2014/main" id="{4D29A0EF-D4F1-2D57-9A21-5BE7101CFF98}"/>
              </a:ext>
            </a:extLst>
          </p:cNvPr>
          <p:cNvSpPr>
            <a:spLocks noGrp="1"/>
          </p:cNvSpPr>
          <p:nvPr>
            <p:ph type="sldNum" sz="quarter" idx="12"/>
          </p:nvPr>
        </p:nvSpPr>
        <p:spPr/>
        <p:txBody>
          <a:bodyPr/>
          <a:lstStyle/>
          <a:p>
            <a:fld id="{0500E08A-8D3C-4EE5-AE16-2C012FBB40F3}" type="slidenum">
              <a:rPr lang="en-US" smtClean="0"/>
              <a:t>50</a:t>
            </a:fld>
            <a:endParaRPr lang="en-US"/>
          </a:p>
        </p:txBody>
      </p:sp>
    </p:spTree>
    <p:extLst>
      <p:ext uri="{BB962C8B-B14F-4D97-AF65-F5344CB8AC3E}">
        <p14:creationId xmlns:p14="http://schemas.microsoft.com/office/powerpoint/2010/main" val="14050285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548BCDD-1500-63B8-B124-2D330DB1AD06}"/>
              </a:ext>
            </a:extLst>
          </p:cNvPr>
          <p:cNvSpPr txBox="1"/>
          <p:nvPr/>
        </p:nvSpPr>
        <p:spPr>
          <a:xfrm>
            <a:off x="661218" y="479460"/>
            <a:ext cx="10783529" cy="5516575"/>
          </a:xfrm>
          <a:prstGeom prst="rect">
            <a:avLst/>
          </a:prstGeom>
          <a:noFill/>
        </p:spPr>
        <p:txBody>
          <a:bodyPr wrap="square">
            <a:spAutoFit/>
          </a:bodyPr>
          <a:lstStyle/>
          <a:p>
            <a:pPr marL="0" marR="0" fontAlgn="base">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3. Loop Unrolling</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It helps in optimizing the execution time of the program by reducing the iterations.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It increases the program's speed by eliminating the loop control and test instructions.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Example: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lnSpc>
                <a:spcPts val="1315"/>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i="1" kern="0" dirty="0">
                <a:effectLst/>
                <a:latin typeface="Times New Roman" panose="02020603050405020304" pitchFamily="18" charset="0"/>
                <a:ea typeface="Times New Roman" panose="02020603050405020304" pitchFamily="18" charset="0"/>
                <a:cs typeface="Times New Roman" panose="02020603050405020304" pitchFamily="18" charset="0"/>
              </a:rPr>
              <a:t>//Before Loop Unrolling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lnSpc>
                <a:spcPts val="1315"/>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lnSpc>
                <a:spcPts val="1315"/>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(int i=0;i&lt;2;i++)</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lnSpc>
                <a:spcPts val="1315"/>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lnSpc>
                <a:spcPts val="1315"/>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printf</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("Hello");</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lnSpc>
                <a:spcPts val="1315"/>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lnSpc>
                <a:spcPts val="1315"/>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lnSpc>
                <a:spcPts val="1315"/>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i="1" kern="0" dirty="0">
                <a:effectLst/>
                <a:latin typeface="Times New Roman" panose="02020603050405020304" pitchFamily="18" charset="0"/>
                <a:ea typeface="Times New Roman" panose="02020603050405020304" pitchFamily="18" charset="0"/>
                <a:cs typeface="Times New Roman" panose="02020603050405020304" pitchFamily="18" charset="0"/>
              </a:rPr>
              <a:t>//After Loop Unrolling</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lnSpc>
                <a:spcPts val="1315"/>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lnSpc>
                <a:spcPts val="1315"/>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printf</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("Hello");</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lnSpc>
                <a:spcPts val="1315"/>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printf</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("Hello");</a:t>
            </a:r>
            <a:endParaRPr lang="en-US" sz="2400" dirty="0">
              <a:latin typeface="Times New Roman" panose="02020603050405020304" pitchFamily="18" charset="0"/>
              <a:cs typeface="Times New Roman" panose="02020603050405020304" pitchFamily="18" charset="0"/>
            </a:endParaRPr>
          </a:p>
        </p:txBody>
      </p:sp>
      <p:sp>
        <p:nvSpPr>
          <p:cNvPr id="10" name="Date Placeholder 9">
            <a:extLst>
              <a:ext uri="{FF2B5EF4-FFF2-40B4-BE49-F238E27FC236}">
                <a16:creationId xmlns:a16="http://schemas.microsoft.com/office/drawing/2014/main" id="{7BCF06F1-3FE0-6817-8C70-E3EF268E232C}"/>
              </a:ext>
            </a:extLst>
          </p:cNvPr>
          <p:cNvSpPr>
            <a:spLocks noGrp="1"/>
          </p:cNvSpPr>
          <p:nvPr>
            <p:ph type="dt" sz="half" idx="10"/>
          </p:nvPr>
        </p:nvSpPr>
        <p:spPr/>
        <p:txBody>
          <a:bodyPr/>
          <a:lstStyle/>
          <a:p>
            <a:fld id="{9DB6DA77-02AA-45F4-840E-B1C9950FF89B}" type="datetime1">
              <a:rPr lang="en-US" smtClean="0"/>
              <a:t>7/24/2025</a:t>
            </a:fld>
            <a:endParaRPr lang="en-US"/>
          </a:p>
        </p:txBody>
      </p:sp>
      <p:sp>
        <p:nvSpPr>
          <p:cNvPr id="11" name="Footer Placeholder 10">
            <a:extLst>
              <a:ext uri="{FF2B5EF4-FFF2-40B4-BE49-F238E27FC236}">
                <a16:creationId xmlns:a16="http://schemas.microsoft.com/office/drawing/2014/main" id="{7D1A94ED-B4DA-387C-7F2E-F569B535C80F}"/>
              </a:ext>
            </a:extLst>
          </p:cNvPr>
          <p:cNvSpPr>
            <a:spLocks noGrp="1"/>
          </p:cNvSpPr>
          <p:nvPr>
            <p:ph type="ftr" sz="quarter" idx="11"/>
          </p:nvPr>
        </p:nvSpPr>
        <p:spPr/>
        <p:txBody>
          <a:bodyPr/>
          <a:lstStyle/>
          <a:p>
            <a:r>
              <a:rPr lang="en-US"/>
              <a:t>Compiler</a:t>
            </a:r>
          </a:p>
        </p:txBody>
      </p:sp>
      <p:sp>
        <p:nvSpPr>
          <p:cNvPr id="12" name="Slide Number Placeholder 11">
            <a:extLst>
              <a:ext uri="{FF2B5EF4-FFF2-40B4-BE49-F238E27FC236}">
                <a16:creationId xmlns:a16="http://schemas.microsoft.com/office/drawing/2014/main" id="{3E59B49A-7241-13E9-4083-A2254567CF8D}"/>
              </a:ext>
            </a:extLst>
          </p:cNvPr>
          <p:cNvSpPr>
            <a:spLocks noGrp="1"/>
          </p:cNvSpPr>
          <p:nvPr>
            <p:ph type="sldNum" sz="quarter" idx="12"/>
          </p:nvPr>
        </p:nvSpPr>
        <p:spPr/>
        <p:txBody>
          <a:bodyPr/>
          <a:lstStyle/>
          <a:p>
            <a:fld id="{0500E08A-8D3C-4EE5-AE16-2C012FBB40F3}" type="slidenum">
              <a:rPr lang="en-US" smtClean="0"/>
              <a:t>51</a:t>
            </a:fld>
            <a:endParaRPr lang="en-US"/>
          </a:p>
        </p:txBody>
      </p:sp>
    </p:spTree>
    <p:extLst>
      <p:ext uri="{BB962C8B-B14F-4D97-AF65-F5344CB8AC3E}">
        <p14:creationId xmlns:p14="http://schemas.microsoft.com/office/powerpoint/2010/main" val="1804868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27384B-A916-CE23-339C-67C141E9758E}"/>
              </a:ext>
            </a:extLst>
          </p:cNvPr>
          <p:cNvSpPr txBox="1"/>
          <p:nvPr/>
        </p:nvSpPr>
        <p:spPr>
          <a:xfrm>
            <a:off x="777977" y="471637"/>
            <a:ext cx="8690488" cy="523220"/>
          </a:xfrm>
          <a:prstGeom prst="rect">
            <a:avLst/>
          </a:prstGeom>
          <a:noFill/>
        </p:spPr>
        <p:txBody>
          <a:bodyPr wrap="square">
            <a:spAutoFit/>
          </a:bodyPr>
          <a:lstStyle/>
          <a:p>
            <a:r>
              <a:rPr lang="en-US" sz="2800" b="1" kern="0" dirty="0">
                <a:solidFill>
                  <a:srgbClr val="0D0D0D"/>
                </a:solidFill>
                <a:effectLst/>
                <a:latin typeface="Times New Roman" panose="02020603050405020304" pitchFamily="18" charset="0"/>
                <a:ea typeface="Times New Roman" panose="02020603050405020304" pitchFamily="18" charset="0"/>
              </a:rPr>
              <a:t>Optimization of Loops (Key Area for Performance)</a:t>
            </a:r>
            <a:endParaRPr lang="en-US" sz="2800" dirty="0"/>
          </a:p>
        </p:txBody>
      </p:sp>
      <p:sp>
        <p:nvSpPr>
          <p:cNvPr id="5" name="TextBox 4">
            <a:extLst>
              <a:ext uri="{FF2B5EF4-FFF2-40B4-BE49-F238E27FC236}">
                <a16:creationId xmlns:a16="http://schemas.microsoft.com/office/drawing/2014/main" id="{EF4E3510-E63F-9B0E-315A-B04127B9FE1A}"/>
              </a:ext>
            </a:extLst>
          </p:cNvPr>
          <p:cNvSpPr txBox="1"/>
          <p:nvPr/>
        </p:nvSpPr>
        <p:spPr>
          <a:xfrm>
            <a:off x="881215" y="1114802"/>
            <a:ext cx="8970707" cy="461665"/>
          </a:xfrm>
          <a:prstGeom prst="rect">
            <a:avLst/>
          </a:prstGeom>
          <a:noFill/>
        </p:spPr>
        <p:txBody>
          <a:bodyPr wrap="square">
            <a:spAutoFit/>
          </a:bodyPr>
          <a:lstStyle/>
          <a:p>
            <a:r>
              <a:rPr lang="en-US" sz="2400" kern="0" dirty="0">
                <a:solidFill>
                  <a:srgbClr val="0D0D0D"/>
                </a:solidFill>
                <a:effectLst/>
                <a:latin typeface="Times New Roman" panose="02020603050405020304" pitchFamily="18" charset="0"/>
                <a:ea typeface="Times New Roman" panose="02020603050405020304" pitchFamily="18" charset="0"/>
              </a:rPr>
              <a:t>Loops are often hotspots, so optimizing them yields major benefits</a:t>
            </a:r>
            <a:endParaRPr lang="en-US" sz="2400" dirty="0"/>
          </a:p>
        </p:txBody>
      </p:sp>
      <p:graphicFrame>
        <p:nvGraphicFramePr>
          <p:cNvPr id="6" name="Table 5">
            <a:extLst>
              <a:ext uri="{FF2B5EF4-FFF2-40B4-BE49-F238E27FC236}">
                <a16:creationId xmlns:a16="http://schemas.microsoft.com/office/drawing/2014/main" id="{EBC77345-E1B3-5E8C-62AA-59BFB9EE17FB}"/>
              </a:ext>
            </a:extLst>
          </p:cNvPr>
          <p:cNvGraphicFramePr>
            <a:graphicFrameLocks noGrp="1"/>
          </p:cNvGraphicFramePr>
          <p:nvPr>
            <p:extLst>
              <p:ext uri="{D42A27DB-BD31-4B8C-83A1-F6EECF244321}">
                <p14:modId xmlns:p14="http://schemas.microsoft.com/office/powerpoint/2010/main" val="3195562379"/>
              </p:ext>
            </p:extLst>
          </p:nvPr>
        </p:nvGraphicFramePr>
        <p:xfrm>
          <a:off x="838200" y="1828800"/>
          <a:ext cx="10515600" cy="4247533"/>
        </p:xfrm>
        <a:graphic>
          <a:graphicData uri="http://schemas.openxmlformats.org/drawingml/2006/table">
            <a:tbl>
              <a:tblPr firstRow="1" firstCol="1" bandRow="1"/>
              <a:tblGrid>
                <a:gridCol w="5257800">
                  <a:extLst>
                    <a:ext uri="{9D8B030D-6E8A-4147-A177-3AD203B41FA5}">
                      <a16:colId xmlns:a16="http://schemas.microsoft.com/office/drawing/2014/main" val="614593063"/>
                    </a:ext>
                  </a:extLst>
                </a:gridCol>
                <a:gridCol w="5257800">
                  <a:extLst>
                    <a:ext uri="{9D8B030D-6E8A-4147-A177-3AD203B41FA5}">
                      <a16:colId xmlns:a16="http://schemas.microsoft.com/office/drawing/2014/main" val="3458934597"/>
                    </a:ext>
                  </a:extLst>
                </a:gridCol>
              </a:tblGrid>
              <a:tr h="413457">
                <a:tc>
                  <a:txBody>
                    <a:bodyPr/>
                    <a:lstStyle/>
                    <a:p>
                      <a:pPr marL="0" marR="0" algn="ctr">
                        <a:lnSpc>
                          <a:spcPts val="1200"/>
                        </a:lnSpc>
                        <a:spcAft>
                          <a:spcPts val="800"/>
                        </a:spcAft>
                        <a:buNone/>
                      </a:pPr>
                      <a:r>
                        <a:rPr lang="en-US" sz="2400" b="1" ker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Technique</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0"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ts val="1200"/>
                        </a:lnSpc>
                        <a:spcAft>
                          <a:spcPts val="800"/>
                        </a:spcAft>
                        <a:buNone/>
                      </a:pPr>
                      <a:r>
                        <a:rPr lang="en-US" sz="2400" b="1" ker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Effect</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0"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0366486"/>
                  </a:ext>
                </a:extLst>
              </a:tr>
              <a:tr h="598252">
                <a:tc>
                  <a:txBody>
                    <a:bodyPr/>
                    <a:lstStyle/>
                    <a:p>
                      <a:pPr marL="0" marR="0">
                        <a:lnSpc>
                          <a:spcPct val="115000"/>
                        </a:lnSpc>
                        <a:spcAft>
                          <a:spcPts val="800"/>
                        </a:spcAft>
                        <a:buNone/>
                      </a:pPr>
                      <a:r>
                        <a:rPr lang="en-US" sz="2400" b="1" ker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Unrolling</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86995"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Reduces loop overhead</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86995"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2388042"/>
                  </a:ext>
                </a:extLst>
              </a:tr>
              <a:tr h="598252">
                <a:tc>
                  <a:txBody>
                    <a:bodyPr/>
                    <a:lstStyle/>
                    <a:p>
                      <a:pPr marL="0" marR="0">
                        <a:lnSpc>
                          <a:spcPct val="115000"/>
                        </a:lnSpc>
                        <a:spcAft>
                          <a:spcPts val="800"/>
                        </a:spcAft>
                        <a:buNone/>
                      </a:pPr>
                      <a:r>
                        <a:rPr lang="en-US" sz="2400" b="1" ker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Invariant Code Motion</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86995"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Moves constant code out</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86995"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5568687"/>
                  </a:ext>
                </a:extLst>
              </a:tr>
              <a:tr h="598252">
                <a:tc>
                  <a:txBody>
                    <a:bodyPr/>
                    <a:lstStyle/>
                    <a:p>
                      <a:pPr marL="0" marR="0">
                        <a:lnSpc>
                          <a:spcPct val="115000"/>
                        </a:lnSpc>
                        <a:spcAft>
                          <a:spcPts val="800"/>
                        </a:spcAft>
                        <a:buNone/>
                      </a:pPr>
                      <a:r>
                        <a:rPr lang="en-US" sz="2400" b="1" ker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Strength Reduction</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86995"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Reduces costly operations</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86995"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5071309"/>
                  </a:ext>
                </a:extLst>
              </a:tr>
              <a:tr h="598252">
                <a:tc>
                  <a:txBody>
                    <a:bodyPr/>
                    <a:lstStyle/>
                    <a:p>
                      <a:pPr marL="0" marR="0">
                        <a:lnSpc>
                          <a:spcPct val="115000"/>
                        </a:lnSpc>
                        <a:spcAft>
                          <a:spcPts val="800"/>
                        </a:spcAft>
                        <a:buNone/>
                      </a:pPr>
                      <a:r>
                        <a:rPr lang="en-US" sz="2400" b="1" ker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Induction Variable Optimization</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86995"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Simplifies loop counters</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86995"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88075301"/>
                  </a:ext>
                </a:extLst>
              </a:tr>
              <a:tr h="598252">
                <a:tc>
                  <a:txBody>
                    <a:bodyPr/>
                    <a:lstStyle/>
                    <a:p>
                      <a:pPr marL="0" marR="0">
                        <a:lnSpc>
                          <a:spcPct val="115000"/>
                        </a:lnSpc>
                        <a:spcAft>
                          <a:spcPts val="800"/>
                        </a:spcAft>
                        <a:buNone/>
                      </a:pPr>
                      <a:r>
                        <a:rPr lang="en-US" sz="2400" b="1" ker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Loop Fusion</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86995"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Merges adjacent loops</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86995"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30471620"/>
                  </a:ext>
                </a:extLst>
              </a:tr>
              <a:tr h="842816">
                <a:tc>
                  <a:txBody>
                    <a:bodyPr/>
                    <a:lstStyle/>
                    <a:p>
                      <a:pPr marL="0" marR="0">
                        <a:lnSpc>
                          <a:spcPct val="115000"/>
                        </a:lnSpc>
                        <a:spcAft>
                          <a:spcPts val="800"/>
                        </a:spcAft>
                        <a:buNone/>
                      </a:pPr>
                      <a:r>
                        <a:rPr lang="en-US" sz="2400" b="1" ker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Loop Fission</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86995" marB="2286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Splits loops for better cache performance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86995" marB="2286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6765066"/>
                  </a:ext>
                </a:extLst>
              </a:tr>
            </a:tbl>
          </a:graphicData>
        </a:graphic>
      </p:graphicFrame>
      <p:sp>
        <p:nvSpPr>
          <p:cNvPr id="7" name="Date Placeholder 6">
            <a:extLst>
              <a:ext uri="{FF2B5EF4-FFF2-40B4-BE49-F238E27FC236}">
                <a16:creationId xmlns:a16="http://schemas.microsoft.com/office/drawing/2014/main" id="{D5EDA2B0-A45E-68C0-1669-89A1C8A9DFB2}"/>
              </a:ext>
            </a:extLst>
          </p:cNvPr>
          <p:cNvSpPr>
            <a:spLocks noGrp="1"/>
          </p:cNvSpPr>
          <p:nvPr>
            <p:ph type="dt" sz="half" idx="10"/>
          </p:nvPr>
        </p:nvSpPr>
        <p:spPr/>
        <p:txBody>
          <a:bodyPr/>
          <a:lstStyle/>
          <a:p>
            <a:fld id="{4CB0A42A-CF67-414D-A1D4-9264EE6EC074}" type="datetime1">
              <a:rPr lang="en-US" smtClean="0"/>
              <a:t>7/24/2025</a:t>
            </a:fld>
            <a:endParaRPr lang="en-US"/>
          </a:p>
        </p:txBody>
      </p:sp>
      <p:sp>
        <p:nvSpPr>
          <p:cNvPr id="8" name="Footer Placeholder 7">
            <a:extLst>
              <a:ext uri="{FF2B5EF4-FFF2-40B4-BE49-F238E27FC236}">
                <a16:creationId xmlns:a16="http://schemas.microsoft.com/office/drawing/2014/main" id="{4CC98342-E673-9913-541B-FB2B10D91BDB}"/>
              </a:ext>
            </a:extLst>
          </p:cNvPr>
          <p:cNvSpPr>
            <a:spLocks noGrp="1"/>
          </p:cNvSpPr>
          <p:nvPr>
            <p:ph type="ftr" sz="quarter" idx="11"/>
          </p:nvPr>
        </p:nvSpPr>
        <p:spPr/>
        <p:txBody>
          <a:bodyPr/>
          <a:lstStyle/>
          <a:p>
            <a:r>
              <a:rPr lang="en-US"/>
              <a:t>Compiler</a:t>
            </a:r>
          </a:p>
        </p:txBody>
      </p:sp>
      <p:sp>
        <p:nvSpPr>
          <p:cNvPr id="9" name="Slide Number Placeholder 8">
            <a:extLst>
              <a:ext uri="{FF2B5EF4-FFF2-40B4-BE49-F238E27FC236}">
                <a16:creationId xmlns:a16="http://schemas.microsoft.com/office/drawing/2014/main" id="{E14C7F3C-0029-85CA-0CFA-900086DFF383}"/>
              </a:ext>
            </a:extLst>
          </p:cNvPr>
          <p:cNvSpPr>
            <a:spLocks noGrp="1"/>
          </p:cNvSpPr>
          <p:nvPr>
            <p:ph type="sldNum" sz="quarter" idx="12"/>
          </p:nvPr>
        </p:nvSpPr>
        <p:spPr/>
        <p:txBody>
          <a:bodyPr/>
          <a:lstStyle/>
          <a:p>
            <a:fld id="{0500E08A-8D3C-4EE5-AE16-2C012FBB40F3}" type="slidenum">
              <a:rPr lang="en-US" smtClean="0"/>
              <a:t>52</a:t>
            </a:fld>
            <a:endParaRPr lang="en-US"/>
          </a:p>
        </p:txBody>
      </p:sp>
    </p:spTree>
    <p:extLst>
      <p:ext uri="{BB962C8B-B14F-4D97-AF65-F5344CB8AC3E}">
        <p14:creationId xmlns:p14="http://schemas.microsoft.com/office/powerpoint/2010/main" val="18494799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6D35BE-FF84-66A5-BDE9-56327872FC21}"/>
              </a:ext>
            </a:extLst>
          </p:cNvPr>
          <p:cNvSpPr>
            <a:spLocks noGrp="1"/>
          </p:cNvSpPr>
          <p:nvPr>
            <p:ph type="dt" sz="half" idx="10"/>
          </p:nvPr>
        </p:nvSpPr>
        <p:spPr/>
        <p:txBody>
          <a:bodyPr/>
          <a:lstStyle/>
          <a:p>
            <a:fld id="{B5BE018B-F9D2-4551-AF3B-EDD0293960FD}" type="datetime1">
              <a:rPr lang="en-US" smtClean="0"/>
              <a:t>7/25/2025</a:t>
            </a:fld>
            <a:endParaRPr lang="en-US"/>
          </a:p>
        </p:txBody>
      </p:sp>
      <p:sp>
        <p:nvSpPr>
          <p:cNvPr id="3" name="Footer Placeholder 2">
            <a:extLst>
              <a:ext uri="{FF2B5EF4-FFF2-40B4-BE49-F238E27FC236}">
                <a16:creationId xmlns:a16="http://schemas.microsoft.com/office/drawing/2014/main" id="{9CC9A42E-43BF-224A-DDA2-A6FDD94EB152}"/>
              </a:ext>
            </a:extLst>
          </p:cNvPr>
          <p:cNvSpPr>
            <a:spLocks noGrp="1"/>
          </p:cNvSpPr>
          <p:nvPr>
            <p:ph type="ftr" sz="quarter" idx="11"/>
          </p:nvPr>
        </p:nvSpPr>
        <p:spPr/>
        <p:txBody>
          <a:bodyPr/>
          <a:lstStyle/>
          <a:p>
            <a:r>
              <a:rPr lang="en-US"/>
              <a:t>Compiler</a:t>
            </a:r>
          </a:p>
        </p:txBody>
      </p:sp>
      <p:sp>
        <p:nvSpPr>
          <p:cNvPr id="4" name="Slide Number Placeholder 3">
            <a:extLst>
              <a:ext uri="{FF2B5EF4-FFF2-40B4-BE49-F238E27FC236}">
                <a16:creationId xmlns:a16="http://schemas.microsoft.com/office/drawing/2014/main" id="{CDF096AF-BD6A-8446-26DC-C5DD5DCEFBFA}"/>
              </a:ext>
            </a:extLst>
          </p:cNvPr>
          <p:cNvSpPr>
            <a:spLocks noGrp="1"/>
          </p:cNvSpPr>
          <p:nvPr>
            <p:ph type="sldNum" sz="quarter" idx="12"/>
          </p:nvPr>
        </p:nvSpPr>
        <p:spPr/>
        <p:txBody>
          <a:bodyPr/>
          <a:lstStyle/>
          <a:p>
            <a:fld id="{0500E08A-8D3C-4EE5-AE16-2C012FBB40F3}" type="slidenum">
              <a:rPr lang="en-US" smtClean="0"/>
              <a:t>53</a:t>
            </a:fld>
            <a:endParaRPr lang="en-US"/>
          </a:p>
        </p:txBody>
      </p:sp>
    </p:spTree>
    <p:extLst>
      <p:ext uri="{BB962C8B-B14F-4D97-AF65-F5344CB8AC3E}">
        <p14:creationId xmlns:p14="http://schemas.microsoft.com/office/powerpoint/2010/main" val="41736657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6C8C3A-F680-0466-8B63-B3018F312C9B}"/>
              </a:ext>
            </a:extLst>
          </p:cNvPr>
          <p:cNvSpPr txBox="1"/>
          <p:nvPr/>
        </p:nvSpPr>
        <p:spPr>
          <a:xfrm>
            <a:off x="512506" y="174732"/>
            <a:ext cx="11153467" cy="5017784"/>
          </a:xfrm>
          <a:prstGeom prst="rect">
            <a:avLst/>
          </a:prstGeom>
          <a:noFill/>
        </p:spPr>
        <p:txBody>
          <a:bodyPr wrap="square">
            <a:spAutoFit/>
          </a:bodyPr>
          <a:lstStyle/>
          <a:p>
            <a:pPr marL="0" marR="0">
              <a:lnSpc>
                <a:spcPct val="115000"/>
              </a:lnSpc>
              <a:spcAft>
                <a:spcPts val="800"/>
              </a:spcAft>
              <a:buNone/>
            </a:pP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Basic Blocks and Control Flow Graph (CFG)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Basic Block:</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 sequence of statements with no jumps except at the end and no labels except at the beginning.</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Control Flow Graph:</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 directed graph where: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Nodes</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 basic blocks</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Edges</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 control flow (jumps, branches)</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a:buNone/>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Optimizations like dead code elimination, live variable analysis, and data flow analysis are done using the CFG.</a:t>
            </a:r>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6CAFC39-6642-4E9C-A0FC-540AC57728FD}"/>
              </a:ext>
            </a:extLst>
          </p:cNvPr>
          <p:cNvSpPr>
            <a:spLocks noGrp="1"/>
          </p:cNvSpPr>
          <p:nvPr>
            <p:ph type="dt" sz="half" idx="10"/>
          </p:nvPr>
        </p:nvSpPr>
        <p:spPr/>
        <p:txBody>
          <a:bodyPr/>
          <a:lstStyle/>
          <a:p>
            <a:fld id="{BCCBDB1C-27F1-4EC8-A1C7-1B96B8DED71B}" type="datetime1">
              <a:rPr lang="en-US" smtClean="0"/>
              <a:t>7/24/2025</a:t>
            </a:fld>
            <a:endParaRPr lang="en-US"/>
          </a:p>
        </p:txBody>
      </p:sp>
      <p:sp>
        <p:nvSpPr>
          <p:cNvPr id="5" name="Footer Placeholder 4">
            <a:extLst>
              <a:ext uri="{FF2B5EF4-FFF2-40B4-BE49-F238E27FC236}">
                <a16:creationId xmlns:a16="http://schemas.microsoft.com/office/drawing/2014/main" id="{36C189EC-EEAD-84E0-942E-32D453406A9B}"/>
              </a:ext>
            </a:extLst>
          </p:cNvPr>
          <p:cNvSpPr>
            <a:spLocks noGrp="1"/>
          </p:cNvSpPr>
          <p:nvPr>
            <p:ph type="ftr" sz="quarter" idx="11"/>
          </p:nvPr>
        </p:nvSpPr>
        <p:spPr/>
        <p:txBody>
          <a:bodyPr/>
          <a:lstStyle/>
          <a:p>
            <a:r>
              <a:rPr lang="en-US"/>
              <a:t>Compiler</a:t>
            </a:r>
          </a:p>
        </p:txBody>
      </p:sp>
      <p:sp>
        <p:nvSpPr>
          <p:cNvPr id="6" name="Slide Number Placeholder 5">
            <a:extLst>
              <a:ext uri="{FF2B5EF4-FFF2-40B4-BE49-F238E27FC236}">
                <a16:creationId xmlns:a16="http://schemas.microsoft.com/office/drawing/2014/main" id="{54F8675C-E3FF-1C25-3E57-4D0D0B69ABDD}"/>
              </a:ext>
            </a:extLst>
          </p:cNvPr>
          <p:cNvSpPr>
            <a:spLocks noGrp="1"/>
          </p:cNvSpPr>
          <p:nvPr>
            <p:ph type="sldNum" sz="quarter" idx="12"/>
          </p:nvPr>
        </p:nvSpPr>
        <p:spPr/>
        <p:txBody>
          <a:bodyPr/>
          <a:lstStyle/>
          <a:p>
            <a:fld id="{0500E08A-8D3C-4EE5-AE16-2C012FBB40F3}" type="slidenum">
              <a:rPr lang="en-US" smtClean="0"/>
              <a:t>54</a:t>
            </a:fld>
            <a:endParaRPr lang="en-US"/>
          </a:p>
        </p:txBody>
      </p:sp>
    </p:spTree>
    <p:extLst>
      <p:ext uri="{BB962C8B-B14F-4D97-AF65-F5344CB8AC3E}">
        <p14:creationId xmlns:p14="http://schemas.microsoft.com/office/powerpoint/2010/main" val="34920133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451C0F-B8A3-4DA1-922F-259DEC4A3DB8}"/>
              </a:ext>
            </a:extLst>
          </p:cNvPr>
          <p:cNvSpPr txBox="1"/>
          <p:nvPr/>
        </p:nvSpPr>
        <p:spPr>
          <a:xfrm>
            <a:off x="748480" y="190625"/>
            <a:ext cx="10976488" cy="5017784"/>
          </a:xfrm>
          <a:prstGeom prst="rect">
            <a:avLst/>
          </a:prstGeom>
          <a:noFill/>
        </p:spPr>
        <p:txBody>
          <a:bodyPr wrap="square">
            <a:spAutoFit/>
          </a:bodyPr>
          <a:lstStyle/>
          <a:p>
            <a:pPr marL="0" marR="0">
              <a:lnSpc>
                <a:spcPct val="115000"/>
              </a:lnSpc>
              <a:spcAft>
                <a:spcPts val="800"/>
              </a:spcAft>
              <a:buNone/>
            </a:pP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Data Flow Analysis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To perform safe and effective optimization, compilers analyze how data moves in the program.</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Key Concepts:</a:t>
            </a:r>
            <a:endParaRPr lang="en-US" sz="24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0" indent="-342900">
              <a:lnSpc>
                <a:spcPct val="115000"/>
              </a:lnSpc>
              <a:spcAft>
                <a:spcPts val="800"/>
              </a:spcAft>
              <a:buFont typeface="Wingdings" panose="05000000000000000000" pitchFamily="2" charset="2"/>
              <a:buChar char="ü"/>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Live Variables</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Variables whose values are used later.</a:t>
            </a:r>
            <a:endParaRPr lang="en-US" sz="2400" kern="1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indent="-342900">
              <a:lnSpc>
                <a:spcPct val="115000"/>
              </a:lnSpc>
              <a:spcAft>
                <a:spcPts val="800"/>
              </a:spcAft>
              <a:buFont typeface="Wingdings" panose="05000000000000000000" pitchFamily="2" charset="2"/>
              <a:buChar char="ü"/>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Reaching Definitions</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Determines which definitions may reach a point.</a:t>
            </a:r>
            <a:endParaRPr lang="en-US" sz="2400" kern="1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indent="-342900">
              <a:lnSpc>
                <a:spcPct val="115000"/>
              </a:lnSpc>
              <a:spcAft>
                <a:spcPts val="800"/>
              </a:spcAft>
              <a:buFont typeface="Wingdings" panose="05000000000000000000" pitchFamily="2" charset="2"/>
              <a:buChar char="ü"/>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Available Expressions</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Expressions already computed and available.</a:t>
            </a:r>
          </a:p>
          <a:p>
            <a:pPr marR="0">
              <a:lnSpc>
                <a:spcPct val="115000"/>
              </a:lnSpc>
              <a:spcAft>
                <a:spcPts val="800"/>
              </a:spcAft>
            </a:pP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a:buNone/>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These are used in optimizations like </a:t>
            </a: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CSE</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dead code elimination</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register allocation</a:t>
            </a:r>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A475EB6-741D-3365-1727-96C03B32B545}"/>
              </a:ext>
            </a:extLst>
          </p:cNvPr>
          <p:cNvSpPr>
            <a:spLocks noGrp="1"/>
          </p:cNvSpPr>
          <p:nvPr>
            <p:ph type="dt" sz="half" idx="10"/>
          </p:nvPr>
        </p:nvSpPr>
        <p:spPr/>
        <p:txBody>
          <a:bodyPr/>
          <a:lstStyle/>
          <a:p>
            <a:fld id="{20A7852A-5EA9-4C0F-8438-55937104EA19}" type="datetime1">
              <a:rPr lang="en-US" smtClean="0"/>
              <a:t>7/24/2025</a:t>
            </a:fld>
            <a:endParaRPr lang="en-US"/>
          </a:p>
        </p:txBody>
      </p:sp>
      <p:sp>
        <p:nvSpPr>
          <p:cNvPr id="5" name="Footer Placeholder 4">
            <a:extLst>
              <a:ext uri="{FF2B5EF4-FFF2-40B4-BE49-F238E27FC236}">
                <a16:creationId xmlns:a16="http://schemas.microsoft.com/office/drawing/2014/main" id="{BB6B9EDF-5BFD-DB77-5CA9-F8D196B8C10F}"/>
              </a:ext>
            </a:extLst>
          </p:cNvPr>
          <p:cNvSpPr>
            <a:spLocks noGrp="1"/>
          </p:cNvSpPr>
          <p:nvPr>
            <p:ph type="ftr" sz="quarter" idx="11"/>
          </p:nvPr>
        </p:nvSpPr>
        <p:spPr/>
        <p:txBody>
          <a:bodyPr/>
          <a:lstStyle/>
          <a:p>
            <a:r>
              <a:rPr lang="en-US"/>
              <a:t>Compiler</a:t>
            </a:r>
          </a:p>
        </p:txBody>
      </p:sp>
      <p:sp>
        <p:nvSpPr>
          <p:cNvPr id="6" name="Slide Number Placeholder 5">
            <a:extLst>
              <a:ext uri="{FF2B5EF4-FFF2-40B4-BE49-F238E27FC236}">
                <a16:creationId xmlns:a16="http://schemas.microsoft.com/office/drawing/2014/main" id="{CC1280FC-9209-CE63-B0EC-C3668921B6BF}"/>
              </a:ext>
            </a:extLst>
          </p:cNvPr>
          <p:cNvSpPr>
            <a:spLocks noGrp="1"/>
          </p:cNvSpPr>
          <p:nvPr>
            <p:ph type="sldNum" sz="quarter" idx="12"/>
          </p:nvPr>
        </p:nvSpPr>
        <p:spPr/>
        <p:txBody>
          <a:bodyPr/>
          <a:lstStyle/>
          <a:p>
            <a:fld id="{0500E08A-8D3C-4EE5-AE16-2C012FBB40F3}" type="slidenum">
              <a:rPr lang="en-US" smtClean="0"/>
              <a:t>55</a:t>
            </a:fld>
            <a:endParaRPr lang="en-US"/>
          </a:p>
        </p:txBody>
      </p:sp>
    </p:spTree>
    <p:extLst>
      <p:ext uri="{BB962C8B-B14F-4D97-AF65-F5344CB8AC3E}">
        <p14:creationId xmlns:p14="http://schemas.microsoft.com/office/powerpoint/2010/main" val="18904722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990622-A3CC-607E-4F3E-6DA4245F8566}"/>
              </a:ext>
            </a:extLst>
          </p:cNvPr>
          <p:cNvSpPr txBox="1"/>
          <p:nvPr/>
        </p:nvSpPr>
        <p:spPr>
          <a:xfrm>
            <a:off x="542004" y="232266"/>
            <a:ext cx="11256706" cy="5651804"/>
          </a:xfrm>
          <a:prstGeom prst="rect">
            <a:avLst/>
          </a:prstGeom>
          <a:noFill/>
        </p:spPr>
        <p:txBody>
          <a:bodyPr wrap="square">
            <a:spAutoFit/>
          </a:bodyPr>
          <a:lstStyle/>
          <a:p>
            <a:pPr marL="0" marR="0">
              <a:lnSpc>
                <a:spcPct val="115000"/>
              </a:lnSpc>
              <a:spcAft>
                <a:spcPts val="800"/>
              </a:spcAft>
              <a:buNone/>
            </a:pP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Peephole Optimization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 local optimization technique that looks at a small window (peephole) of target code and applies pattern-based replacements.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Examples: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Replace: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buSzPts val="100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MOV R1, R2</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buSzPts val="100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MOV R2, R1</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with:</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NOP</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Replace multiplication by power of 2:</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buSzPts val="100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MUL R1, 4</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with:</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SHL R1, 2</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15409EB-A1AD-B28F-8297-FF599BD50BA5}"/>
              </a:ext>
            </a:extLst>
          </p:cNvPr>
          <p:cNvSpPr>
            <a:spLocks noGrp="1"/>
          </p:cNvSpPr>
          <p:nvPr>
            <p:ph type="dt" sz="half" idx="10"/>
          </p:nvPr>
        </p:nvSpPr>
        <p:spPr/>
        <p:txBody>
          <a:bodyPr/>
          <a:lstStyle/>
          <a:p>
            <a:fld id="{A69A64A2-0C49-4108-9413-4CB2E1A21210}" type="datetime1">
              <a:rPr lang="en-US" smtClean="0"/>
              <a:t>7/24/2025</a:t>
            </a:fld>
            <a:endParaRPr lang="en-US"/>
          </a:p>
        </p:txBody>
      </p:sp>
      <p:sp>
        <p:nvSpPr>
          <p:cNvPr id="5" name="Footer Placeholder 4">
            <a:extLst>
              <a:ext uri="{FF2B5EF4-FFF2-40B4-BE49-F238E27FC236}">
                <a16:creationId xmlns:a16="http://schemas.microsoft.com/office/drawing/2014/main" id="{D52D8DCF-DA84-1A25-499E-1F9E3AE14C2F}"/>
              </a:ext>
            </a:extLst>
          </p:cNvPr>
          <p:cNvSpPr>
            <a:spLocks noGrp="1"/>
          </p:cNvSpPr>
          <p:nvPr>
            <p:ph type="ftr" sz="quarter" idx="11"/>
          </p:nvPr>
        </p:nvSpPr>
        <p:spPr/>
        <p:txBody>
          <a:bodyPr/>
          <a:lstStyle/>
          <a:p>
            <a:r>
              <a:rPr lang="en-US"/>
              <a:t>Compiler</a:t>
            </a:r>
          </a:p>
        </p:txBody>
      </p:sp>
      <p:sp>
        <p:nvSpPr>
          <p:cNvPr id="6" name="Slide Number Placeholder 5">
            <a:extLst>
              <a:ext uri="{FF2B5EF4-FFF2-40B4-BE49-F238E27FC236}">
                <a16:creationId xmlns:a16="http://schemas.microsoft.com/office/drawing/2014/main" id="{2BCE9C96-8E3A-105C-1D88-6C03C3F7AD4C}"/>
              </a:ext>
            </a:extLst>
          </p:cNvPr>
          <p:cNvSpPr>
            <a:spLocks noGrp="1"/>
          </p:cNvSpPr>
          <p:nvPr>
            <p:ph type="sldNum" sz="quarter" idx="12"/>
          </p:nvPr>
        </p:nvSpPr>
        <p:spPr/>
        <p:txBody>
          <a:bodyPr/>
          <a:lstStyle/>
          <a:p>
            <a:fld id="{0500E08A-8D3C-4EE5-AE16-2C012FBB40F3}" type="slidenum">
              <a:rPr lang="en-US" smtClean="0"/>
              <a:t>56</a:t>
            </a:fld>
            <a:endParaRPr lang="en-US"/>
          </a:p>
        </p:txBody>
      </p:sp>
    </p:spTree>
    <p:extLst>
      <p:ext uri="{BB962C8B-B14F-4D97-AF65-F5344CB8AC3E}">
        <p14:creationId xmlns:p14="http://schemas.microsoft.com/office/powerpoint/2010/main" val="10821668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209F7F-2917-3C20-CB03-B318CAED4B45}"/>
              </a:ext>
            </a:extLst>
          </p:cNvPr>
          <p:cNvSpPr txBox="1"/>
          <p:nvPr/>
        </p:nvSpPr>
        <p:spPr>
          <a:xfrm>
            <a:off x="851719" y="330908"/>
            <a:ext cx="10829003" cy="3190425"/>
          </a:xfrm>
          <a:prstGeom prst="rect">
            <a:avLst/>
          </a:prstGeom>
          <a:noFill/>
        </p:spPr>
        <p:txBody>
          <a:bodyPr wrap="square">
            <a:spAutoFit/>
          </a:bodyPr>
          <a:lstStyle/>
          <a:p>
            <a:pPr marL="0" marR="0">
              <a:lnSpc>
                <a:spcPct val="115000"/>
              </a:lnSpc>
              <a:spcAft>
                <a:spcPts val="800"/>
              </a:spcAft>
              <a:buNone/>
            </a:pP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Register Allocation and Assignment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Optimizes usage of CPU registers.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Approaches: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Graph coloring algorithm</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Linear scan register allocation</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Registers are allocated to frequently used variables to minimize memory access.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69A1A45-4DFB-BBEC-91E3-DA0466E62D29}"/>
              </a:ext>
            </a:extLst>
          </p:cNvPr>
          <p:cNvSpPr>
            <a:spLocks noGrp="1"/>
          </p:cNvSpPr>
          <p:nvPr>
            <p:ph type="dt" sz="half" idx="10"/>
          </p:nvPr>
        </p:nvSpPr>
        <p:spPr/>
        <p:txBody>
          <a:bodyPr/>
          <a:lstStyle/>
          <a:p>
            <a:fld id="{0FAEA9B4-27A5-4C2E-AF5D-8BF05552A77F}" type="datetime1">
              <a:rPr lang="en-US" smtClean="0"/>
              <a:t>7/24/2025</a:t>
            </a:fld>
            <a:endParaRPr lang="en-US"/>
          </a:p>
        </p:txBody>
      </p:sp>
      <p:sp>
        <p:nvSpPr>
          <p:cNvPr id="5" name="Footer Placeholder 4">
            <a:extLst>
              <a:ext uri="{FF2B5EF4-FFF2-40B4-BE49-F238E27FC236}">
                <a16:creationId xmlns:a16="http://schemas.microsoft.com/office/drawing/2014/main" id="{3881889A-B759-D098-4BD3-3A08237FF1B8}"/>
              </a:ext>
            </a:extLst>
          </p:cNvPr>
          <p:cNvSpPr>
            <a:spLocks noGrp="1"/>
          </p:cNvSpPr>
          <p:nvPr>
            <p:ph type="ftr" sz="quarter" idx="11"/>
          </p:nvPr>
        </p:nvSpPr>
        <p:spPr/>
        <p:txBody>
          <a:bodyPr/>
          <a:lstStyle/>
          <a:p>
            <a:r>
              <a:rPr lang="en-US"/>
              <a:t>Compiler</a:t>
            </a:r>
          </a:p>
        </p:txBody>
      </p:sp>
      <p:sp>
        <p:nvSpPr>
          <p:cNvPr id="6" name="Slide Number Placeholder 5">
            <a:extLst>
              <a:ext uri="{FF2B5EF4-FFF2-40B4-BE49-F238E27FC236}">
                <a16:creationId xmlns:a16="http://schemas.microsoft.com/office/drawing/2014/main" id="{32B9A90E-FD7B-4A23-29EC-4E576BA63088}"/>
              </a:ext>
            </a:extLst>
          </p:cNvPr>
          <p:cNvSpPr>
            <a:spLocks noGrp="1"/>
          </p:cNvSpPr>
          <p:nvPr>
            <p:ph type="sldNum" sz="quarter" idx="12"/>
          </p:nvPr>
        </p:nvSpPr>
        <p:spPr/>
        <p:txBody>
          <a:bodyPr/>
          <a:lstStyle/>
          <a:p>
            <a:fld id="{0500E08A-8D3C-4EE5-AE16-2C012FBB40F3}" type="slidenum">
              <a:rPr lang="en-US" smtClean="0"/>
              <a:t>57</a:t>
            </a:fld>
            <a:endParaRPr lang="en-US"/>
          </a:p>
        </p:txBody>
      </p:sp>
    </p:spTree>
    <p:extLst>
      <p:ext uri="{BB962C8B-B14F-4D97-AF65-F5344CB8AC3E}">
        <p14:creationId xmlns:p14="http://schemas.microsoft.com/office/powerpoint/2010/main" val="3430914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F6A2DA-B6ED-BD71-7804-C58FAB716F3A}"/>
              </a:ext>
            </a:extLst>
          </p:cNvPr>
          <p:cNvSpPr txBox="1"/>
          <p:nvPr/>
        </p:nvSpPr>
        <p:spPr>
          <a:xfrm>
            <a:off x="733731" y="271395"/>
            <a:ext cx="10062087" cy="4065728"/>
          </a:xfrm>
          <a:prstGeom prst="rect">
            <a:avLst/>
          </a:prstGeom>
          <a:noFill/>
        </p:spPr>
        <p:txBody>
          <a:bodyPr wrap="square">
            <a:spAutoFit/>
          </a:bodyPr>
          <a:lstStyle/>
          <a:p>
            <a:pPr marL="0" marR="0">
              <a:lnSpc>
                <a:spcPct val="115000"/>
              </a:lnSpc>
              <a:spcAft>
                <a:spcPts val="800"/>
              </a:spcAft>
              <a:buNone/>
            </a:pP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Intermediate Representation (IR) for Optimization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Optimizations are typically applied on IR like:</a:t>
            </a:r>
            <a:endParaRPr lang="en-US" sz="24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0" indent="-342900">
              <a:lnSpc>
                <a:spcPct val="115000"/>
              </a:lnSpc>
              <a:spcAft>
                <a:spcPts val="800"/>
              </a:spcAft>
              <a:buFont typeface="Wingdings" panose="05000000000000000000" pitchFamily="2" charset="2"/>
              <a:buChar char="ü"/>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Three-address code (TAC)</a:t>
            </a:r>
            <a:endParaRPr lang="en-US" sz="2400" b="1" kern="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indent="-342900">
              <a:lnSpc>
                <a:spcPct val="115000"/>
              </a:lnSpc>
              <a:spcAft>
                <a:spcPts val="800"/>
              </a:spcAft>
              <a:buFont typeface="Wingdings" panose="05000000000000000000" pitchFamily="2" charset="2"/>
              <a:buChar char="ü"/>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Static Single Assignment (SSA) form</a:t>
            </a:r>
            <a:endParaRPr lang="en-US" sz="2400" b="1" kern="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indent="-342900">
              <a:lnSpc>
                <a:spcPct val="115000"/>
              </a:lnSpc>
              <a:spcAft>
                <a:spcPts val="800"/>
              </a:spcAft>
              <a:buFont typeface="Wingdings" panose="05000000000000000000" pitchFamily="2" charset="2"/>
              <a:buChar char="ü"/>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Control flow graphs (CFG)</a:t>
            </a:r>
          </a:p>
          <a:p>
            <a:pPr marR="0">
              <a:lnSpc>
                <a:spcPct val="115000"/>
              </a:lnSpc>
              <a:spcAft>
                <a:spcPts val="800"/>
              </a:spcAft>
            </a:pP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a:buNone/>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SSA form simplifies data flow analysis by ensuring every variable is assigned exactly once</a:t>
            </a:r>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27F28F9-F547-13AA-2171-891CD3B63858}"/>
              </a:ext>
            </a:extLst>
          </p:cNvPr>
          <p:cNvSpPr>
            <a:spLocks noGrp="1"/>
          </p:cNvSpPr>
          <p:nvPr>
            <p:ph type="dt" sz="half" idx="10"/>
          </p:nvPr>
        </p:nvSpPr>
        <p:spPr/>
        <p:txBody>
          <a:bodyPr/>
          <a:lstStyle/>
          <a:p>
            <a:fld id="{C63E8333-CDAB-4930-86B7-D4C54483DC8F}" type="datetime1">
              <a:rPr lang="en-US" smtClean="0"/>
              <a:t>7/24/2025</a:t>
            </a:fld>
            <a:endParaRPr lang="en-US"/>
          </a:p>
        </p:txBody>
      </p:sp>
      <p:sp>
        <p:nvSpPr>
          <p:cNvPr id="5" name="Footer Placeholder 4">
            <a:extLst>
              <a:ext uri="{FF2B5EF4-FFF2-40B4-BE49-F238E27FC236}">
                <a16:creationId xmlns:a16="http://schemas.microsoft.com/office/drawing/2014/main" id="{E3D1DE11-5149-F1F9-646D-A7AFF1264451}"/>
              </a:ext>
            </a:extLst>
          </p:cNvPr>
          <p:cNvSpPr>
            <a:spLocks noGrp="1"/>
          </p:cNvSpPr>
          <p:nvPr>
            <p:ph type="ftr" sz="quarter" idx="11"/>
          </p:nvPr>
        </p:nvSpPr>
        <p:spPr/>
        <p:txBody>
          <a:bodyPr/>
          <a:lstStyle/>
          <a:p>
            <a:r>
              <a:rPr lang="en-US"/>
              <a:t>Compiler</a:t>
            </a:r>
          </a:p>
        </p:txBody>
      </p:sp>
      <p:sp>
        <p:nvSpPr>
          <p:cNvPr id="6" name="Slide Number Placeholder 5">
            <a:extLst>
              <a:ext uri="{FF2B5EF4-FFF2-40B4-BE49-F238E27FC236}">
                <a16:creationId xmlns:a16="http://schemas.microsoft.com/office/drawing/2014/main" id="{AD5F245F-E626-0A4B-F155-C7576C335ADC}"/>
              </a:ext>
            </a:extLst>
          </p:cNvPr>
          <p:cNvSpPr>
            <a:spLocks noGrp="1"/>
          </p:cNvSpPr>
          <p:nvPr>
            <p:ph type="sldNum" sz="quarter" idx="12"/>
          </p:nvPr>
        </p:nvSpPr>
        <p:spPr/>
        <p:txBody>
          <a:bodyPr/>
          <a:lstStyle/>
          <a:p>
            <a:fld id="{0500E08A-8D3C-4EE5-AE16-2C012FBB40F3}" type="slidenum">
              <a:rPr lang="en-US" smtClean="0"/>
              <a:t>58</a:t>
            </a:fld>
            <a:endParaRPr lang="en-US"/>
          </a:p>
        </p:txBody>
      </p:sp>
    </p:spTree>
    <p:extLst>
      <p:ext uri="{BB962C8B-B14F-4D97-AF65-F5344CB8AC3E}">
        <p14:creationId xmlns:p14="http://schemas.microsoft.com/office/powerpoint/2010/main" val="37030162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FF4105-1C7D-812E-AA86-F39ACC1175DF}"/>
              </a:ext>
            </a:extLst>
          </p:cNvPr>
          <p:cNvSpPr txBox="1"/>
          <p:nvPr/>
        </p:nvSpPr>
        <p:spPr>
          <a:xfrm>
            <a:off x="615745" y="445383"/>
            <a:ext cx="10239068" cy="4787401"/>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Example of Optimized Code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Input: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x = a + b; y = a + b; z = y * 2;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Optimized TAC:</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t1 = a + b        </a:t>
            </a:r>
            <a:r>
              <a:rPr lang="en-US" sz="2400" i="1" kern="0" dirty="0">
                <a:effectLst/>
                <a:latin typeface="Times New Roman" panose="02020603050405020304" pitchFamily="18" charset="0"/>
                <a:ea typeface="Times New Roman" panose="02020603050405020304" pitchFamily="18" charset="0"/>
                <a:cs typeface="Times New Roman" panose="02020603050405020304" pitchFamily="18" charset="0"/>
              </a:rPr>
              <a:t>; common subexpression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t2 = t1 * 2       </a:t>
            </a:r>
            <a:r>
              <a:rPr lang="en-US" sz="2400" i="1" kern="0" dirty="0">
                <a:effectLst/>
                <a:latin typeface="Times New Roman" panose="02020603050405020304" pitchFamily="18" charset="0"/>
                <a:ea typeface="Times New Roman" panose="02020603050405020304" pitchFamily="18" charset="0"/>
                <a:cs typeface="Times New Roman" panose="02020603050405020304" pitchFamily="18" charset="0"/>
              </a:rPr>
              <a:t>; strength reduction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x = t1</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y = t1</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z = t2</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7DDDEA9-7279-464C-06C7-8905D498274F}"/>
              </a:ext>
            </a:extLst>
          </p:cNvPr>
          <p:cNvSpPr>
            <a:spLocks noGrp="1"/>
          </p:cNvSpPr>
          <p:nvPr>
            <p:ph type="dt" sz="half" idx="10"/>
          </p:nvPr>
        </p:nvSpPr>
        <p:spPr/>
        <p:txBody>
          <a:bodyPr/>
          <a:lstStyle/>
          <a:p>
            <a:fld id="{4F43996E-6609-4806-BE1D-7C9EC93B19C1}" type="datetime1">
              <a:rPr lang="en-US" smtClean="0"/>
              <a:t>7/24/2025</a:t>
            </a:fld>
            <a:endParaRPr lang="en-US"/>
          </a:p>
        </p:txBody>
      </p:sp>
      <p:sp>
        <p:nvSpPr>
          <p:cNvPr id="5" name="Footer Placeholder 4">
            <a:extLst>
              <a:ext uri="{FF2B5EF4-FFF2-40B4-BE49-F238E27FC236}">
                <a16:creationId xmlns:a16="http://schemas.microsoft.com/office/drawing/2014/main" id="{0F41D979-D4DF-B874-B95C-FCBEDD0C10F3}"/>
              </a:ext>
            </a:extLst>
          </p:cNvPr>
          <p:cNvSpPr>
            <a:spLocks noGrp="1"/>
          </p:cNvSpPr>
          <p:nvPr>
            <p:ph type="ftr" sz="quarter" idx="11"/>
          </p:nvPr>
        </p:nvSpPr>
        <p:spPr/>
        <p:txBody>
          <a:bodyPr/>
          <a:lstStyle/>
          <a:p>
            <a:r>
              <a:rPr lang="en-US"/>
              <a:t>Compiler</a:t>
            </a:r>
          </a:p>
        </p:txBody>
      </p:sp>
      <p:sp>
        <p:nvSpPr>
          <p:cNvPr id="6" name="Slide Number Placeholder 5">
            <a:extLst>
              <a:ext uri="{FF2B5EF4-FFF2-40B4-BE49-F238E27FC236}">
                <a16:creationId xmlns:a16="http://schemas.microsoft.com/office/drawing/2014/main" id="{3456C2E7-D620-D770-C2D8-34EEF8A9362D}"/>
              </a:ext>
            </a:extLst>
          </p:cNvPr>
          <p:cNvSpPr>
            <a:spLocks noGrp="1"/>
          </p:cNvSpPr>
          <p:nvPr>
            <p:ph type="sldNum" sz="quarter" idx="12"/>
          </p:nvPr>
        </p:nvSpPr>
        <p:spPr/>
        <p:txBody>
          <a:bodyPr/>
          <a:lstStyle/>
          <a:p>
            <a:fld id="{0500E08A-8D3C-4EE5-AE16-2C012FBB40F3}" type="slidenum">
              <a:rPr lang="en-US" smtClean="0"/>
              <a:t>59</a:t>
            </a:fld>
            <a:endParaRPr lang="en-US"/>
          </a:p>
        </p:txBody>
      </p:sp>
    </p:spTree>
    <p:extLst>
      <p:ext uri="{BB962C8B-B14F-4D97-AF65-F5344CB8AC3E}">
        <p14:creationId xmlns:p14="http://schemas.microsoft.com/office/powerpoint/2010/main" val="485253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B31F9A-48E2-8634-8182-16A3B5DA3741}"/>
              </a:ext>
            </a:extLst>
          </p:cNvPr>
          <p:cNvSpPr txBox="1"/>
          <p:nvPr/>
        </p:nvSpPr>
        <p:spPr>
          <a:xfrm>
            <a:off x="453512" y="251816"/>
            <a:ext cx="10843753" cy="6354368"/>
          </a:xfrm>
          <a:prstGeom prst="rect">
            <a:avLst/>
          </a:prstGeom>
          <a:noFill/>
        </p:spPr>
        <p:txBody>
          <a:bodyPr wrap="square">
            <a:spAutoFit/>
          </a:bodyPr>
          <a:lstStyle/>
          <a:p>
            <a:pPr marL="0" marR="0">
              <a:lnSpc>
                <a:spcPct val="115000"/>
              </a:lnSpc>
              <a:spcAft>
                <a:spcPts val="800"/>
              </a:spcAft>
              <a:buNone/>
            </a:pP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Postfix Code Generation Using SDT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We can use SDT to translate infix expressions into postfix (Reverse Polish) notation.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Grammar</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 → E + 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 → 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 → num</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Semantic Actions for Postfix Generation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 → E1 + T   { print('+')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 → 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 → num     { print(</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num.lexval</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Input: </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3 + 5</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Output: </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3 5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Date Placeholder 1">
            <a:extLst>
              <a:ext uri="{FF2B5EF4-FFF2-40B4-BE49-F238E27FC236}">
                <a16:creationId xmlns:a16="http://schemas.microsoft.com/office/drawing/2014/main" id="{D5A1D1B2-9093-C67B-346C-D8B0D6ABE9E3}"/>
              </a:ext>
            </a:extLst>
          </p:cNvPr>
          <p:cNvSpPr>
            <a:spLocks noGrp="1"/>
          </p:cNvSpPr>
          <p:nvPr>
            <p:ph type="dt" sz="half" idx="10"/>
          </p:nvPr>
        </p:nvSpPr>
        <p:spPr/>
        <p:txBody>
          <a:bodyPr/>
          <a:lstStyle/>
          <a:p>
            <a:fld id="{027F2863-84CF-444B-8BA2-509DF97271AC}" type="datetime1">
              <a:rPr lang="en-US" smtClean="0"/>
              <a:t>7/24/2025</a:t>
            </a:fld>
            <a:endParaRPr lang="en-US"/>
          </a:p>
        </p:txBody>
      </p:sp>
      <p:sp>
        <p:nvSpPr>
          <p:cNvPr id="4" name="Footer Placeholder 3">
            <a:extLst>
              <a:ext uri="{FF2B5EF4-FFF2-40B4-BE49-F238E27FC236}">
                <a16:creationId xmlns:a16="http://schemas.microsoft.com/office/drawing/2014/main" id="{6EFD132C-5697-9F20-FA03-6B995FA5D6D3}"/>
              </a:ext>
            </a:extLst>
          </p:cNvPr>
          <p:cNvSpPr>
            <a:spLocks noGrp="1"/>
          </p:cNvSpPr>
          <p:nvPr>
            <p:ph type="ftr" sz="quarter" idx="11"/>
          </p:nvPr>
        </p:nvSpPr>
        <p:spPr/>
        <p:txBody>
          <a:bodyPr/>
          <a:lstStyle/>
          <a:p>
            <a:r>
              <a:rPr lang="en-US"/>
              <a:t>Compiler</a:t>
            </a:r>
          </a:p>
        </p:txBody>
      </p:sp>
      <p:sp>
        <p:nvSpPr>
          <p:cNvPr id="5" name="Slide Number Placeholder 4">
            <a:extLst>
              <a:ext uri="{FF2B5EF4-FFF2-40B4-BE49-F238E27FC236}">
                <a16:creationId xmlns:a16="http://schemas.microsoft.com/office/drawing/2014/main" id="{30131DA8-041C-A52D-7E75-D2D7A2259FD1}"/>
              </a:ext>
            </a:extLst>
          </p:cNvPr>
          <p:cNvSpPr>
            <a:spLocks noGrp="1"/>
          </p:cNvSpPr>
          <p:nvPr>
            <p:ph type="sldNum" sz="quarter" idx="12"/>
          </p:nvPr>
        </p:nvSpPr>
        <p:spPr/>
        <p:txBody>
          <a:bodyPr/>
          <a:lstStyle/>
          <a:p>
            <a:fld id="{0500E08A-8D3C-4EE5-AE16-2C012FBB40F3}" type="slidenum">
              <a:rPr lang="en-US" smtClean="0"/>
              <a:t>6</a:t>
            </a:fld>
            <a:endParaRPr lang="en-US"/>
          </a:p>
        </p:txBody>
      </p:sp>
    </p:spTree>
    <p:extLst>
      <p:ext uri="{BB962C8B-B14F-4D97-AF65-F5344CB8AC3E}">
        <p14:creationId xmlns:p14="http://schemas.microsoft.com/office/powerpoint/2010/main" val="30262120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A6B084-8B97-6A85-6B44-110D1EF21007}"/>
              </a:ext>
            </a:extLst>
          </p:cNvPr>
          <p:cNvSpPr txBox="1"/>
          <p:nvPr/>
        </p:nvSpPr>
        <p:spPr>
          <a:xfrm>
            <a:off x="424016" y="278290"/>
            <a:ext cx="10991236" cy="2663101"/>
          </a:xfrm>
          <a:prstGeom prst="rect">
            <a:avLst/>
          </a:prstGeom>
          <a:noFill/>
        </p:spPr>
        <p:txBody>
          <a:bodyPr wrap="square">
            <a:spAutoFit/>
          </a:bodyPr>
          <a:lstStyle/>
          <a:p>
            <a:pPr marL="0" marR="0">
              <a:lnSpc>
                <a:spcPct val="115000"/>
              </a:lnSpc>
              <a:spcAft>
                <a:spcPts val="800"/>
              </a:spcAft>
              <a:buNone/>
            </a:pP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Challenges in Code Optimization</a:t>
            </a:r>
            <a:endParaRPr lang="en-US" b="1" kern="100" dirty="0">
              <a:latin typeface="Calibri" panose="020F0502020204030204" pitchFamily="34" charset="0"/>
              <a:ea typeface="Times New Roman" panose="02020603050405020304" pitchFamily="18" charset="0"/>
              <a:cs typeface="Times New Roman" panose="02020603050405020304" pitchFamily="18" charset="0"/>
            </a:endParaRPr>
          </a:p>
          <a:p>
            <a:pPr marL="342900" marR="0" indent="-342900">
              <a:lnSpc>
                <a:spcPct val="115000"/>
              </a:lnSpc>
              <a:spcAft>
                <a:spcPts val="800"/>
              </a:spcAft>
              <a:buFont typeface="Wingdings" panose="05000000000000000000" pitchFamily="2" charset="2"/>
              <a:buChar char="ü"/>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Trade-off between compile-time and run-time performance</a:t>
            </a:r>
            <a:endParaRPr lang="en-US" sz="2400" kern="1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indent="-342900">
              <a:lnSpc>
                <a:spcPct val="115000"/>
              </a:lnSpc>
              <a:spcAft>
                <a:spcPts val="800"/>
              </a:spcAft>
              <a:buFont typeface="Wingdings" panose="05000000000000000000" pitchFamily="2" charset="2"/>
              <a:buChar char="ü"/>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Ensuring correctness</a:t>
            </a:r>
            <a:endParaRPr lang="en-US" sz="2400" kern="1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indent="-342900">
              <a:lnSpc>
                <a:spcPct val="115000"/>
              </a:lnSpc>
              <a:spcAft>
                <a:spcPts val="800"/>
              </a:spcAft>
              <a:buFont typeface="Wingdings" panose="05000000000000000000" pitchFamily="2" charset="2"/>
              <a:buChar char="ü"/>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Dealing with complex control flow and side effects</a:t>
            </a:r>
            <a:endParaRPr lang="en-US" sz="2400" kern="1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indent="-342900">
              <a:lnSpc>
                <a:spcPct val="115000"/>
              </a:lnSpc>
              <a:spcAft>
                <a:spcPts val="800"/>
              </a:spcAft>
              <a:buFont typeface="Wingdings" panose="05000000000000000000" pitchFamily="2" charset="2"/>
              <a:buChar char="ü"/>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Target architecture limitations</a:t>
            </a:r>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BEF7CFA-715D-E614-FF56-77C918A6A9C9}"/>
              </a:ext>
            </a:extLst>
          </p:cNvPr>
          <p:cNvSpPr>
            <a:spLocks noGrp="1"/>
          </p:cNvSpPr>
          <p:nvPr>
            <p:ph type="dt" sz="half" idx="10"/>
          </p:nvPr>
        </p:nvSpPr>
        <p:spPr/>
        <p:txBody>
          <a:bodyPr/>
          <a:lstStyle/>
          <a:p>
            <a:fld id="{1300B77B-7A3B-41D6-8C13-8231057EB2DF}" type="datetime1">
              <a:rPr lang="en-US" smtClean="0"/>
              <a:t>7/24/2025</a:t>
            </a:fld>
            <a:endParaRPr lang="en-US"/>
          </a:p>
        </p:txBody>
      </p:sp>
      <p:sp>
        <p:nvSpPr>
          <p:cNvPr id="5" name="Footer Placeholder 4">
            <a:extLst>
              <a:ext uri="{FF2B5EF4-FFF2-40B4-BE49-F238E27FC236}">
                <a16:creationId xmlns:a16="http://schemas.microsoft.com/office/drawing/2014/main" id="{69C30525-63CA-27BD-6848-ED3FA260D5B5}"/>
              </a:ext>
            </a:extLst>
          </p:cNvPr>
          <p:cNvSpPr>
            <a:spLocks noGrp="1"/>
          </p:cNvSpPr>
          <p:nvPr>
            <p:ph type="ftr" sz="quarter" idx="11"/>
          </p:nvPr>
        </p:nvSpPr>
        <p:spPr/>
        <p:txBody>
          <a:bodyPr/>
          <a:lstStyle/>
          <a:p>
            <a:r>
              <a:rPr lang="en-US"/>
              <a:t>Compiler</a:t>
            </a:r>
          </a:p>
        </p:txBody>
      </p:sp>
      <p:sp>
        <p:nvSpPr>
          <p:cNvPr id="6" name="Slide Number Placeholder 5">
            <a:extLst>
              <a:ext uri="{FF2B5EF4-FFF2-40B4-BE49-F238E27FC236}">
                <a16:creationId xmlns:a16="http://schemas.microsoft.com/office/drawing/2014/main" id="{CDC19E69-0711-125F-6654-8BE44B6ADA3D}"/>
              </a:ext>
            </a:extLst>
          </p:cNvPr>
          <p:cNvSpPr>
            <a:spLocks noGrp="1"/>
          </p:cNvSpPr>
          <p:nvPr>
            <p:ph type="sldNum" sz="quarter" idx="12"/>
          </p:nvPr>
        </p:nvSpPr>
        <p:spPr/>
        <p:txBody>
          <a:bodyPr/>
          <a:lstStyle/>
          <a:p>
            <a:fld id="{0500E08A-8D3C-4EE5-AE16-2C012FBB40F3}" type="slidenum">
              <a:rPr lang="en-US" smtClean="0"/>
              <a:t>60</a:t>
            </a:fld>
            <a:endParaRPr lang="en-US"/>
          </a:p>
        </p:txBody>
      </p:sp>
    </p:spTree>
    <p:extLst>
      <p:ext uri="{BB962C8B-B14F-4D97-AF65-F5344CB8AC3E}">
        <p14:creationId xmlns:p14="http://schemas.microsoft.com/office/powerpoint/2010/main" val="28325657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1AF6EE-03E1-1E22-681F-C730AE290556}"/>
              </a:ext>
            </a:extLst>
          </p:cNvPr>
          <p:cNvSpPr txBox="1"/>
          <p:nvPr/>
        </p:nvSpPr>
        <p:spPr>
          <a:xfrm>
            <a:off x="265471" y="122748"/>
            <a:ext cx="11326762" cy="6162008"/>
          </a:xfrm>
          <a:prstGeom prst="rect">
            <a:avLst/>
          </a:prstGeom>
          <a:noFill/>
        </p:spPr>
        <p:txBody>
          <a:bodyPr wrap="square">
            <a:spAutoFit/>
          </a:bodyPr>
          <a:lstStyle/>
          <a:p>
            <a:pPr marL="0" marR="0" fontAlgn="base">
              <a:lnSpc>
                <a:spcPct val="115000"/>
              </a:lnSpc>
              <a:spcAft>
                <a:spcPts val="800"/>
              </a:spcAft>
              <a:buNone/>
            </a:pPr>
            <a:r>
              <a:rPr lang="en-US" sz="2400" b="1" kern="0" dirty="0">
                <a:solidFill>
                  <a:srgbClr val="273239"/>
                </a:solidFill>
                <a:effectLst/>
                <a:latin typeface="Nunito" pitchFamily="2" charset="0"/>
                <a:ea typeface="Times New Roman" panose="02020603050405020304" pitchFamily="18" charset="0"/>
                <a:cs typeface="Times New Roman" panose="02020603050405020304" pitchFamily="18" charset="0"/>
              </a:rPr>
              <a:t>Where to Apply Optimization?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15000"/>
              </a:lnSpc>
              <a:spcAft>
                <a:spcPts val="800"/>
              </a:spcAft>
              <a:buSzPts val="1000"/>
              <a:buFont typeface="Symbol" panose="05050102010706020507" pitchFamily="18" charset="2"/>
              <a:buChar char=""/>
              <a:tabLst>
                <a:tab pos="457200" algn="l"/>
              </a:tabLst>
            </a:pPr>
            <a:r>
              <a:rPr lang="en-US" sz="2000" b="1"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Source program: </a:t>
            </a:r>
            <a:r>
              <a:rPr lang="en-US" sz="20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Optimizing the source program involves making changes to the algorithm or changing the loop structures. The user is the actor here.</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15000"/>
              </a:lnSpc>
              <a:spcAft>
                <a:spcPts val="800"/>
              </a:spcAft>
              <a:buSzPts val="1000"/>
              <a:buFont typeface="Symbol" panose="05050102010706020507" pitchFamily="18" charset="2"/>
              <a:buChar char=""/>
              <a:tabLst>
                <a:tab pos="457200" algn="l"/>
              </a:tabLst>
            </a:pPr>
            <a:r>
              <a:rPr lang="en-US" sz="2000" b="1"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Intermediate Code: </a:t>
            </a:r>
            <a:r>
              <a:rPr lang="en-US" sz="20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Optimizing the intermediate code involves changing the address calculations and transforming the procedure calls involved. Here compiler is the actor.</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15000"/>
              </a:lnSpc>
              <a:spcAft>
                <a:spcPts val="800"/>
              </a:spcAft>
              <a:buSzPts val="1000"/>
              <a:buFont typeface="Symbol" panose="05050102010706020507" pitchFamily="18" charset="2"/>
              <a:buChar char=""/>
              <a:tabLst>
                <a:tab pos="457200" algn="l"/>
              </a:tabLst>
            </a:pPr>
            <a:r>
              <a:rPr lang="en-US" sz="2000" b="1"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Target Code: </a:t>
            </a:r>
            <a:r>
              <a:rPr lang="en-US" sz="20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Optimizing the target code is done by the compiler. Usage of registers, and select and move instructions are part of the optimization involved in the target code.</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15000"/>
              </a:lnSpc>
              <a:spcAft>
                <a:spcPts val="800"/>
              </a:spcAft>
              <a:buSzPts val="1000"/>
              <a:buFont typeface="Symbol" panose="05050102010706020507" pitchFamily="18" charset="2"/>
              <a:buChar char=""/>
              <a:tabLst>
                <a:tab pos="457200" algn="l"/>
              </a:tabLst>
            </a:pPr>
            <a:r>
              <a:rPr lang="en-US" sz="2000" b="1"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Local Optimization:</a:t>
            </a:r>
            <a:r>
              <a:rPr lang="en-US" sz="20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Transformations are applied to small basic blocks of statements. Techniques followed are  Local Value Numbering and Tree Height Balancing.</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15000"/>
              </a:lnSpc>
              <a:spcAft>
                <a:spcPts val="800"/>
              </a:spcAft>
              <a:buSzPts val="1000"/>
              <a:buFont typeface="Symbol" panose="05050102010706020507" pitchFamily="18" charset="2"/>
              <a:buChar char=""/>
              <a:tabLst>
                <a:tab pos="457200" algn="l"/>
              </a:tabLst>
            </a:pPr>
            <a:r>
              <a:rPr lang="en-US" sz="2000" b="1"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Regional Optimization: </a:t>
            </a:r>
            <a:r>
              <a:rPr lang="en-US" sz="20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Transformations are applied to Extended Basic Blocks. Techniques followed are Super Local Value Numbering and Loop Unrolling.</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15000"/>
              </a:lnSpc>
              <a:spcAft>
                <a:spcPts val="800"/>
              </a:spcAft>
              <a:buSzPts val="1000"/>
              <a:buFont typeface="Symbol" panose="05050102010706020507" pitchFamily="18" charset="2"/>
              <a:buChar char=""/>
              <a:tabLst>
                <a:tab pos="457200" algn="l"/>
              </a:tabLst>
            </a:pPr>
            <a:r>
              <a:rPr lang="en-US" sz="2000" b="1"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Global Optimization:</a:t>
            </a:r>
            <a:r>
              <a:rPr lang="en-US" sz="20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Transformations are applied to large program segments that include functions, procedures, and loops. Techniques followed are Live Variable Analysis and Global Code Replacement.</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15000"/>
              </a:lnSpc>
              <a:spcAft>
                <a:spcPts val="800"/>
              </a:spcAft>
              <a:buSzPts val="1000"/>
              <a:buFont typeface="Symbol" panose="05050102010706020507" pitchFamily="18" charset="2"/>
              <a:buChar char=""/>
              <a:tabLst>
                <a:tab pos="457200" algn="l"/>
              </a:tabLst>
            </a:pPr>
            <a:r>
              <a:rPr lang="en-US" sz="2000" b="1"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Inter-procedural Optimization:  </a:t>
            </a:r>
            <a:r>
              <a:rPr lang="en-US" sz="20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As the name indicates, the optimizations are applied inter procedurally. Techniques followed are Inline Substitution and Procedure Placement.</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79633D4-7976-07C6-09E6-3060672F2F36}"/>
              </a:ext>
            </a:extLst>
          </p:cNvPr>
          <p:cNvSpPr>
            <a:spLocks noGrp="1"/>
          </p:cNvSpPr>
          <p:nvPr>
            <p:ph type="dt" sz="half" idx="10"/>
          </p:nvPr>
        </p:nvSpPr>
        <p:spPr/>
        <p:txBody>
          <a:bodyPr/>
          <a:lstStyle/>
          <a:p>
            <a:fld id="{430026C4-AC01-4388-A1F0-14F5A3382BB7}" type="datetime1">
              <a:rPr lang="en-US" smtClean="0"/>
              <a:t>7/24/2025</a:t>
            </a:fld>
            <a:endParaRPr lang="en-US"/>
          </a:p>
        </p:txBody>
      </p:sp>
      <p:sp>
        <p:nvSpPr>
          <p:cNvPr id="5" name="Footer Placeholder 4">
            <a:extLst>
              <a:ext uri="{FF2B5EF4-FFF2-40B4-BE49-F238E27FC236}">
                <a16:creationId xmlns:a16="http://schemas.microsoft.com/office/drawing/2014/main" id="{8B4804E5-87D5-7D08-9156-7CA4F466E514}"/>
              </a:ext>
            </a:extLst>
          </p:cNvPr>
          <p:cNvSpPr>
            <a:spLocks noGrp="1"/>
          </p:cNvSpPr>
          <p:nvPr>
            <p:ph type="ftr" sz="quarter" idx="11"/>
          </p:nvPr>
        </p:nvSpPr>
        <p:spPr/>
        <p:txBody>
          <a:bodyPr/>
          <a:lstStyle/>
          <a:p>
            <a:r>
              <a:rPr lang="en-US"/>
              <a:t>Compiler</a:t>
            </a:r>
          </a:p>
        </p:txBody>
      </p:sp>
      <p:sp>
        <p:nvSpPr>
          <p:cNvPr id="6" name="Slide Number Placeholder 5">
            <a:extLst>
              <a:ext uri="{FF2B5EF4-FFF2-40B4-BE49-F238E27FC236}">
                <a16:creationId xmlns:a16="http://schemas.microsoft.com/office/drawing/2014/main" id="{FFE83A17-2724-ECE1-FD56-19FC62D8044F}"/>
              </a:ext>
            </a:extLst>
          </p:cNvPr>
          <p:cNvSpPr>
            <a:spLocks noGrp="1"/>
          </p:cNvSpPr>
          <p:nvPr>
            <p:ph type="sldNum" sz="quarter" idx="12"/>
          </p:nvPr>
        </p:nvSpPr>
        <p:spPr/>
        <p:txBody>
          <a:bodyPr/>
          <a:lstStyle/>
          <a:p>
            <a:fld id="{0500E08A-8D3C-4EE5-AE16-2C012FBB40F3}" type="slidenum">
              <a:rPr lang="en-US" smtClean="0"/>
              <a:t>61</a:t>
            </a:fld>
            <a:endParaRPr lang="en-US"/>
          </a:p>
        </p:txBody>
      </p:sp>
    </p:spTree>
    <p:extLst>
      <p:ext uri="{BB962C8B-B14F-4D97-AF65-F5344CB8AC3E}">
        <p14:creationId xmlns:p14="http://schemas.microsoft.com/office/powerpoint/2010/main" val="18993400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E26BDC-69FB-A8F5-8F8F-C5EB7D372967}"/>
              </a:ext>
            </a:extLst>
          </p:cNvPr>
          <p:cNvSpPr txBox="1"/>
          <p:nvPr/>
        </p:nvSpPr>
        <p:spPr>
          <a:xfrm>
            <a:off x="379769" y="208687"/>
            <a:ext cx="11610669" cy="5243295"/>
          </a:xfrm>
          <a:prstGeom prst="rect">
            <a:avLst/>
          </a:prstGeom>
          <a:noFill/>
        </p:spPr>
        <p:txBody>
          <a:bodyPr wrap="square">
            <a:spAutoFit/>
          </a:bodyPr>
          <a:lstStyle/>
          <a:p>
            <a:pPr marL="0" marR="0" fontAlgn="base">
              <a:lnSpc>
                <a:spcPct val="115000"/>
              </a:lnSpc>
              <a:spcAft>
                <a:spcPts val="800"/>
              </a:spcAft>
              <a:buNone/>
            </a:pPr>
            <a:r>
              <a:rPr lang="en-US" sz="2400" b="1" kern="0" dirty="0">
                <a:solidFill>
                  <a:srgbClr val="273239"/>
                </a:solidFill>
                <a:effectLst/>
                <a:latin typeface="Nunito" pitchFamily="2" charset="0"/>
                <a:ea typeface="Times New Roman" panose="02020603050405020304" pitchFamily="18" charset="0"/>
                <a:cs typeface="Times New Roman" panose="02020603050405020304" pitchFamily="18" charset="0"/>
              </a:rPr>
              <a:t>Advantages of Code Optimization</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15000"/>
              </a:lnSpc>
              <a:spcAft>
                <a:spcPts val="800"/>
              </a:spcAft>
              <a:buSzPts val="1000"/>
              <a:buFont typeface="Symbol" panose="05050102010706020507" pitchFamily="18" charset="2"/>
              <a:buChar char=""/>
              <a:tabLst>
                <a:tab pos="457200" algn="l"/>
              </a:tabLst>
            </a:pPr>
            <a:r>
              <a:rPr lang="en-US" sz="2400" b="1"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Improved performance: </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Code optimization can result in code that executes faster and uses fewer resources, leading to improved performance.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15000"/>
              </a:lnSpc>
              <a:spcAft>
                <a:spcPts val="800"/>
              </a:spcAft>
              <a:buSzPts val="1000"/>
              <a:buFont typeface="Symbol" panose="05050102010706020507" pitchFamily="18" charset="2"/>
              <a:buChar char=""/>
              <a:tabLst>
                <a:tab pos="457200" algn="l"/>
              </a:tabLst>
            </a:pPr>
            <a:r>
              <a:rPr lang="en-US" sz="2400" b="1"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Reduction in code size:</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Code optimization can help reduce the size of the generated code, making it easier to distribute and deploy.</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15000"/>
              </a:lnSpc>
              <a:spcAft>
                <a:spcPts val="800"/>
              </a:spcAft>
              <a:buSzPts val="1000"/>
              <a:buFont typeface="Symbol" panose="05050102010706020507" pitchFamily="18" charset="2"/>
              <a:buChar char=""/>
              <a:tabLst>
                <a:tab pos="457200" algn="l"/>
              </a:tabLst>
            </a:pPr>
            <a:r>
              <a:rPr lang="en-US" sz="2400" b="1"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Increased portability:</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Code optimization can result in code that is more portable across different platforms, making it easier to target a wider range of hardware and software.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15000"/>
              </a:lnSpc>
              <a:spcAft>
                <a:spcPts val="800"/>
              </a:spcAft>
              <a:buSzPts val="1000"/>
              <a:buFont typeface="Symbol" panose="05050102010706020507" pitchFamily="18" charset="2"/>
              <a:buChar char=""/>
              <a:tabLst>
                <a:tab pos="457200" algn="l"/>
              </a:tabLst>
            </a:pPr>
            <a:r>
              <a:rPr lang="en-US" sz="2400" b="1"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Reduced power consumption:</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Code optimization can lead to code that consumes less power, making it more energy-efficient.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15000"/>
              </a:lnSpc>
              <a:spcAft>
                <a:spcPts val="800"/>
              </a:spcAft>
              <a:buSzPts val="1000"/>
              <a:buFont typeface="Symbol" panose="05050102010706020507" pitchFamily="18" charset="2"/>
              <a:buChar char=""/>
              <a:tabLst>
                <a:tab pos="457200" algn="l"/>
              </a:tabLst>
            </a:pPr>
            <a:r>
              <a:rPr lang="en-US" sz="2400" b="1"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Improved maintainability:</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Code optimization can result in code that is easier to understand and maintain, reducing the cost of software maintenance.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32CA6A4-F53E-010D-789A-12E2572D74F2}"/>
              </a:ext>
            </a:extLst>
          </p:cNvPr>
          <p:cNvSpPr>
            <a:spLocks noGrp="1"/>
          </p:cNvSpPr>
          <p:nvPr>
            <p:ph type="dt" sz="half" idx="10"/>
          </p:nvPr>
        </p:nvSpPr>
        <p:spPr/>
        <p:txBody>
          <a:bodyPr/>
          <a:lstStyle/>
          <a:p>
            <a:fld id="{1DEF4851-FACA-4AC3-A94D-903E98E28AC2}" type="datetime1">
              <a:rPr lang="en-US" smtClean="0"/>
              <a:t>7/24/2025</a:t>
            </a:fld>
            <a:endParaRPr lang="en-US"/>
          </a:p>
        </p:txBody>
      </p:sp>
      <p:sp>
        <p:nvSpPr>
          <p:cNvPr id="5" name="Footer Placeholder 4">
            <a:extLst>
              <a:ext uri="{FF2B5EF4-FFF2-40B4-BE49-F238E27FC236}">
                <a16:creationId xmlns:a16="http://schemas.microsoft.com/office/drawing/2014/main" id="{E123B350-3C55-B4F6-7E31-4EA6AB6CC673}"/>
              </a:ext>
            </a:extLst>
          </p:cNvPr>
          <p:cNvSpPr>
            <a:spLocks noGrp="1"/>
          </p:cNvSpPr>
          <p:nvPr>
            <p:ph type="ftr" sz="quarter" idx="11"/>
          </p:nvPr>
        </p:nvSpPr>
        <p:spPr/>
        <p:txBody>
          <a:bodyPr/>
          <a:lstStyle/>
          <a:p>
            <a:r>
              <a:rPr lang="en-US"/>
              <a:t>Compiler</a:t>
            </a:r>
          </a:p>
        </p:txBody>
      </p:sp>
      <p:sp>
        <p:nvSpPr>
          <p:cNvPr id="6" name="Slide Number Placeholder 5">
            <a:extLst>
              <a:ext uri="{FF2B5EF4-FFF2-40B4-BE49-F238E27FC236}">
                <a16:creationId xmlns:a16="http://schemas.microsoft.com/office/drawing/2014/main" id="{AFEA19F2-BBC6-0D36-7AC2-D454C556BB38}"/>
              </a:ext>
            </a:extLst>
          </p:cNvPr>
          <p:cNvSpPr>
            <a:spLocks noGrp="1"/>
          </p:cNvSpPr>
          <p:nvPr>
            <p:ph type="sldNum" sz="quarter" idx="12"/>
          </p:nvPr>
        </p:nvSpPr>
        <p:spPr/>
        <p:txBody>
          <a:bodyPr/>
          <a:lstStyle/>
          <a:p>
            <a:fld id="{0500E08A-8D3C-4EE5-AE16-2C012FBB40F3}" type="slidenum">
              <a:rPr lang="en-US" smtClean="0"/>
              <a:t>62</a:t>
            </a:fld>
            <a:endParaRPr lang="en-US"/>
          </a:p>
        </p:txBody>
      </p:sp>
    </p:spTree>
    <p:extLst>
      <p:ext uri="{BB962C8B-B14F-4D97-AF65-F5344CB8AC3E}">
        <p14:creationId xmlns:p14="http://schemas.microsoft.com/office/powerpoint/2010/main" val="6012655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901D94-F2EE-3C93-DB6F-BDD35D6F9AA3}"/>
              </a:ext>
            </a:extLst>
          </p:cNvPr>
          <p:cNvSpPr txBox="1"/>
          <p:nvPr/>
        </p:nvSpPr>
        <p:spPr>
          <a:xfrm>
            <a:off x="468262" y="313061"/>
            <a:ext cx="11566422" cy="4715971"/>
          </a:xfrm>
          <a:prstGeom prst="rect">
            <a:avLst/>
          </a:prstGeom>
          <a:noFill/>
        </p:spPr>
        <p:txBody>
          <a:bodyPr wrap="square">
            <a:spAutoFit/>
          </a:bodyPr>
          <a:lstStyle/>
          <a:p>
            <a:pPr marL="0" marR="0" fontAlgn="base">
              <a:lnSpc>
                <a:spcPct val="115000"/>
              </a:lnSpc>
              <a:spcAft>
                <a:spcPts val="800"/>
              </a:spcAft>
              <a:buNone/>
            </a:pPr>
            <a:r>
              <a:rPr lang="en-US" sz="2400" b="1"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Disadvantages of Code Optimization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15000"/>
              </a:lnSpc>
              <a:spcAft>
                <a:spcPts val="800"/>
              </a:spcAft>
              <a:buSzPts val="1000"/>
              <a:buFont typeface="Symbol" panose="05050102010706020507" pitchFamily="18" charset="2"/>
              <a:buChar char=""/>
              <a:tabLst>
                <a:tab pos="457200" algn="l"/>
              </a:tabLst>
            </a:pPr>
            <a:r>
              <a:rPr lang="en-US" sz="2400" b="1"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Increased compilation time:</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Code optimization can significantly increase the compilation time, which can be a significant drawback when developing large software systems.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15000"/>
              </a:lnSpc>
              <a:spcAft>
                <a:spcPts val="800"/>
              </a:spcAft>
              <a:buSzPts val="1000"/>
              <a:buFont typeface="Symbol" panose="05050102010706020507" pitchFamily="18" charset="2"/>
              <a:buChar char=""/>
              <a:tabLst>
                <a:tab pos="457200" algn="l"/>
              </a:tabLst>
            </a:pPr>
            <a:r>
              <a:rPr lang="en-US" sz="2400" b="1"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Increased complexity: </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Code optimization can result in more complex code, making it harder to understand and debug.</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15000"/>
              </a:lnSpc>
              <a:spcAft>
                <a:spcPts val="800"/>
              </a:spcAft>
              <a:buSzPts val="1000"/>
              <a:buFont typeface="Symbol" panose="05050102010706020507" pitchFamily="18" charset="2"/>
              <a:buChar char=""/>
              <a:tabLst>
                <a:tab pos="457200" algn="l"/>
              </a:tabLst>
            </a:pPr>
            <a:r>
              <a:rPr lang="en-US" sz="2400" b="1"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Potential for introducing bugs:</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Code optimization can introduce bugs into the code if not done carefully, leading to unexpected behavior and errors.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15000"/>
              </a:lnSpc>
              <a:spcAft>
                <a:spcPts val="800"/>
              </a:spcAft>
              <a:buSzPts val="1000"/>
              <a:buFont typeface="Symbol" panose="05050102010706020507" pitchFamily="18" charset="2"/>
              <a:buChar char=""/>
              <a:tabLst>
                <a:tab pos="457200" algn="l"/>
              </a:tabLst>
            </a:pPr>
            <a:r>
              <a:rPr lang="en-US" sz="2400" b="1"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Difficulty in assessing the effectiveness: </a:t>
            </a:r>
            <a:r>
              <a:rPr lang="en-US" sz="2400" kern="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It can be difficult to determine the effectiveness of code optimization, making it hard to justify the time and resources spent on the process.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2F0FE91-8918-4426-28BF-AB8D2D8A0995}"/>
              </a:ext>
            </a:extLst>
          </p:cNvPr>
          <p:cNvSpPr>
            <a:spLocks noGrp="1"/>
          </p:cNvSpPr>
          <p:nvPr>
            <p:ph type="dt" sz="half" idx="10"/>
          </p:nvPr>
        </p:nvSpPr>
        <p:spPr/>
        <p:txBody>
          <a:bodyPr/>
          <a:lstStyle/>
          <a:p>
            <a:fld id="{E18717E2-6B5F-4781-9F7D-A4DD7E488522}" type="datetime1">
              <a:rPr lang="en-US" smtClean="0"/>
              <a:t>7/24/2025</a:t>
            </a:fld>
            <a:endParaRPr lang="en-US"/>
          </a:p>
        </p:txBody>
      </p:sp>
      <p:sp>
        <p:nvSpPr>
          <p:cNvPr id="5" name="Footer Placeholder 4">
            <a:extLst>
              <a:ext uri="{FF2B5EF4-FFF2-40B4-BE49-F238E27FC236}">
                <a16:creationId xmlns:a16="http://schemas.microsoft.com/office/drawing/2014/main" id="{DF40A13A-A4C1-135F-3118-29363E5D91CC}"/>
              </a:ext>
            </a:extLst>
          </p:cNvPr>
          <p:cNvSpPr>
            <a:spLocks noGrp="1"/>
          </p:cNvSpPr>
          <p:nvPr>
            <p:ph type="ftr" sz="quarter" idx="11"/>
          </p:nvPr>
        </p:nvSpPr>
        <p:spPr/>
        <p:txBody>
          <a:bodyPr/>
          <a:lstStyle/>
          <a:p>
            <a:r>
              <a:rPr lang="en-US"/>
              <a:t>Compiler</a:t>
            </a:r>
          </a:p>
        </p:txBody>
      </p:sp>
      <p:sp>
        <p:nvSpPr>
          <p:cNvPr id="6" name="Slide Number Placeholder 5">
            <a:extLst>
              <a:ext uri="{FF2B5EF4-FFF2-40B4-BE49-F238E27FC236}">
                <a16:creationId xmlns:a16="http://schemas.microsoft.com/office/drawing/2014/main" id="{71492300-CF1E-6882-74FB-74D76C8C6051}"/>
              </a:ext>
            </a:extLst>
          </p:cNvPr>
          <p:cNvSpPr>
            <a:spLocks noGrp="1"/>
          </p:cNvSpPr>
          <p:nvPr>
            <p:ph type="sldNum" sz="quarter" idx="12"/>
          </p:nvPr>
        </p:nvSpPr>
        <p:spPr/>
        <p:txBody>
          <a:bodyPr/>
          <a:lstStyle/>
          <a:p>
            <a:fld id="{0500E08A-8D3C-4EE5-AE16-2C012FBB40F3}" type="slidenum">
              <a:rPr lang="en-US" smtClean="0"/>
              <a:t>63</a:t>
            </a:fld>
            <a:endParaRPr lang="en-US"/>
          </a:p>
        </p:txBody>
      </p:sp>
    </p:spTree>
    <p:extLst>
      <p:ext uri="{BB962C8B-B14F-4D97-AF65-F5344CB8AC3E}">
        <p14:creationId xmlns:p14="http://schemas.microsoft.com/office/powerpoint/2010/main" val="37619450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DAC85C-A43F-3C1B-6122-7D15FBBE594C}"/>
              </a:ext>
            </a:extLst>
          </p:cNvPr>
          <p:cNvSpPr txBox="1"/>
          <p:nvPr/>
        </p:nvSpPr>
        <p:spPr>
          <a:xfrm>
            <a:off x="4096364" y="2374179"/>
            <a:ext cx="6098458" cy="923330"/>
          </a:xfrm>
          <a:prstGeom prst="rect">
            <a:avLst/>
          </a:prstGeom>
          <a:noFill/>
        </p:spPr>
        <p:txBody>
          <a:bodyPr wrap="square">
            <a:spAutoFit/>
          </a:bodyPr>
          <a:lstStyle/>
          <a:p>
            <a:r>
              <a:rPr lang="en-US" sz="5400" b="1" kern="1800" dirty="0">
                <a:solidFill>
                  <a:srgbClr val="0D0D0D"/>
                </a:solidFill>
                <a:effectLst/>
                <a:latin typeface="Times New Roman" panose="02020603050405020304" pitchFamily="18" charset="0"/>
                <a:ea typeface="Times New Roman" panose="02020603050405020304" pitchFamily="18" charset="0"/>
              </a:rPr>
              <a:t>Object Code </a:t>
            </a:r>
            <a:endParaRPr lang="en-US" sz="5400" dirty="0"/>
          </a:p>
        </p:txBody>
      </p:sp>
      <p:sp>
        <p:nvSpPr>
          <p:cNvPr id="4" name="Date Placeholder 3">
            <a:extLst>
              <a:ext uri="{FF2B5EF4-FFF2-40B4-BE49-F238E27FC236}">
                <a16:creationId xmlns:a16="http://schemas.microsoft.com/office/drawing/2014/main" id="{7C62EB1E-C019-6FA2-EC79-FC5FADA860B4}"/>
              </a:ext>
            </a:extLst>
          </p:cNvPr>
          <p:cNvSpPr>
            <a:spLocks noGrp="1"/>
          </p:cNvSpPr>
          <p:nvPr>
            <p:ph type="dt" sz="half" idx="10"/>
          </p:nvPr>
        </p:nvSpPr>
        <p:spPr/>
        <p:txBody>
          <a:bodyPr/>
          <a:lstStyle/>
          <a:p>
            <a:fld id="{71A54565-D161-48B4-832B-EB84017F69F2}" type="datetime1">
              <a:rPr lang="en-US" smtClean="0"/>
              <a:t>7/24/2025</a:t>
            </a:fld>
            <a:endParaRPr lang="en-US"/>
          </a:p>
        </p:txBody>
      </p:sp>
      <p:sp>
        <p:nvSpPr>
          <p:cNvPr id="5" name="Footer Placeholder 4">
            <a:extLst>
              <a:ext uri="{FF2B5EF4-FFF2-40B4-BE49-F238E27FC236}">
                <a16:creationId xmlns:a16="http://schemas.microsoft.com/office/drawing/2014/main" id="{865F9B1A-70A8-62B1-5047-CB414717BBA6}"/>
              </a:ext>
            </a:extLst>
          </p:cNvPr>
          <p:cNvSpPr>
            <a:spLocks noGrp="1"/>
          </p:cNvSpPr>
          <p:nvPr>
            <p:ph type="ftr" sz="quarter" idx="11"/>
          </p:nvPr>
        </p:nvSpPr>
        <p:spPr/>
        <p:txBody>
          <a:bodyPr/>
          <a:lstStyle/>
          <a:p>
            <a:r>
              <a:rPr lang="en-US"/>
              <a:t>Compiler</a:t>
            </a:r>
          </a:p>
        </p:txBody>
      </p:sp>
      <p:sp>
        <p:nvSpPr>
          <p:cNvPr id="6" name="Slide Number Placeholder 5">
            <a:extLst>
              <a:ext uri="{FF2B5EF4-FFF2-40B4-BE49-F238E27FC236}">
                <a16:creationId xmlns:a16="http://schemas.microsoft.com/office/drawing/2014/main" id="{88BBCC3D-AE10-D16B-DE0A-DE7D7F5DD5CA}"/>
              </a:ext>
            </a:extLst>
          </p:cNvPr>
          <p:cNvSpPr>
            <a:spLocks noGrp="1"/>
          </p:cNvSpPr>
          <p:nvPr>
            <p:ph type="sldNum" sz="quarter" idx="12"/>
          </p:nvPr>
        </p:nvSpPr>
        <p:spPr/>
        <p:txBody>
          <a:bodyPr/>
          <a:lstStyle/>
          <a:p>
            <a:fld id="{0500E08A-8D3C-4EE5-AE16-2C012FBB40F3}" type="slidenum">
              <a:rPr lang="en-US" smtClean="0"/>
              <a:t>64</a:t>
            </a:fld>
            <a:endParaRPr lang="en-US"/>
          </a:p>
        </p:txBody>
      </p:sp>
    </p:spTree>
    <p:extLst>
      <p:ext uri="{BB962C8B-B14F-4D97-AF65-F5344CB8AC3E}">
        <p14:creationId xmlns:p14="http://schemas.microsoft.com/office/powerpoint/2010/main" val="30147760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DA45E7-1F96-427D-B8E0-637601CBE4B1}"/>
              </a:ext>
            </a:extLst>
          </p:cNvPr>
          <p:cNvSpPr txBox="1"/>
          <p:nvPr/>
        </p:nvSpPr>
        <p:spPr>
          <a:xfrm>
            <a:off x="1264059" y="769582"/>
            <a:ext cx="9663881" cy="3623813"/>
          </a:xfrm>
          <a:prstGeom prst="rect">
            <a:avLst/>
          </a:prstGeom>
          <a:noFill/>
        </p:spPr>
        <p:txBody>
          <a:bodyPr wrap="square">
            <a:spAutoFit/>
          </a:bodyPr>
          <a:lstStyle/>
          <a:p>
            <a:pPr marL="0" marR="0" algn="just">
              <a:lnSpc>
                <a:spcPct val="115000"/>
              </a:lnSpc>
              <a:spcAft>
                <a:spcPts val="800"/>
              </a:spcAft>
              <a:buNone/>
            </a:pP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Object code</a:t>
            </a:r>
            <a:r>
              <a:rPr lang="en-US" sz="28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refers to the </a:t>
            </a: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machine code or intermediate machine-level representation</a:t>
            </a:r>
            <a:r>
              <a:rPr lang="en-US" sz="28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produced by the </a:t>
            </a: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code generation phase</a:t>
            </a:r>
            <a:r>
              <a:rPr lang="en-US" sz="28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of the compiler. It is the </a:t>
            </a: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binary or low-level translation</a:t>
            </a:r>
            <a:r>
              <a:rPr lang="en-US" sz="28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of the source program into instructions that a computer's hardware can understand or further process.</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5000"/>
              </a:lnSpc>
              <a:spcAft>
                <a:spcPts val="800"/>
              </a:spcAft>
              <a:buNone/>
            </a:pPr>
            <a:r>
              <a:rPr lang="en-US" sz="28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The generation of object code is the </a:t>
            </a: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final step</a:t>
            </a:r>
            <a:r>
              <a:rPr lang="en-US" sz="28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before linking and execution, making it a critical component of a compiler's backend.</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C82B2CF-751F-B70A-5C19-F66EF8311BAA}"/>
              </a:ext>
            </a:extLst>
          </p:cNvPr>
          <p:cNvSpPr>
            <a:spLocks noGrp="1"/>
          </p:cNvSpPr>
          <p:nvPr>
            <p:ph type="dt" sz="half" idx="10"/>
          </p:nvPr>
        </p:nvSpPr>
        <p:spPr/>
        <p:txBody>
          <a:bodyPr/>
          <a:lstStyle/>
          <a:p>
            <a:fld id="{80E43508-05E2-49DE-AC15-6DEC5F648AE4}" type="datetime1">
              <a:rPr lang="en-US" smtClean="0"/>
              <a:t>7/24/2025</a:t>
            </a:fld>
            <a:endParaRPr lang="en-US"/>
          </a:p>
        </p:txBody>
      </p:sp>
      <p:sp>
        <p:nvSpPr>
          <p:cNvPr id="5" name="Footer Placeholder 4">
            <a:extLst>
              <a:ext uri="{FF2B5EF4-FFF2-40B4-BE49-F238E27FC236}">
                <a16:creationId xmlns:a16="http://schemas.microsoft.com/office/drawing/2014/main" id="{A60EB275-6625-6953-409D-864954BAF24D}"/>
              </a:ext>
            </a:extLst>
          </p:cNvPr>
          <p:cNvSpPr>
            <a:spLocks noGrp="1"/>
          </p:cNvSpPr>
          <p:nvPr>
            <p:ph type="ftr" sz="quarter" idx="11"/>
          </p:nvPr>
        </p:nvSpPr>
        <p:spPr/>
        <p:txBody>
          <a:bodyPr/>
          <a:lstStyle/>
          <a:p>
            <a:r>
              <a:rPr lang="en-US"/>
              <a:t>Compiler</a:t>
            </a:r>
          </a:p>
        </p:txBody>
      </p:sp>
      <p:sp>
        <p:nvSpPr>
          <p:cNvPr id="6" name="Slide Number Placeholder 5">
            <a:extLst>
              <a:ext uri="{FF2B5EF4-FFF2-40B4-BE49-F238E27FC236}">
                <a16:creationId xmlns:a16="http://schemas.microsoft.com/office/drawing/2014/main" id="{A4F76A9C-3DE6-E9BC-3560-484695BDDC11}"/>
              </a:ext>
            </a:extLst>
          </p:cNvPr>
          <p:cNvSpPr>
            <a:spLocks noGrp="1"/>
          </p:cNvSpPr>
          <p:nvPr>
            <p:ph type="sldNum" sz="quarter" idx="12"/>
          </p:nvPr>
        </p:nvSpPr>
        <p:spPr/>
        <p:txBody>
          <a:bodyPr/>
          <a:lstStyle/>
          <a:p>
            <a:fld id="{0500E08A-8D3C-4EE5-AE16-2C012FBB40F3}" type="slidenum">
              <a:rPr lang="en-US" smtClean="0"/>
              <a:t>65</a:t>
            </a:fld>
            <a:endParaRPr lang="en-US"/>
          </a:p>
        </p:txBody>
      </p:sp>
    </p:spTree>
    <p:extLst>
      <p:ext uri="{BB962C8B-B14F-4D97-AF65-F5344CB8AC3E}">
        <p14:creationId xmlns:p14="http://schemas.microsoft.com/office/powerpoint/2010/main" val="4954212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51CF33-EDEE-CBD3-44DB-1735A6C682CF}"/>
              </a:ext>
            </a:extLst>
          </p:cNvPr>
          <p:cNvSpPr txBox="1"/>
          <p:nvPr/>
        </p:nvSpPr>
        <p:spPr>
          <a:xfrm>
            <a:off x="659991" y="243914"/>
            <a:ext cx="10652022" cy="1727652"/>
          </a:xfrm>
          <a:prstGeom prst="rect">
            <a:avLst/>
          </a:prstGeom>
          <a:noFill/>
        </p:spPr>
        <p:txBody>
          <a:bodyPr wrap="square">
            <a:spAutoFit/>
          </a:bodyPr>
          <a:lstStyle/>
          <a:p>
            <a:pPr marL="0" marR="0" algn="just">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Definition: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Object code</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is the output of a compiler or assembler, which is usually in a </a:t>
            </a: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binary format</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and is typically </a:t>
            </a: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not human-readable</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It consists of a </a:t>
            </a: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sequence of machine instructions</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prepared for execution on a target hardware architecture.</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A5E795B-4AF0-5502-6E43-BF4DFEDD9640}"/>
              </a:ext>
            </a:extLst>
          </p:cNvPr>
          <p:cNvSpPr txBox="1"/>
          <p:nvPr/>
        </p:nvSpPr>
        <p:spPr>
          <a:xfrm>
            <a:off x="659991" y="2099130"/>
            <a:ext cx="6098458" cy="461665"/>
          </a:xfrm>
          <a:prstGeom prst="rect">
            <a:avLst/>
          </a:prstGeom>
          <a:noFill/>
        </p:spPr>
        <p:txBody>
          <a:bodyPr wrap="square">
            <a:spAutoFit/>
          </a:bodyPr>
          <a:lstStyle/>
          <a:p>
            <a:r>
              <a:rPr lang="en-US" sz="2400" b="1" kern="0" dirty="0">
                <a:solidFill>
                  <a:srgbClr val="0D0D0D"/>
                </a:solidFill>
                <a:effectLst/>
                <a:latin typeface="Times New Roman" panose="02020603050405020304" pitchFamily="18" charset="0"/>
                <a:ea typeface="Times New Roman" panose="02020603050405020304" pitchFamily="18" charset="0"/>
              </a:rPr>
              <a:t>Characteristics of Object Code</a:t>
            </a:r>
            <a:endParaRPr lang="en-US" sz="2400" dirty="0"/>
          </a:p>
        </p:txBody>
      </p:sp>
      <p:graphicFrame>
        <p:nvGraphicFramePr>
          <p:cNvPr id="6" name="Table 5">
            <a:extLst>
              <a:ext uri="{FF2B5EF4-FFF2-40B4-BE49-F238E27FC236}">
                <a16:creationId xmlns:a16="http://schemas.microsoft.com/office/drawing/2014/main" id="{D15B2D67-F60F-90E8-BCA3-81140B8CA2B9}"/>
              </a:ext>
            </a:extLst>
          </p:cNvPr>
          <p:cNvGraphicFramePr>
            <a:graphicFrameLocks noGrp="1"/>
          </p:cNvGraphicFramePr>
          <p:nvPr>
            <p:extLst>
              <p:ext uri="{D42A27DB-BD31-4B8C-83A1-F6EECF244321}">
                <p14:modId xmlns:p14="http://schemas.microsoft.com/office/powerpoint/2010/main" val="2346399745"/>
              </p:ext>
            </p:extLst>
          </p:nvPr>
        </p:nvGraphicFramePr>
        <p:xfrm>
          <a:off x="838200" y="2688359"/>
          <a:ext cx="10886768" cy="4169641"/>
        </p:xfrm>
        <a:graphic>
          <a:graphicData uri="http://schemas.openxmlformats.org/drawingml/2006/table">
            <a:tbl>
              <a:tblPr firstRow="1" firstCol="1" bandRow="1"/>
              <a:tblGrid>
                <a:gridCol w="5443384">
                  <a:extLst>
                    <a:ext uri="{9D8B030D-6E8A-4147-A177-3AD203B41FA5}">
                      <a16:colId xmlns:a16="http://schemas.microsoft.com/office/drawing/2014/main" val="1795532959"/>
                    </a:ext>
                  </a:extLst>
                </a:gridCol>
                <a:gridCol w="5443384">
                  <a:extLst>
                    <a:ext uri="{9D8B030D-6E8A-4147-A177-3AD203B41FA5}">
                      <a16:colId xmlns:a16="http://schemas.microsoft.com/office/drawing/2014/main" val="201283493"/>
                    </a:ext>
                  </a:extLst>
                </a:gridCol>
              </a:tblGrid>
              <a:tr h="516318">
                <a:tc>
                  <a:txBody>
                    <a:bodyPr/>
                    <a:lstStyle/>
                    <a:p>
                      <a:pPr marL="0" marR="0" algn="ctr">
                        <a:lnSpc>
                          <a:spcPts val="1200"/>
                        </a:lnSpc>
                        <a:spcAft>
                          <a:spcPts val="800"/>
                        </a:spcAft>
                        <a:buNone/>
                      </a:pPr>
                      <a:r>
                        <a:rPr lang="en-US" sz="2400" b="1" ker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Feature</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0"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ts val="1200"/>
                        </a:lnSpc>
                        <a:spcAft>
                          <a:spcPts val="800"/>
                        </a:spcAft>
                        <a:buNone/>
                      </a:pPr>
                      <a:r>
                        <a:rPr lang="en-US" sz="2400" b="1" ker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0"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57256012"/>
                  </a:ext>
                </a:extLst>
              </a:tr>
              <a:tr h="860957">
                <a:tc>
                  <a:txBody>
                    <a:bodyPr/>
                    <a:lstStyle/>
                    <a:p>
                      <a:pPr marL="0" marR="0">
                        <a:lnSpc>
                          <a:spcPct val="115000"/>
                        </a:lnSpc>
                        <a:spcAft>
                          <a:spcPts val="800"/>
                        </a:spcAft>
                        <a:buNone/>
                      </a:pPr>
                      <a:r>
                        <a:rPr lang="en-US" sz="20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Target-dependent</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Generated specifically for a processor or architecture (e.g., x86, ARM).</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9712872"/>
                  </a:ext>
                </a:extLst>
              </a:tr>
              <a:tr h="860957">
                <a:tc>
                  <a:txBody>
                    <a:bodyPr/>
                    <a:lstStyle/>
                    <a:p>
                      <a:pPr marL="0" marR="0">
                        <a:lnSpc>
                          <a:spcPct val="115000"/>
                        </a:lnSpc>
                        <a:spcAft>
                          <a:spcPts val="800"/>
                        </a:spcAft>
                        <a:buNone/>
                      </a:pPr>
                      <a:r>
                        <a:rPr lang="en-US" sz="20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Binary or Hex Format</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Not in human-readable form, represented in 0s and 1s or hexadecimal.</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6833168"/>
                  </a:ext>
                </a:extLst>
              </a:tr>
              <a:tr h="786583">
                <a:tc>
                  <a:txBody>
                    <a:bodyPr/>
                    <a:lstStyle/>
                    <a:p>
                      <a:pPr marL="0" marR="0">
                        <a:lnSpc>
                          <a:spcPct val="115000"/>
                        </a:lnSpc>
                        <a:spcAft>
                          <a:spcPts val="800"/>
                        </a:spcAft>
                        <a:buNone/>
                      </a:pPr>
                      <a:r>
                        <a:rPr lang="en-US" sz="20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May be relocatable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May require linking before becoming an executable.</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8031960"/>
                  </a:ext>
                </a:extLst>
              </a:tr>
              <a:tr h="1144826">
                <a:tc>
                  <a:txBody>
                    <a:bodyPr/>
                    <a:lstStyle/>
                    <a:p>
                      <a:pPr marL="0" marR="0">
                        <a:lnSpc>
                          <a:spcPct val="115000"/>
                        </a:lnSpc>
                        <a:spcAft>
                          <a:spcPts val="800"/>
                        </a:spcAft>
                        <a:buNone/>
                      </a:pPr>
                      <a:r>
                        <a:rPr lang="en-US" sz="20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Platform-specific</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86995" marB="2286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Cannot be executed across different architectures without recompilation.</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86995" marB="2286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909889"/>
                  </a:ext>
                </a:extLst>
              </a:tr>
            </a:tbl>
          </a:graphicData>
        </a:graphic>
      </p:graphicFrame>
      <p:sp>
        <p:nvSpPr>
          <p:cNvPr id="7" name="Date Placeholder 6">
            <a:extLst>
              <a:ext uri="{FF2B5EF4-FFF2-40B4-BE49-F238E27FC236}">
                <a16:creationId xmlns:a16="http://schemas.microsoft.com/office/drawing/2014/main" id="{1C4A64F2-B5C2-4507-BA9B-3055B6B1330C}"/>
              </a:ext>
            </a:extLst>
          </p:cNvPr>
          <p:cNvSpPr>
            <a:spLocks noGrp="1"/>
          </p:cNvSpPr>
          <p:nvPr>
            <p:ph type="dt" sz="half" idx="10"/>
          </p:nvPr>
        </p:nvSpPr>
        <p:spPr/>
        <p:txBody>
          <a:bodyPr/>
          <a:lstStyle/>
          <a:p>
            <a:fld id="{9B3E30B8-DF06-409D-9665-97EB18068196}" type="datetime1">
              <a:rPr lang="en-US" smtClean="0"/>
              <a:t>7/24/2025</a:t>
            </a:fld>
            <a:endParaRPr lang="en-US"/>
          </a:p>
        </p:txBody>
      </p:sp>
      <p:sp>
        <p:nvSpPr>
          <p:cNvPr id="8" name="Footer Placeholder 7">
            <a:extLst>
              <a:ext uri="{FF2B5EF4-FFF2-40B4-BE49-F238E27FC236}">
                <a16:creationId xmlns:a16="http://schemas.microsoft.com/office/drawing/2014/main" id="{8D3E38C5-C65A-D398-E278-88003AD2C6C8}"/>
              </a:ext>
            </a:extLst>
          </p:cNvPr>
          <p:cNvSpPr>
            <a:spLocks noGrp="1"/>
          </p:cNvSpPr>
          <p:nvPr>
            <p:ph type="ftr" sz="quarter" idx="11"/>
          </p:nvPr>
        </p:nvSpPr>
        <p:spPr/>
        <p:txBody>
          <a:bodyPr/>
          <a:lstStyle/>
          <a:p>
            <a:r>
              <a:rPr lang="en-US"/>
              <a:t>Compiler</a:t>
            </a:r>
          </a:p>
        </p:txBody>
      </p:sp>
      <p:sp>
        <p:nvSpPr>
          <p:cNvPr id="9" name="Slide Number Placeholder 8">
            <a:extLst>
              <a:ext uri="{FF2B5EF4-FFF2-40B4-BE49-F238E27FC236}">
                <a16:creationId xmlns:a16="http://schemas.microsoft.com/office/drawing/2014/main" id="{ABA43B46-D0C9-ADE1-DF36-718F65BF66C6}"/>
              </a:ext>
            </a:extLst>
          </p:cNvPr>
          <p:cNvSpPr>
            <a:spLocks noGrp="1"/>
          </p:cNvSpPr>
          <p:nvPr>
            <p:ph type="sldNum" sz="quarter" idx="12"/>
          </p:nvPr>
        </p:nvSpPr>
        <p:spPr/>
        <p:txBody>
          <a:bodyPr/>
          <a:lstStyle/>
          <a:p>
            <a:fld id="{0500E08A-8D3C-4EE5-AE16-2C012FBB40F3}" type="slidenum">
              <a:rPr lang="en-US" smtClean="0"/>
              <a:t>66</a:t>
            </a:fld>
            <a:endParaRPr lang="en-US"/>
          </a:p>
        </p:txBody>
      </p:sp>
    </p:spTree>
    <p:extLst>
      <p:ext uri="{BB962C8B-B14F-4D97-AF65-F5344CB8AC3E}">
        <p14:creationId xmlns:p14="http://schemas.microsoft.com/office/powerpoint/2010/main" val="14274498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C48E95-ACC3-86CE-DBBE-3FAECEBA4CAD}"/>
              </a:ext>
            </a:extLst>
          </p:cNvPr>
          <p:cNvSpPr txBox="1"/>
          <p:nvPr/>
        </p:nvSpPr>
        <p:spPr>
          <a:xfrm>
            <a:off x="748481" y="353650"/>
            <a:ext cx="6098458" cy="523220"/>
          </a:xfrm>
          <a:prstGeom prst="rect">
            <a:avLst/>
          </a:prstGeom>
          <a:noFill/>
        </p:spPr>
        <p:txBody>
          <a:bodyPr wrap="square">
            <a:spAutoFit/>
          </a:bodyPr>
          <a:lstStyle/>
          <a:p>
            <a:r>
              <a:rPr lang="en-US" sz="2800" b="1" kern="0" dirty="0">
                <a:solidFill>
                  <a:srgbClr val="0D0D0D"/>
                </a:solidFill>
                <a:effectLst/>
                <a:latin typeface="Times New Roman" panose="02020603050405020304" pitchFamily="18" charset="0"/>
                <a:ea typeface="Times New Roman" panose="02020603050405020304" pitchFamily="18" charset="0"/>
              </a:rPr>
              <a:t>Object Code vs Other Forms</a:t>
            </a:r>
            <a:endParaRPr lang="en-US" sz="2800" dirty="0"/>
          </a:p>
        </p:txBody>
      </p:sp>
      <p:graphicFrame>
        <p:nvGraphicFramePr>
          <p:cNvPr id="4" name="Table 3">
            <a:extLst>
              <a:ext uri="{FF2B5EF4-FFF2-40B4-BE49-F238E27FC236}">
                <a16:creationId xmlns:a16="http://schemas.microsoft.com/office/drawing/2014/main" id="{17F5C750-8EA1-EC5C-3593-08F648F2D55A}"/>
              </a:ext>
            </a:extLst>
          </p:cNvPr>
          <p:cNvGraphicFramePr>
            <a:graphicFrameLocks noGrp="1"/>
          </p:cNvGraphicFramePr>
          <p:nvPr>
            <p:extLst>
              <p:ext uri="{D42A27DB-BD31-4B8C-83A1-F6EECF244321}">
                <p14:modId xmlns:p14="http://schemas.microsoft.com/office/powerpoint/2010/main" val="3193023710"/>
              </p:ext>
            </p:extLst>
          </p:nvPr>
        </p:nvGraphicFramePr>
        <p:xfrm>
          <a:off x="838200" y="1371600"/>
          <a:ext cx="10515600" cy="4272390"/>
        </p:xfrm>
        <a:graphic>
          <a:graphicData uri="http://schemas.openxmlformats.org/drawingml/2006/table">
            <a:tbl>
              <a:tblPr firstRow="1" firstCol="1" bandRow="1"/>
              <a:tblGrid>
                <a:gridCol w="2786319">
                  <a:extLst>
                    <a:ext uri="{9D8B030D-6E8A-4147-A177-3AD203B41FA5}">
                      <a16:colId xmlns:a16="http://schemas.microsoft.com/office/drawing/2014/main" val="763820118"/>
                    </a:ext>
                  </a:extLst>
                </a:gridCol>
                <a:gridCol w="3380965">
                  <a:extLst>
                    <a:ext uri="{9D8B030D-6E8A-4147-A177-3AD203B41FA5}">
                      <a16:colId xmlns:a16="http://schemas.microsoft.com/office/drawing/2014/main" val="1620597342"/>
                    </a:ext>
                  </a:extLst>
                </a:gridCol>
                <a:gridCol w="4348316">
                  <a:extLst>
                    <a:ext uri="{9D8B030D-6E8A-4147-A177-3AD203B41FA5}">
                      <a16:colId xmlns:a16="http://schemas.microsoft.com/office/drawing/2014/main" val="3925402242"/>
                    </a:ext>
                  </a:extLst>
                </a:gridCol>
              </a:tblGrid>
              <a:tr h="476057">
                <a:tc>
                  <a:txBody>
                    <a:bodyPr/>
                    <a:lstStyle/>
                    <a:p>
                      <a:pPr marL="0" marR="0" algn="ctr">
                        <a:lnSpc>
                          <a:spcPts val="12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Representation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0"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ts val="1200"/>
                        </a:lnSpc>
                        <a:spcAft>
                          <a:spcPts val="800"/>
                        </a:spcAft>
                        <a:buNone/>
                      </a:pPr>
                      <a:r>
                        <a:rPr lang="en-US" sz="2400" b="1" ker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Human Readable</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86995" marT="0"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ts val="1200"/>
                        </a:lnSpc>
                        <a:spcAft>
                          <a:spcPts val="800"/>
                        </a:spcAft>
                        <a:buNone/>
                      </a:pPr>
                      <a:r>
                        <a:rPr lang="en-US" sz="2400" b="1" ker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Purpose</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0"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5829734"/>
                  </a:ext>
                </a:extLst>
              </a:tr>
              <a:tr h="688832">
                <a:tc>
                  <a:txBody>
                    <a:bodyPr/>
                    <a:lstStyle/>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Source Code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86995"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Written by the programmer</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3139777"/>
                  </a:ext>
                </a:extLst>
              </a:tr>
              <a:tr h="688832">
                <a:tc>
                  <a:txBody>
                    <a:bodyPr/>
                    <a:lstStyle/>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Intermediate Code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Sometimes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6995" marR="86995"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Language-independent, for optimization</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3842072"/>
                  </a:ext>
                </a:extLst>
              </a:tr>
              <a:tr h="688832">
                <a:tc>
                  <a:txBody>
                    <a:bodyPr/>
                    <a:lstStyle/>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Object Code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No</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86995"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Machine-specific, ready for linking</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5798768"/>
                  </a:ext>
                </a:extLst>
              </a:tr>
              <a:tr h="970426">
                <a:tc>
                  <a:txBody>
                    <a:bodyPr/>
                    <a:lstStyle/>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Executable Code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86995" marB="2286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No</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6995" marR="86995" marT="86995" marB="2286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Final form of the program, ready to run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86995" marB="2286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4009146"/>
                  </a:ext>
                </a:extLst>
              </a:tr>
            </a:tbl>
          </a:graphicData>
        </a:graphic>
      </p:graphicFrame>
      <p:sp>
        <p:nvSpPr>
          <p:cNvPr id="5" name="Date Placeholder 4">
            <a:extLst>
              <a:ext uri="{FF2B5EF4-FFF2-40B4-BE49-F238E27FC236}">
                <a16:creationId xmlns:a16="http://schemas.microsoft.com/office/drawing/2014/main" id="{72CE3BB2-B945-66F6-7020-A2AB89744491}"/>
              </a:ext>
            </a:extLst>
          </p:cNvPr>
          <p:cNvSpPr>
            <a:spLocks noGrp="1"/>
          </p:cNvSpPr>
          <p:nvPr>
            <p:ph type="dt" sz="half" idx="10"/>
          </p:nvPr>
        </p:nvSpPr>
        <p:spPr/>
        <p:txBody>
          <a:bodyPr/>
          <a:lstStyle/>
          <a:p>
            <a:fld id="{A1992FCC-F9FD-4338-BE96-19DDFC9AE716}" type="datetime1">
              <a:rPr lang="en-US" smtClean="0"/>
              <a:t>7/24/2025</a:t>
            </a:fld>
            <a:endParaRPr lang="en-US"/>
          </a:p>
        </p:txBody>
      </p:sp>
      <p:sp>
        <p:nvSpPr>
          <p:cNvPr id="6" name="Footer Placeholder 5">
            <a:extLst>
              <a:ext uri="{FF2B5EF4-FFF2-40B4-BE49-F238E27FC236}">
                <a16:creationId xmlns:a16="http://schemas.microsoft.com/office/drawing/2014/main" id="{FA1BE260-7B9C-DA4F-091F-FC042EBB4101}"/>
              </a:ext>
            </a:extLst>
          </p:cNvPr>
          <p:cNvSpPr>
            <a:spLocks noGrp="1"/>
          </p:cNvSpPr>
          <p:nvPr>
            <p:ph type="ftr" sz="quarter" idx="11"/>
          </p:nvPr>
        </p:nvSpPr>
        <p:spPr/>
        <p:txBody>
          <a:bodyPr/>
          <a:lstStyle/>
          <a:p>
            <a:r>
              <a:rPr lang="en-US"/>
              <a:t>Compiler</a:t>
            </a:r>
          </a:p>
        </p:txBody>
      </p:sp>
      <p:sp>
        <p:nvSpPr>
          <p:cNvPr id="7" name="Slide Number Placeholder 6">
            <a:extLst>
              <a:ext uri="{FF2B5EF4-FFF2-40B4-BE49-F238E27FC236}">
                <a16:creationId xmlns:a16="http://schemas.microsoft.com/office/drawing/2014/main" id="{9220BF75-F0CC-481D-AD69-20A6D0D495B9}"/>
              </a:ext>
            </a:extLst>
          </p:cNvPr>
          <p:cNvSpPr>
            <a:spLocks noGrp="1"/>
          </p:cNvSpPr>
          <p:nvPr>
            <p:ph type="sldNum" sz="quarter" idx="12"/>
          </p:nvPr>
        </p:nvSpPr>
        <p:spPr/>
        <p:txBody>
          <a:bodyPr/>
          <a:lstStyle/>
          <a:p>
            <a:fld id="{0500E08A-8D3C-4EE5-AE16-2C012FBB40F3}" type="slidenum">
              <a:rPr lang="en-US" smtClean="0"/>
              <a:t>67</a:t>
            </a:fld>
            <a:endParaRPr lang="en-US"/>
          </a:p>
        </p:txBody>
      </p:sp>
    </p:spTree>
    <p:extLst>
      <p:ext uri="{BB962C8B-B14F-4D97-AF65-F5344CB8AC3E}">
        <p14:creationId xmlns:p14="http://schemas.microsoft.com/office/powerpoint/2010/main" val="26566859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439F82-EFD0-F433-5F4F-F0025AFA7957}"/>
              </a:ext>
            </a:extLst>
          </p:cNvPr>
          <p:cNvSpPr txBox="1"/>
          <p:nvPr/>
        </p:nvSpPr>
        <p:spPr>
          <a:xfrm>
            <a:off x="350274" y="257161"/>
            <a:ext cx="11138720" cy="5197128"/>
          </a:xfrm>
          <a:prstGeom prst="rect">
            <a:avLst/>
          </a:prstGeom>
          <a:noFill/>
        </p:spPr>
        <p:txBody>
          <a:bodyPr wrap="square">
            <a:spAutoFit/>
          </a:bodyPr>
          <a:lstStyle/>
          <a:p>
            <a:pPr marL="0" marR="0">
              <a:lnSpc>
                <a:spcPct val="115000"/>
              </a:lnSpc>
              <a:spcAft>
                <a:spcPts val="800"/>
              </a:spcAft>
              <a:buNone/>
            </a:pP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Object Code Generation in Compiler Phases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The object code is generated at the </a:t>
            </a: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end of compilation</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in the </a:t>
            </a: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code generation phase</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preceded by:</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257300" lvl="2" indent="-342900">
              <a:lnSpc>
                <a:spcPct val="115000"/>
              </a:lnSpc>
              <a:spcAft>
                <a:spcPts val="800"/>
              </a:spcAft>
              <a:buFont typeface="+mj-lt"/>
              <a:buAutoNum type="arabicPeriod"/>
              <a:tabLst>
                <a:tab pos="457200" algn="l"/>
              </a:tabLst>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Lexical Analysis</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257300" lvl="2" indent="-342900">
              <a:lnSpc>
                <a:spcPct val="115000"/>
              </a:lnSpc>
              <a:spcAft>
                <a:spcPts val="800"/>
              </a:spcAft>
              <a:buFont typeface="+mj-lt"/>
              <a:buAutoNum type="arabicPeriod"/>
              <a:tabLst>
                <a:tab pos="457200" algn="l"/>
              </a:tabLst>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Syntax Analysis</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257300" lvl="2" indent="-342900">
              <a:lnSpc>
                <a:spcPct val="115000"/>
              </a:lnSpc>
              <a:spcAft>
                <a:spcPts val="800"/>
              </a:spcAft>
              <a:buFont typeface="+mj-lt"/>
              <a:buAutoNum type="arabicPeriod"/>
              <a:tabLst>
                <a:tab pos="457200" algn="l"/>
              </a:tabLst>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Semantic Analysis</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257300" lvl="2" indent="-342900">
              <a:lnSpc>
                <a:spcPct val="115000"/>
              </a:lnSpc>
              <a:spcAft>
                <a:spcPts val="800"/>
              </a:spcAft>
              <a:buFont typeface="+mj-lt"/>
              <a:buAutoNum type="arabicPeriod"/>
              <a:tabLst>
                <a:tab pos="457200" algn="l"/>
              </a:tabLst>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Intermediate Code Generation</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257300" lvl="2" indent="-342900">
              <a:lnSpc>
                <a:spcPct val="115000"/>
              </a:lnSpc>
              <a:spcAft>
                <a:spcPts val="800"/>
              </a:spcAft>
              <a:buFont typeface="+mj-lt"/>
              <a:buAutoNum type="arabicPeriod"/>
              <a:tabLst>
                <a:tab pos="457200" algn="l"/>
              </a:tabLst>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Code Optimization</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257300" lvl="2" indent="-342900">
              <a:lnSpc>
                <a:spcPct val="115000"/>
              </a:lnSpc>
              <a:spcAft>
                <a:spcPts val="800"/>
              </a:spcAft>
              <a:buFont typeface="+mj-lt"/>
              <a:buAutoNum type="arabicPeriod"/>
              <a:tabLst>
                <a:tab pos="457200" algn="l"/>
              </a:tabLst>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Code Generation → Object Code</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257300" lvl="2" indent="-342900">
              <a:lnSpc>
                <a:spcPct val="115000"/>
              </a:lnSpc>
              <a:spcAft>
                <a:spcPts val="800"/>
              </a:spcAft>
              <a:buFont typeface="+mj-lt"/>
              <a:buAutoNum type="arabicPeriod"/>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(Optional) </a:t>
            </a: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Linking</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DBAF267-31E8-CFB7-4E4E-11EF5473F9C6}"/>
              </a:ext>
            </a:extLst>
          </p:cNvPr>
          <p:cNvSpPr>
            <a:spLocks noGrp="1"/>
          </p:cNvSpPr>
          <p:nvPr>
            <p:ph type="dt" sz="half" idx="10"/>
          </p:nvPr>
        </p:nvSpPr>
        <p:spPr/>
        <p:txBody>
          <a:bodyPr/>
          <a:lstStyle/>
          <a:p>
            <a:fld id="{B07FE058-3D9E-49DC-9E1D-4411933132A5}" type="datetime1">
              <a:rPr lang="en-US" smtClean="0"/>
              <a:t>7/24/2025</a:t>
            </a:fld>
            <a:endParaRPr lang="en-US"/>
          </a:p>
        </p:txBody>
      </p:sp>
      <p:sp>
        <p:nvSpPr>
          <p:cNvPr id="5" name="Footer Placeholder 4">
            <a:extLst>
              <a:ext uri="{FF2B5EF4-FFF2-40B4-BE49-F238E27FC236}">
                <a16:creationId xmlns:a16="http://schemas.microsoft.com/office/drawing/2014/main" id="{D2F0E164-750F-B347-349D-B54C6F528AEB}"/>
              </a:ext>
            </a:extLst>
          </p:cNvPr>
          <p:cNvSpPr>
            <a:spLocks noGrp="1"/>
          </p:cNvSpPr>
          <p:nvPr>
            <p:ph type="ftr" sz="quarter" idx="11"/>
          </p:nvPr>
        </p:nvSpPr>
        <p:spPr/>
        <p:txBody>
          <a:bodyPr/>
          <a:lstStyle/>
          <a:p>
            <a:r>
              <a:rPr lang="en-US"/>
              <a:t>Compiler</a:t>
            </a:r>
          </a:p>
        </p:txBody>
      </p:sp>
      <p:sp>
        <p:nvSpPr>
          <p:cNvPr id="6" name="Slide Number Placeholder 5">
            <a:extLst>
              <a:ext uri="{FF2B5EF4-FFF2-40B4-BE49-F238E27FC236}">
                <a16:creationId xmlns:a16="http://schemas.microsoft.com/office/drawing/2014/main" id="{4C56535D-C4E9-7F14-28D1-4D4E7AB9FEDB}"/>
              </a:ext>
            </a:extLst>
          </p:cNvPr>
          <p:cNvSpPr>
            <a:spLocks noGrp="1"/>
          </p:cNvSpPr>
          <p:nvPr>
            <p:ph type="sldNum" sz="quarter" idx="12"/>
          </p:nvPr>
        </p:nvSpPr>
        <p:spPr/>
        <p:txBody>
          <a:bodyPr/>
          <a:lstStyle/>
          <a:p>
            <a:fld id="{0500E08A-8D3C-4EE5-AE16-2C012FBB40F3}" type="slidenum">
              <a:rPr lang="en-US" smtClean="0"/>
              <a:t>68</a:t>
            </a:fld>
            <a:endParaRPr lang="en-US"/>
          </a:p>
        </p:txBody>
      </p:sp>
    </p:spTree>
    <p:extLst>
      <p:ext uri="{BB962C8B-B14F-4D97-AF65-F5344CB8AC3E}">
        <p14:creationId xmlns:p14="http://schemas.microsoft.com/office/powerpoint/2010/main" val="24239461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64AA4E-747F-1309-39EA-BCE8E94BF937}"/>
              </a:ext>
            </a:extLst>
          </p:cNvPr>
          <p:cNvSpPr txBox="1"/>
          <p:nvPr/>
        </p:nvSpPr>
        <p:spPr>
          <a:xfrm>
            <a:off x="674739" y="203391"/>
            <a:ext cx="10475042" cy="3717749"/>
          </a:xfrm>
          <a:prstGeom prst="rect">
            <a:avLst/>
          </a:prstGeom>
          <a:noFill/>
        </p:spPr>
        <p:txBody>
          <a:bodyPr wrap="square">
            <a:spAutoFit/>
          </a:bodyPr>
          <a:lstStyle/>
          <a:p>
            <a:pPr marL="0" marR="0">
              <a:lnSpc>
                <a:spcPct val="115000"/>
              </a:lnSpc>
              <a:spcAft>
                <a:spcPts val="800"/>
              </a:spcAft>
              <a:buNone/>
            </a:pP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Structure of Object Code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Typical object code includes: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Machine instructions</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for the target processor</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Symbol information</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(names, locations of variables, functions)</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Relocation information</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for linkers</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Debug information</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(in non-optimized builds)</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Sections</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like .text, .data, .</a:t>
            </a:r>
            <a:r>
              <a:rPr lang="en-US" sz="2400" kern="0" dirty="0" err="1">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bss</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in UNIX-style systems</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940DD30-90C6-F20E-C5A0-8E262DDA7A78}"/>
              </a:ext>
            </a:extLst>
          </p:cNvPr>
          <p:cNvSpPr>
            <a:spLocks noGrp="1"/>
          </p:cNvSpPr>
          <p:nvPr>
            <p:ph type="dt" sz="half" idx="10"/>
          </p:nvPr>
        </p:nvSpPr>
        <p:spPr/>
        <p:txBody>
          <a:bodyPr/>
          <a:lstStyle/>
          <a:p>
            <a:fld id="{B9E73645-9CE5-49FB-B299-DCE13FDAC0E7}" type="datetime1">
              <a:rPr lang="en-US" smtClean="0"/>
              <a:t>7/24/2025</a:t>
            </a:fld>
            <a:endParaRPr lang="en-US"/>
          </a:p>
        </p:txBody>
      </p:sp>
      <p:sp>
        <p:nvSpPr>
          <p:cNvPr id="5" name="Footer Placeholder 4">
            <a:extLst>
              <a:ext uri="{FF2B5EF4-FFF2-40B4-BE49-F238E27FC236}">
                <a16:creationId xmlns:a16="http://schemas.microsoft.com/office/drawing/2014/main" id="{536C0792-A171-E7D6-87FB-995DD9D78A78}"/>
              </a:ext>
            </a:extLst>
          </p:cNvPr>
          <p:cNvSpPr>
            <a:spLocks noGrp="1"/>
          </p:cNvSpPr>
          <p:nvPr>
            <p:ph type="ftr" sz="quarter" idx="11"/>
          </p:nvPr>
        </p:nvSpPr>
        <p:spPr/>
        <p:txBody>
          <a:bodyPr/>
          <a:lstStyle/>
          <a:p>
            <a:r>
              <a:rPr lang="en-US"/>
              <a:t>Compiler</a:t>
            </a:r>
          </a:p>
        </p:txBody>
      </p:sp>
      <p:sp>
        <p:nvSpPr>
          <p:cNvPr id="6" name="Slide Number Placeholder 5">
            <a:extLst>
              <a:ext uri="{FF2B5EF4-FFF2-40B4-BE49-F238E27FC236}">
                <a16:creationId xmlns:a16="http://schemas.microsoft.com/office/drawing/2014/main" id="{D9BC58E3-0DB6-FB10-7477-5B2CF1A12A7B}"/>
              </a:ext>
            </a:extLst>
          </p:cNvPr>
          <p:cNvSpPr>
            <a:spLocks noGrp="1"/>
          </p:cNvSpPr>
          <p:nvPr>
            <p:ph type="sldNum" sz="quarter" idx="12"/>
          </p:nvPr>
        </p:nvSpPr>
        <p:spPr/>
        <p:txBody>
          <a:bodyPr/>
          <a:lstStyle/>
          <a:p>
            <a:fld id="{0500E08A-8D3C-4EE5-AE16-2C012FBB40F3}" type="slidenum">
              <a:rPr lang="en-US" smtClean="0"/>
              <a:t>69</a:t>
            </a:fld>
            <a:endParaRPr lang="en-US"/>
          </a:p>
        </p:txBody>
      </p:sp>
    </p:spTree>
    <p:extLst>
      <p:ext uri="{BB962C8B-B14F-4D97-AF65-F5344CB8AC3E}">
        <p14:creationId xmlns:p14="http://schemas.microsoft.com/office/powerpoint/2010/main" val="546331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FE40F1-3253-90CE-D6AB-6B7AC6A028D0}"/>
              </a:ext>
            </a:extLst>
          </p:cNvPr>
          <p:cNvSpPr txBox="1"/>
          <p:nvPr/>
        </p:nvSpPr>
        <p:spPr>
          <a:xfrm>
            <a:off x="379770" y="313167"/>
            <a:ext cx="11492682" cy="2381165"/>
          </a:xfrm>
          <a:prstGeom prst="rect">
            <a:avLst/>
          </a:prstGeom>
          <a:noFill/>
        </p:spPr>
        <p:txBody>
          <a:bodyPr wrap="square">
            <a:spAutoFit/>
          </a:bodyPr>
          <a:lstStyle/>
          <a:p>
            <a:pPr marL="0" marR="0">
              <a:lnSpc>
                <a:spcPct val="115000"/>
              </a:lnSpc>
              <a:spcAft>
                <a:spcPts val="800"/>
              </a:spcAft>
              <a:buNone/>
            </a:pP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Annotated Parse Tree vs Syntax Tree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Wingdings" panose="05000000000000000000" pitchFamily="2" charset="2"/>
              <a:buChar char="ü"/>
              <a:tabLst>
                <a:tab pos="457200" algn="l"/>
              </a:tabLst>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Annotated Parse Tree:</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Includes all grammar rules and attributes attached to each symbol.</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ü"/>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Syntax Tree:</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 simplified version that removes syntactic details and retains structure and semantic actions</a:t>
            </a:r>
            <a:endParaRPr lang="en-US" sz="24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E0F3DCD6-1951-F7B6-ECA6-58F7341916DA}"/>
              </a:ext>
            </a:extLst>
          </p:cNvPr>
          <p:cNvSpPr>
            <a:spLocks noGrp="1"/>
          </p:cNvSpPr>
          <p:nvPr>
            <p:ph type="dt" sz="half" idx="10"/>
          </p:nvPr>
        </p:nvSpPr>
        <p:spPr/>
        <p:txBody>
          <a:bodyPr/>
          <a:lstStyle/>
          <a:p>
            <a:fld id="{C109AE32-D260-4554-9232-A35D9A79426D}" type="datetime1">
              <a:rPr lang="en-US" smtClean="0"/>
              <a:t>7/24/2025</a:t>
            </a:fld>
            <a:endParaRPr lang="en-US"/>
          </a:p>
        </p:txBody>
      </p:sp>
      <p:sp>
        <p:nvSpPr>
          <p:cNvPr id="4" name="Footer Placeholder 3">
            <a:extLst>
              <a:ext uri="{FF2B5EF4-FFF2-40B4-BE49-F238E27FC236}">
                <a16:creationId xmlns:a16="http://schemas.microsoft.com/office/drawing/2014/main" id="{67CDF03E-7030-6200-71BA-32F176E99A9B}"/>
              </a:ext>
            </a:extLst>
          </p:cNvPr>
          <p:cNvSpPr>
            <a:spLocks noGrp="1"/>
          </p:cNvSpPr>
          <p:nvPr>
            <p:ph type="ftr" sz="quarter" idx="11"/>
          </p:nvPr>
        </p:nvSpPr>
        <p:spPr/>
        <p:txBody>
          <a:bodyPr/>
          <a:lstStyle/>
          <a:p>
            <a:r>
              <a:rPr lang="en-US"/>
              <a:t>Compiler</a:t>
            </a:r>
          </a:p>
        </p:txBody>
      </p:sp>
      <p:sp>
        <p:nvSpPr>
          <p:cNvPr id="5" name="Slide Number Placeholder 4">
            <a:extLst>
              <a:ext uri="{FF2B5EF4-FFF2-40B4-BE49-F238E27FC236}">
                <a16:creationId xmlns:a16="http://schemas.microsoft.com/office/drawing/2014/main" id="{E794556D-C2CD-68EC-B68A-27AD641884AD}"/>
              </a:ext>
            </a:extLst>
          </p:cNvPr>
          <p:cNvSpPr>
            <a:spLocks noGrp="1"/>
          </p:cNvSpPr>
          <p:nvPr>
            <p:ph type="sldNum" sz="quarter" idx="12"/>
          </p:nvPr>
        </p:nvSpPr>
        <p:spPr/>
        <p:txBody>
          <a:bodyPr/>
          <a:lstStyle/>
          <a:p>
            <a:fld id="{0500E08A-8D3C-4EE5-AE16-2C012FBB40F3}" type="slidenum">
              <a:rPr lang="en-US" smtClean="0"/>
              <a:t>7</a:t>
            </a:fld>
            <a:endParaRPr lang="en-US"/>
          </a:p>
        </p:txBody>
      </p:sp>
    </p:spTree>
    <p:extLst>
      <p:ext uri="{BB962C8B-B14F-4D97-AF65-F5344CB8AC3E}">
        <p14:creationId xmlns:p14="http://schemas.microsoft.com/office/powerpoint/2010/main" val="24843796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0DA6CD-986E-00E8-BDD8-B2F1AE89461C}"/>
              </a:ext>
            </a:extLst>
          </p:cNvPr>
          <p:cNvSpPr txBox="1"/>
          <p:nvPr/>
        </p:nvSpPr>
        <p:spPr>
          <a:xfrm>
            <a:off x="557981" y="323233"/>
            <a:ext cx="11076038" cy="6299160"/>
          </a:xfrm>
          <a:prstGeom prst="rect">
            <a:avLst/>
          </a:prstGeom>
          <a:noFill/>
        </p:spPr>
        <p:txBody>
          <a:bodyPr wrap="square">
            <a:spAutoFit/>
          </a:bodyPr>
          <a:lstStyle/>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Example: Source Code to Object Code (Conceptual)</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Bef>
                <a:spcPts val="1800"/>
              </a:spcBef>
              <a:spcAft>
                <a:spcPts val="6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Source Code (C):</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986801"/>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en-US" sz="2400"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4078F2"/>
                </a:solidFill>
                <a:effectLst/>
                <a:latin typeface="Times New Roman" panose="02020603050405020304" pitchFamily="18" charset="0"/>
                <a:ea typeface="Times New Roman" panose="02020603050405020304" pitchFamily="18" charset="0"/>
                <a:cs typeface="Times New Roman" panose="02020603050405020304" pitchFamily="18" charset="0"/>
              </a:rPr>
              <a:t>main</a:t>
            </a:r>
            <a:r>
              <a:rPr lang="en-US" sz="2400"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400" kern="0" dirty="0">
                <a:solidFill>
                  <a:srgbClr val="986801"/>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en-US" sz="2400"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a = </a:t>
            </a:r>
            <a:r>
              <a:rPr lang="en-US" sz="2400" kern="0" dirty="0">
                <a:solidFill>
                  <a:srgbClr val="986801"/>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US" sz="2400"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986801"/>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en-US" sz="2400"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b = </a:t>
            </a:r>
            <a:r>
              <a:rPr lang="en-US" sz="2400" kern="0" dirty="0">
                <a:solidFill>
                  <a:srgbClr val="986801"/>
                </a:solidFill>
                <a:effectLst/>
                <a:latin typeface="Times New Roman" panose="02020603050405020304" pitchFamily="18" charset="0"/>
                <a:ea typeface="Times New Roman" panose="02020603050405020304" pitchFamily="18" charset="0"/>
                <a:cs typeface="Times New Roman" panose="02020603050405020304" pitchFamily="18" charset="0"/>
              </a:rPr>
              <a:t>10</a:t>
            </a:r>
            <a:r>
              <a:rPr lang="en-US" sz="2400"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986801"/>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en-US" sz="2400"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c = a + b; </a:t>
            </a:r>
            <a:r>
              <a:rPr lang="en-US" sz="2400" kern="0" dirty="0">
                <a:solidFill>
                  <a:srgbClr val="A626A4"/>
                </a:solidFill>
                <a:effectLst/>
                <a:latin typeface="Times New Roman" panose="02020603050405020304" pitchFamily="18" charset="0"/>
                <a:ea typeface="Times New Roman" panose="02020603050405020304" pitchFamily="18" charset="0"/>
                <a:cs typeface="Times New Roman" panose="02020603050405020304" pitchFamily="18" charset="0"/>
              </a:rPr>
              <a:t>return</a:t>
            </a:r>
            <a:r>
              <a:rPr lang="en-US" sz="2400"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c; }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Bef>
                <a:spcPts val="1800"/>
              </a:spcBef>
              <a:spcAft>
                <a:spcPts val="6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Object Code (x86 Assembly – simplified):</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mov </a:t>
            </a:r>
            <a:r>
              <a:rPr lang="en-US" sz="2400" kern="0" dirty="0" err="1">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eax</a:t>
            </a:r>
            <a:r>
              <a:rPr lang="en-US" sz="2400"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5 </a:t>
            </a: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mov </a:t>
            </a:r>
            <a:r>
              <a:rPr lang="en-US" sz="2400" kern="0" dirty="0" err="1">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ebx</a:t>
            </a:r>
            <a:r>
              <a:rPr lang="en-US" sz="2400"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10 </a:t>
            </a: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add </a:t>
            </a:r>
            <a:r>
              <a:rPr lang="en-US" sz="2400" kern="0" dirty="0" err="1">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eax</a:t>
            </a:r>
            <a:r>
              <a:rPr lang="en-US" sz="2400"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err="1">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ebx</a:t>
            </a:r>
            <a:r>
              <a:rPr lang="en-US" sz="2400"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ret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Bef>
                <a:spcPts val="1800"/>
              </a:spcBef>
              <a:spcAft>
                <a:spcPts val="6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Binary Object Code (Hex Representation):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B8 05 00 00 00</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BB 0A 00 00 00S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01 D8</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C3</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buNone/>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Each machine instruction corresponds to a binary or hex pattern in the object code</a:t>
            </a:r>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44CA5E9-5797-88E8-A9F1-246C91FD3ED5}"/>
              </a:ext>
            </a:extLst>
          </p:cNvPr>
          <p:cNvSpPr>
            <a:spLocks noGrp="1"/>
          </p:cNvSpPr>
          <p:nvPr>
            <p:ph type="dt" sz="half" idx="10"/>
          </p:nvPr>
        </p:nvSpPr>
        <p:spPr/>
        <p:txBody>
          <a:bodyPr/>
          <a:lstStyle/>
          <a:p>
            <a:fld id="{6DA920F1-201B-4184-83A1-739C01F82196}" type="datetime1">
              <a:rPr lang="en-US" smtClean="0"/>
              <a:t>7/24/2025</a:t>
            </a:fld>
            <a:endParaRPr lang="en-US"/>
          </a:p>
        </p:txBody>
      </p:sp>
      <p:sp>
        <p:nvSpPr>
          <p:cNvPr id="5" name="Footer Placeholder 4">
            <a:extLst>
              <a:ext uri="{FF2B5EF4-FFF2-40B4-BE49-F238E27FC236}">
                <a16:creationId xmlns:a16="http://schemas.microsoft.com/office/drawing/2014/main" id="{BE2110DF-2711-40F0-C429-8976E2789C52}"/>
              </a:ext>
            </a:extLst>
          </p:cNvPr>
          <p:cNvSpPr>
            <a:spLocks noGrp="1"/>
          </p:cNvSpPr>
          <p:nvPr>
            <p:ph type="ftr" sz="quarter" idx="11"/>
          </p:nvPr>
        </p:nvSpPr>
        <p:spPr/>
        <p:txBody>
          <a:bodyPr/>
          <a:lstStyle/>
          <a:p>
            <a:r>
              <a:rPr lang="en-US"/>
              <a:t>Compiler</a:t>
            </a:r>
          </a:p>
        </p:txBody>
      </p:sp>
      <p:sp>
        <p:nvSpPr>
          <p:cNvPr id="6" name="Slide Number Placeholder 5">
            <a:extLst>
              <a:ext uri="{FF2B5EF4-FFF2-40B4-BE49-F238E27FC236}">
                <a16:creationId xmlns:a16="http://schemas.microsoft.com/office/drawing/2014/main" id="{C0C7BBF9-A247-89BF-764F-0B3F3DB83E22}"/>
              </a:ext>
            </a:extLst>
          </p:cNvPr>
          <p:cNvSpPr>
            <a:spLocks noGrp="1"/>
          </p:cNvSpPr>
          <p:nvPr>
            <p:ph type="sldNum" sz="quarter" idx="12"/>
          </p:nvPr>
        </p:nvSpPr>
        <p:spPr/>
        <p:txBody>
          <a:bodyPr/>
          <a:lstStyle/>
          <a:p>
            <a:fld id="{0500E08A-8D3C-4EE5-AE16-2C012FBB40F3}" type="slidenum">
              <a:rPr lang="en-US" smtClean="0"/>
              <a:t>70</a:t>
            </a:fld>
            <a:endParaRPr lang="en-US"/>
          </a:p>
        </p:txBody>
      </p:sp>
    </p:spTree>
    <p:extLst>
      <p:ext uri="{BB962C8B-B14F-4D97-AF65-F5344CB8AC3E}">
        <p14:creationId xmlns:p14="http://schemas.microsoft.com/office/powerpoint/2010/main" val="41986440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A05CB4-30DF-BBB4-7651-8AF5A31F2ADB}"/>
              </a:ext>
            </a:extLst>
          </p:cNvPr>
          <p:cNvSpPr txBox="1"/>
          <p:nvPr/>
        </p:nvSpPr>
        <p:spPr>
          <a:xfrm>
            <a:off x="748481" y="486386"/>
            <a:ext cx="6098458" cy="523220"/>
          </a:xfrm>
          <a:prstGeom prst="rect">
            <a:avLst/>
          </a:prstGeom>
          <a:noFill/>
        </p:spPr>
        <p:txBody>
          <a:bodyPr wrap="square">
            <a:spAutoFit/>
          </a:bodyPr>
          <a:lstStyle/>
          <a:p>
            <a:r>
              <a:rPr lang="en-US" sz="2800" b="1" kern="0" dirty="0">
                <a:solidFill>
                  <a:srgbClr val="0D0D0D"/>
                </a:solidFill>
                <a:effectLst/>
                <a:latin typeface="Times New Roman" panose="02020603050405020304" pitchFamily="18" charset="0"/>
                <a:ea typeface="Times New Roman" panose="02020603050405020304" pitchFamily="18" charset="0"/>
              </a:rPr>
              <a:t>Object File Formats</a:t>
            </a:r>
            <a:endParaRPr lang="en-US" sz="2800" dirty="0"/>
          </a:p>
        </p:txBody>
      </p:sp>
      <p:graphicFrame>
        <p:nvGraphicFramePr>
          <p:cNvPr id="4" name="Table 3">
            <a:extLst>
              <a:ext uri="{FF2B5EF4-FFF2-40B4-BE49-F238E27FC236}">
                <a16:creationId xmlns:a16="http://schemas.microsoft.com/office/drawing/2014/main" id="{96E65F82-D297-E34D-4F38-DD0DF1EDDC4D}"/>
              </a:ext>
            </a:extLst>
          </p:cNvPr>
          <p:cNvGraphicFramePr>
            <a:graphicFrameLocks noGrp="1"/>
          </p:cNvGraphicFramePr>
          <p:nvPr>
            <p:extLst>
              <p:ext uri="{D42A27DB-BD31-4B8C-83A1-F6EECF244321}">
                <p14:modId xmlns:p14="http://schemas.microsoft.com/office/powerpoint/2010/main" val="3516094624"/>
              </p:ext>
            </p:extLst>
          </p:nvPr>
        </p:nvGraphicFramePr>
        <p:xfrm>
          <a:off x="748481" y="1209369"/>
          <a:ext cx="10515600" cy="5670096"/>
        </p:xfrm>
        <a:graphic>
          <a:graphicData uri="http://schemas.openxmlformats.org/drawingml/2006/table">
            <a:tbl>
              <a:tblPr firstRow="1" firstCol="1" bandRow="1"/>
              <a:tblGrid>
                <a:gridCol w="2786319">
                  <a:extLst>
                    <a:ext uri="{9D8B030D-6E8A-4147-A177-3AD203B41FA5}">
                      <a16:colId xmlns:a16="http://schemas.microsoft.com/office/drawing/2014/main" val="4156609135"/>
                    </a:ext>
                  </a:extLst>
                </a:gridCol>
                <a:gridCol w="4942962">
                  <a:extLst>
                    <a:ext uri="{9D8B030D-6E8A-4147-A177-3AD203B41FA5}">
                      <a16:colId xmlns:a16="http://schemas.microsoft.com/office/drawing/2014/main" val="2363062871"/>
                    </a:ext>
                  </a:extLst>
                </a:gridCol>
                <a:gridCol w="2786319">
                  <a:extLst>
                    <a:ext uri="{9D8B030D-6E8A-4147-A177-3AD203B41FA5}">
                      <a16:colId xmlns:a16="http://schemas.microsoft.com/office/drawing/2014/main" val="60528601"/>
                    </a:ext>
                  </a:extLst>
                </a:gridCol>
              </a:tblGrid>
              <a:tr h="987268">
                <a:tc>
                  <a:txBody>
                    <a:bodyPr/>
                    <a:lstStyle/>
                    <a:p>
                      <a:pPr marL="0" marR="0" algn="ctr">
                        <a:lnSpc>
                          <a:spcPts val="12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Format</a:t>
                      </a:r>
                    </a:p>
                    <a:p>
                      <a:pPr marL="0" marR="0" algn="ctr">
                        <a:lnSpc>
                          <a:spcPts val="1200"/>
                        </a:lnSpc>
                        <a:spcAft>
                          <a:spcPts val="800"/>
                        </a:spcAft>
                        <a:buNone/>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0" marB="86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ts val="12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Platform</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6995" marR="86995" marT="0" marB="86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ts val="12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0" marB="86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87723467"/>
                  </a:ext>
                </a:extLst>
              </a:tr>
              <a:tr h="1182240">
                <a:tc>
                  <a:txBody>
                    <a:bodyPr/>
                    <a:lstStyle/>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ELF</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Linux/UNIX</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86995"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Executable and Linkable Format</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0318710"/>
                  </a:ext>
                </a:extLst>
              </a:tr>
              <a:tr h="1182240">
                <a:tc>
                  <a:txBody>
                    <a:bodyPr/>
                    <a:lstStyle/>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COFF</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Windows/DOS</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86995"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Common Object File Format</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56656276"/>
                  </a:ext>
                </a:extLst>
              </a:tr>
              <a:tr h="1182240">
                <a:tc>
                  <a:txBody>
                    <a:bodyPr/>
                    <a:lstStyle/>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Mach-O</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macOS</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86995"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Mach Object File Format</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1973453"/>
                  </a:ext>
                </a:extLst>
              </a:tr>
              <a:tr h="1136108">
                <a:tc>
                  <a:txBody>
                    <a:bodyPr/>
                    <a:lstStyle/>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.o / .obj</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86995" marB="2286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Generic</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6995" marR="86995" marT="86995" marB="2286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Compiled object files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86995" marB="2286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88717182"/>
                  </a:ext>
                </a:extLst>
              </a:tr>
            </a:tbl>
          </a:graphicData>
        </a:graphic>
      </p:graphicFrame>
      <p:sp>
        <p:nvSpPr>
          <p:cNvPr id="5" name="Date Placeholder 4">
            <a:extLst>
              <a:ext uri="{FF2B5EF4-FFF2-40B4-BE49-F238E27FC236}">
                <a16:creationId xmlns:a16="http://schemas.microsoft.com/office/drawing/2014/main" id="{4C1942EE-3AA5-8CCF-3B8B-00FFAF914515}"/>
              </a:ext>
            </a:extLst>
          </p:cNvPr>
          <p:cNvSpPr>
            <a:spLocks noGrp="1"/>
          </p:cNvSpPr>
          <p:nvPr>
            <p:ph type="dt" sz="half" idx="10"/>
          </p:nvPr>
        </p:nvSpPr>
        <p:spPr/>
        <p:txBody>
          <a:bodyPr/>
          <a:lstStyle/>
          <a:p>
            <a:fld id="{1F612FE9-E719-46EE-B3F4-1BA8FA5FA578}" type="datetime1">
              <a:rPr lang="en-US" smtClean="0"/>
              <a:t>7/24/2025</a:t>
            </a:fld>
            <a:endParaRPr lang="en-US"/>
          </a:p>
        </p:txBody>
      </p:sp>
      <p:sp>
        <p:nvSpPr>
          <p:cNvPr id="6" name="Footer Placeholder 5">
            <a:extLst>
              <a:ext uri="{FF2B5EF4-FFF2-40B4-BE49-F238E27FC236}">
                <a16:creationId xmlns:a16="http://schemas.microsoft.com/office/drawing/2014/main" id="{AA3AE312-04C4-EB99-AB11-29282C1D4B99}"/>
              </a:ext>
            </a:extLst>
          </p:cNvPr>
          <p:cNvSpPr>
            <a:spLocks noGrp="1"/>
          </p:cNvSpPr>
          <p:nvPr>
            <p:ph type="ftr" sz="quarter" idx="11"/>
          </p:nvPr>
        </p:nvSpPr>
        <p:spPr/>
        <p:txBody>
          <a:bodyPr/>
          <a:lstStyle/>
          <a:p>
            <a:r>
              <a:rPr lang="en-US"/>
              <a:t>Compiler</a:t>
            </a:r>
          </a:p>
        </p:txBody>
      </p:sp>
      <p:sp>
        <p:nvSpPr>
          <p:cNvPr id="7" name="Slide Number Placeholder 6">
            <a:extLst>
              <a:ext uri="{FF2B5EF4-FFF2-40B4-BE49-F238E27FC236}">
                <a16:creationId xmlns:a16="http://schemas.microsoft.com/office/drawing/2014/main" id="{A515EEB1-4076-65AE-07B7-1FB62DB132F8}"/>
              </a:ext>
            </a:extLst>
          </p:cNvPr>
          <p:cNvSpPr>
            <a:spLocks noGrp="1"/>
          </p:cNvSpPr>
          <p:nvPr>
            <p:ph type="sldNum" sz="quarter" idx="12"/>
          </p:nvPr>
        </p:nvSpPr>
        <p:spPr/>
        <p:txBody>
          <a:bodyPr/>
          <a:lstStyle/>
          <a:p>
            <a:fld id="{0500E08A-8D3C-4EE5-AE16-2C012FBB40F3}" type="slidenum">
              <a:rPr lang="en-US" smtClean="0"/>
              <a:t>71</a:t>
            </a:fld>
            <a:endParaRPr lang="en-US"/>
          </a:p>
        </p:txBody>
      </p:sp>
    </p:spTree>
    <p:extLst>
      <p:ext uri="{BB962C8B-B14F-4D97-AF65-F5344CB8AC3E}">
        <p14:creationId xmlns:p14="http://schemas.microsoft.com/office/powerpoint/2010/main" val="1568345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9DFC55-08A0-6B39-E9C4-1914355E246B}"/>
              </a:ext>
            </a:extLst>
          </p:cNvPr>
          <p:cNvSpPr txBox="1"/>
          <p:nvPr/>
        </p:nvSpPr>
        <p:spPr>
          <a:xfrm>
            <a:off x="807474" y="324996"/>
            <a:ext cx="9619636" cy="4772397"/>
          </a:xfrm>
          <a:prstGeom prst="rect">
            <a:avLst/>
          </a:prstGeom>
          <a:noFill/>
        </p:spPr>
        <p:txBody>
          <a:bodyPr wrap="square">
            <a:spAutoFit/>
          </a:bodyPr>
          <a:lstStyle/>
          <a:p>
            <a:pPr marL="0" marR="0">
              <a:lnSpc>
                <a:spcPct val="115000"/>
              </a:lnSpc>
              <a:spcAft>
                <a:spcPts val="800"/>
              </a:spcAft>
              <a:buNone/>
            </a:pP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Role of Linker and Loader</a:t>
            </a:r>
            <a:endParaRPr lang="en-US" kern="100" dirty="0">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Linker:</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Takes multiple object files and combines them into a single executable.</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Resolves external references (e.g., library calls).</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Handles relocation (adjusting addresses).</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Loader:</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Loads executable object code into memory for execution.</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Allocates memory for variables and instructions.</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Performs address binding (late or at load time).</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7CA1443-9AF5-15BE-5FAB-B31F34B2BB41}"/>
              </a:ext>
            </a:extLst>
          </p:cNvPr>
          <p:cNvSpPr>
            <a:spLocks noGrp="1"/>
          </p:cNvSpPr>
          <p:nvPr>
            <p:ph type="dt" sz="half" idx="10"/>
          </p:nvPr>
        </p:nvSpPr>
        <p:spPr/>
        <p:txBody>
          <a:bodyPr/>
          <a:lstStyle/>
          <a:p>
            <a:fld id="{7901C1DE-9BC1-4B48-9B84-1B7CB7D9F334}" type="datetime1">
              <a:rPr lang="en-US" smtClean="0"/>
              <a:t>7/24/2025</a:t>
            </a:fld>
            <a:endParaRPr lang="en-US"/>
          </a:p>
        </p:txBody>
      </p:sp>
      <p:sp>
        <p:nvSpPr>
          <p:cNvPr id="5" name="Footer Placeholder 4">
            <a:extLst>
              <a:ext uri="{FF2B5EF4-FFF2-40B4-BE49-F238E27FC236}">
                <a16:creationId xmlns:a16="http://schemas.microsoft.com/office/drawing/2014/main" id="{99480FF8-27C8-6E23-0A13-D40FCE64FFF2}"/>
              </a:ext>
            </a:extLst>
          </p:cNvPr>
          <p:cNvSpPr>
            <a:spLocks noGrp="1"/>
          </p:cNvSpPr>
          <p:nvPr>
            <p:ph type="ftr" sz="quarter" idx="11"/>
          </p:nvPr>
        </p:nvSpPr>
        <p:spPr/>
        <p:txBody>
          <a:bodyPr/>
          <a:lstStyle/>
          <a:p>
            <a:r>
              <a:rPr lang="en-US"/>
              <a:t>Compiler</a:t>
            </a:r>
          </a:p>
        </p:txBody>
      </p:sp>
      <p:sp>
        <p:nvSpPr>
          <p:cNvPr id="6" name="Slide Number Placeholder 5">
            <a:extLst>
              <a:ext uri="{FF2B5EF4-FFF2-40B4-BE49-F238E27FC236}">
                <a16:creationId xmlns:a16="http://schemas.microsoft.com/office/drawing/2014/main" id="{E39D6FD2-EA1D-E44C-E861-09FDA2DCF9D1}"/>
              </a:ext>
            </a:extLst>
          </p:cNvPr>
          <p:cNvSpPr>
            <a:spLocks noGrp="1"/>
          </p:cNvSpPr>
          <p:nvPr>
            <p:ph type="sldNum" sz="quarter" idx="12"/>
          </p:nvPr>
        </p:nvSpPr>
        <p:spPr/>
        <p:txBody>
          <a:bodyPr/>
          <a:lstStyle/>
          <a:p>
            <a:fld id="{0500E08A-8D3C-4EE5-AE16-2C012FBB40F3}" type="slidenum">
              <a:rPr lang="en-US" smtClean="0"/>
              <a:t>72</a:t>
            </a:fld>
            <a:endParaRPr lang="en-US"/>
          </a:p>
        </p:txBody>
      </p:sp>
    </p:spTree>
    <p:extLst>
      <p:ext uri="{BB962C8B-B14F-4D97-AF65-F5344CB8AC3E}">
        <p14:creationId xmlns:p14="http://schemas.microsoft.com/office/powerpoint/2010/main" val="40707827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BE5731-227F-1653-17FF-0AA286F0B49C}"/>
              </a:ext>
            </a:extLst>
          </p:cNvPr>
          <p:cNvSpPr txBox="1"/>
          <p:nvPr/>
        </p:nvSpPr>
        <p:spPr>
          <a:xfrm>
            <a:off x="807473" y="253353"/>
            <a:ext cx="10194823" cy="1088311"/>
          </a:xfrm>
          <a:prstGeom prst="rect">
            <a:avLst/>
          </a:prstGeom>
          <a:noFill/>
        </p:spPr>
        <p:txBody>
          <a:bodyPr wrap="square">
            <a:spAutoFit/>
          </a:bodyPr>
          <a:lstStyle/>
          <a:p>
            <a:pPr marL="0" marR="0">
              <a:lnSpc>
                <a:spcPct val="115000"/>
              </a:lnSpc>
              <a:spcAft>
                <a:spcPts val="800"/>
              </a:spcAft>
              <a:buNone/>
            </a:pP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Object Code Generation Strategies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Compilers use different strategies based on architecture and optimization goals: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CD157CDB-2E39-73E2-776D-65D9BAFBF823}"/>
              </a:ext>
            </a:extLst>
          </p:cNvPr>
          <p:cNvGraphicFramePr>
            <a:graphicFrameLocks noGrp="1"/>
          </p:cNvGraphicFramePr>
          <p:nvPr>
            <p:extLst>
              <p:ext uri="{D42A27DB-BD31-4B8C-83A1-F6EECF244321}">
                <p14:modId xmlns:p14="http://schemas.microsoft.com/office/powerpoint/2010/main" val="4279968303"/>
              </p:ext>
            </p:extLst>
          </p:nvPr>
        </p:nvGraphicFramePr>
        <p:xfrm>
          <a:off x="838200" y="1814052"/>
          <a:ext cx="10515600" cy="4512232"/>
        </p:xfrm>
        <a:graphic>
          <a:graphicData uri="http://schemas.openxmlformats.org/drawingml/2006/table">
            <a:tbl>
              <a:tblPr firstRow="1" firstCol="1" bandRow="1"/>
              <a:tblGrid>
                <a:gridCol w="5257800">
                  <a:extLst>
                    <a:ext uri="{9D8B030D-6E8A-4147-A177-3AD203B41FA5}">
                      <a16:colId xmlns:a16="http://schemas.microsoft.com/office/drawing/2014/main" val="1759624242"/>
                    </a:ext>
                  </a:extLst>
                </a:gridCol>
                <a:gridCol w="5257800">
                  <a:extLst>
                    <a:ext uri="{9D8B030D-6E8A-4147-A177-3AD203B41FA5}">
                      <a16:colId xmlns:a16="http://schemas.microsoft.com/office/drawing/2014/main" val="3098532650"/>
                    </a:ext>
                  </a:extLst>
                </a:gridCol>
              </a:tblGrid>
              <a:tr h="416099">
                <a:tc>
                  <a:txBody>
                    <a:bodyPr/>
                    <a:lstStyle/>
                    <a:p>
                      <a:pPr marL="0" marR="0" algn="ctr">
                        <a:lnSpc>
                          <a:spcPts val="12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Strategy</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0"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ts val="1200"/>
                        </a:lnSpc>
                        <a:spcAft>
                          <a:spcPts val="800"/>
                        </a:spcAft>
                        <a:buNone/>
                      </a:pPr>
                      <a:r>
                        <a:rPr lang="en-US" sz="2400" b="1" ker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0"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2029573"/>
                  </a:ext>
                </a:extLst>
              </a:tr>
              <a:tr h="602075">
                <a:tc>
                  <a:txBody>
                    <a:bodyPr/>
                    <a:lstStyle/>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Naive Code Generation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86995"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Simple one-to-one translation, less efficient.</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86995"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0558408"/>
                  </a:ext>
                </a:extLst>
              </a:tr>
              <a:tr h="602075">
                <a:tc>
                  <a:txBody>
                    <a:bodyPr/>
                    <a:lstStyle/>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Optimized Code Generation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86995"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Uses data flow analysis, register allocation, and instruction scheduling.</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86995"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79604883"/>
                  </a:ext>
                </a:extLst>
              </a:tr>
              <a:tr h="602075">
                <a:tc>
                  <a:txBody>
                    <a:bodyPr/>
                    <a:lstStyle/>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Target Code Generation with Templates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86995"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Matches intermediate instructions with machine-level templates.</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86995"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1937490"/>
                  </a:ext>
                </a:extLst>
              </a:tr>
              <a:tr h="848203">
                <a:tc>
                  <a:txBody>
                    <a:bodyPr/>
                    <a:lstStyle/>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Tree-based Code Generation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86995" marB="2286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Traverses abstract syntax trees to emit machine code recursively.</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86995" marB="2286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5552706"/>
                  </a:ext>
                </a:extLst>
              </a:tr>
            </a:tbl>
          </a:graphicData>
        </a:graphic>
      </p:graphicFrame>
      <p:sp>
        <p:nvSpPr>
          <p:cNvPr id="5" name="Date Placeholder 4">
            <a:extLst>
              <a:ext uri="{FF2B5EF4-FFF2-40B4-BE49-F238E27FC236}">
                <a16:creationId xmlns:a16="http://schemas.microsoft.com/office/drawing/2014/main" id="{E112E9C8-77E7-7E90-B01F-859F15274923}"/>
              </a:ext>
            </a:extLst>
          </p:cNvPr>
          <p:cNvSpPr>
            <a:spLocks noGrp="1"/>
          </p:cNvSpPr>
          <p:nvPr>
            <p:ph type="dt" sz="half" idx="10"/>
          </p:nvPr>
        </p:nvSpPr>
        <p:spPr/>
        <p:txBody>
          <a:bodyPr/>
          <a:lstStyle/>
          <a:p>
            <a:fld id="{14C2A249-6234-4AE2-AA1A-F628A804D937}" type="datetime1">
              <a:rPr lang="en-US" smtClean="0"/>
              <a:t>7/24/2025</a:t>
            </a:fld>
            <a:endParaRPr lang="en-US"/>
          </a:p>
        </p:txBody>
      </p:sp>
      <p:sp>
        <p:nvSpPr>
          <p:cNvPr id="6" name="Footer Placeholder 5">
            <a:extLst>
              <a:ext uri="{FF2B5EF4-FFF2-40B4-BE49-F238E27FC236}">
                <a16:creationId xmlns:a16="http://schemas.microsoft.com/office/drawing/2014/main" id="{77F07347-E0B9-AF9C-AB74-EB63EC831878}"/>
              </a:ext>
            </a:extLst>
          </p:cNvPr>
          <p:cNvSpPr>
            <a:spLocks noGrp="1"/>
          </p:cNvSpPr>
          <p:nvPr>
            <p:ph type="ftr" sz="quarter" idx="11"/>
          </p:nvPr>
        </p:nvSpPr>
        <p:spPr/>
        <p:txBody>
          <a:bodyPr/>
          <a:lstStyle/>
          <a:p>
            <a:r>
              <a:rPr lang="en-US"/>
              <a:t>Compiler</a:t>
            </a:r>
          </a:p>
        </p:txBody>
      </p:sp>
      <p:sp>
        <p:nvSpPr>
          <p:cNvPr id="7" name="Slide Number Placeholder 6">
            <a:extLst>
              <a:ext uri="{FF2B5EF4-FFF2-40B4-BE49-F238E27FC236}">
                <a16:creationId xmlns:a16="http://schemas.microsoft.com/office/drawing/2014/main" id="{674E2BA8-931D-06BA-16B6-42E60F549AF6}"/>
              </a:ext>
            </a:extLst>
          </p:cNvPr>
          <p:cNvSpPr>
            <a:spLocks noGrp="1"/>
          </p:cNvSpPr>
          <p:nvPr>
            <p:ph type="sldNum" sz="quarter" idx="12"/>
          </p:nvPr>
        </p:nvSpPr>
        <p:spPr/>
        <p:txBody>
          <a:bodyPr/>
          <a:lstStyle/>
          <a:p>
            <a:fld id="{0500E08A-8D3C-4EE5-AE16-2C012FBB40F3}" type="slidenum">
              <a:rPr lang="en-US" smtClean="0"/>
              <a:t>73</a:t>
            </a:fld>
            <a:endParaRPr lang="en-US"/>
          </a:p>
        </p:txBody>
      </p:sp>
    </p:spTree>
    <p:extLst>
      <p:ext uri="{BB962C8B-B14F-4D97-AF65-F5344CB8AC3E}">
        <p14:creationId xmlns:p14="http://schemas.microsoft.com/office/powerpoint/2010/main" val="40609015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1CE69F-771A-D07A-58AC-5F177834D9AD}"/>
              </a:ext>
            </a:extLst>
          </p:cNvPr>
          <p:cNvSpPr txBox="1"/>
          <p:nvPr/>
        </p:nvSpPr>
        <p:spPr>
          <a:xfrm>
            <a:off x="468260" y="348090"/>
            <a:ext cx="10666772" cy="3169073"/>
          </a:xfrm>
          <a:prstGeom prst="rect">
            <a:avLst/>
          </a:prstGeom>
          <a:noFill/>
        </p:spPr>
        <p:txBody>
          <a:bodyPr wrap="square">
            <a:spAutoFit/>
          </a:bodyPr>
          <a:lstStyle/>
          <a:p>
            <a:pPr marL="0" marR="0">
              <a:lnSpc>
                <a:spcPct val="115000"/>
              </a:lnSpc>
              <a:spcAft>
                <a:spcPts val="800"/>
              </a:spcAft>
              <a:buNone/>
            </a:pP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Challenges in Object Code Generation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Register allocation:</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Limited number of CPU registers.</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Instruction selection:</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Choosing efficient instructions for high-level operations.</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Calling conventions:</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Following platform-specific function call rules.</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Alignment:</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Ensuring data is stored at address boundaries.</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Relocation and linking:</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Supporting modularity and shared libraries</a:t>
            </a:r>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0A3AD21-06D0-0CE3-894C-DECC42C86AB4}"/>
              </a:ext>
            </a:extLst>
          </p:cNvPr>
          <p:cNvSpPr>
            <a:spLocks noGrp="1"/>
          </p:cNvSpPr>
          <p:nvPr>
            <p:ph type="dt" sz="half" idx="10"/>
          </p:nvPr>
        </p:nvSpPr>
        <p:spPr/>
        <p:txBody>
          <a:bodyPr/>
          <a:lstStyle/>
          <a:p>
            <a:fld id="{E851FE04-E1FF-4711-B146-079D9BF1EA6A}" type="datetime1">
              <a:rPr lang="en-US" smtClean="0"/>
              <a:t>7/24/2025</a:t>
            </a:fld>
            <a:endParaRPr lang="en-US"/>
          </a:p>
        </p:txBody>
      </p:sp>
      <p:sp>
        <p:nvSpPr>
          <p:cNvPr id="5" name="Footer Placeholder 4">
            <a:extLst>
              <a:ext uri="{FF2B5EF4-FFF2-40B4-BE49-F238E27FC236}">
                <a16:creationId xmlns:a16="http://schemas.microsoft.com/office/drawing/2014/main" id="{B1918F98-0E62-0312-2374-3F0D1BD4E994}"/>
              </a:ext>
            </a:extLst>
          </p:cNvPr>
          <p:cNvSpPr>
            <a:spLocks noGrp="1"/>
          </p:cNvSpPr>
          <p:nvPr>
            <p:ph type="ftr" sz="quarter" idx="11"/>
          </p:nvPr>
        </p:nvSpPr>
        <p:spPr/>
        <p:txBody>
          <a:bodyPr/>
          <a:lstStyle/>
          <a:p>
            <a:r>
              <a:rPr lang="en-US"/>
              <a:t>Compiler</a:t>
            </a:r>
          </a:p>
        </p:txBody>
      </p:sp>
      <p:sp>
        <p:nvSpPr>
          <p:cNvPr id="6" name="Slide Number Placeholder 5">
            <a:extLst>
              <a:ext uri="{FF2B5EF4-FFF2-40B4-BE49-F238E27FC236}">
                <a16:creationId xmlns:a16="http://schemas.microsoft.com/office/drawing/2014/main" id="{2408A498-9458-F624-5047-84C99C9E8EFF}"/>
              </a:ext>
            </a:extLst>
          </p:cNvPr>
          <p:cNvSpPr>
            <a:spLocks noGrp="1"/>
          </p:cNvSpPr>
          <p:nvPr>
            <p:ph type="sldNum" sz="quarter" idx="12"/>
          </p:nvPr>
        </p:nvSpPr>
        <p:spPr/>
        <p:txBody>
          <a:bodyPr/>
          <a:lstStyle/>
          <a:p>
            <a:fld id="{0500E08A-8D3C-4EE5-AE16-2C012FBB40F3}" type="slidenum">
              <a:rPr lang="en-US" smtClean="0"/>
              <a:t>74</a:t>
            </a:fld>
            <a:endParaRPr lang="en-US"/>
          </a:p>
        </p:txBody>
      </p:sp>
    </p:spTree>
    <p:extLst>
      <p:ext uri="{BB962C8B-B14F-4D97-AF65-F5344CB8AC3E}">
        <p14:creationId xmlns:p14="http://schemas.microsoft.com/office/powerpoint/2010/main" val="23417874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470D26-220D-0029-AC7D-CE0A4D10CF33}"/>
              </a:ext>
            </a:extLst>
          </p:cNvPr>
          <p:cNvSpPr txBox="1"/>
          <p:nvPr/>
        </p:nvSpPr>
        <p:spPr>
          <a:xfrm>
            <a:off x="763229" y="490458"/>
            <a:ext cx="6098458" cy="556434"/>
          </a:xfrm>
          <a:prstGeom prst="rect">
            <a:avLst/>
          </a:prstGeom>
          <a:noFill/>
        </p:spPr>
        <p:txBody>
          <a:bodyPr wrap="square">
            <a:spAutoFit/>
          </a:bodyPr>
          <a:lstStyle/>
          <a:p>
            <a:pPr marL="0" marR="0">
              <a:lnSpc>
                <a:spcPct val="115000"/>
              </a:lnSpc>
              <a:spcAft>
                <a:spcPts val="800"/>
              </a:spcAft>
              <a:buNone/>
            </a:pP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Importance in Compiler Design</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98E4627E-8D23-5880-0F95-F904178B8A2A}"/>
              </a:ext>
            </a:extLst>
          </p:cNvPr>
          <p:cNvGraphicFramePr>
            <a:graphicFrameLocks noGrp="1"/>
          </p:cNvGraphicFramePr>
          <p:nvPr>
            <p:extLst>
              <p:ext uri="{D42A27DB-BD31-4B8C-83A1-F6EECF244321}">
                <p14:modId xmlns:p14="http://schemas.microsoft.com/office/powerpoint/2010/main" val="3569981499"/>
              </p:ext>
            </p:extLst>
          </p:nvPr>
        </p:nvGraphicFramePr>
        <p:xfrm>
          <a:off x="838200" y="1651819"/>
          <a:ext cx="10515600" cy="4534217"/>
        </p:xfrm>
        <a:graphic>
          <a:graphicData uri="http://schemas.openxmlformats.org/drawingml/2006/table">
            <a:tbl>
              <a:tblPr firstRow="1" firstCol="1" bandRow="1"/>
              <a:tblGrid>
                <a:gridCol w="5257800">
                  <a:extLst>
                    <a:ext uri="{9D8B030D-6E8A-4147-A177-3AD203B41FA5}">
                      <a16:colId xmlns:a16="http://schemas.microsoft.com/office/drawing/2014/main" val="3274193426"/>
                    </a:ext>
                  </a:extLst>
                </a:gridCol>
                <a:gridCol w="5257800">
                  <a:extLst>
                    <a:ext uri="{9D8B030D-6E8A-4147-A177-3AD203B41FA5}">
                      <a16:colId xmlns:a16="http://schemas.microsoft.com/office/drawing/2014/main" val="3234001760"/>
                    </a:ext>
                  </a:extLst>
                </a:gridCol>
              </a:tblGrid>
              <a:tr h="438084">
                <a:tc>
                  <a:txBody>
                    <a:bodyPr/>
                    <a:lstStyle/>
                    <a:p>
                      <a:pPr marL="0" marR="0" algn="ctr">
                        <a:lnSpc>
                          <a:spcPts val="12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Compiler Task</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0"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ts val="1200"/>
                        </a:lnSpc>
                        <a:spcAft>
                          <a:spcPts val="800"/>
                        </a:spcAft>
                        <a:buNone/>
                      </a:pPr>
                      <a:r>
                        <a:rPr lang="en-US" sz="2400" b="1" ker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Involvement of Object Code</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0"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80588508"/>
                  </a:ext>
                </a:extLst>
              </a:tr>
              <a:tr h="633886">
                <a:tc>
                  <a:txBody>
                    <a:bodyPr/>
                    <a:lstStyle/>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Code Generation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Emits object code using IR and instruction patterns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1869333"/>
                  </a:ext>
                </a:extLst>
              </a:tr>
              <a:tr h="633886">
                <a:tc>
                  <a:txBody>
                    <a:bodyPr/>
                    <a:lstStyle/>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Optimization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Affects how object code is structured (e.g., fewer instructions)</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12492032"/>
                  </a:ext>
                </a:extLst>
              </a:tr>
              <a:tr h="633886">
                <a:tc>
                  <a:txBody>
                    <a:bodyPr/>
                    <a:lstStyle/>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Debugging</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Compiler may embed debug info in object code (e.g., DWARF)</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6482162"/>
                  </a:ext>
                </a:extLst>
              </a:tr>
              <a:tr h="893018">
                <a:tc>
                  <a:txBody>
                    <a:bodyPr/>
                    <a:lstStyle/>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Cross-compilation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86995" marB="2286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Object code generated for a different target architecture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86995" marB="2286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07037991"/>
                  </a:ext>
                </a:extLst>
              </a:tr>
            </a:tbl>
          </a:graphicData>
        </a:graphic>
      </p:graphicFrame>
      <p:sp>
        <p:nvSpPr>
          <p:cNvPr id="5" name="Date Placeholder 4">
            <a:extLst>
              <a:ext uri="{FF2B5EF4-FFF2-40B4-BE49-F238E27FC236}">
                <a16:creationId xmlns:a16="http://schemas.microsoft.com/office/drawing/2014/main" id="{7F7A761B-EF93-B14F-7C7E-8E97FF525879}"/>
              </a:ext>
            </a:extLst>
          </p:cNvPr>
          <p:cNvSpPr>
            <a:spLocks noGrp="1"/>
          </p:cNvSpPr>
          <p:nvPr>
            <p:ph type="dt" sz="half" idx="10"/>
          </p:nvPr>
        </p:nvSpPr>
        <p:spPr/>
        <p:txBody>
          <a:bodyPr/>
          <a:lstStyle/>
          <a:p>
            <a:fld id="{14991C38-321A-4338-9803-722B4CDE5F29}" type="datetime1">
              <a:rPr lang="en-US" smtClean="0"/>
              <a:t>7/24/2025</a:t>
            </a:fld>
            <a:endParaRPr lang="en-US"/>
          </a:p>
        </p:txBody>
      </p:sp>
      <p:sp>
        <p:nvSpPr>
          <p:cNvPr id="6" name="Footer Placeholder 5">
            <a:extLst>
              <a:ext uri="{FF2B5EF4-FFF2-40B4-BE49-F238E27FC236}">
                <a16:creationId xmlns:a16="http://schemas.microsoft.com/office/drawing/2014/main" id="{60DCD426-22B0-F290-8A94-A7625092E0C5}"/>
              </a:ext>
            </a:extLst>
          </p:cNvPr>
          <p:cNvSpPr>
            <a:spLocks noGrp="1"/>
          </p:cNvSpPr>
          <p:nvPr>
            <p:ph type="ftr" sz="quarter" idx="11"/>
          </p:nvPr>
        </p:nvSpPr>
        <p:spPr/>
        <p:txBody>
          <a:bodyPr/>
          <a:lstStyle/>
          <a:p>
            <a:r>
              <a:rPr lang="en-US"/>
              <a:t>Compiler</a:t>
            </a:r>
          </a:p>
        </p:txBody>
      </p:sp>
      <p:sp>
        <p:nvSpPr>
          <p:cNvPr id="7" name="Slide Number Placeholder 6">
            <a:extLst>
              <a:ext uri="{FF2B5EF4-FFF2-40B4-BE49-F238E27FC236}">
                <a16:creationId xmlns:a16="http://schemas.microsoft.com/office/drawing/2014/main" id="{33C35645-336D-33E7-6C89-3A5CAC882CB3}"/>
              </a:ext>
            </a:extLst>
          </p:cNvPr>
          <p:cNvSpPr>
            <a:spLocks noGrp="1"/>
          </p:cNvSpPr>
          <p:nvPr>
            <p:ph type="sldNum" sz="quarter" idx="12"/>
          </p:nvPr>
        </p:nvSpPr>
        <p:spPr/>
        <p:txBody>
          <a:bodyPr/>
          <a:lstStyle/>
          <a:p>
            <a:fld id="{0500E08A-8D3C-4EE5-AE16-2C012FBB40F3}" type="slidenum">
              <a:rPr lang="en-US" smtClean="0"/>
              <a:t>75</a:t>
            </a:fld>
            <a:endParaRPr lang="en-US"/>
          </a:p>
        </p:txBody>
      </p:sp>
    </p:spTree>
    <p:extLst>
      <p:ext uri="{BB962C8B-B14F-4D97-AF65-F5344CB8AC3E}">
        <p14:creationId xmlns:p14="http://schemas.microsoft.com/office/powerpoint/2010/main" val="42680149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209576-438E-7483-01AB-2BB9C43A1B31}"/>
              </a:ext>
            </a:extLst>
          </p:cNvPr>
          <p:cNvSpPr txBox="1"/>
          <p:nvPr/>
        </p:nvSpPr>
        <p:spPr>
          <a:xfrm>
            <a:off x="615746" y="505206"/>
            <a:ext cx="6098458" cy="556434"/>
          </a:xfrm>
          <a:prstGeom prst="rect">
            <a:avLst/>
          </a:prstGeom>
          <a:noFill/>
        </p:spPr>
        <p:txBody>
          <a:bodyPr wrap="square">
            <a:spAutoFit/>
          </a:bodyPr>
          <a:lstStyle/>
          <a:p>
            <a:pPr marL="0" marR="0">
              <a:lnSpc>
                <a:spcPct val="115000"/>
              </a:lnSpc>
              <a:spcAft>
                <a:spcPts val="800"/>
              </a:spcAft>
              <a:buNone/>
            </a:pP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Tools Involved</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95BCAAE5-FEB7-B0E8-7676-37F5BAA950C7}"/>
              </a:ext>
            </a:extLst>
          </p:cNvPr>
          <p:cNvGraphicFramePr>
            <a:graphicFrameLocks noGrp="1"/>
          </p:cNvGraphicFramePr>
          <p:nvPr>
            <p:extLst>
              <p:ext uri="{D42A27DB-BD31-4B8C-83A1-F6EECF244321}">
                <p14:modId xmlns:p14="http://schemas.microsoft.com/office/powerpoint/2010/main" val="1709237470"/>
              </p:ext>
            </p:extLst>
          </p:nvPr>
        </p:nvGraphicFramePr>
        <p:xfrm>
          <a:off x="838200" y="1696065"/>
          <a:ext cx="10515600" cy="4434045"/>
        </p:xfrm>
        <a:graphic>
          <a:graphicData uri="http://schemas.openxmlformats.org/drawingml/2006/table">
            <a:tbl>
              <a:tblPr firstRow="1" firstCol="1" bandRow="1"/>
              <a:tblGrid>
                <a:gridCol w="5257800">
                  <a:extLst>
                    <a:ext uri="{9D8B030D-6E8A-4147-A177-3AD203B41FA5}">
                      <a16:colId xmlns:a16="http://schemas.microsoft.com/office/drawing/2014/main" val="188432167"/>
                    </a:ext>
                  </a:extLst>
                </a:gridCol>
                <a:gridCol w="5257800">
                  <a:extLst>
                    <a:ext uri="{9D8B030D-6E8A-4147-A177-3AD203B41FA5}">
                      <a16:colId xmlns:a16="http://schemas.microsoft.com/office/drawing/2014/main" val="4165452176"/>
                    </a:ext>
                  </a:extLst>
                </a:gridCol>
              </a:tblGrid>
              <a:tr h="722670">
                <a:tc>
                  <a:txBody>
                    <a:bodyPr/>
                    <a:lstStyle/>
                    <a:p>
                      <a:pPr marL="0" marR="0" algn="ctr">
                        <a:lnSpc>
                          <a:spcPts val="12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Tool</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86995" marT="0" marB="86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ts val="12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Purpose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6995" marR="0" marT="0" marB="86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442600"/>
                  </a:ext>
                </a:extLst>
              </a:tr>
              <a:tr h="625210">
                <a:tc>
                  <a:txBody>
                    <a:bodyPr/>
                    <a:lstStyle/>
                    <a:p>
                      <a:pPr marL="0" marR="0" algn="ctr">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Assembler</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86995"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Converts assembly to object code</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86995" marR="0"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58287906"/>
                  </a:ext>
                </a:extLst>
              </a:tr>
              <a:tr h="625210">
                <a:tc>
                  <a:txBody>
                    <a:bodyPr/>
                    <a:lstStyle/>
                    <a:p>
                      <a:pPr marL="0" marR="0" algn="ctr">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Compiler</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86995"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Converts source to object code (with or without intermediate steps)</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86995" marR="0"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9628925"/>
                  </a:ext>
                </a:extLst>
              </a:tr>
              <a:tr h="625210">
                <a:tc>
                  <a:txBody>
                    <a:bodyPr/>
                    <a:lstStyle/>
                    <a:p>
                      <a:pPr marL="0" marR="0" algn="ctr">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Linker</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86995"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Combines object files into a single executable</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86995" marR="0"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1046471"/>
                  </a:ext>
                </a:extLst>
              </a:tr>
              <a:tr h="880796">
                <a:tc>
                  <a:txBody>
                    <a:bodyPr/>
                    <a:lstStyle/>
                    <a:p>
                      <a:pPr marL="0" marR="0" algn="ctr">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Disassembler</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86995" marT="86995" marB="2286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Converts object code back to readable assembly (e.g., </a:t>
                      </a:r>
                      <a:r>
                        <a:rPr lang="en-US" sz="2400" kern="0" dirty="0" err="1">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objdump</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6995" marR="0" marT="86995" marB="2286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4479097"/>
                  </a:ext>
                </a:extLst>
              </a:tr>
            </a:tbl>
          </a:graphicData>
        </a:graphic>
      </p:graphicFrame>
      <p:sp>
        <p:nvSpPr>
          <p:cNvPr id="5" name="Date Placeholder 4">
            <a:extLst>
              <a:ext uri="{FF2B5EF4-FFF2-40B4-BE49-F238E27FC236}">
                <a16:creationId xmlns:a16="http://schemas.microsoft.com/office/drawing/2014/main" id="{BBDAE63B-A2AE-A130-4C93-A4AC66A2ED21}"/>
              </a:ext>
            </a:extLst>
          </p:cNvPr>
          <p:cNvSpPr>
            <a:spLocks noGrp="1"/>
          </p:cNvSpPr>
          <p:nvPr>
            <p:ph type="dt" sz="half" idx="10"/>
          </p:nvPr>
        </p:nvSpPr>
        <p:spPr/>
        <p:txBody>
          <a:bodyPr/>
          <a:lstStyle/>
          <a:p>
            <a:fld id="{E7D7F8AE-C085-408A-9D24-9F293B46AB25}" type="datetime1">
              <a:rPr lang="en-US" smtClean="0"/>
              <a:t>7/24/2025</a:t>
            </a:fld>
            <a:endParaRPr lang="en-US"/>
          </a:p>
        </p:txBody>
      </p:sp>
      <p:sp>
        <p:nvSpPr>
          <p:cNvPr id="6" name="Footer Placeholder 5">
            <a:extLst>
              <a:ext uri="{FF2B5EF4-FFF2-40B4-BE49-F238E27FC236}">
                <a16:creationId xmlns:a16="http://schemas.microsoft.com/office/drawing/2014/main" id="{E1E62B06-A281-E732-3B93-C11A38FB91A4}"/>
              </a:ext>
            </a:extLst>
          </p:cNvPr>
          <p:cNvSpPr>
            <a:spLocks noGrp="1"/>
          </p:cNvSpPr>
          <p:nvPr>
            <p:ph type="ftr" sz="quarter" idx="11"/>
          </p:nvPr>
        </p:nvSpPr>
        <p:spPr/>
        <p:txBody>
          <a:bodyPr/>
          <a:lstStyle/>
          <a:p>
            <a:r>
              <a:rPr lang="en-US"/>
              <a:t>Compiler</a:t>
            </a:r>
          </a:p>
        </p:txBody>
      </p:sp>
      <p:sp>
        <p:nvSpPr>
          <p:cNvPr id="7" name="Slide Number Placeholder 6">
            <a:extLst>
              <a:ext uri="{FF2B5EF4-FFF2-40B4-BE49-F238E27FC236}">
                <a16:creationId xmlns:a16="http://schemas.microsoft.com/office/drawing/2014/main" id="{5AC333A5-E38B-A6A2-794E-AA0FF2CECFD1}"/>
              </a:ext>
            </a:extLst>
          </p:cNvPr>
          <p:cNvSpPr>
            <a:spLocks noGrp="1"/>
          </p:cNvSpPr>
          <p:nvPr>
            <p:ph type="sldNum" sz="quarter" idx="12"/>
          </p:nvPr>
        </p:nvSpPr>
        <p:spPr/>
        <p:txBody>
          <a:bodyPr/>
          <a:lstStyle/>
          <a:p>
            <a:fld id="{0500E08A-8D3C-4EE5-AE16-2C012FBB40F3}" type="slidenum">
              <a:rPr lang="en-US" smtClean="0"/>
              <a:t>76</a:t>
            </a:fld>
            <a:endParaRPr lang="en-US"/>
          </a:p>
        </p:txBody>
      </p:sp>
    </p:spTree>
    <p:extLst>
      <p:ext uri="{BB962C8B-B14F-4D97-AF65-F5344CB8AC3E}">
        <p14:creationId xmlns:p14="http://schemas.microsoft.com/office/powerpoint/2010/main" val="99334236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AF24DC-996E-B471-9B09-430FED6B3135}"/>
              </a:ext>
            </a:extLst>
          </p:cNvPr>
          <p:cNvSpPr txBox="1"/>
          <p:nvPr/>
        </p:nvSpPr>
        <p:spPr>
          <a:xfrm>
            <a:off x="586248" y="323850"/>
            <a:ext cx="10327558" cy="4071692"/>
          </a:xfrm>
          <a:prstGeom prst="rect">
            <a:avLst/>
          </a:prstGeom>
          <a:noFill/>
        </p:spPr>
        <p:txBody>
          <a:bodyPr wrap="square">
            <a:spAutoFit/>
          </a:bodyPr>
          <a:lstStyle/>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Security and Optimization Aspects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Security</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Object code can be analyzed for vulnerabilities (e.g., buffer overflows).</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Obfuscation</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Reverse engineering object code is difficult without debug info.</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Optimization</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Object code can be optimized for:</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Symbol" panose="05050102010706020507" pitchFamily="18" charset="2"/>
              <a:buChar char=""/>
              <a:tabLst>
                <a:tab pos="9144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Size (space-constrained systems)</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Symbol" panose="05050102010706020507" pitchFamily="18" charset="2"/>
              <a:buChar char=""/>
              <a:tabLst>
                <a:tab pos="9144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Speed (real-time systems)</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Symbol" panose="05050102010706020507" pitchFamily="18" charset="2"/>
              <a:buChar char=""/>
              <a:tabLst>
                <a:tab pos="9144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Energy (embedded/IoT devices)</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1B9BD50-7F3F-1C4A-D257-5A1B3BBE58CB}"/>
              </a:ext>
            </a:extLst>
          </p:cNvPr>
          <p:cNvSpPr>
            <a:spLocks noGrp="1"/>
          </p:cNvSpPr>
          <p:nvPr>
            <p:ph type="dt" sz="half" idx="10"/>
          </p:nvPr>
        </p:nvSpPr>
        <p:spPr/>
        <p:txBody>
          <a:bodyPr/>
          <a:lstStyle/>
          <a:p>
            <a:fld id="{685756BE-C411-4A1B-A902-086A257BDF59}" type="datetime1">
              <a:rPr lang="en-US" smtClean="0"/>
              <a:t>7/24/2025</a:t>
            </a:fld>
            <a:endParaRPr lang="en-US"/>
          </a:p>
        </p:txBody>
      </p:sp>
      <p:sp>
        <p:nvSpPr>
          <p:cNvPr id="5" name="Footer Placeholder 4">
            <a:extLst>
              <a:ext uri="{FF2B5EF4-FFF2-40B4-BE49-F238E27FC236}">
                <a16:creationId xmlns:a16="http://schemas.microsoft.com/office/drawing/2014/main" id="{17BCF921-5771-37E5-BB62-7951F84B8C57}"/>
              </a:ext>
            </a:extLst>
          </p:cNvPr>
          <p:cNvSpPr>
            <a:spLocks noGrp="1"/>
          </p:cNvSpPr>
          <p:nvPr>
            <p:ph type="ftr" sz="quarter" idx="11"/>
          </p:nvPr>
        </p:nvSpPr>
        <p:spPr/>
        <p:txBody>
          <a:bodyPr/>
          <a:lstStyle/>
          <a:p>
            <a:r>
              <a:rPr lang="en-US"/>
              <a:t>Compiler</a:t>
            </a:r>
          </a:p>
        </p:txBody>
      </p:sp>
      <p:sp>
        <p:nvSpPr>
          <p:cNvPr id="6" name="Slide Number Placeholder 5">
            <a:extLst>
              <a:ext uri="{FF2B5EF4-FFF2-40B4-BE49-F238E27FC236}">
                <a16:creationId xmlns:a16="http://schemas.microsoft.com/office/drawing/2014/main" id="{7568C3EF-C7A5-886E-45D4-F57A71142355}"/>
              </a:ext>
            </a:extLst>
          </p:cNvPr>
          <p:cNvSpPr>
            <a:spLocks noGrp="1"/>
          </p:cNvSpPr>
          <p:nvPr>
            <p:ph type="sldNum" sz="quarter" idx="12"/>
          </p:nvPr>
        </p:nvSpPr>
        <p:spPr/>
        <p:txBody>
          <a:bodyPr/>
          <a:lstStyle/>
          <a:p>
            <a:fld id="{0500E08A-8D3C-4EE5-AE16-2C012FBB40F3}" type="slidenum">
              <a:rPr lang="en-US" smtClean="0"/>
              <a:t>77</a:t>
            </a:fld>
            <a:endParaRPr lang="en-US"/>
          </a:p>
        </p:txBody>
      </p:sp>
    </p:spTree>
    <p:extLst>
      <p:ext uri="{BB962C8B-B14F-4D97-AF65-F5344CB8AC3E}">
        <p14:creationId xmlns:p14="http://schemas.microsoft.com/office/powerpoint/2010/main" val="9596075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BEDEF5-37E5-B4FF-DF12-E3ECC798F03D}"/>
              </a:ext>
            </a:extLst>
          </p:cNvPr>
          <p:cNvSpPr txBox="1"/>
          <p:nvPr/>
        </p:nvSpPr>
        <p:spPr>
          <a:xfrm>
            <a:off x="1603272" y="702892"/>
            <a:ext cx="8985455" cy="4520597"/>
          </a:xfrm>
          <a:prstGeom prst="rect">
            <a:avLst/>
          </a:prstGeom>
          <a:noFill/>
        </p:spPr>
        <p:txBody>
          <a:bodyPr wrap="square">
            <a:spAutoFit/>
          </a:bodyPr>
          <a:lstStyle/>
          <a:p>
            <a:pPr marL="0" marR="0" algn="just">
              <a:lnSpc>
                <a:spcPct val="115000"/>
              </a:lnSpc>
              <a:spcAft>
                <a:spcPts val="800"/>
              </a:spcAft>
              <a:buNone/>
            </a:pP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Object code is the bridge between human-readable source code and executable machine code. It is highly architecture-dependent and forms the basis of executable files. In compiler design, generating efficient object code is critical to ensure fast, correct, and secure program execution. Compilers must carefully handle the translation of high-level constructs to low-level instructions while considering hardware constraints, optimization opportunities, and system conventions.</a:t>
            </a:r>
            <a:endParaRPr lang="en-US" sz="28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57AE355-CA8B-78F6-280A-F982FEE1C12E}"/>
              </a:ext>
            </a:extLst>
          </p:cNvPr>
          <p:cNvSpPr>
            <a:spLocks noGrp="1"/>
          </p:cNvSpPr>
          <p:nvPr>
            <p:ph type="dt" sz="half" idx="10"/>
          </p:nvPr>
        </p:nvSpPr>
        <p:spPr/>
        <p:txBody>
          <a:bodyPr/>
          <a:lstStyle/>
          <a:p>
            <a:fld id="{40049E9F-7FED-4ADA-AC05-07DED6C6BB6E}" type="datetime1">
              <a:rPr lang="en-US" smtClean="0"/>
              <a:t>7/24/2025</a:t>
            </a:fld>
            <a:endParaRPr lang="en-US"/>
          </a:p>
        </p:txBody>
      </p:sp>
      <p:sp>
        <p:nvSpPr>
          <p:cNvPr id="5" name="Footer Placeholder 4">
            <a:extLst>
              <a:ext uri="{FF2B5EF4-FFF2-40B4-BE49-F238E27FC236}">
                <a16:creationId xmlns:a16="http://schemas.microsoft.com/office/drawing/2014/main" id="{D3B90C75-EEAA-1452-A37C-71B22D197A18}"/>
              </a:ext>
            </a:extLst>
          </p:cNvPr>
          <p:cNvSpPr>
            <a:spLocks noGrp="1"/>
          </p:cNvSpPr>
          <p:nvPr>
            <p:ph type="ftr" sz="quarter" idx="11"/>
          </p:nvPr>
        </p:nvSpPr>
        <p:spPr/>
        <p:txBody>
          <a:bodyPr/>
          <a:lstStyle/>
          <a:p>
            <a:r>
              <a:rPr lang="en-US"/>
              <a:t>Compiler</a:t>
            </a:r>
          </a:p>
        </p:txBody>
      </p:sp>
      <p:sp>
        <p:nvSpPr>
          <p:cNvPr id="6" name="Slide Number Placeholder 5">
            <a:extLst>
              <a:ext uri="{FF2B5EF4-FFF2-40B4-BE49-F238E27FC236}">
                <a16:creationId xmlns:a16="http://schemas.microsoft.com/office/drawing/2014/main" id="{822CEB1A-AF38-FA27-921D-767D4A39D107}"/>
              </a:ext>
            </a:extLst>
          </p:cNvPr>
          <p:cNvSpPr>
            <a:spLocks noGrp="1"/>
          </p:cNvSpPr>
          <p:nvPr>
            <p:ph type="sldNum" sz="quarter" idx="12"/>
          </p:nvPr>
        </p:nvSpPr>
        <p:spPr/>
        <p:txBody>
          <a:bodyPr/>
          <a:lstStyle/>
          <a:p>
            <a:fld id="{0500E08A-8D3C-4EE5-AE16-2C012FBB40F3}" type="slidenum">
              <a:rPr lang="en-US" smtClean="0"/>
              <a:t>78</a:t>
            </a:fld>
            <a:endParaRPr lang="en-US"/>
          </a:p>
        </p:txBody>
      </p:sp>
    </p:spTree>
    <p:extLst>
      <p:ext uri="{BB962C8B-B14F-4D97-AF65-F5344CB8AC3E}">
        <p14:creationId xmlns:p14="http://schemas.microsoft.com/office/powerpoint/2010/main" val="33998197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F6F08F-41E8-2838-F42A-0207E6E57885}"/>
              </a:ext>
            </a:extLst>
          </p:cNvPr>
          <p:cNvSpPr txBox="1"/>
          <p:nvPr/>
        </p:nvSpPr>
        <p:spPr>
          <a:xfrm>
            <a:off x="2444545" y="1784243"/>
            <a:ext cx="7967816" cy="1754326"/>
          </a:xfrm>
          <a:prstGeom prst="rect">
            <a:avLst/>
          </a:prstGeom>
          <a:noFill/>
        </p:spPr>
        <p:txBody>
          <a:bodyPr wrap="square">
            <a:spAutoFit/>
          </a:bodyPr>
          <a:lstStyle/>
          <a:p>
            <a:pPr algn="ctr"/>
            <a:r>
              <a:rPr lang="en-US" sz="5400" b="1" kern="1800" dirty="0">
                <a:solidFill>
                  <a:srgbClr val="0D0D0D"/>
                </a:solidFill>
                <a:effectLst/>
                <a:latin typeface="Times New Roman" panose="02020603050405020304" pitchFamily="18" charset="0"/>
                <a:ea typeface="Times New Roman" panose="02020603050405020304" pitchFamily="18" charset="0"/>
              </a:rPr>
              <a:t>Run-Time Environment in Compiler Design</a:t>
            </a:r>
            <a:endParaRPr lang="en-US" sz="5400" dirty="0"/>
          </a:p>
        </p:txBody>
      </p:sp>
      <p:sp>
        <p:nvSpPr>
          <p:cNvPr id="4" name="Date Placeholder 3">
            <a:extLst>
              <a:ext uri="{FF2B5EF4-FFF2-40B4-BE49-F238E27FC236}">
                <a16:creationId xmlns:a16="http://schemas.microsoft.com/office/drawing/2014/main" id="{1F910A33-01F9-13C1-B7E1-5164EC707A0F}"/>
              </a:ext>
            </a:extLst>
          </p:cNvPr>
          <p:cNvSpPr>
            <a:spLocks noGrp="1"/>
          </p:cNvSpPr>
          <p:nvPr>
            <p:ph type="dt" sz="half" idx="10"/>
          </p:nvPr>
        </p:nvSpPr>
        <p:spPr/>
        <p:txBody>
          <a:bodyPr/>
          <a:lstStyle/>
          <a:p>
            <a:fld id="{795ECA4B-2FE7-42CE-A2BC-70A93C4C712C}" type="datetime1">
              <a:rPr lang="en-US" smtClean="0"/>
              <a:t>7/24/2025</a:t>
            </a:fld>
            <a:endParaRPr lang="en-US"/>
          </a:p>
        </p:txBody>
      </p:sp>
      <p:sp>
        <p:nvSpPr>
          <p:cNvPr id="5" name="Footer Placeholder 4">
            <a:extLst>
              <a:ext uri="{FF2B5EF4-FFF2-40B4-BE49-F238E27FC236}">
                <a16:creationId xmlns:a16="http://schemas.microsoft.com/office/drawing/2014/main" id="{A94F31FA-9EDE-BFF4-841A-B7B5E98F95DA}"/>
              </a:ext>
            </a:extLst>
          </p:cNvPr>
          <p:cNvSpPr>
            <a:spLocks noGrp="1"/>
          </p:cNvSpPr>
          <p:nvPr>
            <p:ph type="ftr" sz="quarter" idx="11"/>
          </p:nvPr>
        </p:nvSpPr>
        <p:spPr/>
        <p:txBody>
          <a:bodyPr/>
          <a:lstStyle/>
          <a:p>
            <a:r>
              <a:rPr lang="en-US"/>
              <a:t>Compiler</a:t>
            </a:r>
          </a:p>
        </p:txBody>
      </p:sp>
      <p:sp>
        <p:nvSpPr>
          <p:cNvPr id="6" name="Slide Number Placeholder 5">
            <a:extLst>
              <a:ext uri="{FF2B5EF4-FFF2-40B4-BE49-F238E27FC236}">
                <a16:creationId xmlns:a16="http://schemas.microsoft.com/office/drawing/2014/main" id="{911EC5D8-B2EB-29A0-8353-E3FF72E2792F}"/>
              </a:ext>
            </a:extLst>
          </p:cNvPr>
          <p:cNvSpPr>
            <a:spLocks noGrp="1"/>
          </p:cNvSpPr>
          <p:nvPr>
            <p:ph type="sldNum" sz="quarter" idx="12"/>
          </p:nvPr>
        </p:nvSpPr>
        <p:spPr/>
        <p:txBody>
          <a:bodyPr/>
          <a:lstStyle/>
          <a:p>
            <a:fld id="{0500E08A-8D3C-4EE5-AE16-2C012FBB40F3}" type="slidenum">
              <a:rPr lang="en-US" smtClean="0"/>
              <a:t>79</a:t>
            </a:fld>
            <a:endParaRPr lang="en-US"/>
          </a:p>
        </p:txBody>
      </p:sp>
    </p:spTree>
    <p:extLst>
      <p:ext uri="{BB962C8B-B14F-4D97-AF65-F5344CB8AC3E}">
        <p14:creationId xmlns:p14="http://schemas.microsoft.com/office/powerpoint/2010/main" val="4146936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F9A9AB-5922-BED4-12A5-472D44AFEA8D}"/>
              </a:ext>
            </a:extLst>
          </p:cNvPr>
          <p:cNvSpPr txBox="1"/>
          <p:nvPr/>
        </p:nvSpPr>
        <p:spPr>
          <a:xfrm>
            <a:off x="412955" y="168825"/>
            <a:ext cx="11326761" cy="6230424"/>
          </a:xfrm>
          <a:prstGeom prst="rect">
            <a:avLst/>
          </a:prstGeom>
          <a:noFill/>
        </p:spPr>
        <p:txBody>
          <a:bodyPr wrap="square">
            <a:spAutoFit/>
          </a:bodyPr>
          <a:lstStyle/>
          <a:p>
            <a:pPr marL="0" marR="0">
              <a:lnSpc>
                <a:spcPct val="115000"/>
              </a:lnSpc>
              <a:spcAft>
                <a:spcPts val="800"/>
              </a:spcAft>
              <a:buNone/>
            </a:pP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Translation of Declarations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For translating a declaration like: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int x, y;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We can define: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Grammar</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D → T L</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 → int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L → L , id</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L → id</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Semantic Rules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 → int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T.type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'int'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L → L1 , id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addType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(id.name, L1.type)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L → id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addType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(id.name,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T.type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kern="0" dirty="0">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Here,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addType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is a function to insert the variable and its type into the symbol table.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Date Placeholder 1">
            <a:extLst>
              <a:ext uri="{FF2B5EF4-FFF2-40B4-BE49-F238E27FC236}">
                <a16:creationId xmlns:a16="http://schemas.microsoft.com/office/drawing/2014/main" id="{E5D114A3-BD14-093F-1A5D-76828EACD8DC}"/>
              </a:ext>
            </a:extLst>
          </p:cNvPr>
          <p:cNvSpPr>
            <a:spLocks noGrp="1"/>
          </p:cNvSpPr>
          <p:nvPr>
            <p:ph type="dt" sz="half" idx="10"/>
          </p:nvPr>
        </p:nvSpPr>
        <p:spPr/>
        <p:txBody>
          <a:bodyPr/>
          <a:lstStyle/>
          <a:p>
            <a:fld id="{83DE261B-06CF-4D9C-8127-1D380E4DE77A}" type="datetime1">
              <a:rPr lang="en-US" smtClean="0"/>
              <a:t>7/24/2025</a:t>
            </a:fld>
            <a:endParaRPr lang="en-US"/>
          </a:p>
        </p:txBody>
      </p:sp>
      <p:sp>
        <p:nvSpPr>
          <p:cNvPr id="4" name="Footer Placeholder 3">
            <a:extLst>
              <a:ext uri="{FF2B5EF4-FFF2-40B4-BE49-F238E27FC236}">
                <a16:creationId xmlns:a16="http://schemas.microsoft.com/office/drawing/2014/main" id="{C4480952-C36C-B61D-229A-6E6606B20317}"/>
              </a:ext>
            </a:extLst>
          </p:cNvPr>
          <p:cNvSpPr>
            <a:spLocks noGrp="1"/>
          </p:cNvSpPr>
          <p:nvPr>
            <p:ph type="ftr" sz="quarter" idx="11"/>
          </p:nvPr>
        </p:nvSpPr>
        <p:spPr/>
        <p:txBody>
          <a:bodyPr/>
          <a:lstStyle/>
          <a:p>
            <a:r>
              <a:rPr lang="en-US"/>
              <a:t>Compiler</a:t>
            </a:r>
          </a:p>
        </p:txBody>
      </p:sp>
      <p:sp>
        <p:nvSpPr>
          <p:cNvPr id="5" name="Slide Number Placeholder 4">
            <a:extLst>
              <a:ext uri="{FF2B5EF4-FFF2-40B4-BE49-F238E27FC236}">
                <a16:creationId xmlns:a16="http://schemas.microsoft.com/office/drawing/2014/main" id="{F5B8BDDA-AAF5-0E25-F253-EA5D1C35E25E}"/>
              </a:ext>
            </a:extLst>
          </p:cNvPr>
          <p:cNvSpPr>
            <a:spLocks noGrp="1"/>
          </p:cNvSpPr>
          <p:nvPr>
            <p:ph type="sldNum" sz="quarter" idx="12"/>
          </p:nvPr>
        </p:nvSpPr>
        <p:spPr/>
        <p:txBody>
          <a:bodyPr/>
          <a:lstStyle/>
          <a:p>
            <a:fld id="{0500E08A-8D3C-4EE5-AE16-2C012FBB40F3}" type="slidenum">
              <a:rPr lang="en-US" smtClean="0"/>
              <a:t>8</a:t>
            </a:fld>
            <a:endParaRPr lang="en-US"/>
          </a:p>
        </p:txBody>
      </p:sp>
    </p:spTree>
    <p:extLst>
      <p:ext uri="{BB962C8B-B14F-4D97-AF65-F5344CB8AC3E}">
        <p14:creationId xmlns:p14="http://schemas.microsoft.com/office/powerpoint/2010/main" val="41133268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FA9868-EB95-E3D6-6C46-961950D8F256}"/>
              </a:ext>
            </a:extLst>
          </p:cNvPr>
          <p:cNvSpPr txBox="1"/>
          <p:nvPr/>
        </p:nvSpPr>
        <p:spPr>
          <a:xfrm>
            <a:off x="1032388" y="864757"/>
            <a:ext cx="10235380" cy="3108543"/>
          </a:xfrm>
          <a:prstGeom prst="rect">
            <a:avLst/>
          </a:prstGeom>
          <a:noFill/>
        </p:spPr>
        <p:txBody>
          <a:bodyPr wrap="square">
            <a:spAutoFit/>
          </a:bodyPr>
          <a:lstStyle/>
          <a:p>
            <a:pPr algn="just"/>
            <a:r>
              <a:rPr lang="en-US" sz="2800" b="1" kern="0" dirty="0">
                <a:solidFill>
                  <a:srgbClr val="0D0D0D"/>
                </a:solidFill>
                <a:effectLst/>
                <a:latin typeface="Times New Roman" panose="02020603050405020304" pitchFamily="18" charset="0"/>
                <a:ea typeface="Times New Roman" panose="02020603050405020304" pitchFamily="18" charset="0"/>
              </a:rPr>
              <a:t>Run-Time Environment (RTE)</a:t>
            </a:r>
            <a:r>
              <a:rPr lang="en-US" sz="2800" kern="0" dirty="0">
                <a:solidFill>
                  <a:srgbClr val="0D0D0D"/>
                </a:solidFill>
                <a:effectLst/>
                <a:latin typeface="Times New Roman" panose="02020603050405020304" pitchFamily="18" charset="0"/>
                <a:ea typeface="Times New Roman" panose="02020603050405020304" pitchFamily="18" charset="0"/>
              </a:rPr>
              <a:t> refers to the framework that supports the </a:t>
            </a:r>
            <a:r>
              <a:rPr lang="en-US" sz="2800" b="1" kern="0" dirty="0">
                <a:solidFill>
                  <a:srgbClr val="0D0D0D"/>
                </a:solidFill>
                <a:effectLst/>
                <a:latin typeface="Times New Roman" panose="02020603050405020304" pitchFamily="18" charset="0"/>
                <a:ea typeface="Times New Roman" panose="02020603050405020304" pitchFamily="18" charset="0"/>
              </a:rPr>
              <a:t>execution of a compiled program</a:t>
            </a:r>
            <a:r>
              <a:rPr lang="en-US" sz="2800" kern="0" dirty="0">
                <a:solidFill>
                  <a:srgbClr val="0D0D0D"/>
                </a:solidFill>
                <a:effectLst/>
                <a:latin typeface="Times New Roman" panose="02020603050405020304" pitchFamily="18" charset="0"/>
                <a:ea typeface="Times New Roman" panose="02020603050405020304" pitchFamily="18" charset="0"/>
              </a:rPr>
              <a:t>. It includes the organization of </a:t>
            </a:r>
            <a:r>
              <a:rPr lang="en-US" sz="2800" b="1" kern="0" dirty="0">
                <a:solidFill>
                  <a:srgbClr val="0D0D0D"/>
                </a:solidFill>
                <a:effectLst/>
                <a:latin typeface="Times New Roman" panose="02020603050405020304" pitchFamily="18" charset="0"/>
                <a:ea typeface="Times New Roman" panose="02020603050405020304" pitchFamily="18" charset="0"/>
              </a:rPr>
              <a:t>memory</a:t>
            </a:r>
            <a:r>
              <a:rPr lang="en-US" sz="2800" kern="0" dirty="0">
                <a:solidFill>
                  <a:srgbClr val="0D0D0D"/>
                </a:solidFill>
                <a:effectLst/>
                <a:latin typeface="Times New Roman" panose="02020603050405020304" pitchFamily="18" charset="0"/>
                <a:ea typeface="Times New Roman" panose="02020603050405020304" pitchFamily="18" charset="0"/>
              </a:rPr>
              <a:t>, </a:t>
            </a:r>
            <a:r>
              <a:rPr lang="en-US" sz="2800" b="1" kern="0" dirty="0">
                <a:solidFill>
                  <a:srgbClr val="0D0D0D"/>
                </a:solidFill>
                <a:effectLst/>
                <a:latin typeface="Times New Roman" panose="02020603050405020304" pitchFamily="18" charset="0"/>
                <a:ea typeface="Times New Roman" panose="02020603050405020304" pitchFamily="18" charset="0"/>
              </a:rPr>
              <a:t>support for procedure calls</a:t>
            </a:r>
            <a:r>
              <a:rPr lang="en-US" sz="2800" kern="0" dirty="0">
                <a:solidFill>
                  <a:srgbClr val="0D0D0D"/>
                </a:solidFill>
                <a:effectLst/>
                <a:latin typeface="Times New Roman" panose="02020603050405020304" pitchFamily="18" charset="0"/>
                <a:ea typeface="Times New Roman" panose="02020603050405020304" pitchFamily="18" charset="0"/>
              </a:rPr>
              <a:t>, </a:t>
            </a:r>
            <a:r>
              <a:rPr lang="en-US" sz="2800" b="1" kern="0" dirty="0">
                <a:solidFill>
                  <a:srgbClr val="0D0D0D"/>
                </a:solidFill>
                <a:effectLst/>
                <a:latin typeface="Times New Roman" panose="02020603050405020304" pitchFamily="18" charset="0"/>
                <a:ea typeface="Times New Roman" panose="02020603050405020304" pitchFamily="18" charset="0"/>
              </a:rPr>
              <a:t>management of variables</a:t>
            </a:r>
            <a:r>
              <a:rPr lang="en-US" sz="2800" kern="0" dirty="0">
                <a:solidFill>
                  <a:srgbClr val="0D0D0D"/>
                </a:solidFill>
                <a:effectLst/>
                <a:latin typeface="Times New Roman" panose="02020603050405020304" pitchFamily="18" charset="0"/>
                <a:ea typeface="Times New Roman" panose="02020603050405020304" pitchFamily="18" charset="0"/>
              </a:rPr>
              <a:t>, and </a:t>
            </a:r>
            <a:r>
              <a:rPr lang="en-US" sz="2800" b="1" kern="0" dirty="0">
                <a:solidFill>
                  <a:srgbClr val="0D0D0D"/>
                </a:solidFill>
                <a:effectLst/>
                <a:latin typeface="Times New Roman" panose="02020603050405020304" pitchFamily="18" charset="0"/>
                <a:ea typeface="Times New Roman" panose="02020603050405020304" pitchFamily="18" charset="0"/>
              </a:rPr>
              <a:t>control flow</a:t>
            </a:r>
            <a:r>
              <a:rPr lang="en-US" sz="2800" kern="0" dirty="0">
                <a:solidFill>
                  <a:srgbClr val="0D0D0D"/>
                </a:solidFill>
                <a:effectLst/>
                <a:latin typeface="Times New Roman" panose="02020603050405020304" pitchFamily="18" charset="0"/>
                <a:ea typeface="Times New Roman" panose="02020603050405020304" pitchFamily="18" charset="0"/>
              </a:rPr>
              <a:t> during execution. While compilers generate the code, the run-time environment defines </a:t>
            </a:r>
            <a:r>
              <a:rPr lang="en-US" sz="2800" b="1" kern="0" dirty="0">
                <a:solidFill>
                  <a:srgbClr val="0D0D0D"/>
                </a:solidFill>
                <a:effectLst/>
                <a:latin typeface="Times New Roman" panose="02020603050405020304" pitchFamily="18" charset="0"/>
                <a:ea typeface="Times New Roman" panose="02020603050405020304" pitchFamily="18" charset="0"/>
              </a:rPr>
              <a:t>how</a:t>
            </a:r>
            <a:r>
              <a:rPr lang="en-US" sz="2800" kern="0" dirty="0">
                <a:solidFill>
                  <a:srgbClr val="0D0D0D"/>
                </a:solidFill>
                <a:effectLst/>
                <a:latin typeface="Times New Roman" panose="02020603050405020304" pitchFamily="18" charset="0"/>
                <a:ea typeface="Times New Roman" panose="02020603050405020304" pitchFamily="18" charset="0"/>
              </a:rPr>
              <a:t> and </a:t>
            </a:r>
            <a:r>
              <a:rPr lang="en-US" sz="2800" b="1" kern="0" dirty="0">
                <a:solidFill>
                  <a:srgbClr val="0D0D0D"/>
                </a:solidFill>
                <a:effectLst/>
                <a:latin typeface="Times New Roman" panose="02020603050405020304" pitchFamily="18" charset="0"/>
                <a:ea typeface="Times New Roman" panose="02020603050405020304" pitchFamily="18" charset="0"/>
              </a:rPr>
              <a:t>where</a:t>
            </a:r>
            <a:r>
              <a:rPr lang="en-US" sz="2800" kern="0" dirty="0">
                <a:solidFill>
                  <a:srgbClr val="0D0D0D"/>
                </a:solidFill>
                <a:effectLst/>
                <a:latin typeface="Times New Roman" panose="02020603050405020304" pitchFamily="18" charset="0"/>
                <a:ea typeface="Times New Roman" panose="02020603050405020304" pitchFamily="18" charset="0"/>
              </a:rPr>
              <a:t> that code and data reside during program execution</a:t>
            </a:r>
            <a:endParaRPr lang="en-US" sz="2800" dirty="0"/>
          </a:p>
        </p:txBody>
      </p:sp>
      <p:sp>
        <p:nvSpPr>
          <p:cNvPr id="4" name="Date Placeholder 3">
            <a:extLst>
              <a:ext uri="{FF2B5EF4-FFF2-40B4-BE49-F238E27FC236}">
                <a16:creationId xmlns:a16="http://schemas.microsoft.com/office/drawing/2014/main" id="{DC5113DC-BAB4-5B18-1294-6BB089070CD6}"/>
              </a:ext>
            </a:extLst>
          </p:cNvPr>
          <p:cNvSpPr>
            <a:spLocks noGrp="1"/>
          </p:cNvSpPr>
          <p:nvPr>
            <p:ph type="dt" sz="half" idx="10"/>
          </p:nvPr>
        </p:nvSpPr>
        <p:spPr/>
        <p:txBody>
          <a:bodyPr/>
          <a:lstStyle/>
          <a:p>
            <a:fld id="{7FE33017-4691-4328-9B83-2FE9DAF90447}" type="datetime1">
              <a:rPr lang="en-US" smtClean="0"/>
              <a:t>7/24/2025</a:t>
            </a:fld>
            <a:endParaRPr lang="en-US"/>
          </a:p>
        </p:txBody>
      </p:sp>
      <p:sp>
        <p:nvSpPr>
          <p:cNvPr id="5" name="Footer Placeholder 4">
            <a:extLst>
              <a:ext uri="{FF2B5EF4-FFF2-40B4-BE49-F238E27FC236}">
                <a16:creationId xmlns:a16="http://schemas.microsoft.com/office/drawing/2014/main" id="{778F1F1E-35E1-5A56-8ED4-31D60C8DD4C0}"/>
              </a:ext>
            </a:extLst>
          </p:cNvPr>
          <p:cNvSpPr>
            <a:spLocks noGrp="1"/>
          </p:cNvSpPr>
          <p:nvPr>
            <p:ph type="ftr" sz="quarter" idx="11"/>
          </p:nvPr>
        </p:nvSpPr>
        <p:spPr/>
        <p:txBody>
          <a:bodyPr/>
          <a:lstStyle/>
          <a:p>
            <a:r>
              <a:rPr lang="en-US"/>
              <a:t>Compiler</a:t>
            </a:r>
          </a:p>
        </p:txBody>
      </p:sp>
      <p:sp>
        <p:nvSpPr>
          <p:cNvPr id="6" name="Slide Number Placeholder 5">
            <a:extLst>
              <a:ext uri="{FF2B5EF4-FFF2-40B4-BE49-F238E27FC236}">
                <a16:creationId xmlns:a16="http://schemas.microsoft.com/office/drawing/2014/main" id="{61C31B38-B9A6-A787-1A73-AB1502675629}"/>
              </a:ext>
            </a:extLst>
          </p:cNvPr>
          <p:cNvSpPr>
            <a:spLocks noGrp="1"/>
          </p:cNvSpPr>
          <p:nvPr>
            <p:ph type="sldNum" sz="quarter" idx="12"/>
          </p:nvPr>
        </p:nvSpPr>
        <p:spPr/>
        <p:txBody>
          <a:bodyPr/>
          <a:lstStyle/>
          <a:p>
            <a:fld id="{0500E08A-8D3C-4EE5-AE16-2C012FBB40F3}" type="slidenum">
              <a:rPr lang="en-US" smtClean="0"/>
              <a:t>80</a:t>
            </a:fld>
            <a:endParaRPr lang="en-US"/>
          </a:p>
        </p:txBody>
      </p:sp>
    </p:spTree>
    <p:extLst>
      <p:ext uri="{BB962C8B-B14F-4D97-AF65-F5344CB8AC3E}">
        <p14:creationId xmlns:p14="http://schemas.microsoft.com/office/powerpoint/2010/main" val="22219200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D5FFC1-8779-C02A-3E6A-B413F6AE3E46}"/>
              </a:ext>
            </a:extLst>
          </p:cNvPr>
          <p:cNvSpPr txBox="1"/>
          <p:nvPr/>
        </p:nvSpPr>
        <p:spPr>
          <a:xfrm>
            <a:off x="674739" y="430538"/>
            <a:ext cx="10253816" cy="3717749"/>
          </a:xfrm>
          <a:prstGeom prst="rect">
            <a:avLst/>
          </a:prstGeom>
          <a:noFill/>
        </p:spPr>
        <p:txBody>
          <a:bodyPr wrap="square">
            <a:spAutoFit/>
          </a:bodyPr>
          <a:lstStyle/>
          <a:p>
            <a:pPr marL="0" marR="0">
              <a:lnSpc>
                <a:spcPct val="115000"/>
              </a:lnSpc>
              <a:spcAft>
                <a:spcPts val="800"/>
              </a:spcAft>
              <a:buNone/>
            </a:pP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Key Responsibilities of the Run-Time Environment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Organizing </a:t>
            </a: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program memory</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into logical regions.</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Supporting </a:t>
            </a: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function calls and returns</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Handling </a:t>
            </a: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parameter passing</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local variables</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Managing </a:t>
            </a: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heap and stack allocation</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Enabling </a:t>
            </a: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dynamic features</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(e.g., recursion, garbage collection).</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Ensuring </a:t>
            </a: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exception handling</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type checking</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binding</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(if applicable).</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B6C926-AD32-C8BA-DD8D-526489A9E435}"/>
              </a:ext>
            </a:extLst>
          </p:cNvPr>
          <p:cNvSpPr>
            <a:spLocks noGrp="1"/>
          </p:cNvSpPr>
          <p:nvPr>
            <p:ph type="dt" sz="half" idx="10"/>
          </p:nvPr>
        </p:nvSpPr>
        <p:spPr/>
        <p:txBody>
          <a:bodyPr/>
          <a:lstStyle/>
          <a:p>
            <a:fld id="{7BDD303D-46ED-46BA-AD9A-B209BE4D0A87}" type="datetime1">
              <a:rPr lang="en-US" smtClean="0"/>
              <a:t>7/24/2025</a:t>
            </a:fld>
            <a:endParaRPr lang="en-US"/>
          </a:p>
        </p:txBody>
      </p:sp>
      <p:sp>
        <p:nvSpPr>
          <p:cNvPr id="5" name="Footer Placeholder 4">
            <a:extLst>
              <a:ext uri="{FF2B5EF4-FFF2-40B4-BE49-F238E27FC236}">
                <a16:creationId xmlns:a16="http://schemas.microsoft.com/office/drawing/2014/main" id="{ECA9106E-FE1D-D924-65E5-BF44A3E350CB}"/>
              </a:ext>
            </a:extLst>
          </p:cNvPr>
          <p:cNvSpPr>
            <a:spLocks noGrp="1"/>
          </p:cNvSpPr>
          <p:nvPr>
            <p:ph type="ftr" sz="quarter" idx="11"/>
          </p:nvPr>
        </p:nvSpPr>
        <p:spPr/>
        <p:txBody>
          <a:bodyPr/>
          <a:lstStyle/>
          <a:p>
            <a:r>
              <a:rPr lang="en-US"/>
              <a:t>Compiler</a:t>
            </a:r>
          </a:p>
        </p:txBody>
      </p:sp>
      <p:sp>
        <p:nvSpPr>
          <p:cNvPr id="6" name="Slide Number Placeholder 5">
            <a:extLst>
              <a:ext uri="{FF2B5EF4-FFF2-40B4-BE49-F238E27FC236}">
                <a16:creationId xmlns:a16="http://schemas.microsoft.com/office/drawing/2014/main" id="{20A0DDDC-959B-F431-88F3-39A0EAAF438E}"/>
              </a:ext>
            </a:extLst>
          </p:cNvPr>
          <p:cNvSpPr>
            <a:spLocks noGrp="1"/>
          </p:cNvSpPr>
          <p:nvPr>
            <p:ph type="sldNum" sz="quarter" idx="12"/>
          </p:nvPr>
        </p:nvSpPr>
        <p:spPr/>
        <p:txBody>
          <a:bodyPr/>
          <a:lstStyle/>
          <a:p>
            <a:fld id="{0500E08A-8D3C-4EE5-AE16-2C012FBB40F3}" type="slidenum">
              <a:rPr lang="en-US" smtClean="0"/>
              <a:t>81</a:t>
            </a:fld>
            <a:endParaRPr lang="en-US"/>
          </a:p>
        </p:txBody>
      </p:sp>
    </p:spTree>
    <p:extLst>
      <p:ext uri="{BB962C8B-B14F-4D97-AF65-F5344CB8AC3E}">
        <p14:creationId xmlns:p14="http://schemas.microsoft.com/office/powerpoint/2010/main" val="121747468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C2884A-CD97-AE3A-5F6C-BA0F3DEE73DB}"/>
              </a:ext>
            </a:extLst>
          </p:cNvPr>
          <p:cNvSpPr txBox="1"/>
          <p:nvPr/>
        </p:nvSpPr>
        <p:spPr>
          <a:xfrm>
            <a:off x="350273" y="352525"/>
            <a:ext cx="10445545" cy="1059777"/>
          </a:xfrm>
          <a:prstGeom prst="rect">
            <a:avLst/>
          </a:prstGeom>
          <a:noFill/>
        </p:spPr>
        <p:txBody>
          <a:bodyPr wrap="square">
            <a:spAutoFit/>
          </a:bodyPr>
          <a:lstStyle/>
          <a:p>
            <a:pPr marL="0" marR="0">
              <a:lnSpc>
                <a:spcPct val="115000"/>
              </a:lnSpc>
              <a:spcAft>
                <a:spcPts val="800"/>
              </a:spcAft>
              <a:buNone/>
            </a:pP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Memory Layout in Run-Time Environment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None/>
            </a:pPr>
            <a:r>
              <a:rPr lang="en-US" sz="2400" kern="0" dirty="0">
                <a:solidFill>
                  <a:srgbClr val="0D0D0D"/>
                </a:solidFill>
                <a:effectLst/>
                <a:latin typeface="Times New Roman" panose="02020603050405020304" pitchFamily="18" charset="0"/>
                <a:ea typeface="Times New Roman" panose="02020603050405020304" pitchFamily="18" charset="0"/>
              </a:rPr>
              <a:t>A typical memory layout in a run-time environment includes</a:t>
            </a:r>
            <a:endParaRPr lang="en-US" sz="2400" dirty="0"/>
          </a:p>
        </p:txBody>
      </p:sp>
      <p:sp>
        <p:nvSpPr>
          <p:cNvPr id="5" name="TextBox 4">
            <a:extLst>
              <a:ext uri="{FF2B5EF4-FFF2-40B4-BE49-F238E27FC236}">
                <a16:creationId xmlns:a16="http://schemas.microsoft.com/office/drawing/2014/main" id="{C0B898C4-7C33-10F4-D1E3-7E00500081A2}"/>
              </a:ext>
            </a:extLst>
          </p:cNvPr>
          <p:cNvSpPr txBox="1"/>
          <p:nvPr/>
        </p:nvSpPr>
        <p:spPr>
          <a:xfrm>
            <a:off x="3830893" y="1396384"/>
            <a:ext cx="3764526" cy="5109091"/>
          </a:xfrm>
          <a:prstGeom prst="rect">
            <a:avLst/>
          </a:prstGeom>
          <a:noFill/>
        </p:spPr>
        <p:txBody>
          <a:bodyPr wrap="square">
            <a:spAutoFit/>
          </a:bodyPr>
          <a:lstStyle/>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D0D0D"/>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1800" i="1" kern="0" dirty="0">
                <a:solidFill>
                  <a:srgbClr val="A0A1A7"/>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D0D0D"/>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1600" kern="0" dirty="0">
                <a:solidFill>
                  <a:srgbClr val="0D0D0D"/>
                </a:solidFill>
                <a:effectLst/>
                <a:latin typeface="Consolas" panose="020B0609020204030204" pitchFamily="49" charset="0"/>
                <a:ea typeface="Times New Roman" panose="02020603050405020304" pitchFamily="18" charset="0"/>
                <a:cs typeface="Courier New" panose="02070309020205020404" pitchFamily="49" charset="0"/>
              </a:rPr>
              <a:t>Command-</a:t>
            </a:r>
            <a:r>
              <a:rPr lang="en-US" sz="1600" kern="0" dirty="0">
                <a:solidFill>
                  <a:srgbClr val="986801"/>
                </a:solidFill>
                <a:effectLst/>
                <a:latin typeface="Consolas" panose="020B0609020204030204" pitchFamily="49" charset="0"/>
                <a:ea typeface="Times New Roman" panose="02020603050405020304" pitchFamily="18" charset="0"/>
                <a:cs typeface="Courier New" panose="02070309020205020404" pitchFamily="49" charset="0"/>
              </a:rPr>
              <a:t>line</a:t>
            </a:r>
            <a:r>
              <a:rPr lang="en-US" sz="1600" kern="0" dirty="0">
                <a:solidFill>
                  <a:srgbClr val="0D0D0D"/>
                </a:solidFill>
                <a:effectLst/>
                <a:latin typeface="Consolas" panose="020B0609020204030204" pitchFamily="49" charset="0"/>
                <a:ea typeface="Times New Roman" panose="02020603050405020304" pitchFamily="18" charset="0"/>
                <a:cs typeface="Courier New" panose="02070309020205020404" pitchFamily="49" charset="0"/>
              </a:rPr>
              <a:t> Arguments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1600" i="1" kern="0" dirty="0">
                <a:solidFill>
                  <a:srgbClr val="A0A1A7"/>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Times New Roman" panose="02020603050405020304" pitchFamily="18" charset="0"/>
                <a:cs typeface="Courier New" panose="02070309020205020404" pitchFamily="49" charset="0"/>
              </a:rPr>
              <a:t>| Environment Variables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1600" i="1" kern="0" dirty="0">
                <a:solidFill>
                  <a:srgbClr val="A0A1A7"/>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Times New Roman" panose="02020603050405020304" pitchFamily="18" charset="0"/>
                <a:cs typeface="Courier New" panose="02070309020205020404" pitchFamily="49" charset="0"/>
              </a:rPr>
              <a:t>| Stack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1600" kern="0" dirty="0">
                <a:solidFill>
                  <a:srgbClr val="A626A4"/>
                </a:solidFill>
                <a:effectLst/>
                <a:latin typeface="Consolas" panose="020B0609020204030204" pitchFamily="49" charset="0"/>
                <a:ea typeface="Times New Roman" panose="02020603050405020304" pitchFamily="18" charset="0"/>
                <a:cs typeface="Courier New" panose="02070309020205020404" pitchFamily="49" charset="0"/>
              </a:rPr>
              <a:t>for</a:t>
            </a:r>
            <a:r>
              <a:rPr lang="en-US" sz="1600" kern="0" dirty="0">
                <a:solidFill>
                  <a:srgbClr val="0D0D0D"/>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1600" kern="0" dirty="0">
                <a:solidFill>
                  <a:srgbClr val="A626A4"/>
                </a:solidFill>
                <a:effectLst/>
                <a:latin typeface="Consolas" panose="020B0609020204030204" pitchFamily="49" charset="0"/>
                <a:ea typeface="Times New Roman" panose="02020603050405020304" pitchFamily="18" charset="0"/>
                <a:cs typeface="Courier New" panose="02070309020205020404" pitchFamily="49" charset="0"/>
              </a:rPr>
              <a:t>function</a:t>
            </a:r>
            <a:r>
              <a:rPr lang="en-US" sz="1600" kern="0" dirty="0">
                <a:solidFill>
                  <a:srgbClr val="0D0D0D"/>
                </a:solidFill>
                <a:effectLst/>
                <a:latin typeface="Consolas" panose="020B0609020204030204" pitchFamily="49" charset="0"/>
                <a:ea typeface="Times New Roman" panose="02020603050405020304" pitchFamily="18" charset="0"/>
                <a:cs typeface="Courier New" panose="02070309020205020404" pitchFamily="49" charset="0"/>
              </a:rPr>
              <a:t> calls)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1600" i="1" kern="0" dirty="0">
                <a:solidFill>
                  <a:srgbClr val="A0A1A7"/>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Times New Roman" panose="02020603050405020304" pitchFamily="18" charset="0"/>
                <a:cs typeface="Courier New" panose="02070309020205020404" pitchFamily="49" charset="0"/>
              </a:rPr>
              <a:t>| Heap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Times New Roman" panose="02020603050405020304" pitchFamily="18" charset="0"/>
                <a:cs typeface="Courier New" panose="02070309020205020404" pitchFamily="49" charset="0"/>
              </a:rPr>
              <a:t>| (dynamic memory)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1600" i="1" kern="0" dirty="0">
                <a:solidFill>
                  <a:srgbClr val="A0A1A7"/>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Times New Roman" panose="02020603050405020304" pitchFamily="18" charset="0"/>
                <a:cs typeface="Courier New" panose="02070309020205020404" pitchFamily="49" charset="0"/>
              </a:rPr>
              <a:t>| BSS Segment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Times New Roman" panose="02020603050405020304" pitchFamily="18" charset="0"/>
                <a:cs typeface="Courier New" panose="02070309020205020404" pitchFamily="49" charset="0"/>
              </a:rPr>
              <a:t>| (uninitialized data)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1600" i="1" kern="0" dirty="0">
                <a:solidFill>
                  <a:srgbClr val="A0A1A7"/>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Times New Roman" panose="02020603050405020304" pitchFamily="18" charset="0"/>
                <a:cs typeface="Courier New" panose="02070309020205020404" pitchFamily="49" charset="0"/>
              </a:rPr>
              <a:t>| Data Segment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Times New Roman" panose="02020603050405020304" pitchFamily="18" charset="0"/>
                <a:cs typeface="Courier New" panose="02070309020205020404" pitchFamily="49" charset="0"/>
              </a:rPr>
              <a:t>| (initialized </a:t>
            </a:r>
            <a:r>
              <a:rPr lang="en-US" sz="1600" kern="0" dirty="0" err="1">
                <a:solidFill>
                  <a:srgbClr val="0D0D0D"/>
                </a:solidFill>
                <a:effectLst/>
                <a:latin typeface="Consolas" panose="020B0609020204030204" pitchFamily="49" charset="0"/>
                <a:ea typeface="Times New Roman" panose="02020603050405020304" pitchFamily="18" charset="0"/>
                <a:cs typeface="Courier New" panose="02070309020205020404" pitchFamily="49" charset="0"/>
              </a:rPr>
              <a:t>globals</a:t>
            </a:r>
            <a:r>
              <a:rPr lang="en-US" sz="1600" kern="0" dirty="0">
                <a:solidFill>
                  <a:srgbClr val="0D0D0D"/>
                </a:solidFill>
                <a:effectLst/>
                <a:latin typeface="Consolas" panose="020B0609020204030204" pitchFamily="49" charset="0"/>
                <a:ea typeface="Times New Roman" panose="02020603050405020304" pitchFamily="18" charset="0"/>
                <a:cs typeface="Courier New" panose="02070309020205020404" pitchFamily="49" charset="0"/>
              </a:rPr>
              <a:t>)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1600" i="1" kern="0" dirty="0">
                <a:solidFill>
                  <a:srgbClr val="A0A1A7"/>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Times New Roman" panose="02020603050405020304" pitchFamily="18" charset="0"/>
                <a:cs typeface="Courier New" panose="02070309020205020404" pitchFamily="49" charset="0"/>
              </a:rPr>
              <a:t>| Code/</a:t>
            </a:r>
            <a:r>
              <a:rPr lang="en-US" sz="1600" kern="0" dirty="0">
                <a:solidFill>
                  <a:srgbClr val="986801"/>
                </a:solidFill>
                <a:effectLst/>
                <a:latin typeface="Consolas" panose="020B0609020204030204" pitchFamily="49" charset="0"/>
                <a:ea typeface="Times New Roman" panose="02020603050405020304" pitchFamily="18" charset="0"/>
                <a:cs typeface="Courier New" panose="02070309020205020404" pitchFamily="49" charset="0"/>
              </a:rPr>
              <a:t>Text</a:t>
            </a:r>
            <a:r>
              <a:rPr lang="en-US" sz="1600" kern="0" dirty="0">
                <a:solidFill>
                  <a:srgbClr val="0D0D0D"/>
                </a:solidFill>
                <a:effectLst/>
                <a:latin typeface="Consolas" panose="020B0609020204030204" pitchFamily="49" charset="0"/>
                <a:ea typeface="Times New Roman" panose="02020603050405020304" pitchFamily="18" charset="0"/>
                <a:cs typeface="Courier New" panose="02070309020205020404" pitchFamily="49" charset="0"/>
              </a:rPr>
              <a:t> Segment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Times New Roman" panose="02020603050405020304" pitchFamily="18" charset="0"/>
                <a:cs typeface="Courier New" panose="02070309020205020404" pitchFamily="49" charset="0"/>
              </a:rPr>
              <a:t>| (compiled instructions)|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a:buNone/>
            </a:pPr>
            <a:r>
              <a:rPr lang="en-US" sz="1800" kern="0" dirty="0">
                <a:solidFill>
                  <a:srgbClr val="0D0D0D"/>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1800" i="1" kern="0" dirty="0">
                <a:solidFill>
                  <a:srgbClr val="A0A1A7"/>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US" dirty="0"/>
          </a:p>
        </p:txBody>
      </p:sp>
      <p:sp>
        <p:nvSpPr>
          <p:cNvPr id="6" name="Date Placeholder 5">
            <a:extLst>
              <a:ext uri="{FF2B5EF4-FFF2-40B4-BE49-F238E27FC236}">
                <a16:creationId xmlns:a16="http://schemas.microsoft.com/office/drawing/2014/main" id="{9726E37F-25E3-100F-E1FC-07639350EAA0}"/>
              </a:ext>
            </a:extLst>
          </p:cNvPr>
          <p:cNvSpPr>
            <a:spLocks noGrp="1"/>
          </p:cNvSpPr>
          <p:nvPr>
            <p:ph type="dt" sz="half" idx="10"/>
          </p:nvPr>
        </p:nvSpPr>
        <p:spPr/>
        <p:txBody>
          <a:bodyPr/>
          <a:lstStyle/>
          <a:p>
            <a:fld id="{07A2B094-89FE-4B0F-8634-8A0E7501020D}" type="datetime1">
              <a:rPr lang="en-US" smtClean="0"/>
              <a:t>7/24/2025</a:t>
            </a:fld>
            <a:endParaRPr lang="en-US"/>
          </a:p>
        </p:txBody>
      </p:sp>
      <p:sp>
        <p:nvSpPr>
          <p:cNvPr id="7" name="Footer Placeholder 6">
            <a:extLst>
              <a:ext uri="{FF2B5EF4-FFF2-40B4-BE49-F238E27FC236}">
                <a16:creationId xmlns:a16="http://schemas.microsoft.com/office/drawing/2014/main" id="{1C62B3AF-24FE-BF03-D04E-B70A30AEC866}"/>
              </a:ext>
            </a:extLst>
          </p:cNvPr>
          <p:cNvSpPr>
            <a:spLocks noGrp="1"/>
          </p:cNvSpPr>
          <p:nvPr>
            <p:ph type="ftr" sz="quarter" idx="11"/>
          </p:nvPr>
        </p:nvSpPr>
        <p:spPr/>
        <p:txBody>
          <a:bodyPr/>
          <a:lstStyle/>
          <a:p>
            <a:r>
              <a:rPr lang="en-US"/>
              <a:t>Compiler</a:t>
            </a:r>
          </a:p>
        </p:txBody>
      </p:sp>
      <p:sp>
        <p:nvSpPr>
          <p:cNvPr id="8" name="Slide Number Placeholder 7">
            <a:extLst>
              <a:ext uri="{FF2B5EF4-FFF2-40B4-BE49-F238E27FC236}">
                <a16:creationId xmlns:a16="http://schemas.microsoft.com/office/drawing/2014/main" id="{CAFE630E-48E8-C173-858E-F3993CEB2315}"/>
              </a:ext>
            </a:extLst>
          </p:cNvPr>
          <p:cNvSpPr>
            <a:spLocks noGrp="1"/>
          </p:cNvSpPr>
          <p:nvPr>
            <p:ph type="sldNum" sz="quarter" idx="12"/>
          </p:nvPr>
        </p:nvSpPr>
        <p:spPr/>
        <p:txBody>
          <a:bodyPr/>
          <a:lstStyle/>
          <a:p>
            <a:fld id="{0500E08A-8D3C-4EE5-AE16-2C012FBB40F3}" type="slidenum">
              <a:rPr lang="en-US" smtClean="0"/>
              <a:t>82</a:t>
            </a:fld>
            <a:endParaRPr lang="en-US"/>
          </a:p>
        </p:txBody>
      </p:sp>
    </p:spTree>
    <p:extLst>
      <p:ext uri="{BB962C8B-B14F-4D97-AF65-F5344CB8AC3E}">
        <p14:creationId xmlns:p14="http://schemas.microsoft.com/office/powerpoint/2010/main" val="19884511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6CE43C-69B8-2941-B16F-C1F064CE760D}"/>
              </a:ext>
            </a:extLst>
          </p:cNvPr>
          <p:cNvSpPr txBox="1"/>
          <p:nvPr/>
        </p:nvSpPr>
        <p:spPr>
          <a:xfrm>
            <a:off x="763229" y="322415"/>
            <a:ext cx="9265674" cy="3072636"/>
          </a:xfrm>
          <a:prstGeom prst="rect">
            <a:avLst/>
          </a:prstGeom>
          <a:noFill/>
        </p:spPr>
        <p:txBody>
          <a:bodyPr wrap="square">
            <a:spAutoFit/>
          </a:bodyPr>
          <a:lstStyle/>
          <a:p>
            <a:pPr marL="0" marR="0">
              <a:lnSpc>
                <a:spcPct val="115000"/>
              </a:lnSpc>
              <a:spcBef>
                <a:spcPts val="1800"/>
              </a:spcBef>
              <a:spcAft>
                <a:spcPts val="6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Segments: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Code Segment</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Stores compiled program code (read-only).</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Data Segment</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Stores initialized global and static variables.</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BSS Segment</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Stores uninitialized global/static variables.</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Heap</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Supports dynamic memory allocation (malloc, new).</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Stack</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Used for managing function calls and local variables</a:t>
            </a:r>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7F64943-89A7-2063-449A-6D5F6FC33DC8}"/>
              </a:ext>
            </a:extLst>
          </p:cNvPr>
          <p:cNvSpPr>
            <a:spLocks noGrp="1"/>
          </p:cNvSpPr>
          <p:nvPr>
            <p:ph type="dt" sz="half" idx="10"/>
          </p:nvPr>
        </p:nvSpPr>
        <p:spPr/>
        <p:txBody>
          <a:bodyPr/>
          <a:lstStyle/>
          <a:p>
            <a:fld id="{85A9E022-BD8D-4AE2-875A-C7D4140DA58A}" type="datetime1">
              <a:rPr lang="en-US" smtClean="0"/>
              <a:t>7/24/2025</a:t>
            </a:fld>
            <a:endParaRPr lang="en-US"/>
          </a:p>
        </p:txBody>
      </p:sp>
      <p:sp>
        <p:nvSpPr>
          <p:cNvPr id="5" name="Footer Placeholder 4">
            <a:extLst>
              <a:ext uri="{FF2B5EF4-FFF2-40B4-BE49-F238E27FC236}">
                <a16:creationId xmlns:a16="http://schemas.microsoft.com/office/drawing/2014/main" id="{AE4D2C0A-F1A8-CEDC-9F71-458CA860526F}"/>
              </a:ext>
            </a:extLst>
          </p:cNvPr>
          <p:cNvSpPr>
            <a:spLocks noGrp="1"/>
          </p:cNvSpPr>
          <p:nvPr>
            <p:ph type="ftr" sz="quarter" idx="11"/>
          </p:nvPr>
        </p:nvSpPr>
        <p:spPr/>
        <p:txBody>
          <a:bodyPr/>
          <a:lstStyle/>
          <a:p>
            <a:r>
              <a:rPr lang="en-US"/>
              <a:t>Compiler</a:t>
            </a:r>
          </a:p>
        </p:txBody>
      </p:sp>
      <p:sp>
        <p:nvSpPr>
          <p:cNvPr id="6" name="Slide Number Placeholder 5">
            <a:extLst>
              <a:ext uri="{FF2B5EF4-FFF2-40B4-BE49-F238E27FC236}">
                <a16:creationId xmlns:a16="http://schemas.microsoft.com/office/drawing/2014/main" id="{9350713C-65CA-6D58-AECE-9F6463FDB432}"/>
              </a:ext>
            </a:extLst>
          </p:cNvPr>
          <p:cNvSpPr>
            <a:spLocks noGrp="1"/>
          </p:cNvSpPr>
          <p:nvPr>
            <p:ph type="sldNum" sz="quarter" idx="12"/>
          </p:nvPr>
        </p:nvSpPr>
        <p:spPr/>
        <p:txBody>
          <a:bodyPr/>
          <a:lstStyle/>
          <a:p>
            <a:fld id="{0500E08A-8D3C-4EE5-AE16-2C012FBB40F3}" type="slidenum">
              <a:rPr lang="en-US" smtClean="0"/>
              <a:t>83</a:t>
            </a:fld>
            <a:endParaRPr lang="en-US"/>
          </a:p>
        </p:txBody>
      </p:sp>
    </p:spTree>
    <p:extLst>
      <p:ext uri="{BB962C8B-B14F-4D97-AF65-F5344CB8AC3E}">
        <p14:creationId xmlns:p14="http://schemas.microsoft.com/office/powerpoint/2010/main" val="27070323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A8BB53-7F78-5436-60DF-6F33FCF6F475}"/>
              </a:ext>
            </a:extLst>
          </p:cNvPr>
          <p:cNvSpPr txBox="1"/>
          <p:nvPr/>
        </p:nvSpPr>
        <p:spPr>
          <a:xfrm>
            <a:off x="689487" y="368398"/>
            <a:ext cx="6098458" cy="523220"/>
          </a:xfrm>
          <a:prstGeom prst="rect">
            <a:avLst/>
          </a:prstGeom>
          <a:noFill/>
        </p:spPr>
        <p:txBody>
          <a:bodyPr wrap="square">
            <a:spAutoFit/>
          </a:bodyPr>
          <a:lstStyle/>
          <a:p>
            <a:r>
              <a:rPr lang="en-US" sz="2800" b="1" kern="0" dirty="0">
                <a:solidFill>
                  <a:srgbClr val="0D0D0D"/>
                </a:solidFill>
                <a:effectLst/>
                <a:latin typeface="Times New Roman" panose="02020603050405020304" pitchFamily="18" charset="0"/>
                <a:ea typeface="Times New Roman" panose="02020603050405020304" pitchFamily="18" charset="0"/>
              </a:rPr>
              <a:t>Storage Allocation Strategies</a:t>
            </a:r>
            <a:endParaRPr lang="en-US" sz="2800" dirty="0"/>
          </a:p>
        </p:txBody>
      </p:sp>
      <p:sp>
        <p:nvSpPr>
          <p:cNvPr id="6" name="Rectangle 3">
            <a:extLst>
              <a:ext uri="{FF2B5EF4-FFF2-40B4-BE49-F238E27FC236}">
                <a16:creationId xmlns:a16="http://schemas.microsoft.com/office/drawing/2014/main" id="{38D18CDA-EA73-8748-4AB8-C247633B6588}"/>
              </a:ext>
            </a:extLst>
          </p:cNvPr>
          <p:cNvSpPr>
            <a:spLocks noChangeArrowheads="1"/>
          </p:cNvSpPr>
          <p:nvPr/>
        </p:nvSpPr>
        <p:spPr bwMode="auto">
          <a:xfrm>
            <a:off x="836970" y="979470"/>
            <a:ext cx="10073148" cy="5550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Static Allocation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eaLnBrk="0" fontAlgn="base" hangingPunct="0">
              <a:spcBef>
                <a:spcPct val="0"/>
              </a:spcBef>
              <a:spcAft>
                <a:spcPct val="0"/>
              </a:spcAft>
              <a:buFontTx/>
              <a:buChar char="•"/>
            </a:pPr>
            <a:r>
              <a:rPr kumimoji="0" lang="en-US" altLang="en-US" sz="2400" b="0" i="0" u="none" strike="noStrike" cap="none" normalizeH="0" baseline="0" dirty="0">
                <a:ln>
                  <a:noFill/>
                </a:ln>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Allocates space at compile time.</a:t>
            </a:r>
            <a:endParaRPr kumimoji="0" lang="en-US" altLang="en-US" sz="2400" b="0" i="0" u="none" strike="noStrike" cap="none" normalizeH="0" baseline="0" dirty="0">
              <a:ln>
                <a:noFill/>
              </a:ln>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lvl="1" eaLnBrk="0" fontAlgn="base" hangingPunct="0">
              <a:spcBef>
                <a:spcPct val="0"/>
              </a:spcBef>
              <a:spcAft>
                <a:spcPct val="0"/>
              </a:spcAft>
              <a:buFontTx/>
              <a:buChar char="•"/>
            </a:pPr>
            <a:r>
              <a:rPr kumimoji="0" lang="en-US" altLang="en-US" sz="2400" b="0" i="0" u="none" strike="noStrike" cap="none" normalizeH="0" baseline="0" dirty="0">
                <a:ln>
                  <a:noFill/>
                </a:ln>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Used for global and static variables.</a:t>
            </a:r>
            <a:endParaRPr kumimoji="0" lang="en-US" altLang="en-US" sz="2400" b="0" i="0" u="none" strike="noStrike" cap="none" normalizeH="0" baseline="0" dirty="0">
              <a:ln>
                <a:noFill/>
              </a:ln>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lvl="1" eaLnBrk="0" fontAlgn="base" hangingPunct="0">
              <a:spcBef>
                <a:spcPct val="0"/>
              </a:spcBef>
              <a:spcAft>
                <a:spcPct val="0"/>
              </a:spcAft>
              <a:buFontTx/>
              <a:buChar char="•"/>
            </a:pPr>
            <a:r>
              <a:rPr kumimoji="0" lang="en-US" altLang="en-US" sz="2400" b="0" i="0" u="none" strike="noStrike" cap="none" normalizeH="0" baseline="0" dirty="0">
                <a:ln>
                  <a:noFill/>
                </a:ln>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Memory remains fixed and known throughout program execution.</a:t>
            </a:r>
          </a:p>
          <a:p>
            <a:pPr lvl="1" eaLnBrk="0" fontAlgn="base" hangingPunct="0">
              <a:spcBef>
                <a:spcPct val="0"/>
              </a:spcBef>
              <a:spcAft>
                <a:spcPct val="0"/>
              </a:spcAft>
              <a:buFontTx/>
              <a:buChar char="•"/>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Stack Allocation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eaLnBrk="0" fontAlgn="base" hangingPunct="0">
              <a:spcBef>
                <a:spcPct val="0"/>
              </a:spcBef>
              <a:spcAft>
                <a:spcPct val="0"/>
              </a:spcAft>
              <a:buFontTx/>
              <a:buChar char="•"/>
            </a:pPr>
            <a:r>
              <a:rPr kumimoji="0" lang="en-US" altLang="en-US" sz="2400" b="0" i="0" u="none" strike="noStrike" cap="none" normalizeH="0" baseline="0" dirty="0">
                <a:ln>
                  <a:noFill/>
                </a:ln>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Used for </a:t>
            </a:r>
            <a:r>
              <a:rPr kumimoji="0" lang="en-US" altLang="en-US" sz="2400" b="1" i="0" u="none" strike="noStrike" cap="none" normalizeH="0" baseline="0" dirty="0">
                <a:ln>
                  <a:noFill/>
                </a:ln>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local variables</a:t>
            </a:r>
            <a:r>
              <a:rPr kumimoji="0" lang="en-US" altLang="en-US" sz="2400" b="0" i="0" u="none" strike="noStrike" cap="none" normalizeH="0" baseline="0" dirty="0">
                <a:ln>
                  <a:noFill/>
                </a:ln>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parameters</a:t>
            </a:r>
            <a:r>
              <a:rPr kumimoji="0" lang="en-US" altLang="en-US" sz="2400" b="0" i="0" u="none" strike="noStrike" cap="none" normalizeH="0" baseline="0" dirty="0">
                <a:ln>
                  <a:noFill/>
                </a:ln>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kumimoji="0" lang="en-US" altLang="en-US" sz="2400" b="1" i="0" u="none" strike="noStrike" cap="none" normalizeH="0" baseline="0" dirty="0">
                <a:ln>
                  <a:noFill/>
                </a:ln>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function calls</a:t>
            </a:r>
            <a:r>
              <a:rPr kumimoji="0" lang="en-US" altLang="en-US" sz="2400" b="0" i="0" u="none" strike="noStrike" cap="none" normalizeH="0" baseline="0" dirty="0">
                <a:ln>
                  <a:noFill/>
                </a:ln>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2400" b="0" i="0" u="none" strike="noStrike" cap="none" normalizeH="0" baseline="0" dirty="0">
              <a:ln>
                <a:noFill/>
              </a:ln>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lvl="1" eaLnBrk="0" fontAlgn="base" hangingPunct="0">
              <a:spcBef>
                <a:spcPct val="0"/>
              </a:spcBef>
              <a:spcAft>
                <a:spcPct val="0"/>
              </a:spcAft>
              <a:buFontTx/>
              <a:buChar char="•"/>
            </a:pPr>
            <a:r>
              <a:rPr kumimoji="0" lang="en-US" altLang="en-US" sz="2400" b="0" i="0" u="none" strike="noStrike" cap="none" normalizeH="0" baseline="0" dirty="0">
                <a:ln>
                  <a:noFill/>
                </a:ln>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Supports </a:t>
            </a:r>
            <a:r>
              <a:rPr kumimoji="0" lang="en-US" altLang="en-US" sz="2400" b="1" i="0" u="none" strike="noStrike" cap="none" normalizeH="0" baseline="0" dirty="0">
                <a:ln>
                  <a:noFill/>
                </a:ln>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last-in, first-out (LIFO)</a:t>
            </a:r>
            <a:r>
              <a:rPr kumimoji="0" lang="en-US" altLang="en-US" sz="2400" b="0" i="0" u="none" strike="noStrike" cap="none" normalizeH="0" baseline="0" dirty="0">
                <a:ln>
                  <a:noFill/>
                </a:ln>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allocation and deallocation.</a:t>
            </a:r>
            <a:endParaRPr kumimoji="0" lang="en-US" altLang="en-US" sz="2400" b="0" i="0" u="none" strike="noStrike" cap="none" normalizeH="0" baseline="0" dirty="0">
              <a:ln>
                <a:noFill/>
              </a:ln>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lvl="1" eaLnBrk="0" fontAlgn="base" hangingPunct="0">
              <a:spcBef>
                <a:spcPct val="0"/>
              </a:spcBef>
              <a:spcAft>
                <a:spcPct val="0"/>
              </a:spcAft>
              <a:buFontTx/>
              <a:buChar char="•"/>
            </a:pPr>
            <a:r>
              <a:rPr kumimoji="0" lang="en-US" altLang="en-US" sz="2400" b="0" i="0" u="none" strike="noStrike" cap="none" normalizeH="0" baseline="0" dirty="0">
                <a:ln>
                  <a:noFill/>
                </a:ln>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Efficient but unsuitable for dynamic structures.</a:t>
            </a:r>
          </a:p>
          <a:p>
            <a:pPr lvl="1" eaLnBrk="0" fontAlgn="base" hangingPunct="0">
              <a:spcBef>
                <a:spcPct val="0"/>
              </a:spcBef>
              <a:spcAft>
                <a:spcPct val="0"/>
              </a:spcAft>
              <a:buFontTx/>
              <a:buChar char="•"/>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Heap Allocation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eaLnBrk="0" fontAlgn="base" hangingPunct="0">
              <a:spcBef>
                <a:spcPct val="0"/>
              </a:spcBef>
              <a:spcAft>
                <a:spcPct val="0"/>
              </a:spcAft>
              <a:buFontTx/>
              <a:buChar char="•"/>
            </a:pPr>
            <a:r>
              <a:rPr kumimoji="0" lang="en-US" altLang="en-US" sz="2400" b="0" i="0" u="none" strike="noStrike" cap="none" normalizeH="0" baseline="0" dirty="0">
                <a:ln>
                  <a:noFill/>
                </a:ln>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Used for dynamic structures like linked lists, trees.</a:t>
            </a:r>
            <a:endParaRPr kumimoji="0" lang="en-US" altLang="en-US" sz="2400" b="0" i="0" u="none" strike="noStrike" cap="none" normalizeH="0" baseline="0" dirty="0">
              <a:ln>
                <a:noFill/>
              </a:ln>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lvl="1" eaLnBrk="0" fontAlgn="base" hangingPunct="0">
              <a:spcBef>
                <a:spcPct val="0"/>
              </a:spcBef>
              <a:spcAft>
                <a:spcPct val="0"/>
              </a:spcAft>
              <a:buFontTx/>
              <a:buChar char="•"/>
            </a:pPr>
            <a:r>
              <a:rPr kumimoji="0" lang="en-US" altLang="en-US" sz="2400" b="0" i="0" u="none" strike="noStrike" cap="none" normalizeH="0" baseline="0" dirty="0">
                <a:ln>
                  <a:noFill/>
                </a:ln>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Managed using malloc/free, new/delete, or garbage collection.</a:t>
            </a:r>
            <a:endParaRPr kumimoji="0" lang="en-US" altLang="en-US" sz="2400" b="0" i="0" u="none" strike="noStrike" cap="none" normalizeH="0" baseline="0" dirty="0">
              <a:ln>
                <a:noFill/>
              </a:ln>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lvl="1" eaLnBrk="0" fontAlgn="base" hangingPunct="0">
              <a:spcBef>
                <a:spcPct val="0"/>
              </a:spcBef>
              <a:spcAft>
                <a:spcPct val="0"/>
              </a:spcAft>
              <a:buFontTx/>
              <a:buChar char="•"/>
            </a:pPr>
            <a:r>
              <a:rPr kumimoji="0" lang="en-US" altLang="en-US" sz="2400" b="0" i="0" u="none" strike="noStrike" cap="none" normalizeH="0" baseline="0" dirty="0">
                <a:ln>
                  <a:noFill/>
                </a:ln>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Offers flexibility but can lead to fragmentation and leaks.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Date Placeholder 7">
            <a:extLst>
              <a:ext uri="{FF2B5EF4-FFF2-40B4-BE49-F238E27FC236}">
                <a16:creationId xmlns:a16="http://schemas.microsoft.com/office/drawing/2014/main" id="{34202319-BE40-A6CC-A385-4444B4296645}"/>
              </a:ext>
            </a:extLst>
          </p:cNvPr>
          <p:cNvSpPr>
            <a:spLocks noGrp="1"/>
          </p:cNvSpPr>
          <p:nvPr>
            <p:ph type="dt" sz="half" idx="10"/>
          </p:nvPr>
        </p:nvSpPr>
        <p:spPr/>
        <p:txBody>
          <a:bodyPr/>
          <a:lstStyle/>
          <a:p>
            <a:fld id="{A2FAAB9E-4251-43F0-B429-CCBC7E61B729}" type="datetime1">
              <a:rPr lang="en-US" smtClean="0"/>
              <a:t>7/24/2025</a:t>
            </a:fld>
            <a:endParaRPr lang="en-US"/>
          </a:p>
        </p:txBody>
      </p:sp>
      <p:sp>
        <p:nvSpPr>
          <p:cNvPr id="9" name="Footer Placeholder 8">
            <a:extLst>
              <a:ext uri="{FF2B5EF4-FFF2-40B4-BE49-F238E27FC236}">
                <a16:creationId xmlns:a16="http://schemas.microsoft.com/office/drawing/2014/main" id="{8427CF2B-DFCA-279F-1234-2D9A42D639FD}"/>
              </a:ext>
            </a:extLst>
          </p:cNvPr>
          <p:cNvSpPr>
            <a:spLocks noGrp="1"/>
          </p:cNvSpPr>
          <p:nvPr>
            <p:ph type="ftr" sz="quarter" idx="11"/>
          </p:nvPr>
        </p:nvSpPr>
        <p:spPr/>
        <p:txBody>
          <a:bodyPr/>
          <a:lstStyle/>
          <a:p>
            <a:r>
              <a:rPr lang="en-US"/>
              <a:t>Compiler</a:t>
            </a:r>
          </a:p>
        </p:txBody>
      </p:sp>
      <p:sp>
        <p:nvSpPr>
          <p:cNvPr id="10" name="Slide Number Placeholder 9">
            <a:extLst>
              <a:ext uri="{FF2B5EF4-FFF2-40B4-BE49-F238E27FC236}">
                <a16:creationId xmlns:a16="http://schemas.microsoft.com/office/drawing/2014/main" id="{969B3A85-C802-2D28-FD82-48BFEB2AE91E}"/>
              </a:ext>
            </a:extLst>
          </p:cNvPr>
          <p:cNvSpPr>
            <a:spLocks noGrp="1"/>
          </p:cNvSpPr>
          <p:nvPr>
            <p:ph type="sldNum" sz="quarter" idx="12"/>
          </p:nvPr>
        </p:nvSpPr>
        <p:spPr/>
        <p:txBody>
          <a:bodyPr/>
          <a:lstStyle/>
          <a:p>
            <a:fld id="{0500E08A-8D3C-4EE5-AE16-2C012FBB40F3}" type="slidenum">
              <a:rPr lang="en-US" smtClean="0"/>
              <a:t>84</a:t>
            </a:fld>
            <a:endParaRPr lang="en-US"/>
          </a:p>
        </p:txBody>
      </p:sp>
    </p:spTree>
    <p:extLst>
      <p:ext uri="{BB962C8B-B14F-4D97-AF65-F5344CB8AC3E}">
        <p14:creationId xmlns:p14="http://schemas.microsoft.com/office/powerpoint/2010/main" val="42049694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DB3B42-B562-B48A-3912-EBD5D1A99FA2}"/>
              </a:ext>
            </a:extLst>
          </p:cNvPr>
          <p:cNvSpPr txBox="1"/>
          <p:nvPr/>
        </p:nvSpPr>
        <p:spPr>
          <a:xfrm>
            <a:off x="542003" y="223856"/>
            <a:ext cx="11315700" cy="1513043"/>
          </a:xfrm>
          <a:prstGeom prst="rect">
            <a:avLst/>
          </a:prstGeom>
          <a:noFill/>
        </p:spPr>
        <p:txBody>
          <a:bodyPr wrap="square">
            <a:spAutoFit/>
          </a:bodyPr>
          <a:lstStyle/>
          <a:p>
            <a:pPr marL="0" marR="0">
              <a:lnSpc>
                <a:spcPct val="115000"/>
              </a:lnSpc>
              <a:spcAft>
                <a:spcPts val="800"/>
              </a:spcAft>
              <a:buNone/>
            </a:pP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Activation Records (Stack Frames)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Each function call creates an </a:t>
            </a: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Activation Record</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(AR) on the stack to maintain execution state.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8A27BECB-B9D1-C635-6EB2-FA32DABF366A}"/>
              </a:ext>
            </a:extLst>
          </p:cNvPr>
          <p:cNvSpPr txBox="1"/>
          <p:nvPr/>
        </p:nvSpPr>
        <p:spPr>
          <a:xfrm>
            <a:off x="542003" y="1736899"/>
            <a:ext cx="6098458" cy="461665"/>
          </a:xfrm>
          <a:prstGeom prst="rect">
            <a:avLst/>
          </a:prstGeom>
          <a:noFill/>
        </p:spPr>
        <p:txBody>
          <a:bodyPr wrap="square">
            <a:spAutoFit/>
          </a:bodyPr>
          <a:lstStyle/>
          <a:p>
            <a:r>
              <a:rPr lang="en-US" sz="2400" b="1" kern="0" dirty="0">
                <a:solidFill>
                  <a:srgbClr val="0D0D0D"/>
                </a:solidFill>
                <a:effectLst/>
                <a:latin typeface="Times New Roman" panose="02020603050405020304" pitchFamily="18" charset="0"/>
                <a:ea typeface="Times New Roman" panose="02020603050405020304" pitchFamily="18" charset="0"/>
              </a:rPr>
              <a:t>Components of an Activation Record:</a:t>
            </a:r>
            <a:endParaRPr lang="en-US" sz="2400" dirty="0"/>
          </a:p>
        </p:txBody>
      </p:sp>
      <p:graphicFrame>
        <p:nvGraphicFramePr>
          <p:cNvPr id="6" name="Table 5">
            <a:extLst>
              <a:ext uri="{FF2B5EF4-FFF2-40B4-BE49-F238E27FC236}">
                <a16:creationId xmlns:a16="http://schemas.microsoft.com/office/drawing/2014/main" id="{DCF68E6C-119A-95EB-B574-7AB0BFD3EDFD}"/>
              </a:ext>
            </a:extLst>
          </p:cNvPr>
          <p:cNvGraphicFramePr>
            <a:graphicFrameLocks noGrp="1"/>
          </p:cNvGraphicFramePr>
          <p:nvPr>
            <p:extLst>
              <p:ext uri="{D42A27DB-BD31-4B8C-83A1-F6EECF244321}">
                <p14:modId xmlns:p14="http://schemas.microsoft.com/office/powerpoint/2010/main" val="2914946473"/>
              </p:ext>
            </p:extLst>
          </p:nvPr>
        </p:nvGraphicFramePr>
        <p:xfrm>
          <a:off x="838200" y="2269729"/>
          <a:ext cx="10515600" cy="4364415"/>
        </p:xfrm>
        <a:graphic>
          <a:graphicData uri="http://schemas.openxmlformats.org/drawingml/2006/table">
            <a:tbl>
              <a:tblPr firstRow="1" firstCol="1" bandRow="1"/>
              <a:tblGrid>
                <a:gridCol w="5257800">
                  <a:extLst>
                    <a:ext uri="{9D8B030D-6E8A-4147-A177-3AD203B41FA5}">
                      <a16:colId xmlns:a16="http://schemas.microsoft.com/office/drawing/2014/main" val="1202800980"/>
                    </a:ext>
                  </a:extLst>
                </a:gridCol>
                <a:gridCol w="5257800">
                  <a:extLst>
                    <a:ext uri="{9D8B030D-6E8A-4147-A177-3AD203B41FA5}">
                      <a16:colId xmlns:a16="http://schemas.microsoft.com/office/drawing/2014/main" val="876893730"/>
                    </a:ext>
                  </a:extLst>
                </a:gridCol>
              </a:tblGrid>
              <a:tr h="530942">
                <a:tc>
                  <a:txBody>
                    <a:bodyPr/>
                    <a:lstStyle/>
                    <a:p>
                      <a:pPr marL="0" marR="0" algn="ctr">
                        <a:lnSpc>
                          <a:spcPts val="1200"/>
                        </a:lnSpc>
                        <a:spcAft>
                          <a:spcPts val="800"/>
                        </a:spcAft>
                        <a:buNone/>
                      </a:pPr>
                      <a:r>
                        <a:rPr lang="en-US" sz="20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Field</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0" marB="86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ts val="1200"/>
                        </a:lnSpc>
                        <a:spcAft>
                          <a:spcPts val="800"/>
                        </a:spcAft>
                        <a:buNone/>
                      </a:pPr>
                      <a:r>
                        <a:rPr lang="en-US" sz="20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0" marB="86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4044691"/>
                  </a:ext>
                </a:extLst>
              </a:tr>
              <a:tr h="526437">
                <a:tc>
                  <a:txBody>
                    <a:bodyPr/>
                    <a:lstStyle/>
                    <a:p>
                      <a:pPr marL="0" marR="0" algn="ctr">
                        <a:lnSpc>
                          <a:spcPct val="115000"/>
                        </a:lnSpc>
                        <a:spcAft>
                          <a:spcPts val="800"/>
                        </a:spcAft>
                        <a:buNone/>
                      </a:pPr>
                      <a:r>
                        <a:rPr lang="en-US" sz="20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Return Address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86995"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Where to resume after function ends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86995"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0119436"/>
                  </a:ext>
                </a:extLst>
              </a:tr>
              <a:tr h="526437">
                <a:tc>
                  <a:txBody>
                    <a:bodyPr/>
                    <a:lstStyle/>
                    <a:p>
                      <a:pPr marL="0" marR="0" algn="ctr">
                        <a:lnSpc>
                          <a:spcPct val="115000"/>
                        </a:lnSpc>
                        <a:spcAft>
                          <a:spcPts val="800"/>
                        </a:spcAft>
                        <a:buNone/>
                      </a:pPr>
                      <a:r>
                        <a:rPr lang="en-US" sz="20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Actual Parameters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86995"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Arguments passed to the function</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86995"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8350715"/>
                  </a:ext>
                </a:extLst>
              </a:tr>
              <a:tr h="526437">
                <a:tc>
                  <a:txBody>
                    <a:bodyPr/>
                    <a:lstStyle/>
                    <a:p>
                      <a:pPr marL="0" marR="0" algn="ctr">
                        <a:lnSpc>
                          <a:spcPct val="115000"/>
                        </a:lnSpc>
                        <a:spcAft>
                          <a:spcPts val="800"/>
                        </a:spcAft>
                        <a:buNone/>
                      </a:pPr>
                      <a:r>
                        <a:rPr lang="en-US" sz="20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Control Link</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86995"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Pointer to caller’s activation record</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86995"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89656209"/>
                  </a:ext>
                </a:extLst>
              </a:tr>
              <a:tr h="526437">
                <a:tc>
                  <a:txBody>
                    <a:bodyPr/>
                    <a:lstStyle/>
                    <a:p>
                      <a:pPr marL="0" marR="0" algn="ctr">
                        <a:lnSpc>
                          <a:spcPct val="115000"/>
                        </a:lnSpc>
                        <a:spcAft>
                          <a:spcPts val="800"/>
                        </a:spcAft>
                        <a:buNone/>
                      </a:pPr>
                      <a:r>
                        <a:rPr lang="en-US" sz="20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Access Link</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(optional)</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86995"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For accessing non-local variables (static scoping)</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86995"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4356924"/>
                  </a:ext>
                </a:extLst>
              </a:tr>
              <a:tr h="526437">
                <a:tc>
                  <a:txBody>
                    <a:bodyPr/>
                    <a:lstStyle/>
                    <a:p>
                      <a:pPr marL="0" marR="0" algn="ctr">
                        <a:lnSpc>
                          <a:spcPct val="115000"/>
                        </a:lnSpc>
                        <a:spcAft>
                          <a:spcPts val="800"/>
                        </a:spcAft>
                        <a:buNone/>
                      </a:pPr>
                      <a:r>
                        <a:rPr lang="en-US" sz="20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Saved Machine State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86995"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Registers or program counters saved before call</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86995"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80433271"/>
                  </a:ext>
                </a:extLst>
              </a:tr>
              <a:tr h="526437">
                <a:tc>
                  <a:txBody>
                    <a:bodyPr/>
                    <a:lstStyle/>
                    <a:p>
                      <a:pPr marL="0" marR="0" algn="ctr">
                        <a:lnSpc>
                          <a:spcPct val="115000"/>
                        </a:lnSpc>
                        <a:spcAft>
                          <a:spcPts val="800"/>
                        </a:spcAft>
                        <a:buNone/>
                      </a:pPr>
                      <a:r>
                        <a:rPr lang="en-US" sz="20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Local Variables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86995"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Space for declared local variables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86995"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16087641"/>
                  </a:ext>
                </a:extLst>
              </a:tr>
              <a:tr h="674851">
                <a:tc>
                  <a:txBody>
                    <a:bodyPr/>
                    <a:lstStyle/>
                    <a:p>
                      <a:pPr marL="0" marR="0" algn="ctr">
                        <a:lnSpc>
                          <a:spcPct val="115000"/>
                        </a:lnSpc>
                        <a:spcAft>
                          <a:spcPts val="800"/>
                        </a:spcAft>
                        <a:buNone/>
                      </a:pPr>
                      <a:r>
                        <a:rPr lang="en-US" sz="20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Temporary Values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86995" marB="2286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Intermediate computation results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86995" marB="2286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74225261"/>
                  </a:ext>
                </a:extLst>
              </a:tr>
            </a:tbl>
          </a:graphicData>
        </a:graphic>
      </p:graphicFrame>
      <p:sp>
        <p:nvSpPr>
          <p:cNvPr id="7" name="Date Placeholder 6">
            <a:extLst>
              <a:ext uri="{FF2B5EF4-FFF2-40B4-BE49-F238E27FC236}">
                <a16:creationId xmlns:a16="http://schemas.microsoft.com/office/drawing/2014/main" id="{8214AD4F-6F71-9B77-2C06-A1763B179CF7}"/>
              </a:ext>
            </a:extLst>
          </p:cNvPr>
          <p:cNvSpPr>
            <a:spLocks noGrp="1"/>
          </p:cNvSpPr>
          <p:nvPr>
            <p:ph type="dt" sz="half" idx="10"/>
          </p:nvPr>
        </p:nvSpPr>
        <p:spPr/>
        <p:txBody>
          <a:bodyPr/>
          <a:lstStyle/>
          <a:p>
            <a:fld id="{4FB01992-2386-4278-B53C-ADFD3B5E13DA}" type="datetime1">
              <a:rPr lang="en-US" smtClean="0"/>
              <a:t>7/24/2025</a:t>
            </a:fld>
            <a:endParaRPr lang="en-US"/>
          </a:p>
        </p:txBody>
      </p:sp>
      <p:sp>
        <p:nvSpPr>
          <p:cNvPr id="8" name="Footer Placeholder 7">
            <a:extLst>
              <a:ext uri="{FF2B5EF4-FFF2-40B4-BE49-F238E27FC236}">
                <a16:creationId xmlns:a16="http://schemas.microsoft.com/office/drawing/2014/main" id="{53422201-CB5F-1592-34FE-705CC3312504}"/>
              </a:ext>
            </a:extLst>
          </p:cNvPr>
          <p:cNvSpPr>
            <a:spLocks noGrp="1"/>
          </p:cNvSpPr>
          <p:nvPr>
            <p:ph type="ftr" sz="quarter" idx="11"/>
          </p:nvPr>
        </p:nvSpPr>
        <p:spPr/>
        <p:txBody>
          <a:bodyPr/>
          <a:lstStyle/>
          <a:p>
            <a:r>
              <a:rPr lang="en-US"/>
              <a:t>Compiler</a:t>
            </a:r>
          </a:p>
        </p:txBody>
      </p:sp>
      <p:sp>
        <p:nvSpPr>
          <p:cNvPr id="9" name="Slide Number Placeholder 8">
            <a:extLst>
              <a:ext uri="{FF2B5EF4-FFF2-40B4-BE49-F238E27FC236}">
                <a16:creationId xmlns:a16="http://schemas.microsoft.com/office/drawing/2014/main" id="{AB68AE69-9AB9-1EC2-E66E-3D7AA1A54C70}"/>
              </a:ext>
            </a:extLst>
          </p:cNvPr>
          <p:cNvSpPr>
            <a:spLocks noGrp="1"/>
          </p:cNvSpPr>
          <p:nvPr>
            <p:ph type="sldNum" sz="quarter" idx="12"/>
          </p:nvPr>
        </p:nvSpPr>
        <p:spPr/>
        <p:txBody>
          <a:bodyPr/>
          <a:lstStyle/>
          <a:p>
            <a:fld id="{0500E08A-8D3C-4EE5-AE16-2C012FBB40F3}" type="slidenum">
              <a:rPr lang="en-US" smtClean="0"/>
              <a:t>85</a:t>
            </a:fld>
            <a:endParaRPr lang="en-US"/>
          </a:p>
        </p:txBody>
      </p:sp>
    </p:spTree>
    <p:extLst>
      <p:ext uri="{BB962C8B-B14F-4D97-AF65-F5344CB8AC3E}">
        <p14:creationId xmlns:p14="http://schemas.microsoft.com/office/powerpoint/2010/main" val="389906967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3134B4-6B7B-30BA-542E-7C3DDF62BB9A}"/>
              </a:ext>
            </a:extLst>
          </p:cNvPr>
          <p:cNvSpPr>
            <a:spLocks noGrp="1"/>
          </p:cNvSpPr>
          <p:nvPr>
            <p:ph type="dt" sz="half" idx="10"/>
          </p:nvPr>
        </p:nvSpPr>
        <p:spPr/>
        <p:txBody>
          <a:bodyPr/>
          <a:lstStyle/>
          <a:p>
            <a:fld id="{B5BE018B-F9D2-4551-AF3B-EDD0293960FD}" type="datetime1">
              <a:rPr lang="en-US" smtClean="0"/>
              <a:t>7/24/2025</a:t>
            </a:fld>
            <a:endParaRPr lang="en-US"/>
          </a:p>
        </p:txBody>
      </p:sp>
      <p:sp>
        <p:nvSpPr>
          <p:cNvPr id="3" name="Footer Placeholder 2">
            <a:extLst>
              <a:ext uri="{FF2B5EF4-FFF2-40B4-BE49-F238E27FC236}">
                <a16:creationId xmlns:a16="http://schemas.microsoft.com/office/drawing/2014/main" id="{8161C73B-BC23-970E-A0C7-941AF35D12BC}"/>
              </a:ext>
            </a:extLst>
          </p:cNvPr>
          <p:cNvSpPr>
            <a:spLocks noGrp="1"/>
          </p:cNvSpPr>
          <p:nvPr>
            <p:ph type="ftr" sz="quarter" idx="11"/>
          </p:nvPr>
        </p:nvSpPr>
        <p:spPr/>
        <p:txBody>
          <a:bodyPr/>
          <a:lstStyle/>
          <a:p>
            <a:r>
              <a:rPr lang="en-US"/>
              <a:t>Compiler</a:t>
            </a:r>
          </a:p>
        </p:txBody>
      </p:sp>
      <p:sp>
        <p:nvSpPr>
          <p:cNvPr id="4" name="Slide Number Placeholder 3">
            <a:extLst>
              <a:ext uri="{FF2B5EF4-FFF2-40B4-BE49-F238E27FC236}">
                <a16:creationId xmlns:a16="http://schemas.microsoft.com/office/drawing/2014/main" id="{2E46DB9D-B5C3-004A-9C55-30ABC9F7D7C5}"/>
              </a:ext>
            </a:extLst>
          </p:cNvPr>
          <p:cNvSpPr>
            <a:spLocks noGrp="1"/>
          </p:cNvSpPr>
          <p:nvPr>
            <p:ph type="sldNum" sz="quarter" idx="12"/>
          </p:nvPr>
        </p:nvSpPr>
        <p:spPr/>
        <p:txBody>
          <a:bodyPr/>
          <a:lstStyle/>
          <a:p>
            <a:fld id="{0500E08A-8D3C-4EE5-AE16-2C012FBB40F3}" type="slidenum">
              <a:rPr lang="en-US" smtClean="0"/>
              <a:t>86</a:t>
            </a:fld>
            <a:endParaRPr lang="en-US"/>
          </a:p>
        </p:txBody>
      </p:sp>
      <p:sp>
        <p:nvSpPr>
          <p:cNvPr id="6" name="TextBox 5">
            <a:extLst>
              <a:ext uri="{FF2B5EF4-FFF2-40B4-BE49-F238E27FC236}">
                <a16:creationId xmlns:a16="http://schemas.microsoft.com/office/drawing/2014/main" id="{DD8620B3-62ED-70BF-739B-E06B17BD6C76}"/>
              </a:ext>
            </a:extLst>
          </p:cNvPr>
          <p:cNvSpPr txBox="1"/>
          <p:nvPr/>
        </p:nvSpPr>
        <p:spPr>
          <a:xfrm>
            <a:off x="733731" y="243074"/>
            <a:ext cx="10829003" cy="5827044"/>
          </a:xfrm>
          <a:prstGeom prst="rect">
            <a:avLst/>
          </a:prstGeom>
          <a:noFill/>
        </p:spPr>
        <p:txBody>
          <a:bodyPr wrap="square">
            <a:spAutoFit/>
          </a:bodyPr>
          <a:lstStyle/>
          <a:p>
            <a:pPr marL="0" marR="0">
              <a:lnSpc>
                <a:spcPct val="115000"/>
              </a:lnSpc>
              <a:spcAft>
                <a:spcPts val="800"/>
              </a:spcAft>
              <a:buNone/>
            </a:pP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Calling Sequence and Return Sequence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Calling Sequence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Saves caller's state (e.g., registers).</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Passes parameters.</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Sets up the new stack frame.</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Jumps to the callee.</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Return Sequence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Stores return value (if any).</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Restores previous state.</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Pops the stack frame.</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Jumps back to caller’s return address.</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424613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FB2431-B551-D48E-6107-58C5FE4E25E9}"/>
              </a:ext>
            </a:extLst>
          </p:cNvPr>
          <p:cNvSpPr>
            <a:spLocks noGrp="1"/>
          </p:cNvSpPr>
          <p:nvPr>
            <p:ph type="dt" sz="half" idx="10"/>
          </p:nvPr>
        </p:nvSpPr>
        <p:spPr/>
        <p:txBody>
          <a:bodyPr/>
          <a:lstStyle/>
          <a:p>
            <a:fld id="{B5BE018B-F9D2-4551-AF3B-EDD0293960FD}" type="datetime1">
              <a:rPr lang="en-US" smtClean="0"/>
              <a:t>7/24/2025</a:t>
            </a:fld>
            <a:endParaRPr lang="en-US"/>
          </a:p>
        </p:txBody>
      </p:sp>
      <p:sp>
        <p:nvSpPr>
          <p:cNvPr id="3" name="Footer Placeholder 2">
            <a:extLst>
              <a:ext uri="{FF2B5EF4-FFF2-40B4-BE49-F238E27FC236}">
                <a16:creationId xmlns:a16="http://schemas.microsoft.com/office/drawing/2014/main" id="{41FF9DFC-3BFF-91DC-D10C-720B70F2B688}"/>
              </a:ext>
            </a:extLst>
          </p:cNvPr>
          <p:cNvSpPr>
            <a:spLocks noGrp="1"/>
          </p:cNvSpPr>
          <p:nvPr>
            <p:ph type="ftr" sz="quarter" idx="11"/>
          </p:nvPr>
        </p:nvSpPr>
        <p:spPr/>
        <p:txBody>
          <a:bodyPr/>
          <a:lstStyle/>
          <a:p>
            <a:r>
              <a:rPr lang="en-US"/>
              <a:t>Compiler</a:t>
            </a:r>
          </a:p>
        </p:txBody>
      </p:sp>
      <p:sp>
        <p:nvSpPr>
          <p:cNvPr id="4" name="Slide Number Placeholder 3">
            <a:extLst>
              <a:ext uri="{FF2B5EF4-FFF2-40B4-BE49-F238E27FC236}">
                <a16:creationId xmlns:a16="http://schemas.microsoft.com/office/drawing/2014/main" id="{BA67A782-FB02-0F52-7494-50774515F5FC}"/>
              </a:ext>
            </a:extLst>
          </p:cNvPr>
          <p:cNvSpPr>
            <a:spLocks noGrp="1"/>
          </p:cNvSpPr>
          <p:nvPr>
            <p:ph type="sldNum" sz="quarter" idx="12"/>
          </p:nvPr>
        </p:nvSpPr>
        <p:spPr/>
        <p:txBody>
          <a:bodyPr/>
          <a:lstStyle/>
          <a:p>
            <a:fld id="{0500E08A-8D3C-4EE5-AE16-2C012FBB40F3}" type="slidenum">
              <a:rPr lang="en-US" smtClean="0"/>
              <a:t>87</a:t>
            </a:fld>
            <a:endParaRPr lang="en-US"/>
          </a:p>
        </p:txBody>
      </p:sp>
      <p:sp>
        <p:nvSpPr>
          <p:cNvPr id="6" name="TextBox 5">
            <a:extLst>
              <a:ext uri="{FF2B5EF4-FFF2-40B4-BE49-F238E27FC236}">
                <a16:creationId xmlns:a16="http://schemas.microsoft.com/office/drawing/2014/main" id="{D6B54719-87B1-FAE6-867F-47166AB83D65}"/>
              </a:ext>
            </a:extLst>
          </p:cNvPr>
          <p:cNvSpPr txBox="1"/>
          <p:nvPr/>
        </p:nvSpPr>
        <p:spPr>
          <a:xfrm>
            <a:off x="838200" y="368398"/>
            <a:ext cx="6098458" cy="523220"/>
          </a:xfrm>
          <a:prstGeom prst="rect">
            <a:avLst/>
          </a:prstGeom>
          <a:noFill/>
        </p:spPr>
        <p:txBody>
          <a:bodyPr wrap="square">
            <a:spAutoFit/>
          </a:bodyPr>
          <a:lstStyle/>
          <a:p>
            <a:r>
              <a:rPr lang="en-US" sz="2800" b="1" kern="0" dirty="0">
                <a:solidFill>
                  <a:srgbClr val="0D0D0D"/>
                </a:solidFill>
                <a:effectLst/>
                <a:latin typeface="Times New Roman" panose="02020603050405020304" pitchFamily="18" charset="0"/>
                <a:ea typeface="Times New Roman" panose="02020603050405020304" pitchFamily="18" charset="0"/>
              </a:rPr>
              <a:t>Parameter Passing Mechanisms</a:t>
            </a:r>
            <a:endParaRPr lang="en-US" sz="2800" dirty="0"/>
          </a:p>
        </p:txBody>
      </p:sp>
      <p:graphicFrame>
        <p:nvGraphicFramePr>
          <p:cNvPr id="7" name="Table 6">
            <a:extLst>
              <a:ext uri="{FF2B5EF4-FFF2-40B4-BE49-F238E27FC236}">
                <a16:creationId xmlns:a16="http://schemas.microsoft.com/office/drawing/2014/main" id="{BD22125D-9E6F-5F2B-D777-CEEBD3BD0CC2}"/>
              </a:ext>
            </a:extLst>
          </p:cNvPr>
          <p:cNvGraphicFramePr>
            <a:graphicFrameLocks noGrp="1"/>
          </p:cNvGraphicFramePr>
          <p:nvPr>
            <p:extLst>
              <p:ext uri="{D42A27DB-BD31-4B8C-83A1-F6EECF244321}">
                <p14:modId xmlns:p14="http://schemas.microsoft.com/office/powerpoint/2010/main" val="2068125018"/>
              </p:ext>
            </p:extLst>
          </p:nvPr>
        </p:nvGraphicFramePr>
        <p:xfrm>
          <a:off x="838200" y="1666568"/>
          <a:ext cx="10515600" cy="3459304"/>
        </p:xfrm>
        <a:graphic>
          <a:graphicData uri="http://schemas.openxmlformats.org/drawingml/2006/table">
            <a:tbl>
              <a:tblPr firstRow="1" firstCol="1" bandRow="1"/>
              <a:tblGrid>
                <a:gridCol w="4441723">
                  <a:extLst>
                    <a:ext uri="{9D8B030D-6E8A-4147-A177-3AD203B41FA5}">
                      <a16:colId xmlns:a16="http://schemas.microsoft.com/office/drawing/2014/main" val="3605178485"/>
                    </a:ext>
                  </a:extLst>
                </a:gridCol>
                <a:gridCol w="6073877">
                  <a:extLst>
                    <a:ext uri="{9D8B030D-6E8A-4147-A177-3AD203B41FA5}">
                      <a16:colId xmlns:a16="http://schemas.microsoft.com/office/drawing/2014/main" val="3590510931"/>
                    </a:ext>
                  </a:extLst>
                </a:gridCol>
              </a:tblGrid>
              <a:tr h="436085">
                <a:tc>
                  <a:txBody>
                    <a:bodyPr/>
                    <a:lstStyle/>
                    <a:p>
                      <a:pPr marL="0" marR="0" algn="ctr">
                        <a:lnSpc>
                          <a:spcPts val="12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Mechanism</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0"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ts val="1200"/>
                        </a:lnSpc>
                        <a:spcAft>
                          <a:spcPts val="800"/>
                        </a:spcAft>
                        <a:buNone/>
                      </a:pPr>
                      <a:r>
                        <a:rPr lang="en-US" sz="2400" b="1" ker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0"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66398517"/>
                  </a:ext>
                </a:extLst>
              </a:tr>
              <a:tr h="630994">
                <a:tc>
                  <a:txBody>
                    <a:bodyPr/>
                    <a:lstStyle/>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Pass by Value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Copy of the argument is passed (default in C)</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7942655"/>
                  </a:ext>
                </a:extLst>
              </a:tr>
              <a:tr h="630994">
                <a:tc>
                  <a:txBody>
                    <a:bodyPr/>
                    <a:lstStyle/>
                    <a:p>
                      <a:pPr marL="0" marR="0">
                        <a:lnSpc>
                          <a:spcPct val="115000"/>
                        </a:lnSpc>
                        <a:spcAft>
                          <a:spcPts val="800"/>
                        </a:spcAft>
                        <a:buNone/>
                      </a:pPr>
                      <a:r>
                        <a:rPr lang="en-US" sz="2400" b="1" ker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Pass by Reference</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Address is passed (used in C++ via pointers)</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8816749"/>
                  </a:ext>
                </a:extLst>
              </a:tr>
              <a:tr h="630994">
                <a:tc>
                  <a:txBody>
                    <a:bodyPr/>
                    <a:lstStyle/>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Pass by Result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Value is assigned back after function finishes</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0890204"/>
                  </a:ext>
                </a:extLst>
              </a:tr>
              <a:tr h="888944">
                <a:tc>
                  <a:txBody>
                    <a:bodyPr/>
                    <a:lstStyle/>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Pass by Name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86995" marB="2286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Re-evaluates expression each time it is used (used in ALGOL)</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86995" marB="2286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0128330"/>
                  </a:ext>
                </a:extLst>
              </a:tr>
            </a:tbl>
          </a:graphicData>
        </a:graphic>
      </p:graphicFrame>
    </p:spTree>
    <p:extLst>
      <p:ext uri="{BB962C8B-B14F-4D97-AF65-F5344CB8AC3E}">
        <p14:creationId xmlns:p14="http://schemas.microsoft.com/office/powerpoint/2010/main" val="316102670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57318D-F743-49FA-8C2B-9C8CED617C58}"/>
              </a:ext>
            </a:extLst>
          </p:cNvPr>
          <p:cNvSpPr>
            <a:spLocks noGrp="1"/>
          </p:cNvSpPr>
          <p:nvPr>
            <p:ph type="dt" sz="half" idx="10"/>
          </p:nvPr>
        </p:nvSpPr>
        <p:spPr/>
        <p:txBody>
          <a:bodyPr/>
          <a:lstStyle/>
          <a:p>
            <a:fld id="{B5BE018B-F9D2-4551-AF3B-EDD0293960FD}" type="datetime1">
              <a:rPr lang="en-US" smtClean="0"/>
              <a:t>7/24/2025</a:t>
            </a:fld>
            <a:endParaRPr lang="en-US"/>
          </a:p>
        </p:txBody>
      </p:sp>
      <p:sp>
        <p:nvSpPr>
          <p:cNvPr id="3" name="Footer Placeholder 2">
            <a:extLst>
              <a:ext uri="{FF2B5EF4-FFF2-40B4-BE49-F238E27FC236}">
                <a16:creationId xmlns:a16="http://schemas.microsoft.com/office/drawing/2014/main" id="{164B69FB-6EC3-AB1D-4916-9C7BF1E5AC5D}"/>
              </a:ext>
            </a:extLst>
          </p:cNvPr>
          <p:cNvSpPr>
            <a:spLocks noGrp="1"/>
          </p:cNvSpPr>
          <p:nvPr>
            <p:ph type="ftr" sz="quarter" idx="11"/>
          </p:nvPr>
        </p:nvSpPr>
        <p:spPr/>
        <p:txBody>
          <a:bodyPr/>
          <a:lstStyle/>
          <a:p>
            <a:r>
              <a:rPr lang="en-US"/>
              <a:t>Compiler</a:t>
            </a:r>
          </a:p>
        </p:txBody>
      </p:sp>
      <p:sp>
        <p:nvSpPr>
          <p:cNvPr id="4" name="Slide Number Placeholder 3">
            <a:extLst>
              <a:ext uri="{FF2B5EF4-FFF2-40B4-BE49-F238E27FC236}">
                <a16:creationId xmlns:a16="http://schemas.microsoft.com/office/drawing/2014/main" id="{9536C326-03DE-41A4-B5F8-F73627161064}"/>
              </a:ext>
            </a:extLst>
          </p:cNvPr>
          <p:cNvSpPr>
            <a:spLocks noGrp="1"/>
          </p:cNvSpPr>
          <p:nvPr>
            <p:ph type="sldNum" sz="quarter" idx="12"/>
          </p:nvPr>
        </p:nvSpPr>
        <p:spPr/>
        <p:txBody>
          <a:bodyPr/>
          <a:lstStyle/>
          <a:p>
            <a:fld id="{0500E08A-8D3C-4EE5-AE16-2C012FBB40F3}" type="slidenum">
              <a:rPr lang="en-US" smtClean="0"/>
              <a:t>88</a:t>
            </a:fld>
            <a:endParaRPr lang="en-US"/>
          </a:p>
        </p:txBody>
      </p:sp>
      <p:sp>
        <p:nvSpPr>
          <p:cNvPr id="6" name="TextBox 5">
            <a:extLst>
              <a:ext uri="{FF2B5EF4-FFF2-40B4-BE49-F238E27FC236}">
                <a16:creationId xmlns:a16="http://schemas.microsoft.com/office/drawing/2014/main" id="{BB02EB3A-533F-7417-28B0-BD5128FAB045}"/>
              </a:ext>
            </a:extLst>
          </p:cNvPr>
          <p:cNvSpPr txBox="1"/>
          <p:nvPr/>
        </p:nvSpPr>
        <p:spPr>
          <a:xfrm>
            <a:off x="532171" y="386969"/>
            <a:ext cx="10706100" cy="4648452"/>
          </a:xfrm>
          <a:prstGeom prst="rect">
            <a:avLst/>
          </a:prstGeom>
          <a:noFill/>
        </p:spPr>
        <p:txBody>
          <a:bodyPr wrap="square">
            <a:spAutoFit/>
          </a:bodyPr>
          <a:lstStyle/>
          <a:p>
            <a:pPr marL="0" marR="0">
              <a:lnSpc>
                <a:spcPct val="115000"/>
              </a:lnSpc>
              <a:spcAft>
                <a:spcPts val="800"/>
              </a:spcAft>
              <a:buNone/>
            </a:pP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Access to Non-local Variables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When functions are </a:t>
            </a: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nested</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(as in Pascal or functional languages), access to variables in outer scopes is needed.</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Access Link (Static Link)</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Each activation record has a pointer to its </a:t>
            </a: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lexical parent</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Used in </a:t>
            </a: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static scoping</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to find non-local variables.</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Display</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An array of pointers to activation records at each nesting level.</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Provides faster access to variables in outer scopes</a:t>
            </a:r>
            <a:r>
              <a:rPr lang="en-US" sz="2400" kern="0" dirty="0">
                <a:solidFill>
                  <a:srgbClr val="0D0D0D"/>
                </a:solidFill>
                <a:effectLst/>
                <a:latin typeface="Times New Roman" panose="02020603050405020304" pitchFamily="18" charset="0"/>
                <a:ea typeface="Times New Roman" panose="02020603050405020304" pitchFamily="18" charset="0"/>
              </a:rPr>
              <a:t>.</a:t>
            </a:r>
            <a:endParaRPr lang="en-US" sz="2400" dirty="0"/>
          </a:p>
        </p:txBody>
      </p:sp>
    </p:spTree>
    <p:extLst>
      <p:ext uri="{BB962C8B-B14F-4D97-AF65-F5344CB8AC3E}">
        <p14:creationId xmlns:p14="http://schemas.microsoft.com/office/powerpoint/2010/main" val="13124414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ADE391-6430-8559-7D33-FD3614768D5B}"/>
              </a:ext>
            </a:extLst>
          </p:cNvPr>
          <p:cNvSpPr>
            <a:spLocks noGrp="1"/>
          </p:cNvSpPr>
          <p:nvPr>
            <p:ph type="dt" sz="half" idx="10"/>
          </p:nvPr>
        </p:nvSpPr>
        <p:spPr/>
        <p:txBody>
          <a:bodyPr/>
          <a:lstStyle/>
          <a:p>
            <a:fld id="{B5BE018B-F9D2-4551-AF3B-EDD0293960FD}" type="datetime1">
              <a:rPr lang="en-US" smtClean="0"/>
              <a:t>7/24/2025</a:t>
            </a:fld>
            <a:endParaRPr lang="en-US"/>
          </a:p>
        </p:txBody>
      </p:sp>
      <p:sp>
        <p:nvSpPr>
          <p:cNvPr id="3" name="Footer Placeholder 2">
            <a:extLst>
              <a:ext uri="{FF2B5EF4-FFF2-40B4-BE49-F238E27FC236}">
                <a16:creationId xmlns:a16="http://schemas.microsoft.com/office/drawing/2014/main" id="{FBF39A09-2C16-74EF-46BE-82977C5DBAD5}"/>
              </a:ext>
            </a:extLst>
          </p:cNvPr>
          <p:cNvSpPr>
            <a:spLocks noGrp="1"/>
          </p:cNvSpPr>
          <p:nvPr>
            <p:ph type="ftr" sz="quarter" idx="11"/>
          </p:nvPr>
        </p:nvSpPr>
        <p:spPr/>
        <p:txBody>
          <a:bodyPr/>
          <a:lstStyle/>
          <a:p>
            <a:r>
              <a:rPr lang="en-US"/>
              <a:t>Compiler</a:t>
            </a:r>
          </a:p>
        </p:txBody>
      </p:sp>
      <p:sp>
        <p:nvSpPr>
          <p:cNvPr id="4" name="Slide Number Placeholder 3">
            <a:extLst>
              <a:ext uri="{FF2B5EF4-FFF2-40B4-BE49-F238E27FC236}">
                <a16:creationId xmlns:a16="http://schemas.microsoft.com/office/drawing/2014/main" id="{3B83C820-D2AA-F2CC-6B69-9BE5E0C0D065}"/>
              </a:ext>
            </a:extLst>
          </p:cNvPr>
          <p:cNvSpPr>
            <a:spLocks noGrp="1"/>
          </p:cNvSpPr>
          <p:nvPr>
            <p:ph type="sldNum" sz="quarter" idx="12"/>
          </p:nvPr>
        </p:nvSpPr>
        <p:spPr/>
        <p:txBody>
          <a:bodyPr/>
          <a:lstStyle/>
          <a:p>
            <a:fld id="{0500E08A-8D3C-4EE5-AE16-2C012FBB40F3}" type="slidenum">
              <a:rPr lang="en-US" smtClean="0"/>
              <a:t>89</a:t>
            </a:fld>
            <a:endParaRPr lang="en-US"/>
          </a:p>
        </p:txBody>
      </p:sp>
      <p:sp>
        <p:nvSpPr>
          <p:cNvPr id="6" name="TextBox 5">
            <a:extLst>
              <a:ext uri="{FF2B5EF4-FFF2-40B4-BE49-F238E27FC236}">
                <a16:creationId xmlns:a16="http://schemas.microsoft.com/office/drawing/2014/main" id="{586E7386-73E5-4443-734C-C152314B2987}"/>
              </a:ext>
            </a:extLst>
          </p:cNvPr>
          <p:cNvSpPr txBox="1"/>
          <p:nvPr/>
        </p:nvSpPr>
        <p:spPr>
          <a:xfrm>
            <a:off x="532170" y="291881"/>
            <a:ext cx="10071919" cy="3717749"/>
          </a:xfrm>
          <a:prstGeom prst="rect">
            <a:avLst/>
          </a:prstGeom>
          <a:noFill/>
        </p:spPr>
        <p:txBody>
          <a:bodyPr wrap="square">
            <a:spAutoFit/>
          </a:bodyPr>
          <a:lstStyle/>
          <a:p>
            <a:pPr marL="0" marR="0">
              <a:lnSpc>
                <a:spcPct val="115000"/>
              </a:lnSpc>
              <a:spcAft>
                <a:spcPts val="800"/>
              </a:spcAft>
              <a:buNone/>
            </a:pP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Run-Time Support Routines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Compilers often rely on </a:t>
            </a: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run-time libraries</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for common operations: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Input/Output routines</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Memory management (malloc, free)</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String manipulation</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Exception handling</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Math libraries</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87796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E7C375-DADE-3B1B-4041-FF0FA20529FA}"/>
              </a:ext>
            </a:extLst>
          </p:cNvPr>
          <p:cNvSpPr txBox="1"/>
          <p:nvPr/>
        </p:nvSpPr>
        <p:spPr>
          <a:xfrm>
            <a:off x="645242" y="216125"/>
            <a:ext cx="11256706" cy="6073458"/>
          </a:xfrm>
          <a:prstGeom prst="rect">
            <a:avLst/>
          </a:prstGeom>
          <a:noFill/>
        </p:spPr>
        <p:txBody>
          <a:bodyPr wrap="square">
            <a:spAutoFit/>
          </a:bodyPr>
          <a:lstStyle/>
          <a:p>
            <a:pPr marL="0" marR="0">
              <a:lnSpc>
                <a:spcPct val="115000"/>
              </a:lnSpc>
              <a:spcAft>
                <a:spcPts val="800"/>
              </a:spcAft>
              <a:buNone/>
            </a:pPr>
            <a:r>
              <a:rPr lang="en-US" sz="40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SDT in Intermediate Code Generation</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For the expression: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 = b + c * d; </a:t>
            </a: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Grammar and Semantic Actions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 → E1 + T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E.place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newtemp</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emit(</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E.place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E1.place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T.place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 → T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E.place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T.place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 → T1 * F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T.place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newtemp</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emit(</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T.place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T1.place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F.place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 → F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T.place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F.place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 → id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F.place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id.name; }</a:t>
            </a: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Generated TAC</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t1 = c * d</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t2 = b + t1</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 = t2</a:t>
            </a:r>
            <a:endParaRPr lang="en-US" sz="24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D6D68080-69A0-8F87-E362-E3AB4FB46207}"/>
              </a:ext>
            </a:extLst>
          </p:cNvPr>
          <p:cNvSpPr>
            <a:spLocks noGrp="1"/>
          </p:cNvSpPr>
          <p:nvPr>
            <p:ph type="dt" sz="half" idx="10"/>
          </p:nvPr>
        </p:nvSpPr>
        <p:spPr/>
        <p:txBody>
          <a:bodyPr/>
          <a:lstStyle/>
          <a:p>
            <a:fld id="{E6306DDE-A8F6-4030-93B1-DB38A470734D}" type="datetime1">
              <a:rPr lang="en-US" smtClean="0"/>
              <a:t>7/24/2025</a:t>
            </a:fld>
            <a:endParaRPr lang="en-US"/>
          </a:p>
        </p:txBody>
      </p:sp>
      <p:sp>
        <p:nvSpPr>
          <p:cNvPr id="4" name="Footer Placeholder 3">
            <a:extLst>
              <a:ext uri="{FF2B5EF4-FFF2-40B4-BE49-F238E27FC236}">
                <a16:creationId xmlns:a16="http://schemas.microsoft.com/office/drawing/2014/main" id="{F3D6649C-D4FB-31B6-FEDF-F06FE83D60BA}"/>
              </a:ext>
            </a:extLst>
          </p:cNvPr>
          <p:cNvSpPr>
            <a:spLocks noGrp="1"/>
          </p:cNvSpPr>
          <p:nvPr>
            <p:ph type="ftr" sz="quarter" idx="11"/>
          </p:nvPr>
        </p:nvSpPr>
        <p:spPr/>
        <p:txBody>
          <a:bodyPr/>
          <a:lstStyle/>
          <a:p>
            <a:r>
              <a:rPr lang="en-US"/>
              <a:t>Compiler</a:t>
            </a:r>
          </a:p>
        </p:txBody>
      </p:sp>
      <p:sp>
        <p:nvSpPr>
          <p:cNvPr id="5" name="Slide Number Placeholder 4">
            <a:extLst>
              <a:ext uri="{FF2B5EF4-FFF2-40B4-BE49-F238E27FC236}">
                <a16:creationId xmlns:a16="http://schemas.microsoft.com/office/drawing/2014/main" id="{3F0AAF05-50FE-CE38-C804-D03F1104E0D7}"/>
              </a:ext>
            </a:extLst>
          </p:cNvPr>
          <p:cNvSpPr>
            <a:spLocks noGrp="1"/>
          </p:cNvSpPr>
          <p:nvPr>
            <p:ph type="sldNum" sz="quarter" idx="12"/>
          </p:nvPr>
        </p:nvSpPr>
        <p:spPr/>
        <p:txBody>
          <a:bodyPr/>
          <a:lstStyle/>
          <a:p>
            <a:fld id="{0500E08A-8D3C-4EE5-AE16-2C012FBB40F3}" type="slidenum">
              <a:rPr lang="en-US" smtClean="0"/>
              <a:t>9</a:t>
            </a:fld>
            <a:endParaRPr lang="en-US"/>
          </a:p>
        </p:txBody>
      </p:sp>
    </p:spTree>
    <p:extLst>
      <p:ext uri="{BB962C8B-B14F-4D97-AF65-F5344CB8AC3E}">
        <p14:creationId xmlns:p14="http://schemas.microsoft.com/office/powerpoint/2010/main" val="131917187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F8A6A9-2F52-1C78-54C3-FB669D66032F}"/>
              </a:ext>
            </a:extLst>
          </p:cNvPr>
          <p:cNvSpPr>
            <a:spLocks noGrp="1"/>
          </p:cNvSpPr>
          <p:nvPr>
            <p:ph type="dt" sz="half" idx="10"/>
          </p:nvPr>
        </p:nvSpPr>
        <p:spPr/>
        <p:txBody>
          <a:bodyPr/>
          <a:lstStyle/>
          <a:p>
            <a:fld id="{B5BE018B-F9D2-4551-AF3B-EDD0293960FD}" type="datetime1">
              <a:rPr lang="en-US" smtClean="0"/>
              <a:t>7/24/2025</a:t>
            </a:fld>
            <a:endParaRPr lang="en-US"/>
          </a:p>
        </p:txBody>
      </p:sp>
      <p:sp>
        <p:nvSpPr>
          <p:cNvPr id="3" name="Footer Placeholder 2">
            <a:extLst>
              <a:ext uri="{FF2B5EF4-FFF2-40B4-BE49-F238E27FC236}">
                <a16:creationId xmlns:a16="http://schemas.microsoft.com/office/drawing/2014/main" id="{B7C91014-57EE-D9C6-F270-C746192EB5FC}"/>
              </a:ext>
            </a:extLst>
          </p:cNvPr>
          <p:cNvSpPr>
            <a:spLocks noGrp="1"/>
          </p:cNvSpPr>
          <p:nvPr>
            <p:ph type="ftr" sz="quarter" idx="11"/>
          </p:nvPr>
        </p:nvSpPr>
        <p:spPr/>
        <p:txBody>
          <a:bodyPr/>
          <a:lstStyle/>
          <a:p>
            <a:r>
              <a:rPr lang="en-US"/>
              <a:t>Compiler</a:t>
            </a:r>
          </a:p>
        </p:txBody>
      </p:sp>
      <p:sp>
        <p:nvSpPr>
          <p:cNvPr id="4" name="Slide Number Placeholder 3">
            <a:extLst>
              <a:ext uri="{FF2B5EF4-FFF2-40B4-BE49-F238E27FC236}">
                <a16:creationId xmlns:a16="http://schemas.microsoft.com/office/drawing/2014/main" id="{833E8728-AF0D-5604-B911-B4C5213532CA}"/>
              </a:ext>
            </a:extLst>
          </p:cNvPr>
          <p:cNvSpPr>
            <a:spLocks noGrp="1"/>
          </p:cNvSpPr>
          <p:nvPr>
            <p:ph type="sldNum" sz="quarter" idx="12"/>
          </p:nvPr>
        </p:nvSpPr>
        <p:spPr/>
        <p:txBody>
          <a:bodyPr/>
          <a:lstStyle/>
          <a:p>
            <a:fld id="{0500E08A-8D3C-4EE5-AE16-2C012FBB40F3}" type="slidenum">
              <a:rPr lang="en-US" smtClean="0"/>
              <a:t>90</a:t>
            </a:fld>
            <a:endParaRPr lang="en-US"/>
          </a:p>
        </p:txBody>
      </p:sp>
      <p:sp>
        <p:nvSpPr>
          <p:cNvPr id="6" name="TextBox 5">
            <a:extLst>
              <a:ext uri="{FF2B5EF4-FFF2-40B4-BE49-F238E27FC236}">
                <a16:creationId xmlns:a16="http://schemas.microsoft.com/office/drawing/2014/main" id="{6B05ADD7-33CF-A50C-B43F-0FDA40D184D4}"/>
              </a:ext>
            </a:extLst>
          </p:cNvPr>
          <p:cNvSpPr txBox="1"/>
          <p:nvPr/>
        </p:nvSpPr>
        <p:spPr>
          <a:xfrm>
            <a:off x="704235" y="368398"/>
            <a:ext cx="6098458" cy="523220"/>
          </a:xfrm>
          <a:prstGeom prst="rect">
            <a:avLst/>
          </a:prstGeom>
          <a:noFill/>
        </p:spPr>
        <p:txBody>
          <a:bodyPr wrap="square">
            <a:spAutoFit/>
          </a:bodyPr>
          <a:lstStyle/>
          <a:p>
            <a:r>
              <a:rPr lang="en-US" sz="2800" b="1" kern="0" dirty="0">
                <a:solidFill>
                  <a:srgbClr val="0D0D0D"/>
                </a:solidFill>
                <a:effectLst/>
                <a:latin typeface="Times New Roman" panose="02020603050405020304" pitchFamily="18" charset="0"/>
                <a:ea typeface="Times New Roman" panose="02020603050405020304" pitchFamily="18" charset="0"/>
              </a:rPr>
              <a:t>Dynamic Features Supported</a:t>
            </a:r>
            <a:endParaRPr lang="en-US" sz="2800" dirty="0"/>
          </a:p>
        </p:txBody>
      </p:sp>
      <p:graphicFrame>
        <p:nvGraphicFramePr>
          <p:cNvPr id="7" name="Table 6">
            <a:extLst>
              <a:ext uri="{FF2B5EF4-FFF2-40B4-BE49-F238E27FC236}">
                <a16:creationId xmlns:a16="http://schemas.microsoft.com/office/drawing/2014/main" id="{C231A79A-7E61-DBB1-5FD6-72BBD8C6E1B5}"/>
              </a:ext>
            </a:extLst>
          </p:cNvPr>
          <p:cNvGraphicFramePr>
            <a:graphicFrameLocks noGrp="1"/>
          </p:cNvGraphicFramePr>
          <p:nvPr>
            <p:extLst>
              <p:ext uri="{D42A27DB-BD31-4B8C-83A1-F6EECF244321}">
                <p14:modId xmlns:p14="http://schemas.microsoft.com/office/powerpoint/2010/main" val="39000747"/>
              </p:ext>
            </p:extLst>
          </p:nvPr>
        </p:nvGraphicFramePr>
        <p:xfrm>
          <a:off x="838200" y="1061884"/>
          <a:ext cx="10515600" cy="3822696"/>
        </p:xfrm>
        <a:graphic>
          <a:graphicData uri="http://schemas.openxmlformats.org/drawingml/2006/table">
            <a:tbl>
              <a:tblPr firstRow="1" firstCol="1" bandRow="1"/>
              <a:tblGrid>
                <a:gridCol w="5257800">
                  <a:extLst>
                    <a:ext uri="{9D8B030D-6E8A-4147-A177-3AD203B41FA5}">
                      <a16:colId xmlns:a16="http://schemas.microsoft.com/office/drawing/2014/main" val="1208223503"/>
                    </a:ext>
                  </a:extLst>
                </a:gridCol>
                <a:gridCol w="5257800">
                  <a:extLst>
                    <a:ext uri="{9D8B030D-6E8A-4147-A177-3AD203B41FA5}">
                      <a16:colId xmlns:a16="http://schemas.microsoft.com/office/drawing/2014/main" val="1122519020"/>
                    </a:ext>
                  </a:extLst>
                </a:gridCol>
              </a:tblGrid>
              <a:tr h="518028">
                <a:tc>
                  <a:txBody>
                    <a:bodyPr/>
                    <a:lstStyle/>
                    <a:p>
                      <a:pPr marL="0" marR="0" algn="ctr">
                        <a:lnSpc>
                          <a:spcPts val="12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Feature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0" marB="86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ts val="12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Run-Time Environment Support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0" marB="86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5733796"/>
                  </a:ext>
                </a:extLst>
              </a:tr>
              <a:tr h="749562">
                <a:tc>
                  <a:txBody>
                    <a:bodyPr/>
                    <a:lstStyle/>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Recursion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Managed via stack frames</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25157382"/>
                  </a:ext>
                </a:extLst>
              </a:tr>
              <a:tr h="749562">
                <a:tc>
                  <a:txBody>
                    <a:bodyPr/>
                    <a:lstStyle/>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Garbage Collection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Automatic memory reclamation</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5969094"/>
                  </a:ext>
                </a:extLst>
              </a:tr>
              <a:tr h="749562">
                <a:tc>
                  <a:txBody>
                    <a:bodyPr/>
                    <a:lstStyle/>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Dynamic Typing</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Type checks at runtime</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86995" marB="86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6809644"/>
                  </a:ext>
                </a:extLst>
              </a:tr>
              <a:tr h="1055982">
                <a:tc>
                  <a:txBody>
                    <a:bodyPr/>
                    <a:lstStyle/>
                    <a:p>
                      <a:pPr marL="0" marR="0">
                        <a:lnSpc>
                          <a:spcPct val="1150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Exception Handling</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86995" marB="2286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Mechanism for error propagation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86995" marB="2286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3136433"/>
                  </a:ext>
                </a:extLst>
              </a:tr>
            </a:tbl>
          </a:graphicData>
        </a:graphic>
      </p:graphicFrame>
    </p:spTree>
    <p:extLst>
      <p:ext uri="{BB962C8B-B14F-4D97-AF65-F5344CB8AC3E}">
        <p14:creationId xmlns:p14="http://schemas.microsoft.com/office/powerpoint/2010/main" val="21297438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D5CF61-61DB-57ED-09D1-898A931FB720}"/>
              </a:ext>
            </a:extLst>
          </p:cNvPr>
          <p:cNvSpPr>
            <a:spLocks noGrp="1"/>
          </p:cNvSpPr>
          <p:nvPr>
            <p:ph type="dt" sz="half" idx="10"/>
          </p:nvPr>
        </p:nvSpPr>
        <p:spPr/>
        <p:txBody>
          <a:bodyPr/>
          <a:lstStyle/>
          <a:p>
            <a:fld id="{B5BE018B-F9D2-4551-AF3B-EDD0293960FD}" type="datetime1">
              <a:rPr lang="en-US" smtClean="0"/>
              <a:t>7/24/2025</a:t>
            </a:fld>
            <a:endParaRPr lang="en-US"/>
          </a:p>
        </p:txBody>
      </p:sp>
      <p:sp>
        <p:nvSpPr>
          <p:cNvPr id="3" name="Footer Placeholder 2">
            <a:extLst>
              <a:ext uri="{FF2B5EF4-FFF2-40B4-BE49-F238E27FC236}">
                <a16:creationId xmlns:a16="http://schemas.microsoft.com/office/drawing/2014/main" id="{B59577C3-D3D7-BE95-C47D-A91745EA8879}"/>
              </a:ext>
            </a:extLst>
          </p:cNvPr>
          <p:cNvSpPr>
            <a:spLocks noGrp="1"/>
          </p:cNvSpPr>
          <p:nvPr>
            <p:ph type="ftr" sz="quarter" idx="11"/>
          </p:nvPr>
        </p:nvSpPr>
        <p:spPr/>
        <p:txBody>
          <a:bodyPr/>
          <a:lstStyle/>
          <a:p>
            <a:r>
              <a:rPr lang="en-US"/>
              <a:t>Compiler</a:t>
            </a:r>
          </a:p>
        </p:txBody>
      </p:sp>
      <p:sp>
        <p:nvSpPr>
          <p:cNvPr id="4" name="Slide Number Placeholder 3">
            <a:extLst>
              <a:ext uri="{FF2B5EF4-FFF2-40B4-BE49-F238E27FC236}">
                <a16:creationId xmlns:a16="http://schemas.microsoft.com/office/drawing/2014/main" id="{4A6315E7-A552-6F8C-338B-2A2335DF3616}"/>
              </a:ext>
            </a:extLst>
          </p:cNvPr>
          <p:cNvSpPr>
            <a:spLocks noGrp="1"/>
          </p:cNvSpPr>
          <p:nvPr>
            <p:ph type="sldNum" sz="quarter" idx="12"/>
          </p:nvPr>
        </p:nvSpPr>
        <p:spPr/>
        <p:txBody>
          <a:bodyPr/>
          <a:lstStyle/>
          <a:p>
            <a:fld id="{0500E08A-8D3C-4EE5-AE16-2C012FBB40F3}" type="slidenum">
              <a:rPr lang="en-US" smtClean="0"/>
              <a:t>91</a:t>
            </a:fld>
            <a:endParaRPr lang="en-US"/>
          </a:p>
        </p:txBody>
      </p:sp>
      <p:sp>
        <p:nvSpPr>
          <p:cNvPr id="6" name="TextBox 5">
            <a:extLst>
              <a:ext uri="{FF2B5EF4-FFF2-40B4-BE49-F238E27FC236}">
                <a16:creationId xmlns:a16="http://schemas.microsoft.com/office/drawing/2014/main" id="{61EAEF8E-0F48-965C-31C0-DE00D8467A61}"/>
              </a:ext>
            </a:extLst>
          </p:cNvPr>
          <p:cNvSpPr txBox="1"/>
          <p:nvPr/>
        </p:nvSpPr>
        <p:spPr>
          <a:xfrm>
            <a:off x="532170" y="397563"/>
            <a:ext cx="10821629" cy="2114425"/>
          </a:xfrm>
          <a:prstGeom prst="rect">
            <a:avLst/>
          </a:prstGeom>
          <a:noFill/>
        </p:spPr>
        <p:txBody>
          <a:bodyPr wrap="square">
            <a:spAutoFit/>
          </a:bodyPr>
          <a:lstStyle/>
          <a:p>
            <a:pPr marL="0" marR="0">
              <a:lnSpc>
                <a:spcPct val="115000"/>
              </a:lnSpc>
              <a:spcAft>
                <a:spcPts val="800"/>
              </a:spcAft>
              <a:buNone/>
            </a:pP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Garbage Collection (Optional Feature)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In languages like </a:t>
            </a: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Java</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or </a:t>
            </a: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Python</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garbage collection is part of the RTE.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Identifies and frees unused memory.</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a:buNone/>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Uses strategies like </a:t>
            </a: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reference counting</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mark and sweep</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or </a:t>
            </a: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generational GC</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48752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58772F-0DCF-1051-A1C4-3419FFB6A087}"/>
              </a:ext>
            </a:extLst>
          </p:cNvPr>
          <p:cNvSpPr>
            <a:spLocks noGrp="1"/>
          </p:cNvSpPr>
          <p:nvPr>
            <p:ph type="dt" sz="half" idx="10"/>
          </p:nvPr>
        </p:nvSpPr>
        <p:spPr/>
        <p:txBody>
          <a:bodyPr/>
          <a:lstStyle/>
          <a:p>
            <a:fld id="{B5BE018B-F9D2-4551-AF3B-EDD0293960FD}" type="datetime1">
              <a:rPr lang="en-US" smtClean="0"/>
              <a:t>7/24/2025</a:t>
            </a:fld>
            <a:endParaRPr lang="en-US"/>
          </a:p>
        </p:txBody>
      </p:sp>
      <p:sp>
        <p:nvSpPr>
          <p:cNvPr id="3" name="Footer Placeholder 2">
            <a:extLst>
              <a:ext uri="{FF2B5EF4-FFF2-40B4-BE49-F238E27FC236}">
                <a16:creationId xmlns:a16="http://schemas.microsoft.com/office/drawing/2014/main" id="{D9C58ECC-0D40-E928-DAA1-5E639A26E337}"/>
              </a:ext>
            </a:extLst>
          </p:cNvPr>
          <p:cNvSpPr>
            <a:spLocks noGrp="1"/>
          </p:cNvSpPr>
          <p:nvPr>
            <p:ph type="ftr" sz="quarter" idx="11"/>
          </p:nvPr>
        </p:nvSpPr>
        <p:spPr/>
        <p:txBody>
          <a:bodyPr/>
          <a:lstStyle/>
          <a:p>
            <a:r>
              <a:rPr lang="en-US"/>
              <a:t>Compiler</a:t>
            </a:r>
          </a:p>
        </p:txBody>
      </p:sp>
      <p:sp>
        <p:nvSpPr>
          <p:cNvPr id="4" name="Slide Number Placeholder 3">
            <a:extLst>
              <a:ext uri="{FF2B5EF4-FFF2-40B4-BE49-F238E27FC236}">
                <a16:creationId xmlns:a16="http://schemas.microsoft.com/office/drawing/2014/main" id="{53F2CC33-7767-46FE-E15D-EE4759E75B8A}"/>
              </a:ext>
            </a:extLst>
          </p:cNvPr>
          <p:cNvSpPr>
            <a:spLocks noGrp="1"/>
          </p:cNvSpPr>
          <p:nvPr>
            <p:ph type="sldNum" sz="quarter" idx="12"/>
          </p:nvPr>
        </p:nvSpPr>
        <p:spPr/>
        <p:txBody>
          <a:bodyPr/>
          <a:lstStyle/>
          <a:p>
            <a:fld id="{0500E08A-8D3C-4EE5-AE16-2C012FBB40F3}" type="slidenum">
              <a:rPr lang="en-US" smtClean="0"/>
              <a:t>92</a:t>
            </a:fld>
            <a:endParaRPr lang="en-US"/>
          </a:p>
        </p:txBody>
      </p:sp>
      <p:sp>
        <p:nvSpPr>
          <p:cNvPr id="6" name="TextBox 5">
            <a:extLst>
              <a:ext uri="{FF2B5EF4-FFF2-40B4-BE49-F238E27FC236}">
                <a16:creationId xmlns:a16="http://schemas.microsoft.com/office/drawing/2014/main" id="{8679DFE7-D3E6-8658-1A05-AE8A67387ED1}"/>
              </a:ext>
            </a:extLst>
          </p:cNvPr>
          <p:cNvSpPr txBox="1"/>
          <p:nvPr/>
        </p:nvSpPr>
        <p:spPr>
          <a:xfrm>
            <a:off x="532171" y="560129"/>
            <a:ext cx="8892048" cy="523220"/>
          </a:xfrm>
          <a:prstGeom prst="rect">
            <a:avLst/>
          </a:prstGeom>
          <a:noFill/>
        </p:spPr>
        <p:txBody>
          <a:bodyPr wrap="square">
            <a:spAutoFit/>
          </a:bodyPr>
          <a:lstStyle/>
          <a:p>
            <a:r>
              <a:rPr lang="en-US" sz="2800" b="1" kern="0" dirty="0">
                <a:solidFill>
                  <a:srgbClr val="0D0D0D"/>
                </a:solidFill>
                <a:effectLst/>
                <a:latin typeface="Times New Roman" panose="02020603050405020304" pitchFamily="18" charset="0"/>
                <a:ea typeface="Times New Roman" panose="02020603050405020304" pitchFamily="18" charset="0"/>
              </a:rPr>
              <a:t>Differences Between Compile-Time and Run-Time</a:t>
            </a:r>
            <a:endParaRPr lang="en-US" sz="2800" dirty="0"/>
          </a:p>
        </p:txBody>
      </p:sp>
      <p:graphicFrame>
        <p:nvGraphicFramePr>
          <p:cNvPr id="7" name="Table 6">
            <a:extLst>
              <a:ext uri="{FF2B5EF4-FFF2-40B4-BE49-F238E27FC236}">
                <a16:creationId xmlns:a16="http://schemas.microsoft.com/office/drawing/2014/main" id="{31911FDE-EA60-6CC2-6C16-ACF64DEB5AC2}"/>
              </a:ext>
            </a:extLst>
          </p:cNvPr>
          <p:cNvGraphicFramePr>
            <a:graphicFrameLocks noGrp="1"/>
          </p:cNvGraphicFramePr>
          <p:nvPr>
            <p:extLst>
              <p:ext uri="{D42A27DB-BD31-4B8C-83A1-F6EECF244321}">
                <p14:modId xmlns:p14="http://schemas.microsoft.com/office/powerpoint/2010/main" val="1800935923"/>
              </p:ext>
            </p:extLst>
          </p:nvPr>
        </p:nvGraphicFramePr>
        <p:xfrm>
          <a:off x="838200" y="1548581"/>
          <a:ext cx="10515600" cy="4213704"/>
        </p:xfrm>
        <a:graphic>
          <a:graphicData uri="http://schemas.openxmlformats.org/drawingml/2006/table">
            <a:tbl>
              <a:tblPr firstRow="1" firstCol="1" bandRow="1"/>
              <a:tblGrid>
                <a:gridCol w="2786319">
                  <a:extLst>
                    <a:ext uri="{9D8B030D-6E8A-4147-A177-3AD203B41FA5}">
                      <a16:colId xmlns:a16="http://schemas.microsoft.com/office/drawing/2014/main" val="4143503561"/>
                    </a:ext>
                  </a:extLst>
                </a:gridCol>
                <a:gridCol w="4251120">
                  <a:extLst>
                    <a:ext uri="{9D8B030D-6E8A-4147-A177-3AD203B41FA5}">
                      <a16:colId xmlns:a16="http://schemas.microsoft.com/office/drawing/2014/main" val="300983578"/>
                    </a:ext>
                  </a:extLst>
                </a:gridCol>
                <a:gridCol w="3478161">
                  <a:extLst>
                    <a:ext uri="{9D8B030D-6E8A-4147-A177-3AD203B41FA5}">
                      <a16:colId xmlns:a16="http://schemas.microsoft.com/office/drawing/2014/main" val="2532956849"/>
                    </a:ext>
                  </a:extLst>
                </a:gridCol>
              </a:tblGrid>
              <a:tr h="452074">
                <a:tc>
                  <a:txBody>
                    <a:bodyPr/>
                    <a:lstStyle/>
                    <a:p>
                      <a:pPr marL="0" marR="0" algn="ctr">
                        <a:lnSpc>
                          <a:spcPts val="12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Aspect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0" marB="86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ts val="1200"/>
                        </a:lnSpc>
                        <a:spcAft>
                          <a:spcPts val="800"/>
                        </a:spcAft>
                        <a:buNone/>
                      </a:pPr>
                      <a:r>
                        <a:rPr lang="en-US" sz="2400" b="1" ker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Compile-Time</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86995" marT="0" marB="86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ts val="1200"/>
                        </a:lnSpc>
                        <a:spcAft>
                          <a:spcPts val="800"/>
                        </a:spcAft>
                        <a:buNone/>
                      </a:pP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Run-Time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0" marB="86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8396556"/>
                  </a:ext>
                </a:extLst>
              </a:tr>
              <a:tr h="654129">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Time of Execution</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86995"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During compilation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6995" marR="86995" marT="86995"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During program execution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86995"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20744484"/>
                  </a:ext>
                </a:extLst>
              </a:tr>
              <a:tr h="654129">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Memory Allocation</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86995"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For statically allocated variables</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86995" marT="86995"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For dynamically allocated memory</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86995"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9541589"/>
                  </a:ext>
                </a:extLst>
              </a:tr>
              <a:tr h="654129">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Error Handling</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86995"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Syntax and type errors</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86995" marT="86995"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Null pointers, array bounds, etc.</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86995" marB="869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93659486"/>
                  </a:ext>
                </a:extLst>
              </a:tr>
              <a:tr h="921537">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Variable Binding</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86995" marT="86995" marB="2286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Static binding</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86995" marR="86995" marT="86995" marB="2286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Dynamic binding (if applicable)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6995" marR="0" marT="86995" marB="2286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8492512"/>
                  </a:ext>
                </a:extLst>
              </a:tr>
            </a:tbl>
          </a:graphicData>
        </a:graphic>
      </p:graphicFrame>
    </p:spTree>
    <p:extLst>
      <p:ext uri="{BB962C8B-B14F-4D97-AF65-F5344CB8AC3E}">
        <p14:creationId xmlns:p14="http://schemas.microsoft.com/office/powerpoint/2010/main" val="376799644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52B89D-9666-FA35-80CC-93F6F75C5D47}"/>
              </a:ext>
            </a:extLst>
          </p:cNvPr>
          <p:cNvSpPr>
            <a:spLocks noGrp="1"/>
          </p:cNvSpPr>
          <p:nvPr>
            <p:ph type="dt" sz="half" idx="10"/>
          </p:nvPr>
        </p:nvSpPr>
        <p:spPr/>
        <p:txBody>
          <a:bodyPr/>
          <a:lstStyle/>
          <a:p>
            <a:fld id="{B5BE018B-F9D2-4551-AF3B-EDD0293960FD}" type="datetime1">
              <a:rPr lang="en-US" smtClean="0"/>
              <a:t>7/24/2025</a:t>
            </a:fld>
            <a:endParaRPr lang="en-US"/>
          </a:p>
        </p:txBody>
      </p:sp>
      <p:sp>
        <p:nvSpPr>
          <p:cNvPr id="3" name="Footer Placeholder 2">
            <a:extLst>
              <a:ext uri="{FF2B5EF4-FFF2-40B4-BE49-F238E27FC236}">
                <a16:creationId xmlns:a16="http://schemas.microsoft.com/office/drawing/2014/main" id="{064DC98A-FA87-F201-1E8E-CFCDC8997E00}"/>
              </a:ext>
            </a:extLst>
          </p:cNvPr>
          <p:cNvSpPr>
            <a:spLocks noGrp="1"/>
          </p:cNvSpPr>
          <p:nvPr>
            <p:ph type="ftr" sz="quarter" idx="11"/>
          </p:nvPr>
        </p:nvSpPr>
        <p:spPr/>
        <p:txBody>
          <a:bodyPr/>
          <a:lstStyle/>
          <a:p>
            <a:r>
              <a:rPr lang="en-US"/>
              <a:t>Compiler</a:t>
            </a:r>
          </a:p>
        </p:txBody>
      </p:sp>
      <p:sp>
        <p:nvSpPr>
          <p:cNvPr id="4" name="Slide Number Placeholder 3">
            <a:extLst>
              <a:ext uri="{FF2B5EF4-FFF2-40B4-BE49-F238E27FC236}">
                <a16:creationId xmlns:a16="http://schemas.microsoft.com/office/drawing/2014/main" id="{66E3514F-8022-9B05-7C00-528388098CF1}"/>
              </a:ext>
            </a:extLst>
          </p:cNvPr>
          <p:cNvSpPr>
            <a:spLocks noGrp="1"/>
          </p:cNvSpPr>
          <p:nvPr>
            <p:ph type="sldNum" sz="quarter" idx="12"/>
          </p:nvPr>
        </p:nvSpPr>
        <p:spPr/>
        <p:txBody>
          <a:bodyPr/>
          <a:lstStyle/>
          <a:p>
            <a:fld id="{0500E08A-8D3C-4EE5-AE16-2C012FBB40F3}" type="slidenum">
              <a:rPr lang="en-US" smtClean="0"/>
              <a:t>93</a:t>
            </a:fld>
            <a:endParaRPr lang="en-US"/>
          </a:p>
        </p:txBody>
      </p:sp>
      <p:sp>
        <p:nvSpPr>
          <p:cNvPr id="6" name="TextBox 5">
            <a:extLst>
              <a:ext uri="{FF2B5EF4-FFF2-40B4-BE49-F238E27FC236}">
                <a16:creationId xmlns:a16="http://schemas.microsoft.com/office/drawing/2014/main" id="{A16EB93D-CE9F-6AC3-1482-D2E6ABA3EADD}"/>
              </a:ext>
            </a:extLst>
          </p:cNvPr>
          <p:cNvSpPr txBox="1"/>
          <p:nvPr/>
        </p:nvSpPr>
        <p:spPr>
          <a:xfrm>
            <a:off x="645241" y="277133"/>
            <a:ext cx="10121081" cy="3717749"/>
          </a:xfrm>
          <a:prstGeom prst="rect">
            <a:avLst/>
          </a:prstGeom>
          <a:noFill/>
        </p:spPr>
        <p:txBody>
          <a:bodyPr wrap="square">
            <a:spAutoFit/>
          </a:bodyPr>
          <a:lstStyle/>
          <a:p>
            <a:pPr marL="0" marR="0">
              <a:lnSpc>
                <a:spcPct val="115000"/>
              </a:lnSpc>
              <a:spcAft>
                <a:spcPts val="800"/>
              </a:spcAft>
              <a:buNone/>
            </a:pP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Run-Time Errors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Errors detected during execution: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Division by zero</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Invalid memory access</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Stack overflow</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Null pointer dereference</a:t>
            </a:r>
            <a:endParaRPr lang="en-US" sz="24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RTE must include mechanisms to </a:t>
            </a: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detect, report, or recover</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from such errors.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6903586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576AE2-80F9-D675-F6A2-5F6A930383B5}"/>
              </a:ext>
            </a:extLst>
          </p:cNvPr>
          <p:cNvSpPr>
            <a:spLocks noGrp="1"/>
          </p:cNvSpPr>
          <p:nvPr>
            <p:ph type="dt" sz="half" idx="10"/>
          </p:nvPr>
        </p:nvSpPr>
        <p:spPr/>
        <p:txBody>
          <a:bodyPr/>
          <a:lstStyle/>
          <a:p>
            <a:fld id="{B5BE018B-F9D2-4551-AF3B-EDD0293960FD}" type="datetime1">
              <a:rPr lang="en-US" smtClean="0"/>
              <a:t>7/24/2025</a:t>
            </a:fld>
            <a:endParaRPr lang="en-US"/>
          </a:p>
        </p:txBody>
      </p:sp>
      <p:sp>
        <p:nvSpPr>
          <p:cNvPr id="3" name="Footer Placeholder 2">
            <a:extLst>
              <a:ext uri="{FF2B5EF4-FFF2-40B4-BE49-F238E27FC236}">
                <a16:creationId xmlns:a16="http://schemas.microsoft.com/office/drawing/2014/main" id="{7C3E1910-B71A-4043-52DA-A1C6C1665E05}"/>
              </a:ext>
            </a:extLst>
          </p:cNvPr>
          <p:cNvSpPr>
            <a:spLocks noGrp="1"/>
          </p:cNvSpPr>
          <p:nvPr>
            <p:ph type="ftr" sz="quarter" idx="11"/>
          </p:nvPr>
        </p:nvSpPr>
        <p:spPr/>
        <p:txBody>
          <a:bodyPr/>
          <a:lstStyle/>
          <a:p>
            <a:r>
              <a:rPr lang="en-US"/>
              <a:t>Compiler</a:t>
            </a:r>
          </a:p>
        </p:txBody>
      </p:sp>
      <p:sp>
        <p:nvSpPr>
          <p:cNvPr id="4" name="Slide Number Placeholder 3">
            <a:extLst>
              <a:ext uri="{FF2B5EF4-FFF2-40B4-BE49-F238E27FC236}">
                <a16:creationId xmlns:a16="http://schemas.microsoft.com/office/drawing/2014/main" id="{D836B687-87C0-2C59-3AEA-BDBBC34BFBC9}"/>
              </a:ext>
            </a:extLst>
          </p:cNvPr>
          <p:cNvSpPr>
            <a:spLocks noGrp="1"/>
          </p:cNvSpPr>
          <p:nvPr>
            <p:ph type="sldNum" sz="quarter" idx="12"/>
          </p:nvPr>
        </p:nvSpPr>
        <p:spPr/>
        <p:txBody>
          <a:bodyPr/>
          <a:lstStyle/>
          <a:p>
            <a:fld id="{0500E08A-8D3C-4EE5-AE16-2C012FBB40F3}" type="slidenum">
              <a:rPr lang="en-US" smtClean="0"/>
              <a:t>94</a:t>
            </a:fld>
            <a:endParaRPr lang="en-US"/>
          </a:p>
        </p:txBody>
      </p:sp>
      <p:sp>
        <p:nvSpPr>
          <p:cNvPr id="6" name="TextBox 5">
            <a:extLst>
              <a:ext uri="{FF2B5EF4-FFF2-40B4-BE49-F238E27FC236}">
                <a16:creationId xmlns:a16="http://schemas.microsoft.com/office/drawing/2014/main" id="{EF0CB5FC-FAE7-036A-31C8-B89414F0F915}"/>
              </a:ext>
            </a:extLst>
          </p:cNvPr>
          <p:cNvSpPr txBox="1"/>
          <p:nvPr/>
        </p:nvSpPr>
        <p:spPr>
          <a:xfrm>
            <a:off x="543232" y="260838"/>
            <a:ext cx="10355826" cy="3158622"/>
          </a:xfrm>
          <a:prstGeom prst="rect">
            <a:avLst/>
          </a:prstGeom>
          <a:noFill/>
        </p:spPr>
        <p:txBody>
          <a:bodyPr wrap="square">
            <a:spAutoFit/>
          </a:bodyPr>
          <a:lstStyle/>
          <a:p>
            <a:pPr marL="0" marR="0">
              <a:lnSpc>
                <a:spcPct val="115000"/>
              </a:lnSpc>
              <a:spcAft>
                <a:spcPts val="800"/>
              </a:spcAft>
              <a:buNone/>
            </a:pP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Example: Stack Behavior in Function Calls</a:t>
            </a:r>
          </a:p>
          <a:p>
            <a:pPr marL="0" marR="0">
              <a:lnSpc>
                <a:spcPct val="115000"/>
              </a:lnSpc>
              <a:spcAft>
                <a:spcPts val="800"/>
              </a:spcAft>
              <a:buNone/>
            </a:pP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986801"/>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en-US" sz="2400"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4078F2"/>
                </a:solidFill>
                <a:effectLst/>
                <a:latin typeface="Times New Roman" panose="02020603050405020304" pitchFamily="18" charset="0"/>
                <a:ea typeface="Times New Roman" panose="02020603050405020304" pitchFamily="18" charset="0"/>
                <a:cs typeface="Times New Roman" panose="02020603050405020304" pitchFamily="18" charset="0"/>
              </a:rPr>
              <a:t>factorial</a:t>
            </a:r>
            <a:r>
              <a:rPr lang="en-US" sz="2400"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kern="0" dirty="0">
                <a:solidFill>
                  <a:srgbClr val="986801"/>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en-US" sz="2400"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n) { </a:t>
            </a:r>
            <a:r>
              <a:rPr lang="en-US" sz="2400" kern="0" dirty="0">
                <a:solidFill>
                  <a:srgbClr val="A626A4"/>
                </a:solidFill>
                <a:effectLst/>
                <a:latin typeface="Times New Roman" panose="02020603050405020304" pitchFamily="18" charset="0"/>
                <a:ea typeface="Times New Roman" panose="02020603050405020304" pitchFamily="18" charset="0"/>
                <a:cs typeface="Times New Roman" panose="02020603050405020304" pitchFamily="18" charset="0"/>
              </a:rPr>
              <a:t>if</a:t>
            </a:r>
            <a:r>
              <a:rPr lang="en-US" sz="2400"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(n &lt;= </a:t>
            </a:r>
            <a:r>
              <a:rPr lang="en-US" sz="2400" kern="0" dirty="0">
                <a:solidFill>
                  <a:srgbClr val="986801"/>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2400"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A626A4"/>
                </a:solidFill>
                <a:effectLst/>
                <a:latin typeface="Times New Roman" panose="02020603050405020304" pitchFamily="18" charset="0"/>
                <a:ea typeface="Times New Roman" panose="02020603050405020304" pitchFamily="18" charset="0"/>
                <a:cs typeface="Times New Roman" panose="02020603050405020304" pitchFamily="18" charset="0"/>
              </a:rPr>
              <a:t>return</a:t>
            </a:r>
            <a:r>
              <a:rPr lang="en-US" sz="2400"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986801"/>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2400"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A626A4"/>
                </a:solidFill>
                <a:effectLst/>
                <a:latin typeface="Times New Roman" panose="02020603050405020304" pitchFamily="18" charset="0"/>
                <a:ea typeface="Times New Roman" panose="02020603050405020304" pitchFamily="18" charset="0"/>
                <a:cs typeface="Times New Roman" panose="02020603050405020304" pitchFamily="18" charset="0"/>
              </a:rPr>
              <a:t>else</a:t>
            </a:r>
            <a:r>
              <a:rPr lang="en-US" sz="2400"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solidFill>
                  <a:srgbClr val="A626A4"/>
                </a:solidFill>
                <a:effectLst/>
                <a:latin typeface="Times New Roman" panose="02020603050405020304" pitchFamily="18" charset="0"/>
                <a:ea typeface="Times New Roman" panose="02020603050405020304" pitchFamily="18" charset="0"/>
                <a:cs typeface="Times New Roman" panose="02020603050405020304" pitchFamily="18" charset="0"/>
              </a:rPr>
              <a:t>return</a:t>
            </a:r>
            <a:r>
              <a:rPr lang="en-US" sz="2400"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n * factorial(n - </a:t>
            </a:r>
            <a:r>
              <a:rPr lang="en-US" sz="2400" kern="0" dirty="0">
                <a:solidFill>
                  <a:srgbClr val="986801"/>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2400"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 </a:t>
            </a: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Each call to factorial(n) creates a </a:t>
            </a: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new activation record</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on the stack until n == 1. After that, the stack </a:t>
            </a:r>
            <a:r>
              <a:rPr lang="en-US" sz="24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unwinds</a:t>
            </a:r>
            <a:r>
              <a:rPr lang="en-US" sz="24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returning the result.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61351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F03F20-AC4F-9B99-AE4C-60334F93BE06}"/>
              </a:ext>
            </a:extLst>
          </p:cNvPr>
          <p:cNvSpPr>
            <a:spLocks noGrp="1"/>
          </p:cNvSpPr>
          <p:nvPr>
            <p:ph type="dt" sz="half" idx="10"/>
          </p:nvPr>
        </p:nvSpPr>
        <p:spPr/>
        <p:txBody>
          <a:bodyPr/>
          <a:lstStyle/>
          <a:p>
            <a:fld id="{B5BE018B-F9D2-4551-AF3B-EDD0293960FD}" type="datetime1">
              <a:rPr lang="en-US" smtClean="0"/>
              <a:t>7/24/2025</a:t>
            </a:fld>
            <a:endParaRPr lang="en-US"/>
          </a:p>
        </p:txBody>
      </p:sp>
      <p:sp>
        <p:nvSpPr>
          <p:cNvPr id="3" name="Footer Placeholder 2">
            <a:extLst>
              <a:ext uri="{FF2B5EF4-FFF2-40B4-BE49-F238E27FC236}">
                <a16:creationId xmlns:a16="http://schemas.microsoft.com/office/drawing/2014/main" id="{F09E341D-3B76-F4F3-1733-7D29A1EE701F}"/>
              </a:ext>
            </a:extLst>
          </p:cNvPr>
          <p:cNvSpPr>
            <a:spLocks noGrp="1"/>
          </p:cNvSpPr>
          <p:nvPr>
            <p:ph type="ftr" sz="quarter" idx="11"/>
          </p:nvPr>
        </p:nvSpPr>
        <p:spPr/>
        <p:txBody>
          <a:bodyPr/>
          <a:lstStyle/>
          <a:p>
            <a:r>
              <a:rPr lang="en-US"/>
              <a:t>Compiler</a:t>
            </a:r>
          </a:p>
        </p:txBody>
      </p:sp>
      <p:sp>
        <p:nvSpPr>
          <p:cNvPr id="4" name="Slide Number Placeholder 3">
            <a:extLst>
              <a:ext uri="{FF2B5EF4-FFF2-40B4-BE49-F238E27FC236}">
                <a16:creationId xmlns:a16="http://schemas.microsoft.com/office/drawing/2014/main" id="{5207B6EB-ACF6-B4F8-3BF3-7C09A18D0285}"/>
              </a:ext>
            </a:extLst>
          </p:cNvPr>
          <p:cNvSpPr>
            <a:spLocks noGrp="1"/>
          </p:cNvSpPr>
          <p:nvPr>
            <p:ph type="sldNum" sz="quarter" idx="12"/>
          </p:nvPr>
        </p:nvSpPr>
        <p:spPr/>
        <p:txBody>
          <a:bodyPr/>
          <a:lstStyle/>
          <a:p>
            <a:fld id="{0500E08A-8D3C-4EE5-AE16-2C012FBB40F3}" type="slidenum">
              <a:rPr lang="en-US" smtClean="0"/>
              <a:t>95</a:t>
            </a:fld>
            <a:endParaRPr lang="en-US"/>
          </a:p>
        </p:txBody>
      </p:sp>
      <p:sp>
        <p:nvSpPr>
          <p:cNvPr id="6" name="TextBox 5">
            <a:extLst>
              <a:ext uri="{FF2B5EF4-FFF2-40B4-BE49-F238E27FC236}">
                <a16:creationId xmlns:a16="http://schemas.microsoft.com/office/drawing/2014/main" id="{A20D7145-1988-256E-8A82-2E218A1C4C6B}"/>
              </a:ext>
            </a:extLst>
          </p:cNvPr>
          <p:cNvSpPr txBox="1"/>
          <p:nvPr/>
        </p:nvSpPr>
        <p:spPr>
          <a:xfrm>
            <a:off x="1751371" y="1127023"/>
            <a:ext cx="9398410" cy="3529556"/>
          </a:xfrm>
          <a:prstGeom prst="rect">
            <a:avLst/>
          </a:prstGeom>
          <a:noFill/>
        </p:spPr>
        <p:txBody>
          <a:bodyPr wrap="square">
            <a:spAutoFit/>
          </a:bodyPr>
          <a:lstStyle/>
          <a:p>
            <a:pPr marL="0" marR="0" algn="just">
              <a:lnSpc>
                <a:spcPct val="115000"/>
              </a:lnSpc>
              <a:spcAft>
                <a:spcPts val="800"/>
              </a:spcAft>
              <a:buNone/>
            </a:pP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Run-Time Environment</a:t>
            </a:r>
            <a:r>
              <a:rPr lang="en-US" sz="28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in compiler design is a fundamental abstraction that bridges the </a:t>
            </a: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generated code</a:t>
            </a:r>
            <a:r>
              <a:rPr lang="en-US" sz="28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with the </a:t>
            </a:r>
            <a:r>
              <a:rPr lang="en-US" sz="28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execution model of a real machine</a:t>
            </a:r>
            <a:r>
              <a:rPr lang="en-US" sz="28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It enables features like procedure calls, memory management, and dynamic data structures, ensuring that compiled programs can execute efficiently and correctly. A well-designed RTE is essential for supporting modern programming languages and their features.</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0513715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EF99F5-A1BD-BC51-E91E-7C83DABFC84C}"/>
              </a:ext>
            </a:extLst>
          </p:cNvPr>
          <p:cNvSpPr>
            <a:spLocks noGrp="1"/>
          </p:cNvSpPr>
          <p:nvPr>
            <p:ph type="dt" sz="half" idx="10"/>
          </p:nvPr>
        </p:nvSpPr>
        <p:spPr/>
        <p:txBody>
          <a:bodyPr/>
          <a:lstStyle/>
          <a:p>
            <a:fld id="{B5BE018B-F9D2-4551-AF3B-EDD0293960FD}" type="datetime1">
              <a:rPr lang="en-US" smtClean="0"/>
              <a:t>7/24/2025</a:t>
            </a:fld>
            <a:endParaRPr lang="en-US"/>
          </a:p>
        </p:txBody>
      </p:sp>
      <p:sp>
        <p:nvSpPr>
          <p:cNvPr id="3" name="Footer Placeholder 2">
            <a:extLst>
              <a:ext uri="{FF2B5EF4-FFF2-40B4-BE49-F238E27FC236}">
                <a16:creationId xmlns:a16="http://schemas.microsoft.com/office/drawing/2014/main" id="{C702C785-9F73-BAB6-2F7F-AC407810B604}"/>
              </a:ext>
            </a:extLst>
          </p:cNvPr>
          <p:cNvSpPr>
            <a:spLocks noGrp="1"/>
          </p:cNvSpPr>
          <p:nvPr>
            <p:ph type="ftr" sz="quarter" idx="11"/>
          </p:nvPr>
        </p:nvSpPr>
        <p:spPr/>
        <p:txBody>
          <a:bodyPr/>
          <a:lstStyle/>
          <a:p>
            <a:r>
              <a:rPr lang="en-US"/>
              <a:t>Compiler</a:t>
            </a:r>
          </a:p>
        </p:txBody>
      </p:sp>
      <p:sp>
        <p:nvSpPr>
          <p:cNvPr id="4" name="Slide Number Placeholder 3">
            <a:extLst>
              <a:ext uri="{FF2B5EF4-FFF2-40B4-BE49-F238E27FC236}">
                <a16:creationId xmlns:a16="http://schemas.microsoft.com/office/drawing/2014/main" id="{1C2D6DBB-7FCF-2A4D-7562-601C1EA3255E}"/>
              </a:ext>
            </a:extLst>
          </p:cNvPr>
          <p:cNvSpPr>
            <a:spLocks noGrp="1"/>
          </p:cNvSpPr>
          <p:nvPr>
            <p:ph type="sldNum" sz="quarter" idx="12"/>
          </p:nvPr>
        </p:nvSpPr>
        <p:spPr/>
        <p:txBody>
          <a:bodyPr/>
          <a:lstStyle/>
          <a:p>
            <a:fld id="{0500E08A-8D3C-4EE5-AE16-2C012FBB40F3}" type="slidenum">
              <a:rPr lang="en-US" smtClean="0"/>
              <a:t>96</a:t>
            </a:fld>
            <a:endParaRPr lang="en-US"/>
          </a:p>
        </p:txBody>
      </p:sp>
      <p:sp>
        <p:nvSpPr>
          <p:cNvPr id="6" name="TextBox 5">
            <a:extLst>
              <a:ext uri="{FF2B5EF4-FFF2-40B4-BE49-F238E27FC236}">
                <a16:creationId xmlns:a16="http://schemas.microsoft.com/office/drawing/2014/main" id="{453C100E-AE7D-534A-5D73-E926B6FC2820}"/>
              </a:ext>
            </a:extLst>
          </p:cNvPr>
          <p:cNvSpPr txBox="1"/>
          <p:nvPr/>
        </p:nvSpPr>
        <p:spPr>
          <a:xfrm>
            <a:off x="1736621" y="2683895"/>
            <a:ext cx="9339417" cy="923330"/>
          </a:xfrm>
          <a:prstGeom prst="rect">
            <a:avLst/>
          </a:prstGeom>
          <a:noFill/>
        </p:spPr>
        <p:txBody>
          <a:bodyPr wrap="square">
            <a:spAutoFit/>
          </a:bodyPr>
          <a:lstStyle/>
          <a:p>
            <a:r>
              <a:rPr lang="en-US" sz="5400" b="1" kern="1800" dirty="0">
                <a:effectLst/>
                <a:latin typeface="Times New Roman" panose="02020603050405020304" pitchFamily="18" charset="0"/>
                <a:ea typeface="Times New Roman" panose="02020603050405020304" pitchFamily="18" charset="0"/>
              </a:rPr>
              <a:t>Directed Acyclic Graph (DAG) </a:t>
            </a:r>
            <a:endParaRPr lang="en-US" sz="5400" dirty="0"/>
          </a:p>
        </p:txBody>
      </p:sp>
    </p:spTree>
    <p:extLst>
      <p:ext uri="{BB962C8B-B14F-4D97-AF65-F5344CB8AC3E}">
        <p14:creationId xmlns:p14="http://schemas.microsoft.com/office/powerpoint/2010/main" val="159598978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855B4D-7996-5539-7161-0D0BD8E99C49}"/>
              </a:ext>
            </a:extLst>
          </p:cNvPr>
          <p:cNvSpPr>
            <a:spLocks noGrp="1"/>
          </p:cNvSpPr>
          <p:nvPr>
            <p:ph type="dt" sz="half" idx="10"/>
          </p:nvPr>
        </p:nvSpPr>
        <p:spPr/>
        <p:txBody>
          <a:bodyPr/>
          <a:lstStyle/>
          <a:p>
            <a:fld id="{B5BE018B-F9D2-4551-AF3B-EDD0293960FD}" type="datetime1">
              <a:rPr lang="en-US" smtClean="0"/>
              <a:t>7/24/2025</a:t>
            </a:fld>
            <a:endParaRPr lang="en-US"/>
          </a:p>
        </p:txBody>
      </p:sp>
      <p:sp>
        <p:nvSpPr>
          <p:cNvPr id="3" name="Footer Placeholder 2">
            <a:extLst>
              <a:ext uri="{FF2B5EF4-FFF2-40B4-BE49-F238E27FC236}">
                <a16:creationId xmlns:a16="http://schemas.microsoft.com/office/drawing/2014/main" id="{FA0F5684-CDEF-2B05-6765-DF4BCF842884}"/>
              </a:ext>
            </a:extLst>
          </p:cNvPr>
          <p:cNvSpPr>
            <a:spLocks noGrp="1"/>
          </p:cNvSpPr>
          <p:nvPr>
            <p:ph type="ftr" sz="quarter" idx="11"/>
          </p:nvPr>
        </p:nvSpPr>
        <p:spPr/>
        <p:txBody>
          <a:bodyPr/>
          <a:lstStyle/>
          <a:p>
            <a:r>
              <a:rPr lang="en-US"/>
              <a:t>Compiler</a:t>
            </a:r>
          </a:p>
        </p:txBody>
      </p:sp>
      <p:sp>
        <p:nvSpPr>
          <p:cNvPr id="4" name="Slide Number Placeholder 3">
            <a:extLst>
              <a:ext uri="{FF2B5EF4-FFF2-40B4-BE49-F238E27FC236}">
                <a16:creationId xmlns:a16="http://schemas.microsoft.com/office/drawing/2014/main" id="{1F2407C7-50FF-F646-3962-0DA57B320675}"/>
              </a:ext>
            </a:extLst>
          </p:cNvPr>
          <p:cNvSpPr>
            <a:spLocks noGrp="1"/>
          </p:cNvSpPr>
          <p:nvPr>
            <p:ph type="sldNum" sz="quarter" idx="12"/>
          </p:nvPr>
        </p:nvSpPr>
        <p:spPr/>
        <p:txBody>
          <a:bodyPr/>
          <a:lstStyle/>
          <a:p>
            <a:fld id="{0500E08A-8D3C-4EE5-AE16-2C012FBB40F3}" type="slidenum">
              <a:rPr lang="en-US" smtClean="0"/>
              <a:t>97</a:t>
            </a:fld>
            <a:endParaRPr lang="en-US"/>
          </a:p>
        </p:txBody>
      </p:sp>
      <p:sp>
        <p:nvSpPr>
          <p:cNvPr id="6" name="TextBox 5">
            <a:extLst>
              <a:ext uri="{FF2B5EF4-FFF2-40B4-BE49-F238E27FC236}">
                <a16:creationId xmlns:a16="http://schemas.microsoft.com/office/drawing/2014/main" id="{9B6EE990-0C5B-9A5E-69E4-CB7B71DC3AD8}"/>
              </a:ext>
            </a:extLst>
          </p:cNvPr>
          <p:cNvSpPr txBox="1"/>
          <p:nvPr/>
        </p:nvSpPr>
        <p:spPr>
          <a:xfrm>
            <a:off x="838200" y="797290"/>
            <a:ext cx="10287000" cy="3623813"/>
          </a:xfrm>
          <a:prstGeom prst="rect">
            <a:avLst/>
          </a:prstGeom>
          <a:noFill/>
        </p:spPr>
        <p:txBody>
          <a:bodyPr wrap="square">
            <a:spAutoFit/>
          </a:bodyPr>
          <a:lstStyle/>
          <a:p>
            <a:pPr marL="0" marR="0" algn="just">
              <a:lnSpc>
                <a:spcPct val="115000"/>
              </a:lnSpc>
              <a:spcAft>
                <a:spcPts val="800"/>
              </a:spcAft>
              <a:buNone/>
            </a:pPr>
            <a:r>
              <a:rPr lang="en-US" sz="2800" kern="0" dirty="0">
                <a:latin typeface="Times New Roman" panose="02020603050405020304" pitchFamily="18" charset="0"/>
                <a:ea typeface="Times New Roman" panose="02020603050405020304" pitchFamily="18" charset="0"/>
                <a:cs typeface="Times New Roman" panose="02020603050405020304" pitchFamily="18" charset="0"/>
              </a:rPr>
              <a:t>A</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Directed Acyclic Graph (DAG)</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is a compact, optimized representation of expressions within a </a:t>
            </a: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basic block</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It is primarily used during the </a:t>
            </a: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intermediate code generation</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optimization</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phases of compilation.</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5000"/>
              </a:lnSpc>
              <a:spcAft>
                <a:spcPts val="800"/>
              </a:spcAft>
              <a:buNone/>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The DAG helps identify </a:t>
            </a: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common subexpressions</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eliminate redundant computations</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perform constant folding</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—thus enabling various optimizations before final code generation.</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731469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5B6A0-B5D6-451B-FED7-8F0FE25797BC}"/>
              </a:ext>
            </a:extLst>
          </p:cNvPr>
          <p:cNvSpPr>
            <a:spLocks noGrp="1"/>
          </p:cNvSpPr>
          <p:nvPr>
            <p:ph type="dt" sz="half" idx="10"/>
          </p:nvPr>
        </p:nvSpPr>
        <p:spPr/>
        <p:txBody>
          <a:bodyPr/>
          <a:lstStyle/>
          <a:p>
            <a:fld id="{B5BE018B-F9D2-4551-AF3B-EDD0293960FD}" type="datetime1">
              <a:rPr lang="en-US" smtClean="0"/>
              <a:t>7/24/2025</a:t>
            </a:fld>
            <a:endParaRPr lang="en-US"/>
          </a:p>
        </p:txBody>
      </p:sp>
      <p:sp>
        <p:nvSpPr>
          <p:cNvPr id="3" name="Footer Placeholder 2">
            <a:extLst>
              <a:ext uri="{FF2B5EF4-FFF2-40B4-BE49-F238E27FC236}">
                <a16:creationId xmlns:a16="http://schemas.microsoft.com/office/drawing/2014/main" id="{9B837961-9DDD-2986-8C8F-6469D67E26C7}"/>
              </a:ext>
            </a:extLst>
          </p:cNvPr>
          <p:cNvSpPr>
            <a:spLocks noGrp="1"/>
          </p:cNvSpPr>
          <p:nvPr>
            <p:ph type="ftr" sz="quarter" idx="11"/>
          </p:nvPr>
        </p:nvSpPr>
        <p:spPr/>
        <p:txBody>
          <a:bodyPr/>
          <a:lstStyle/>
          <a:p>
            <a:r>
              <a:rPr lang="en-US"/>
              <a:t>Compiler</a:t>
            </a:r>
          </a:p>
        </p:txBody>
      </p:sp>
      <p:sp>
        <p:nvSpPr>
          <p:cNvPr id="4" name="Slide Number Placeholder 3">
            <a:extLst>
              <a:ext uri="{FF2B5EF4-FFF2-40B4-BE49-F238E27FC236}">
                <a16:creationId xmlns:a16="http://schemas.microsoft.com/office/drawing/2014/main" id="{D6BC12D2-3F5D-1178-B704-19108BCF7EE6}"/>
              </a:ext>
            </a:extLst>
          </p:cNvPr>
          <p:cNvSpPr>
            <a:spLocks noGrp="1"/>
          </p:cNvSpPr>
          <p:nvPr>
            <p:ph type="sldNum" sz="quarter" idx="12"/>
          </p:nvPr>
        </p:nvSpPr>
        <p:spPr/>
        <p:txBody>
          <a:bodyPr/>
          <a:lstStyle/>
          <a:p>
            <a:fld id="{0500E08A-8D3C-4EE5-AE16-2C012FBB40F3}" type="slidenum">
              <a:rPr lang="en-US" smtClean="0"/>
              <a:t>98</a:t>
            </a:fld>
            <a:endParaRPr lang="en-US"/>
          </a:p>
        </p:txBody>
      </p:sp>
      <p:sp>
        <p:nvSpPr>
          <p:cNvPr id="6" name="TextBox 5">
            <a:extLst>
              <a:ext uri="{FF2B5EF4-FFF2-40B4-BE49-F238E27FC236}">
                <a16:creationId xmlns:a16="http://schemas.microsoft.com/office/drawing/2014/main" id="{B23EEB2D-CCE8-899C-D8D2-5F4794163AFB}"/>
              </a:ext>
            </a:extLst>
          </p:cNvPr>
          <p:cNvSpPr txBox="1"/>
          <p:nvPr/>
        </p:nvSpPr>
        <p:spPr>
          <a:xfrm>
            <a:off x="532170" y="347271"/>
            <a:ext cx="10529119" cy="2663101"/>
          </a:xfrm>
          <a:prstGeom prst="rect">
            <a:avLst/>
          </a:prstGeom>
          <a:noFill/>
        </p:spPr>
        <p:txBody>
          <a:bodyPr wrap="square">
            <a:spAutoFit/>
          </a:bodyPr>
          <a:lstStyle/>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Definition of DAG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DAG</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is a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finite directed graph</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with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no cycles</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In the context of expressions: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Internal nodes</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represent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operators</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(like +, *,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Leaf nodes</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represent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operands</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(variables or constants)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Each node may have multiple parent nodes, representing reuse of expressions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0484742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002B4D-4BC8-84F9-0AB8-8C24308628B7}"/>
              </a:ext>
            </a:extLst>
          </p:cNvPr>
          <p:cNvSpPr>
            <a:spLocks noGrp="1"/>
          </p:cNvSpPr>
          <p:nvPr>
            <p:ph type="dt" sz="half" idx="10"/>
          </p:nvPr>
        </p:nvSpPr>
        <p:spPr/>
        <p:txBody>
          <a:bodyPr/>
          <a:lstStyle/>
          <a:p>
            <a:fld id="{B5BE018B-F9D2-4551-AF3B-EDD0293960FD}" type="datetime1">
              <a:rPr lang="en-US" smtClean="0"/>
              <a:t>7/24/2025</a:t>
            </a:fld>
            <a:endParaRPr lang="en-US"/>
          </a:p>
        </p:txBody>
      </p:sp>
      <p:sp>
        <p:nvSpPr>
          <p:cNvPr id="3" name="Footer Placeholder 2">
            <a:extLst>
              <a:ext uri="{FF2B5EF4-FFF2-40B4-BE49-F238E27FC236}">
                <a16:creationId xmlns:a16="http://schemas.microsoft.com/office/drawing/2014/main" id="{B8C09BAA-F8DD-157C-03D5-D81D836051A4}"/>
              </a:ext>
            </a:extLst>
          </p:cNvPr>
          <p:cNvSpPr>
            <a:spLocks noGrp="1"/>
          </p:cNvSpPr>
          <p:nvPr>
            <p:ph type="ftr" sz="quarter" idx="11"/>
          </p:nvPr>
        </p:nvSpPr>
        <p:spPr/>
        <p:txBody>
          <a:bodyPr/>
          <a:lstStyle/>
          <a:p>
            <a:r>
              <a:rPr lang="en-US"/>
              <a:t>Compiler</a:t>
            </a:r>
          </a:p>
        </p:txBody>
      </p:sp>
      <p:sp>
        <p:nvSpPr>
          <p:cNvPr id="4" name="Slide Number Placeholder 3">
            <a:extLst>
              <a:ext uri="{FF2B5EF4-FFF2-40B4-BE49-F238E27FC236}">
                <a16:creationId xmlns:a16="http://schemas.microsoft.com/office/drawing/2014/main" id="{C076702B-16EF-62EB-F6D6-F57739B71F76}"/>
              </a:ext>
            </a:extLst>
          </p:cNvPr>
          <p:cNvSpPr>
            <a:spLocks noGrp="1"/>
          </p:cNvSpPr>
          <p:nvPr>
            <p:ph type="sldNum" sz="quarter" idx="12"/>
          </p:nvPr>
        </p:nvSpPr>
        <p:spPr/>
        <p:txBody>
          <a:bodyPr/>
          <a:lstStyle/>
          <a:p>
            <a:fld id="{0500E08A-8D3C-4EE5-AE16-2C012FBB40F3}" type="slidenum">
              <a:rPr lang="en-US" smtClean="0"/>
              <a:t>99</a:t>
            </a:fld>
            <a:endParaRPr lang="en-US"/>
          </a:p>
        </p:txBody>
      </p:sp>
      <p:sp>
        <p:nvSpPr>
          <p:cNvPr id="8" name="TextBox 7">
            <a:extLst>
              <a:ext uri="{FF2B5EF4-FFF2-40B4-BE49-F238E27FC236}">
                <a16:creationId xmlns:a16="http://schemas.microsoft.com/office/drawing/2014/main" id="{04D429F3-D804-53B5-3B4D-27684A53883B}"/>
              </a:ext>
            </a:extLst>
          </p:cNvPr>
          <p:cNvSpPr txBox="1"/>
          <p:nvPr/>
        </p:nvSpPr>
        <p:spPr>
          <a:xfrm>
            <a:off x="650157" y="740404"/>
            <a:ext cx="10366887" cy="3646960"/>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Purpose of DAG in Compiler Design</a:t>
            </a:r>
            <a:endPar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Optimize computations by removing redundancy</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Facilitate code generation with fewer instructions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Enable optimizations such as: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Common subexpression elimination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Constant folding</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Dead code elimination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345539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2210</TotalTime>
  <Words>7603</Words>
  <Application>Microsoft Office PowerPoint</Application>
  <PresentationFormat>Widescreen</PresentationFormat>
  <Paragraphs>1390</Paragraphs>
  <Slides>108</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108</vt:i4>
      </vt:variant>
    </vt:vector>
  </HeadingPairs>
  <TitlesOfParts>
    <vt:vector size="119" baseType="lpstr">
      <vt:lpstr>Arial</vt:lpstr>
      <vt:lpstr>Calibri</vt:lpstr>
      <vt:lpstr>Calibri Light</vt:lpstr>
      <vt:lpstr>Consolas</vt:lpstr>
      <vt:lpstr>Courier New</vt:lpstr>
      <vt:lpstr>inherit</vt:lpstr>
      <vt:lpstr>Nunito</vt:lpstr>
      <vt:lpstr>Symbol</vt:lpstr>
      <vt:lpstr>Times New Roman</vt:lpstr>
      <vt:lpstr>Wingdings</vt:lpstr>
      <vt:lpstr>Office Theme</vt:lpstr>
      <vt:lpstr>Syntax-Directed Translation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Sanjit Setua</dc:creator>
  <cp:lastModifiedBy>Sanjit Setua</cp:lastModifiedBy>
  <cp:revision>52</cp:revision>
  <cp:lastPrinted>2025-07-23T05:59:48Z</cp:lastPrinted>
  <dcterms:created xsi:type="dcterms:W3CDTF">2025-07-22T05:27:24Z</dcterms:created>
  <dcterms:modified xsi:type="dcterms:W3CDTF">2025-07-25T05:33:23Z</dcterms:modified>
</cp:coreProperties>
</file>