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1"/>
  </p:sldMasterIdLst>
  <p:notesMasterIdLst>
    <p:notesMasterId r:id="rId32"/>
  </p:notesMasterIdLst>
  <p:handoutMasterIdLst>
    <p:handoutMasterId r:id="rId33"/>
  </p:handoutMasterIdLst>
  <p:sldIdLst>
    <p:sldId id="303" r:id="rId2"/>
    <p:sldId id="257" r:id="rId3"/>
    <p:sldId id="258" r:id="rId4"/>
    <p:sldId id="262" r:id="rId5"/>
    <p:sldId id="268" r:id="rId6"/>
    <p:sldId id="263" r:id="rId7"/>
    <p:sldId id="269" r:id="rId8"/>
    <p:sldId id="271" r:id="rId9"/>
    <p:sldId id="264" r:id="rId10"/>
    <p:sldId id="267" r:id="rId11"/>
    <p:sldId id="272" r:id="rId12"/>
    <p:sldId id="295" r:id="rId13"/>
    <p:sldId id="310" r:id="rId14"/>
    <p:sldId id="273" r:id="rId15"/>
    <p:sldId id="311" r:id="rId16"/>
    <p:sldId id="312" r:id="rId17"/>
    <p:sldId id="274" r:id="rId18"/>
    <p:sldId id="313" r:id="rId19"/>
    <p:sldId id="314" r:id="rId20"/>
    <p:sldId id="315" r:id="rId21"/>
    <p:sldId id="275" r:id="rId22"/>
    <p:sldId id="296" r:id="rId23"/>
    <p:sldId id="281" r:id="rId24"/>
    <p:sldId id="279" r:id="rId25"/>
    <p:sldId id="280" r:id="rId26"/>
    <p:sldId id="287" r:id="rId27"/>
    <p:sldId id="302" r:id="rId28"/>
    <p:sldId id="291" r:id="rId29"/>
    <p:sldId id="308" r:id="rId30"/>
    <p:sldId id="30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3883" autoAdjust="0"/>
  </p:normalViewPr>
  <p:slideViewPr>
    <p:cSldViewPr snapToGrid="0" snapToObjects="1">
      <p:cViewPr varScale="1">
        <p:scale>
          <a:sx n="68" d="100"/>
          <a:sy n="68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190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6/7/2025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2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2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9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4F38C2-4548-F541-8261-4C1D96E7A166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510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41E64E-A08B-4D2A-A147-497AD044FFC0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84454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14F1DA-224B-4AF7-8BD4-A64CEE52A249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0028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A977F-2504-E741-85B4-8F01994E1F25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542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F351F-53B1-3B4C-8CD4-15B0457E8E3F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8380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1E8F6-4F69-E448-82E4-3FF8C30628E4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6163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0BAD4-EC93-8B4C-97AE-9AB5F3271B19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8003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9050E-E079-6441-81E7-806D30677343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292169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30AF-FFB7-DE42-B481-AAC2589869DA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74505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A7C16-FAF2-2C41-B697-563997C522AD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6840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9D9EA-0687-604F-B97A-763B6765DF9F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8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9A02F-357D-AF42-B110-A7740AFDCA1B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901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B9B27-4D02-2940-AED5-BC8F2B3B1507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377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7878-2C98-7449-BB8F-764A5EA8E558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239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2F403-9584-1749-B6AB-5E1C5F94527C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7274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C0351-EB03-5444-BA93-B7E778374E24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43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ADB90-FF7E-5041-AB9F-1BC0957AB829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864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B8CB6-48D8-4E47-B0D3-B56230F429D0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7433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716D3-DCE8-CC45-8106-AE5DFCD073F9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789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FFFB4-400D-1240-AB24-6F86C96D4DFB}" type="datetimeFigureOut">
              <a:rPr lang="en-US" dirty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2493DD-6ACE-377C-B9C0-75185E2E0711}"/>
              </a:ext>
            </a:extLst>
          </p:cNvPr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3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240504" y="2197769"/>
            <a:ext cx="2662991" cy="135893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NoSQL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Database Types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275770" y="1596571"/>
            <a:ext cx="8499262" cy="4919243"/>
          </a:xfrm>
        </p:spPr>
        <p:txBody>
          <a:bodyPr>
            <a:no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1600" smtClean="0"/>
              <a:t>Discussing </a:t>
            </a:r>
            <a:r>
              <a:rPr lang="en-US" altLang="en-US" sz="1600" dirty="0"/>
              <a:t>NoSQL databases is complicated </a:t>
            </a:r>
            <a:br>
              <a:rPr lang="en-US" altLang="en-US" sz="1600" dirty="0"/>
            </a:br>
            <a:r>
              <a:rPr lang="en-US" altLang="en-US" sz="1600" dirty="0"/>
              <a:t>because there are a variety of types: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en-US" sz="1600" dirty="0"/>
          </a:p>
          <a:p>
            <a:pPr marL="0" indent="0"/>
            <a:r>
              <a:rPr lang="en-US" altLang="en-US" sz="1600" b="1" dirty="0">
                <a:solidFill>
                  <a:srgbClr val="FF0000"/>
                </a:solidFill>
              </a:rPr>
              <a:t>Sorted ordered Column Store</a:t>
            </a:r>
          </a:p>
          <a:p>
            <a:pPr marL="342900" lvl="1" indent="0"/>
            <a:r>
              <a:rPr lang="en-US" dirty="0"/>
              <a:t>Optimized for queries over large datasets, and store </a:t>
            </a:r>
            <a:br>
              <a:rPr lang="en-US" dirty="0"/>
            </a:br>
            <a:r>
              <a:rPr lang="en-US" dirty="0"/>
              <a:t>columns of data together, </a:t>
            </a:r>
            <a:r>
              <a:rPr lang="en-US" b="1" dirty="0">
                <a:solidFill>
                  <a:srgbClr val="FF0000"/>
                </a:solidFill>
              </a:rPr>
              <a:t>instead of rows</a:t>
            </a:r>
            <a:endParaRPr lang="en-US" altLang="en-US" b="1" dirty="0">
              <a:solidFill>
                <a:srgbClr val="FF0000"/>
              </a:solidFill>
            </a:endParaRPr>
          </a:p>
          <a:p>
            <a:pPr marL="0" indent="0"/>
            <a:r>
              <a:rPr lang="en-US" altLang="en-US" sz="1600" dirty="0"/>
              <a:t>Document databases: </a:t>
            </a:r>
          </a:p>
          <a:p>
            <a:pPr marL="342900" lvl="1" indent="0"/>
            <a:r>
              <a:rPr lang="en-US" dirty="0"/>
              <a:t>pair each key with a </a:t>
            </a:r>
            <a:r>
              <a:rPr lang="en-US" b="1" dirty="0">
                <a:solidFill>
                  <a:srgbClr val="FF0000"/>
                </a:solidFill>
              </a:rPr>
              <a:t>complex data structure known as a document</a:t>
            </a:r>
            <a:r>
              <a:rPr lang="en-US" dirty="0"/>
              <a:t>.</a:t>
            </a:r>
            <a:r>
              <a:rPr lang="en-US" altLang="en-US" dirty="0"/>
              <a:t> </a:t>
            </a:r>
          </a:p>
          <a:p>
            <a:pPr marL="0" indent="0"/>
            <a:r>
              <a:rPr lang="en-US" altLang="en-US" sz="1600" dirty="0"/>
              <a:t>Key-Value Store : </a:t>
            </a:r>
          </a:p>
          <a:p>
            <a:pPr marL="342900" lvl="1" indent="0"/>
            <a:r>
              <a:rPr lang="en-US" dirty="0"/>
              <a:t>are the simplest NoSQL databases. Every single item in the database is stored </a:t>
            </a:r>
            <a:r>
              <a:rPr lang="en-US" b="1" dirty="0">
                <a:solidFill>
                  <a:srgbClr val="FF0000"/>
                </a:solidFill>
              </a:rPr>
              <a:t>as an attribute name (or 'key'), together with its value. </a:t>
            </a:r>
            <a:endParaRPr lang="en-US" altLang="en-US" b="1" dirty="0">
              <a:solidFill>
                <a:srgbClr val="FF0000"/>
              </a:solidFill>
            </a:endParaRPr>
          </a:p>
          <a:p>
            <a:pPr marL="0" indent="0"/>
            <a:r>
              <a:rPr lang="en-US" altLang="en-US" sz="1600" dirty="0"/>
              <a:t>Graph Databases :</a:t>
            </a:r>
          </a:p>
          <a:p>
            <a:pPr marL="342900" lvl="1" indent="0"/>
            <a:r>
              <a:rPr lang="en-US" dirty="0"/>
              <a:t>are used to store information about networks of data, such as social connections</a:t>
            </a:r>
            <a:r>
              <a:rPr lang="en-US" sz="2000" dirty="0"/>
              <a:t/>
            </a:r>
            <a:br>
              <a:rPr lang="en-US" sz="2000" dirty="0"/>
            </a:br>
            <a:endParaRPr lang="en-US" alt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861" y="1566277"/>
            <a:ext cx="2508769" cy="250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266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277400" y="174931"/>
            <a:ext cx="6589199" cy="128089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Document Databases (Document Store)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89811" y="1455821"/>
            <a:ext cx="8245642" cy="5105400"/>
          </a:xfrm>
        </p:spPr>
        <p:txBody>
          <a:bodyPr>
            <a:normAutofit/>
          </a:bodyPr>
          <a:lstStyle/>
          <a:p>
            <a:r>
              <a:rPr lang="en-US" sz="2000" dirty="0"/>
              <a:t>Documents </a:t>
            </a:r>
          </a:p>
          <a:p>
            <a:pPr lvl="1"/>
            <a:r>
              <a:rPr lang="en-US" sz="2000" dirty="0"/>
              <a:t>Loosely structured sets of key/value pairs in documents, e.g., XML, JSON, BSON </a:t>
            </a:r>
          </a:p>
          <a:p>
            <a:pPr lvl="1"/>
            <a:r>
              <a:rPr lang="en-US" sz="2000" dirty="0"/>
              <a:t>Encapsulate and encode data in some standard formats or encodings </a:t>
            </a:r>
          </a:p>
          <a:p>
            <a:pPr lvl="1"/>
            <a:r>
              <a:rPr lang="en-US" sz="2000" dirty="0"/>
              <a:t>Are </a:t>
            </a:r>
            <a:r>
              <a:rPr lang="en-US" sz="2000" b="1" dirty="0">
                <a:solidFill>
                  <a:srgbClr val="FF0000"/>
                </a:solidFill>
              </a:rPr>
              <a:t>addressed in the database via a unique key </a:t>
            </a:r>
          </a:p>
          <a:p>
            <a:pPr lvl="1"/>
            <a:r>
              <a:rPr lang="en-US" sz="2000" dirty="0"/>
              <a:t>Documents are treated as a whole, avoiding splitting a document into its constituent name/value pairs </a:t>
            </a:r>
          </a:p>
          <a:p>
            <a:r>
              <a:rPr lang="en-US" sz="2000" dirty="0"/>
              <a:t>Allow documents retrieving by keys or contents </a:t>
            </a:r>
          </a:p>
          <a:p>
            <a:r>
              <a:rPr lang="en-US" sz="2000" dirty="0"/>
              <a:t>Notable for: </a:t>
            </a:r>
          </a:p>
          <a:p>
            <a:pPr lvl="1"/>
            <a:r>
              <a:rPr lang="en-US" sz="2000" dirty="0"/>
              <a:t>MongoDB (used in </a:t>
            </a:r>
            <a:r>
              <a:rPr lang="en-US" sz="2000" dirty="0" err="1"/>
              <a:t>FourSquare</a:t>
            </a:r>
            <a:r>
              <a:rPr lang="en-US" sz="2000" dirty="0"/>
              <a:t>, </a:t>
            </a:r>
            <a:r>
              <a:rPr lang="en-US" sz="2000" dirty="0" err="1"/>
              <a:t>Github</a:t>
            </a:r>
            <a:r>
              <a:rPr lang="en-US" sz="2000" dirty="0"/>
              <a:t>, and more) </a:t>
            </a:r>
          </a:p>
          <a:p>
            <a:pPr lvl="1"/>
            <a:r>
              <a:rPr lang="en-US" sz="2000" dirty="0" err="1"/>
              <a:t>CouchDB</a:t>
            </a:r>
            <a:r>
              <a:rPr lang="en-US" sz="2000" dirty="0"/>
              <a:t> (used in Apple, BBC, Canonical, </a:t>
            </a:r>
            <a:r>
              <a:rPr lang="en-US" sz="2000" dirty="0" err="1"/>
              <a:t>Cern</a:t>
            </a:r>
            <a:r>
              <a:rPr lang="en-US" sz="2000" dirty="0"/>
              <a:t>, and more)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75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505" y="912813"/>
            <a:ext cx="7197308" cy="499963"/>
          </a:xfrm>
        </p:spPr>
        <p:txBody>
          <a:bodyPr>
            <a:noAutofit/>
          </a:bodyPr>
          <a:lstStyle/>
          <a:p>
            <a:r>
              <a:rPr lang="en-US" altLang="en-US" sz="3200" dirty="0">
                <a:latin typeface="Garamond" panose="02020404030301010803" pitchFamily="18" charset="0"/>
              </a:rPr>
              <a:t>Document Databases (Document Store)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469" y="1652337"/>
            <a:ext cx="8138746" cy="5069139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central concept is the notion of a "document“ which corresponds to a row in RDBMS.</a:t>
            </a:r>
          </a:p>
          <a:p>
            <a:r>
              <a:rPr lang="en-US" sz="2000" dirty="0"/>
              <a:t>A document comes in some standard formats like JSON (BSON). </a:t>
            </a:r>
          </a:p>
          <a:p>
            <a:endParaRPr lang="en-US" sz="2000" dirty="0"/>
          </a:p>
          <a:p>
            <a:r>
              <a:rPr lang="en-US" sz="2000" dirty="0"/>
              <a:t>Documents are addressed in the database via a unique </a:t>
            </a:r>
            <a:r>
              <a:rPr lang="en-US" sz="2000" i="1" dirty="0"/>
              <a:t>key</a:t>
            </a:r>
            <a:r>
              <a:rPr lang="en-US" sz="2000" dirty="0"/>
              <a:t> that represents that document.</a:t>
            </a:r>
          </a:p>
          <a:p>
            <a:endParaRPr lang="en-US" sz="2000" dirty="0"/>
          </a:p>
          <a:p>
            <a:r>
              <a:rPr lang="en-US" sz="2000" dirty="0"/>
              <a:t>The database offers an API or query language that retrieves documents based on their contents.</a:t>
            </a:r>
          </a:p>
          <a:p>
            <a:endParaRPr lang="en-US" sz="2000" dirty="0"/>
          </a:p>
          <a:p>
            <a:r>
              <a:rPr lang="en-US" sz="2000" dirty="0"/>
              <a:t>Documents are schema free, i.e., different documents can have structures and schema that differ from one another. (An RDBMS requires that each row contain the same columns.)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C949-E312-42A6-8A71-0F147AD974F5}" type="slidenum">
              <a:rPr lang="nb-NO" smtClean="0"/>
              <a:pPr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502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9C62-DC96-6098-60F6-21BECF92F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0675" y="624110"/>
            <a:ext cx="6753726" cy="65925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Features of document database: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6EB82-C574-F445-46A9-974153A46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47" y="1668379"/>
            <a:ext cx="8325853" cy="4989095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Document Type Model: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As we all know data is stored in documents rather than tables or graphs, so it becomes easy to map things in many programming languages.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Flexible Schema: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Overall schema is very much flexible to support this statement one must know that not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Nunito" pitchFamily="2" charset="0"/>
              </a:rPr>
              <a:t>all documents in a collection need to have the same fields.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Distributed and Resilient: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Document data models are very much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dispersed which is the reason behind horizontal scaling and distribution of data.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Manageable Query Language: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These data models are the ones in which query language allows the developers to perform CRUD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(Create Read Update Destroy)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operations on the data model.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6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Document Databases, JSON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41668" y="1701316"/>
            <a:ext cx="7244050" cy="4498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_id: </a:t>
            </a:r>
            <a:r>
              <a:rPr lang="en-US" dirty="0" err="1"/>
              <a:t>ObjectId</a:t>
            </a:r>
            <a:r>
              <a:rPr lang="en-US" dirty="0"/>
              <a:t>("51156a1e056d6f966f268f81"),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type: "Article",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author: "Derick </a:t>
            </a:r>
            <a:r>
              <a:rPr lang="en-US" dirty="0" err="1"/>
              <a:t>Rethans</a:t>
            </a:r>
            <a:r>
              <a:rPr lang="en-US" dirty="0"/>
              <a:t>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title: "Introduction to Document Databases with MongoDB",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date: </a:t>
            </a:r>
            <a:r>
              <a:rPr lang="en-US" dirty="0" err="1"/>
              <a:t>ISODate</a:t>
            </a:r>
            <a:r>
              <a:rPr lang="en-US" dirty="0"/>
              <a:t>("2013-04-24T16:26:31.911Z"),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body: "This </a:t>
            </a:r>
            <a:r>
              <a:rPr lang="en-US" dirty="0" err="1"/>
              <a:t>arti</a:t>
            </a:r>
            <a:r>
              <a:rPr lang="en-US" dirty="0"/>
              <a:t>…"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},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{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_id: </a:t>
            </a:r>
            <a:r>
              <a:rPr lang="en-US" dirty="0" err="1"/>
              <a:t>ObjectId</a:t>
            </a:r>
            <a:r>
              <a:rPr lang="en-US" dirty="0"/>
              <a:t>("51156a1e056d6f966f268f82"),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type: "Book",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author: "Derick </a:t>
            </a:r>
            <a:r>
              <a:rPr lang="en-US" dirty="0" err="1"/>
              <a:t>Rethans</a:t>
            </a:r>
            <a:r>
              <a:rPr lang="en-US" dirty="0"/>
              <a:t>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title: "</a:t>
            </a:r>
            <a:r>
              <a:rPr lang="en-US" dirty="0" err="1"/>
              <a:t>php|architect's</a:t>
            </a:r>
            <a:r>
              <a:rPr lang="en-US" dirty="0"/>
              <a:t> Guide to Date and Time Programming with PHP",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        </a:t>
            </a:r>
            <a:r>
              <a:rPr lang="en-US" dirty="0" err="1"/>
              <a:t>isbn</a:t>
            </a:r>
            <a:r>
              <a:rPr lang="en-US" dirty="0"/>
              <a:t>: "978-0-9738621-5-7"</a:t>
            </a:r>
          </a:p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2573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2C1C-E87B-8C5B-4FB4-9F38F60C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275" y="306333"/>
            <a:ext cx="6589199" cy="1280890"/>
          </a:xfrm>
        </p:spPr>
        <p:txBody>
          <a:bodyPr/>
          <a:lstStyle/>
          <a:p>
            <a:r>
              <a:rPr lang="en-US" dirty="0"/>
              <a:t>Advantages of 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9E52-C70F-FDC0-AC27-DA2772C5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215" y="1667433"/>
            <a:ext cx="8083901" cy="4884233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Schema-less: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These are very good in retaining existing data at massive volumes because there are absolutely no restrictions in the format and the structure of data storage. 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Faster creation of document and maintenance: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is very simple to create a document and apart from this maintenance requires is almost nothing.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Open formats: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has a very simple build process that uses XML, JSON, and its other forms.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Built-in versioning: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 It has built-in versioning which means as the documents grow in size there might be a chance they can grow in complexity. Versioning decreases conflicts.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1714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2C1C-E87B-8C5B-4FB4-9F38F60C8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811" y="142847"/>
            <a:ext cx="6589199" cy="1280890"/>
          </a:xfrm>
        </p:spPr>
        <p:txBody>
          <a:bodyPr/>
          <a:lstStyle/>
          <a:p>
            <a:r>
              <a:rPr lang="en-US" dirty="0"/>
              <a:t>Disadvantages of Document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D9E52-C70F-FDC0-AC27-DA2772C5E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811" y="1423737"/>
            <a:ext cx="7844589" cy="4487485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Weak Atomicity: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 lacks in supporting multi-document ACID transactions. A change in the document data model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involving two collections will require us to run two separate queries i.e. one for each collection. This is where it breaks atomicity requirements.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Consistency Check Limitations: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One can search the collections and documents</a:t>
            </a: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that are not connected to an author collection but doing this might create a problem in the performance of database performance.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73239"/>
                </a:solidFill>
                <a:effectLst/>
                <a:latin typeface="Nunito" pitchFamily="2" charset="0"/>
              </a:rPr>
              <a:t>Security: 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Nowadays many web applications lack security which in turn results in the leakage of sensitive data. So it becomes a point of concern, one must pay attention to web app vulnerabilities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27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277400" y="260650"/>
            <a:ext cx="6589199" cy="862297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Key/Value stores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0" y="1724602"/>
            <a:ext cx="2857500" cy="24765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C79267-D45C-5400-60B2-D6D3F1A5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57" y="1724602"/>
            <a:ext cx="5691670" cy="5133397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 key-value data model or database is also referred to as a key-value store.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It is a non-relational type of database. 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this, an associative array is used as a basic database in which an individual key is linked with just one value in a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collection.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 For the values, keys are special identifiers. </a:t>
            </a:r>
          </a:p>
          <a:p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Any kind of entity can be valued. The collection of key-value pairs stored on separate records is called key-value databases and they do not have an already defined structure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20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8CEA1-8A05-F807-BCB2-978E7B91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168" y="306333"/>
            <a:ext cx="6946232" cy="1280890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When to use a key-value database: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50656-1A51-AB60-3B38-DDD83E1A4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79" y="1732547"/>
            <a:ext cx="8085221" cy="4178675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User session attributes in an online </a:t>
            </a:r>
            <a:r>
              <a:rPr lang="en-US" sz="2000" b="1" i="0" dirty="0">
                <a:solidFill>
                  <a:srgbClr val="FF0000"/>
                </a:solidFill>
                <a:effectLst/>
                <a:latin typeface="Nunito" pitchFamily="2" charset="0"/>
              </a:rPr>
              <a:t>app like finance or gaming, which is referred to as real-time random data access.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Caching mechanism for 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Nunito" pitchFamily="2" charset="0"/>
              </a:rPr>
              <a:t>repeatedly accessing data or key-based design.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application is developed on queries that are based on keys.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E0E0E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db.transport.find()</a:t>
            </a:r>
            <a:r>
              <a:rPr kumimoji="0" lang="en-US" altLang="en-US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875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D60D-E959-8C56-7612-6D0A1C202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9489" y="445166"/>
            <a:ext cx="6589199" cy="878305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Advantages: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B431-FF27-0A29-2151-8606378AF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095" y="1764631"/>
            <a:ext cx="8534399" cy="4664245"/>
          </a:xfrm>
        </p:spPr>
        <p:txBody>
          <a:bodyPr>
            <a:normAutofit/>
          </a:bodyPr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73239"/>
                </a:solidFill>
                <a:latin typeface="Nunito" pitchFamily="2" charset="0"/>
              </a:rPr>
              <a:t>I</a:t>
            </a:r>
            <a:r>
              <a:rPr lang="en-US" sz="2000" b="0" i="0" dirty="0" smtClean="0">
                <a:solidFill>
                  <a:srgbClr val="273239"/>
                </a:solidFill>
                <a:effectLst/>
                <a:latin typeface="Nunito" pitchFamily="2" charset="0"/>
              </a:rPr>
              <a:t>t </a:t>
            </a: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is very easy to use. Due to the simplicity of the database, data can accept any kind, or even different kinds when required.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Its response time is fast due to its simplicity, given that the remaining environment near it is very much constructed and improved.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Key-value store databases are scalable vertically as well as horizontally.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Built-in redundancy makes this database more reliable.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NoSQL!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526013" y="1564367"/>
            <a:ext cx="4848092" cy="4351338"/>
          </a:xfrm>
        </p:spPr>
        <p:txBody>
          <a:bodyPr>
            <a:normAutofit/>
          </a:bodyPr>
          <a:lstStyle/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NoSQL databases are currently a </a:t>
            </a:r>
            <a:r>
              <a:rPr lang="en-US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in some parts of computing, with over a hundred different NoSQL databases.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NoSQL is a type of database management system (DBMS) that is designed to handle and store large volumes of unstructured and semi-structured data.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Unlike traditional relational databases that use tables with pre-defined schemas to store data.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4636" y="1530035"/>
            <a:ext cx="2842810" cy="4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10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88C76-60D7-560E-9B68-B39830712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274" y="624110"/>
            <a:ext cx="6589199" cy="1280890"/>
          </a:xfrm>
        </p:spPr>
        <p:txBody>
          <a:bodyPr/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Disadvantage</a:t>
            </a:r>
            <a:b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02B2A-CBFF-BCD6-043A-F5DF64200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1604211"/>
            <a:ext cx="8021053" cy="4307011"/>
          </a:xfrm>
        </p:spPr>
        <p:txBody>
          <a:bodyPr/>
          <a:lstStyle/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As querying language is not present in key-value databases, transportation of queries from one database to a different database cannot be done.</a:t>
            </a:r>
          </a:p>
          <a:p>
            <a:pPr algn="just" fontAlgn="base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just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key-value store database is not refined. You cannot query the database without a key.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89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>
          <a:xfrm>
            <a:off x="1277400" y="46594"/>
            <a:ext cx="6589199" cy="128089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Sorted Ordered Column-Oriented Stores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>
          <a:xfrm>
            <a:off x="628650" y="1541540"/>
            <a:ext cx="7886700" cy="4351338"/>
          </a:xfrm>
        </p:spPr>
        <p:txBody>
          <a:bodyPr>
            <a:noAutofit/>
          </a:bodyPr>
          <a:lstStyle/>
          <a:p>
            <a:r>
              <a:rPr lang="en-US" dirty="0"/>
              <a:t>Data are stored in a column-oriented way </a:t>
            </a:r>
          </a:p>
          <a:p>
            <a:pPr lvl="1"/>
            <a:r>
              <a:rPr lang="en-US" dirty="0"/>
              <a:t>Data efficiently stored </a:t>
            </a:r>
          </a:p>
          <a:p>
            <a:pPr lvl="1"/>
            <a:r>
              <a:rPr lang="en-US" dirty="0"/>
              <a:t>Avoids consuming space for storing nulls</a:t>
            </a:r>
          </a:p>
          <a:p>
            <a:pPr lvl="1"/>
            <a:r>
              <a:rPr lang="en-US" dirty="0"/>
              <a:t>Columns are grouped in column-families </a:t>
            </a:r>
          </a:p>
          <a:p>
            <a:pPr lvl="1"/>
            <a:r>
              <a:rPr lang="en-US" dirty="0"/>
              <a:t>Data isn’t stored as a single table but is stored by column families</a:t>
            </a:r>
          </a:p>
          <a:p>
            <a:pPr lvl="1"/>
            <a:r>
              <a:rPr lang="en-US" dirty="0"/>
              <a:t>Unit of data is a set of key/value pairs </a:t>
            </a:r>
          </a:p>
          <a:p>
            <a:pPr lvl="2"/>
            <a:r>
              <a:rPr lang="en-US" dirty="0"/>
              <a:t>Identified by “row-key” </a:t>
            </a:r>
          </a:p>
          <a:p>
            <a:pPr lvl="2"/>
            <a:r>
              <a:rPr lang="en-US" dirty="0"/>
              <a:t>Ordered and sorted based on row-key</a:t>
            </a:r>
          </a:p>
          <a:p>
            <a:r>
              <a:rPr lang="en-US" dirty="0"/>
              <a:t>Notable for: </a:t>
            </a:r>
          </a:p>
          <a:p>
            <a:pPr lvl="1"/>
            <a:r>
              <a:rPr lang="en-US" dirty="0"/>
              <a:t>Google's </a:t>
            </a:r>
            <a:r>
              <a:rPr lang="en-US" dirty="0" err="1"/>
              <a:t>Bigtable</a:t>
            </a:r>
            <a:r>
              <a:rPr lang="en-US" dirty="0"/>
              <a:t> (used in all </a:t>
            </a:r>
            <a:br>
              <a:rPr lang="en-US" dirty="0"/>
            </a:br>
            <a:r>
              <a:rPr lang="en-US" dirty="0"/>
              <a:t>Google's services) </a:t>
            </a:r>
          </a:p>
          <a:p>
            <a:pPr lvl="1"/>
            <a:r>
              <a:rPr lang="en-US" dirty="0" err="1"/>
              <a:t>HBase</a:t>
            </a:r>
            <a:r>
              <a:rPr lang="en-US" dirty="0"/>
              <a:t> (Facebook, </a:t>
            </a:r>
            <a:r>
              <a:rPr lang="en-US" dirty="0" err="1"/>
              <a:t>StumbleUpon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Hulu, Yahoo!, ...)</a:t>
            </a:r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5" y="3919537"/>
            <a:ext cx="3894146" cy="2534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1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z="3200" dirty="0"/>
              <a:t>Graph Databases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04800" y="1540189"/>
            <a:ext cx="8085221" cy="3777622"/>
          </a:xfrm>
        </p:spPr>
        <p:txBody>
          <a:bodyPr>
            <a:normAutofit/>
          </a:bodyPr>
          <a:lstStyle/>
          <a:p>
            <a:r>
              <a:rPr lang="it-IT" dirty="0"/>
              <a:t>Graph-oriented</a:t>
            </a:r>
          </a:p>
          <a:p>
            <a:r>
              <a:rPr lang="en-US" dirty="0"/>
              <a:t>Everything is stored as an edge, a node or an attribute.</a:t>
            </a:r>
          </a:p>
          <a:p>
            <a:r>
              <a:rPr lang="en-US" dirty="0"/>
              <a:t>Each node and edge can have any number of attributes. </a:t>
            </a:r>
          </a:p>
          <a:p>
            <a:r>
              <a:rPr lang="en-US" dirty="0"/>
              <a:t>Both the nodes and edges can be labelled.</a:t>
            </a:r>
          </a:p>
          <a:p>
            <a:r>
              <a:rPr lang="en-US" dirty="0"/>
              <a:t>Labels can be used to narrow searches.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C949-E312-42A6-8A71-0F147AD974F5}" type="slidenum">
              <a:rPr lang="nb-NO" smtClean="0"/>
              <a:pPr/>
              <a:t>22</a:t>
            </a:fld>
            <a:endParaRPr lang="nb-N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967" y="4073470"/>
            <a:ext cx="4002689" cy="264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917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NoSQL, No ACID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30" y="1540189"/>
            <a:ext cx="8142514" cy="4860612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/>
              <a:t>RDBMSs are based on ACID (Atomicity, Consistency, Isolation, and Durability) properties</a:t>
            </a:r>
          </a:p>
          <a:p>
            <a:pPr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/>
              <a:t> NoSQL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Does not give importance to ACID properties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In some cases completely ignores them </a:t>
            </a:r>
          </a:p>
          <a:p>
            <a:pPr lvl="1">
              <a:lnSpc>
                <a:spcPct val="70000"/>
              </a:lnSpc>
            </a:pPr>
            <a:endParaRPr lang="en-US" sz="2000" dirty="0"/>
          </a:p>
          <a:p>
            <a:pPr>
              <a:lnSpc>
                <a:spcPct val="70000"/>
              </a:lnSpc>
            </a:pPr>
            <a:r>
              <a:rPr lang="en-US" sz="2000" dirty="0"/>
              <a:t>In distributed parallel systems it is difficult/impossible to ensure ACID properties </a:t>
            </a:r>
          </a:p>
          <a:p>
            <a:pPr lvl="1">
              <a:lnSpc>
                <a:spcPct val="70000"/>
              </a:lnSpc>
            </a:pPr>
            <a:r>
              <a:rPr lang="en-US" sz="2000" dirty="0"/>
              <a:t>Long-running transactions don't work because keeping resources blocked for a long time is not practical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6403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BASE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543" y="1545771"/>
            <a:ext cx="7728858" cy="5312229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altLang="en-US" sz="2800" dirty="0"/>
              <a:t>Acronym contrived to be the opposite of ACID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B</a:t>
            </a:r>
            <a:r>
              <a:rPr lang="en-US" altLang="en-US" sz="2400" dirty="0"/>
              <a:t>asically </a:t>
            </a:r>
            <a:r>
              <a:rPr lang="en-US" altLang="en-US" sz="2400" b="1" dirty="0"/>
              <a:t>A</a:t>
            </a:r>
            <a:r>
              <a:rPr lang="en-US" altLang="en-US" sz="2400" dirty="0"/>
              <a:t>vailable, 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S</a:t>
            </a:r>
            <a:r>
              <a:rPr lang="en-US" altLang="en-US" sz="2400" dirty="0"/>
              <a:t>oft state,</a:t>
            </a:r>
          </a:p>
          <a:p>
            <a:pPr lvl="1">
              <a:lnSpc>
                <a:spcPct val="70000"/>
              </a:lnSpc>
            </a:pPr>
            <a:r>
              <a:rPr lang="en-US" altLang="en-US" sz="2400" b="1" dirty="0"/>
              <a:t>E</a:t>
            </a:r>
            <a:r>
              <a:rPr lang="en-US" altLang="en-US" sz="2400" dirty="0"/>
              <a:t>ventually Consistent</a:t>
            </a:r>
          </a:p>
          <a:p>
            <a:pPr>
              <a:lnSpc>
                <a:spcPct val="70000"/>
              </a:lnSpc>
            </a:pPr>
            <a:r>
              <a:rPr lang="en-US" altLang="en-US" sz="2800" dirty="0"/>
              <a:t>Characteristics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Weak consistency – stale data OK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Availability first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Best effort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Approximate answers OK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Aggressive (optimistic)</a:t>
            </a:r>
          </a:p>
          <a:p>
            <a:pPr lvl="1">
              <a:lnSpc>
                <a:spcPct val="70000"/>
              </a:lnSpc>
            </a:pPr>
            <a:r>
              <a:rPr lang="en-US" altLang="en-US" sz="2400" dirty="0"/>
              <a:t>Simpler and faster</a:t>
            </a:r>
          </a:p>
        </p:txBody>
      </p:sp>
    </p:spTree>
    <p:extLst>
      <p:ext uri="{BB962C8B-B14F-4D97-AF65-F5344CB8AC3E}">
        <p14:creationId xmlns:p14="http://schemas.microsoft.com/office/powerpoint/2010/main" val="3912429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CAP Theorem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2219" y="1577049"/>
            <a:ext cx="7886700" cy="5010181"/>
          </a:xfrm>
        </p:spPr>
        <p:txBody>
          <a:bodyPr>
            <a:normAutofit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A congruent and logical way for assessing the problems involved in assuring ACID-like guarantees in distributed systems is provided by the CAP theorem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000" dirty="0"/>
              <a:t>At most two of the following three can be maximized at one time </a:t>
            </a:r>
          </a:p>
          <a:p>
            <a:r>
              <a:rPr lang="en-US" sz="1600" dirty="0"/>
              <a:t>Consistency </a:t>
            </a:r>
          </a:p>
          <a:p>
            <a:pPr lvl="1"/>
            <a:r>
              <a:rPr lang="en-US" sz="1200" dirty="0"/>
              <a:t>Each client has the same view of the </a:t>
            </a:r>
            <a:br>
              <a:rPr lang="en-US" sz="1200" dirty="0"/>
            </a:br>
            <a:r>
              <a:rPr lang="en-US" sz="1200" dirty="0"/>
              <a:t>data </a:t>
            </a:r>
          </a:p>
          <a:p>
            <a:r>
              <a:rPr lang="en-US" sz="1600" dirty="0"/>
              <a:t>Availability </a:t>
            </a:r>
          </a:p>
          <a:p>
            <a:pPr lvl="1"/>
            <a:r>
              <a:rPr lang="en-US" sz="1200" dirty="0"/>
              <a:t>Each client can always read and write </a:t>
            </a:r>
          </a:p>
          <a:p>
            <a:r>
              <a:rPr lang="en-US" sz="1600" dirty="0"/>
              <a:t>Partition tolerance </a:t>
            </a:r>
          </a:p>
          <a:p>
            <a:pPr lvl="1"/>
            <a:r>
              <a:rPr lang="en-US" sz="1200" dirty="0"/>
              <a:t>System works well across distributed </a:t>
            </a:r>
            <a:br>
              <a:rPr lang="en-US" sz="1200" dirty="0"/>
            </a:br>
            <a:r>
              <a:rPr lang="en-US" sz="1200" dirty="0"/>
              <a:t>physical networks</a:t>
            </a:r>
            <a:endParaRPr lang="en-US" alt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05473"/>
            <a:ext cx="4010297" cy="3481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85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CAP Theorem: Two out of Three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2219" y="1577049"/>
            <a:ext cx="7886700" cy="5010181"/>
          </a:xfrm>
        </p:spPr>
        <p:txBody>
          <a:bodyPr>
            <a:normAutofit/>
          </a:bodyPr>
          <a:lstStyle/>
          <a:p>
            <a:r>
              <a:rPr lang="en-US" dirty="0"/>
              <a:t>CAP theorem – At most two properties on three can be addressed </a:t>
            </a:r>
          </a:p>
          <a:p>
            <a:r>
              <a:rPr lang="en-US" dirty="0"/>
              <a:t>The choices could be as follows: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Availability is compromised but consistency and partition tolerance are preferred over it </a:t>
            </a:r>
          </a:p>
          <a:p>
            <a:pPr marL="457200" indent="-457200">
              <a:buAutoNum type="arabicPeriod"/>
            </a:pPr>
            <a:r>
              <a:rPr lang="en-US" dirty="0"/>
              <a:t>The system has little or no partition tolerance. Consistency and availability are preferred </a:t>
            </a:r>
          </a:p>
          <a:p>
            <a:pPr marL="457200" indent="-457200">
              <a:buAutoNum type="arabicPeriod"/>
            </a:pPr>
            <a:r>
              <a:rPr lang="en-US" dirty="0"/>
              <a:t>Consistency is compromised but systems are always available and can work when parts of it are partitioned</a:t>
            </a: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1873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76" y="427486"/>
            <a:ext cx="8529052" cy="955257"/>
          </a:xfrm>
        </p:spPr>
        <p:txBody>
          <a:bodyPr>
            <a:normAutofit/>
          </a:bodyPr>
          <a:lstStyle/>
          <a:p>
            <a:r>
              <a:rPr lang="en-US" dirty="0"/>
              <a:t>Consistency or Availability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016570" y="2255505"/>
            <a:ext cx="3916958" cy="3261308"/>
            <a:chOff x="1657674" y="1417639"/>
            <a:chExt cx="5748420" cy="5012571"/>
          </a:xfrm>
        </p:grpSpPr>
        <p:sp>
          <p:nvSpPr>
            <p:cNvPr id="4" name="Oval 3"/>
            <p:cNvSpPr/>
            <p:nvPr/>
          </p:nvSpPr>
          <p:spPr>
            <a:xfrm>
              <a:off x="1657674" y="1417639"/>
              <a:ext cx="3141579" cy="3154362"/>
            </a:xfrm>
            <a:prstGeom prst="ellipse">
              <a:avLst/>
            </a:prstGeom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C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4069338" y="1417639"/>
              <a:ext cx="3336756" cy="3154362"/>
            </a:xfrm>
            <a:prstGeom prst="ellipse">
              <a:avLst/>
            </a:prstGeom>
            <a:solidFill>
              <a:srgbClr val="008000">
                <a:alpha val="50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2847464" y="3088105"/>
              <a:ext cx="3395578" cy="3342105"/>
            </a:xfrm>
            <a:prstGeom prst="ellipse">
              <a:avLst/>
            </a:prstGeom>
            <a:solidFill>
              <a:srgbClr val="FF0000">
                <a:alpha val="50000"/>
              </a:srgbClr>
            </a:solidFill>
            <a:ln>
              <a:solidFill>
                <a:schemeClr val="accent1">
                  <a:shade val="95000"/>
                  <a:satMod val="10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b="1" dirty="0"/>
                <a:t>P</a:t>
              </a:r>
            </a:p>
          </p:txBody>
        </p:sp>
        <p:sp>
          <p:nvSpPr>
            <p:cNvPr id="7" name="Multiply 6"/>
            <p:cNvSpPr/>
            <p:nvPr/>
          </p:nvSpPr>
          <p:spPr>
            <a:xfrm>
              <a:off x="4197684" y="2954421"/>
              <a:ext cx="507990" cy="1002632"/>
            </a:xfrm>
            <a:prstGeom prst="mathMultiply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41158" y="1482701"/>
            <a:ext cx="489284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Consistency and Availability is not “binary” decision</a:t>
            </a:r>
          </a:p>
          <a:p>
            <a:pPr lvl="1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 systems relax consistency in favor of availability – but are not inconsistent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 systems sacrifice availability for consistency- but are not unavailable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suggests both AP and CP systems can offer a degree of consistency, and availability, as well as partition tolerance</a:t>
            </a:r>
          </a:p>
        </p:txBody>
      </p:sp>
    </p:spTree>
    <p:extLst>
      <p:ext uri="{BB962C8B-B14F-4D97-AF65-F5344CB8AC3E}">
        <p14:creationId xmlns:p14="http://schemas.microsoft.com/office/powerpoint/2010/main" val="2993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>
          <a:xfrm>
            <a:off x="2046514" y="365126"/>
            <a:ext cx="6468836" cy="1325563"/>
          </a:xfrm>
        </p:spPr>
        <p:txBody>
          <a:bodyPr/>
          <a:lstStyle/>
          <a:p>
            <a:r>
              <a:rPr lang="en-US" altLang="ja-JP" dirty="0">
                <a:latin typeface="Garamond" panose="02020404030301010803" pitchFamily="18" charset="0"/>
              </a:rPr>
              <a:t>Performance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7890" name="Content Placeholder 2"/>
          <p:cNvSpPr>
            <a:spLocks noGrp="1"/>
          </p:cNvSpPr>
          <p:nvPr>
            <p:ph idx="1"/>
          </p:nvPr>
        </p:nvSpPr>
        <p:spPr>
          <a:xfrm>
            <a:off x="442219" y="1577049"/>
            <a:ext cx="7886700" cy="5010181"/>
          </a:xfrm>
        </p:spPr>
        <p:txBody>
          <a:bodyPr>
            <a:normAutofit/>
          </a:bodyPr>
          <a:lstStyle/>
          <a:p>
            <a:r>
              <a:rPr lang="en-US" dirty="0"/>
              <a:t>There is no perfect NoSQL database </a:t>
            </a:r>
          </a:p>
          <a:p>
            <a:r>
              <a:rPr lang="en-US" dirty="0"/>
              <a:t>Every database has its advantages and disadvantages </a:t>
            </a:r>
          </a:p>
          <a:p>
            <a:pPr lvl="1"/>
            <a:r>
              <a:rPr lang="en-US" dirty="0"/>
              <a:t>Depending on the type of tasks (and preferences) to accomplish</a:t>
            </a:r>
          </a:p>
          <a:p>
            <a:r>
              <a:rPr lang="en-US" dirty="0"/>
              <a:t>NoSQL is a set of concepts, ideas, technologies, and software dealing with </a:t>
            </a:r>
          </a:p>
          <a:p>
            <a:pPr lvl="1"/>
            <a:r>
              <a:rPr lang="en-US" dirty="0"/>
              <a:t>Big data </a:t>
            </a:r>
          </a:p>
          <a:p>
            <a:pPr lvl="1"/>
            <a:r>
              <a:rPr lang="en-US" dirty="0"/>
              <a:t>Sparse un/semi-structured data</a:t>
            </a:r>
          </a:p>
          <a:p>
            <a:pPr lvl="1"/>
            <a:r>
              <a:rPr lang="en-US" dirty="0"/>
              <a:t>High horizontal scalability </a:t>
            </a:r>
          </a:p>
          <a:p>
            <a:pPr lvl="1"/>
            <a:r>
              <a:rPr lang="en-US" dirty="0"/>
              <a:t>Massive parallel processing </a:t>
            </a:r>
          </a:p>
          <a:p>
            <a:r>
              <a:rPr lang="en-US" dirty="0"/>
              <a:t> Different applications, goals, targets, approaches need different NoSQL solutions </a:t>
            </a:r>
            <a:endParaRPr lang="en-US" altLang="en-US" sz="600" dirty="0"/>
          </a:p>
        </p:txBody>
      </p:sp>
    </p:spTree>
    <p:extLst>
      <p:ext uri="{BB962C8B-B14F-4D97-AF65-F5344CB8AC3E}">
        <p14:creationId xmlns:p14="http://schemas.microsoft.com/office/powerpoint/2010/main" val="221684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Where would I use it?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884219"/>
            <a:ext cx="8610600" cy="3955472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Where would I use a NoSQL database?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Do you have somewhere a large set of uncontrolled, unstructured, data that you are trying to fit into a RDBMS?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Log Analysis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Social Networking Feeds (many firms hooked in through Facebook or Twitter)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External feeds from partners 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Data that is not easily analyzed in a RDBMS such as time-based data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Large data feeds that need to be massaged before entry into an RDBMS</a:t>
            </a:r>
          </a:p>
          <a:p>
            <a:pPr lvl="1">
              <a:lnSpc>
                <a:spcPct val="90000"/>
              </a:lnSpc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55440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RDBMS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9755" y="1540189"/>
            <a:ext cx="6591985" cy="3777622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dirty="0">
                <a:ea typeface="+mn-ea"/>
              </a:rPr>
              <a:t>Data stored in columns and tables</a:t>
            </a:r>
          </a:p>
          <a:p>
            <a:pPr>
              <a:defRPr/>
            </a:pPr>
            <a:r>
              <a:rPr lang="en-US" dirty="0">
                <a:ea typeface="+mn-ea"/>
              </a:rPr>
              <a:t>Relationships represented by data</a:t>
            </a:r>
          </a:p>
          <a:p>
            <a:pPr>
              <a:defRPr/>
            </a:pPr>
            <a:r>
              <a:rPr lang="en-US" dirty="0">
                <a:ea typeface="+mn-ea"/>
              </a:rPr>
              <a:t>Data Manipulation Language</a:t>
            </a:r>
          </a:p>
          <a:p>
            <a:pPr>
              <a:defRPr/>
            </a:pPr>
            <a:r>
              <a:rPr lang="en-US" dirty="0">
                <a:ea typeface="+mn-ea"/>
              </a:rPr>
              <a:t>Data Definition Language </a:t>
            </a:r>
          </a:p>
          <a:p>
            <a:pPr>
              <a:defRPr/>
            </a:pPr>
            <a:r>
              <a:rPr lang="en-US" dirty="0">
                <a:ea typeface="+mn-ea"/>
              </a:rPr>
              <a:t>Transactions</a:t>
            </a:r>
          </a:p>
          <a:p>
            <a:pPr>
              <a:defRPr/>
            </a:pPr>
            <a:r>
              <a:rPr lang="en-US" dirty="0">
                <a:ea typeface="+mn-ea"/>
              </a:rPr>
              <a:t>Abstraction from physical layer</a:t>
            </a:r>
          </a:p>
          <a:p>
            <a:pPr>
              <a:defRPr/>
            </a:pPr>
            <a:r>
              <a:rPr lang="en-US" dirty="0"/>
              <a:t>Applications specify what, not how</a:t>
            </a:r>
          </a:p>
          <a:p>
            <a:pPr>
              <a:defRPr/>
            </a:pPr>
            <a:r>
              <a:rPr lang="en-US" dirty="0"/>
              <a:t>Physical layer can change without modifying applications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Create indexes to support queries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In Memory databases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4473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likely, 10 years from now, the majority of data is still stored in RDBMS.</a:t>
            </a:r>
          </a:p>
          <a:p>
            <a:r>
              <a:rPr lang="en-US" altLang="en-US" sz="2400" dirty="0"/>
              <a:t>Leading users of NoSQL </a:t>
            </a:r>
            <a:r>
              <a:rPr lang="en-US" altLang="en-US" sz="2400" dirty="0" err="1"/>
              <a:t>datastores</a:t>
            </a:r>
            <a:r>
              <a:rPr lang="en-US" altLang="en-US" sz="2400" dirty="0"/>
              <a:t> are social networking sites such as Twitter, Facebook, LinkedIn, and Digg.</a:t>
            </a:r>
          </a:p>
          <a:p>
            <a:r>
              <a:rPr lang="en-US" altLang="en-US" sz="2400" dirty="0"/>
              <a:t>Not every problem is a nail and not every solution is a hammer.</a:t>
            </a:r>
          </a:p>
          <a:p>
            <a:r>
              <a:rPr lang="en-US" altLang="en-US" dirty="0"/>
              <a:t>NoSQL has taken a field that was "dead" (database development) and suddenly brought it back to life.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20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Transactions – ACID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348"/>
            <a:ext cx="7886700" cy="4605615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/>
              <a:t>Atomic – All of the work in a transaction completes (commit) or none of it completes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Consistent – A transaction transforms the database from one consistent state to another consistent state. Consistency is defined in terms of constraints.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Isolated – The results of any changes made during a transaction are not visible until the transaction has committed.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r>
              <a:rPr lang="en-US" altLang="en-US" dirty="0"/>
              <a:t>Durable – The results of a committed transaction survive failures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9555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No 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8547" y="1540189"/>
            <a:ext cx="6970473" cy="3777622"/>
          </a:xfrm>
        </p:spPr>
        <p:txBody>
          <a:bodyPr>
            <a:normAutofit/>
          </a:bodyPr>
          <a:lstStyle/>
          <a:p>
            <a:r>
              <a:rPr lang="en-US" dirty="0"/>
              <a:t>NoSQL stands for: </a:t>
            </a:r>
          </a:p>
          <a:p>
            <a:pPr lvl="1"/>
            <a:r>
              <a:rPr lang="en-US" dirty="0"/>
              <a:t>No Relational</a:t>
            </a:r>
          </a:p>
          <a:p>
            <a:pPr lvl="1"/>
            <a:r>
              <a:rPr lang="en-US" dirty="0"/>
              <a:t>No RDBMS</a:t>
            </a:r>
          </a:p>
          <a:p>
            <a:pPr lvl="1"/>
            <a:r>
              <a:rPr lang="en-US" dirty="0"/>
              <a:t>Not Only SQL </a:t>
            </a:r>
          </a:p>
          <a:p>
            <a:r>
              <a:rPr lang="en-US" dirty="0"/>
              <a:t>NoSQL is an umbrella term for all databases and data stores that don’t follow the RDBMS principles </a:t>
            </a:r>
          </a:p>
          <a:p>
            <a:pPr lvl="1"/>
            <a:r>
              <a:rPr lang="en-US" dirty="0"/>
              <a:t>A class of products </a:t>
            </a:r>
          </a:p>
          <a:p>
            <a:pPr lvl="1"/>
            <a:r>
              <a:rPr lang="en-US" dirty="0"/>
              <a:t>A collection of several (related) concepts about data storage and manipulation</a:t>
            </a:r>
          </a:p>
          <a:p>
            <a:pPr lvl="1"/>
            <a:r>
              <a:rPr lang="en-US" dirty="0"/>
              <a:t>Often related to large data sets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38485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1127" y="1606714"/>
            <a:ext cx="3664947" cy="5185264"/>
          </a:xfrm>
          <a:prstGeom prst="rect">
            <a:avLst/>
          </a:prstGeom>
        </p:spPr>
      </p:pic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Garamond" panose="02020404030301010803" pitchFamily="18" charset="0"/>
              </a:rPr>
              <a:t>NoSQL Definition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>
          <a:xfrm>
            <a:off x="470030" y="1536376"/>
            <a:ext cx="5221643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800" b="1" dirty="0">
                <a:latin typeface="Garamond" panose="02020404030301010803" pitchFamily="18" charset="0"/>
              </a:rPr>
              <a:t>From www.nosql-database.org:</a:t>
            </a:r>
          </a:p>
          <a:p>
            <a:pPr marL="400050" lvl="1" indent="0">
              <a:buFont typeface="Wingdings" panose="05000000000000000000" pitchFamily="2" charset="2"/>
              <a:buNone/>
            </a:pPr>
            <a:r>
              <a:rPr lang="en-US" altLang="en-US" sz="2400" b="1" dirty="0">
                <a:latin typeface="Garamond" panose="02020404030301010803" pitchFamily="18" charset="0"/>
              </a:rPr>
              <a:t>Next Generation Databases mostly addressing some of the points: being non-relational, distributed, open-source and horizontal scalable. The original intention has been modern web-scale databases. The movement began early 2009 and is growing rapidly. Often more characteristics apply as: schema-free, easy replication support, simple API, eventually consistent / BASE (not ACID), a huge data amount, and more. </a:t>
            </a:r>
          </a:p>
        </p:txBody>
      </p:sp>
    </p:spTree>
    <p:extLst>
      <p:ext uri="{BB962C8B-B14F-4D97-AF65-F5344CB8AC3E}">
        <p14:creationId xmlns:p14="http://schemas.microsoft.com/office/powerpoint/2010/main" val="303315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109" y="624110"/>
            <a:ext cx="7295102" cy="1280890"/>
          </a:xfrm>
        </p:spPr>
        <p:txBody>
          <a:bodyPr>
            <a:normAutofit/>
          </a:bodyPr>
          <a:lstStyle/>
          <a:p>
            <a:r>
              <a:rPr lang="es-ES_tradnl" sz="3200" dirty="0" err="1"/>
              <a:t>Where</a:t>
            </a:r>
            <a:r>
              <a:rPr lang="es-ES_tradnl" sz="3200" dirty="0"/>
              <a:t> </a:t>
            </a:r>
            <a:r>
              <a:rPr lang="es-ES_tradnl" sz="3200" dirty="0" err="1"/>
              <a:t>does</a:t>
            </a:r>
            <a:r>
              <a:rPr lang="es-ES_tradnl" sz="3200" dirty="0"/>
              <a:t> NoSQL come </a:t>
            </a:r>
            <a:r>
              <a:rPr lang="es-ES_tradnl" sz="3200" dirty="0" err="1"/>
              <a:t>from</a:t>
            </a:r>
            <a:r>
              <a:rPr lang="es-ES_tradnl" sz="3200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095" y="1540189"/>
            <a:ext cx="7894092" cy="3777622"/>
          </a:xfrm>
        </p:spPr>
        <p:txBody>
          <a:bodyPr>
            <a:normAutofit/>
          </a:bodyPr>
          <a:lstStyle/>
          <a:p>
            <a:r>
              <a:rPr lang="en-US" dirty="0"/>
              <a:t>Non-relational DBMSs are not new </a:t>
            </a:r>
          </a:p>
          <a:p>
            <a:r>
              <a:rPr lang="en-US" dirty="0"/>
              <a:t>But NoSQL represents a new incarnation </a:t>
            </a:r>
          </a:p>
          <a:p>
            <a:pPr lvl="1"/>
            <a:r>
              <a:rPr lang="en-US" dirty="0"/>
              <a:t>Due to massively scalable Internet applications </a:t>
            </a:r>
          </a:p>
          <a:p>
            <a:pPr lvl="1"/>
            <a:r>
              <a:rPr lang="en-US" dirty="0"/>
              <a:t>Based on distributed and parallel computing </a:t>
            </a:r>
          </a:p>
          <a:p>
            <a:r>
              <a:rPr lang="en-US" dirty="0"/>
              <a:t>Development</a:t>
            </a:r>
          </a:p>
          <a:p>
            <a:pPr lvl="1"/>
            <a:r>
              <a:rPr lang="en-US" dirty="0"/>
              <a:t>Starts with Google </a:t>
            </a:r>
          </a:p>
          <a:p>
            <a:pPr lvl="1"/>
            <a:r>
              <a:rPr lang="en-US" dirty="0"/>
              <a:t>First research paper published in 2003 </a:t>
            </a:r>
          </a:p>
          <a:p>
            <a:pPr lvl="1"/>
            <a:r>
              <a:rPr lang="en-US" dirty="0"/>
              <a:t>Continues also thanks to Lucene's developers/Apache (Hadoop) and Amazon (Dynamo) </a:t>
            </a:r>
          </a:p>
        </p:txBody>
      </p:sp>
    </p:spTree>
    <p:extLst>
      <p:ext uri="{BB962C8B-B14F-4D97-AF65-F5344CB8AC3E}">
        <p14:creationId xmlns:p14="http://schemas.microsoft.com/office/powerpoint/2010/main" val="330366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8801" y="130624"/>
            <a:ext cx="6589199" cy="1280890"/>
          </a:xfrm>
        </p:spPr>
        <p:txBody>
          <a:bodyPr/>
          <a:lstStyle/>
          <a:p>
            <a:r>
              <a:rPr lang="es-ES_tradnl" dirty="0" err="1"/>
              <a:t>Why</a:t>
            </a:r>
            <a:r>
              <a:rPr lang="es-ES_tradnl" dirty="0"/>
              <a:t> are RDBMS </a:t>
            </a:r>
            <a:r>
              <a:rPr lang="es-ES_tradnl" dirty="0" err="1"/>
              <a:t>not</a:t>
            </a:r>
            <a:r>
              <a:rPr lang="es-ES_tradnl" dirty="0"/>
              <a:t> </a:t>
            </a:r>
            <a:r>
              <a:rPr lang="es-ES_tradnl" dirty="0" err="1"/>
              <a:t>suitable</a:t>
            </a:r>
            <a:r>
              <a:rPr lang="es-ES_tradnl" dirty="0"/>
              <a:t> </a:t>
            </a:r>
            <a:r>
              <a:rPr lang="es-ES_tradnl" dirty="0" err="1"/>
              <a:t>for</a:t>
            </a:r>
            <a:r>
              <a:rPr lang="es-ES_tradnl" dirty="0"/>
              <a:t>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3429" y="1741714"/>
            <a:ext cx="7590971" cy="4169508"/>
          </a:xfrm>
        </p:spPr>
        <p:txBody>
          <a:bodyPr>
            <a:normAutofit/>
          </a:bodyPr>
          <a:lstStyle/>
          <a:p>
            <a:r>
              <a:rPr lang="en-US" sz="2000" dirty="0"/>
              <a:t>The context is Internet </a:t>
            </a:r>
          </a:p>
          <a:p>
            <a:r>
              <a:rPr lang="en-US" sz="2000" dirty="0"/>
              <a:t>RDBMSs assume that data are </a:t>
            </a:r>
          </a:p>
          <a:p>
            <a:pPr lvl="1"/>
            <a:r>
              <a:rPr lang="en-US" sz="2000" dirty="0"/>
              <a:t>Dense </a:t>
            </a:r>
          </a:p>
          <a:p>
            <a:pPr lvl="1"/>
            <a:r>
              <a:rPr lang="en-US" sz="2000" dirty="0"/>
              <a:t>Largely uniform (structured data) </a:t>
            </a:r>
          </a:p>
          <a:p>
            <a:r>
              <a:rPr lang="en-US" sz="2000" dirty="0"/>
              <a:t>Data coming from Internet are </a:t>
            </a:r>
          </a:p>
          <a:p>
            <a:pPr lvl="1"/>
            <a:r>
              <a:rPr lang="en-US" sz="2000" dirty="0"/>
              <a:t>Massive and sparse </a:t>
            </a:r>
          </a:p>
          <a:p>
            <a:pPr lvl="1"/>
            <a:r>
              <a:rPr lang="en-US" sz="2000" dirty="0"/>
              <a:t>Semi-structured or unstructured </a:t>
            </a:r>
          </a:p>
          <a:p>
            <a:r>
              <a:rPr lang="en-US" sz="2000" dirty="0"/>
              <a:t>With massive sparse data sets, the typical storage mechanisms and access methods get stretched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135683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>
          <a:xfrm>
            <a:off x="1393514" y="87081"/>
            <a:ext cx="6589200" cy="1280890"/>
          </a:xfrm>
        </p:spPr>
        <p:txBody>
          <a:bodyPr/>
          <a:lstStyle/>
          <a:p>
            <a:r>
              <a:rPr lang="en-US" altLang="en-US" dirty="0">
                <a:latin typeface="Garamond" panose="02020404030301010803" pitchFamily="18" charset="0"/>
              </a:rPr>
              <a:t>NoSQL Distinguishing Characteristics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sz="half" idx="1"/>
          </p:nvPr>
        </p:nvSpPr>
        <p:spPr>
          <a:xfrm>
            <a:off x="483637" y="1677211"/>
            <a:ext cx="3657600" cy="414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data volumes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ja-JP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</a:t>
            </a:r>
            <a:r>
              <a:rPr lang="ja-JP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ja-JP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replication and distribution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thousands of machines</a:t>
            </a:r>
          </a:p>
          <a:p>
            <a:pPr lvl="1"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Potentially distributed around the world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need to return answers quickly</a:t>
            </a:r>
          </a:p>
          <a:p>
            <a:pPr>
              <a:lnSpc>
                <a:spcPct val="80000"/>
              </a:lnSpc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Mostly query, few updates</a:t>
            </a:r>
          </a:p>
          <a:p>
            <a:pPr>
              <a:lnSpc>
                <a:spcPct val="80000"/>
              </a:lnSpc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843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705203"/>
            <a:ext cx="3657600" cy="4140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Asynchronous Inserts &amp; Updates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Schema-less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ACID transaction properties are not needed – BASE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 Theorem</a:t>
            </a:r>
          </a:p>
          <a:p>
            <a:pPr>
              <a:lnSpc>
                <a:spcPct val="80000"/>
              </a:lnSpc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source development</a:t>
            </a:r>
          </a:p>
          <a:p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53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15288</TotalTime>
  <Words>1615</Words>
  <Application>Microsoft Office PowerPoint</Application>
  <PresentationFormat>On-screen Show (4:3)</PresentationFormat>
  <Paragraphs>251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ＭＳ Ｐゴシック</vt:lpstr>
      <vt:lpstr>Arial</vt:lpstr>
      <vt:lpstr>Calibri</vt:lpstr>
      <vt:lpstr>Century Gothic</vt:lpstr>
      <vt:lpstr>Consolas</vt:lpstr>
      <vt:lpstr>Garamond</vt:lpstr>
      <vt:lpstr>メイリオ</vt:lpstr>
      <vt:lpstr>Nunito</vt:lpstr>
      <vt:lpstr>Times New Roman</vt:lpstr>
      <vt:lpstr>Wingdings</vt:lpstr>
      <vt:lpstr>Wingdings 3</vt:lpstr>
      <vt:lpstr>Wisp</vt:lpstr>
      <vt:lpstr>NoSQL </vt:lpstr>
      <vt:lpstr>NoSQL!</vt:lpstr>
      <vt:lpstr>RDBMS Characteristics</vt:lpstr>
      <vt:lpstr>Transactions – ACID Properties</vt:lpstr>
      <vt:lpstr>No SQL?</vt:lpstr>
      <vt:lpstr>NoSQL Definition</vt:lpstr>
      <vt:lpstr>Where does NoSQL come from?</vt:lpstr>
      <vt:lpstr>Why are RDBMS not suitable for Big Data</vt:lpstr>
      <vt:lpstr>NoSQL Distinguishing Characteristics</vt:lpstr>
      <vt:lpstr>NoSQL Database Types</vt:lpstr>
      <vt:lpstr>Document Databases (Document Store)</vt:lpstr>
      <vt:lpstr>Document Databases (Document Store)</vt:lpstr>
      <vt:lpstr>Features of document database: </vt:lpstr>
      <vt:lpstr>Document Databases, JSON</vt:lpstr>
      <vt:lpstr>Advantages of Document Database</vt:lpstr>
      <vt:lpstr>Disadvantages of Document Database</vt:lpstr>
      <vt:lpstr>Key/Value stores</vt:lpstr>
      <vt:lpstr>When to use a key-value database: </vt:lpstr>
      <vt:lpstr>Advantages:</vt:lpstr>
      <vt:lpstr>Disadvantage </vt:lpstr>
      <vt:lpstr>Sorted Ordered Column-Oriented Stores</vt:lpstr>
      <vt:lpstr>Graph Databases</vt:lpstr>
      <vt:lpstr>NoSQL, No ACID</vt:lpstr>
      <vt:lpstr>BASE Transactions</vt:lpstr>
      <vt:lpstr>CAP Theorem</vt:lpstr>
      <vt:lpstr>CAP Theorem: Two out of Three</vt:lpstr>
      <vt:lpstr>Consistency or Availability</vt:lpstr>
      <vt:lpstr>Performance</vt:lpstr>
      <vt:lpstr>Where would I use it?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1- Introduction</dc:title>
  <dc:creator>sam</dc:creator>
  <cp:lastModifiedBy>user</cp:lastModifiedBy>
  <cp:revision>475</cp:revision>
  <dcterms:created xsi:type="dcterms:W3CDTF">2009-12-29T10:39:27Z</dcterms:created>
  <dcterms:modified xsi:type="dcterms:W3CDTF">2025-06-07T05:22:59Z</dcterms:modified>
</cp:coreProperties>
</file>