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  <p:sldMasterId id="2147483783" r:id="rId5"/>
    <p:sldMasterId id="2147483807" r:id="rId6"/>
    <p:sldMasterId id="2147483814" r:id="rId7"/>
  </p:sldMasterIdLst>
  <p:notesMasterIdLst>
    <p:notesMasterId r:id="rId18"/>
  </p:notesMasterIdLst>
  <p:handoutMasterIdLst>
    <p:handoutMasterId r:id="rId19"/>
  </p:handoutMasterIdLst>
  <p:sldIdLst>
    <p:sldId id="515" r:id="rId8"/>
    <p:sldId id="461" r:id="rId9"/>
    <p:sldId id="518" r:id="rId10"/>
    <p:sldId id="523" r:id="rId11"/>
    <p:sldId id="519" r:id="rId12"/>
    <p:sldId id="520" r:id="rId13"/>
    <p:sldId id="521" r:id="rId14"/>
    <p:sldId id="522" r:id="rId15"/>
    <p:sldId id="524" r:id="rId16"/>
    <p:sldId id="517" r:id="rId17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416" userDrawn="1">
          <p15:clr>
            <a:srgbClr val="A4A3A4"/>
          </p15:clr>
        </p15:guide>
        <p15:guide id="2" pos="512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has  Barde" initials="CB" lastIdx="9" clrIdx="0">
    <p:extLst>
      <p:ext uri="{19B8F6BF-5375-455C-9EA6-DF929625EA0E}">
        <p15:presenceInfo xmlns:p15="http://schemas.microsoft.com/office/powerpoint/2012/main" xmlns="" userId="S-1-5-21-1801674531-1177238915-682003330-16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8A2B"/>
    <a:srgbClr val="97BB28"/>
    <a:srgbClr val="F483A9"/>
    <a:srgbClr val="DE6F63"/>
    <a:srgbClr val="51AAE5"/>
    <a:srgbClr val="0000FF"/>
    <a:srgbClr val="FFFFCC"/>
    <a:srgbClr val="236291"/>
    <a:srgbClr val="EAF6FC"/>
    <a:srgbClr val="B3EC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162" autoAdjust="0"/>
    <p:restoredTop sz="94374" autoAdjust="0"/>
  </p:normalViewPr>
  <p:slideViewPr>
    <p:cSldViewPr snapToGrid="0">
      <p:cViewPr varScale="1">
        <p:scale>
          <a:sx n="88" d="100"/>
          <a:sy n="88" d="100"/>
        </p:scale>
        <p:origin x="-523" y="-48"/>
      </p:cViewPr>
      <p:guideLst>
        <p:guide orient="horz" pos="4416"/>
        <p:guide orient="horz" pos="2160"/>
        <p:guide pos="512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EFA27-9A26-4BFE-ACDE-0FA1898587AF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D4DCF-EBF5-4252-A8CD-622A5BA22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272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ACDD-C55B-4FC4-89E7-E9F98F22F217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4190E-9D7B-4847-98AB-991B2B4274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90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4190E-9D7B-4847-98AB-991B2B4274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011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Sec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2880"/>
            <a:ext cx="12207597" cy="109922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68740"/>
            <a:ext cx="12207240" cy="6189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1">
            <a:extLst>
              <a:ext uri="{FF2B5EF4-FFF2-40B4-BE49-F238E27FC236}">
                <a16:creationId xmlns:a16="http://schemas.microsoft.com/office/drawing/2014/main" xmlns="" id="{DD7401FF-A07D-4605-8527-6E06C92557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91202" y="6632517"/>
            <a:ext cx="8847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900" b="1" kern="1200" noProof="0" smtClean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1" kern="1200" noProof="0" dirty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12206EF-FC77-4945-BD79-43791C2B540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446" y="6706087"/>
            <a:ext cx="1737360" cy="96962"/>
            <a:chOff x="177105" y="6677510"/>
            <a:chExt cx="2227429" cy="112271"/>
          </a:xfrm>
        </p:grpSpPr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xmlns="" id="{47E242F6-0426-492B-9B6C-BC303A97E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1983" y="6677510"/>
              <a:ext cx="652551" cy="112271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xmlns="" id="{712B33AB-21D1-4AA4-95F5-110689F7D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462" y="6677510"/>
              <a:ext cx="1040973" cy="112271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xmlns="" id="{38DDCC86-4842-4804-A094-70A49A9AF0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05" y="6678914"/>
              <a:ext cx="439271" cy="109463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0875F499-CFBF-40C9-9A59-578967165035}"/>
              </a:ext>
            </a:extLst>
          </p:cNvPr>
          <p:cNvSpPr txBox="1">
            <a:spLocks/>
          </p:cNvSpPr>
          <p:nvPr userDrawn="1"/>
        </p:nvSpPr>
        <p:spPr>
          <a:xfrm>
            <a:off x="150998" y="50466"/>
            <a:ext cx="3974417" cy="56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"/>
              </a:spcBef>
              <a:tabLst>
                <a:tab pos="2224088" algn="l"/>
              </a:tabLst>
            </a:pPr>
            <a:endParaRPr lang="en-US" sz="3000" i="1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592418"/>
            <a:ext cx="12207240" cy="98049"/>
          </a:xfrm>
          <a:prstGeom prst="rect">
            <a:avLst/>
          </a:prstGeom>
          <a:solidFill>
            <a:srgbClr val="33709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9738360" y="525436"/>
            <a:ext cx="2379899" cy="232011"/>
          </a:xfrm>
          <a:prstGeom prst="parallelogram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xmlns="" val="49338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Sec_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2880"/>
            <a:ext cx="12207597" cy="109922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68740"/>
            <a:ext cx="12207240" cy="6189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1">
            <a:extLst>
              <a:ext uri="{FF2B5EF4-FFF2-40B4-BE49-F238E27FC236}">
                <a16:creationId xmlns:a16="http://schemas.microsoft.com/office/drawing/2014/main" xmlns="" id="{DD7401FF-A07D-4605-8527-6E06C92557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91202" y="6632517"/>
            <a:ext cx="8847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900" b="1" kern="1200" noProof="0" smtClean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1" kern="1200" noProof="0" dirty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12206EF-FC77-4945-BD79-43791C2B540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446" y="6706087"/>
            <a:ext cx="1737360" cy="96962"/>
            <a:chOff x="177105" y="6677510"/>
            <a:chExt cx="2227429" cy="112271"/>
          </a:xfrm>
        </p:grpSpPr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xmlns="" id="{47E242F6-0426-492B-9B6C-BC303A97E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1983" y="6677510"/>
              <a:ext cx="652551" cy="112271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xmlns="" id="{712B33AB-21D1-4AA4-95F5-110689F7D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462" y="6677510"/>
              <a:ext cx="1040973" cy="112271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xmlns="" id="{38DDCC86-4842-4804-A094-70A49A9AF0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05" y="6678914"/>
              <a:ext cx="439271" cy="109463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0875F499-CFBF-40C9-9A59-578967165035}"/>
              </a:ext>
            </a:extLst>
          </p:cNvPr>
          <p:cNvSpPr txBox="1">
            <a:spLocks/>
          </p:cNvSpPr>
          <p:nvPr userDrawn="1"/>
        </p:nvSpPr>
        <p:spPr>
          <a:xfrm>
            <a:off x="150998" y="50466"/>
            <a:ext cx="3974417" cy="56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"/>
              </a:spcBef>
              <a:tabLst>
                <a:tab pos="2224088" algn="l"/>
              </a:tabLst>
            </a:pPr>
            <a:endParaRPr lang="en-US" sz="3000" i="1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592418"/>
            <a:ext cx="12207240" cy="9804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9738359" y="525436"/>
            <a:ext cx="2377440" cy="232011"/>
          </a:xfrm>
          <a:prstGeom prst="parallelogram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xmlns="" val="113758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Sec_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2880"/>
            <a:ext cx="12207597" cy="109922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68740"/>
            <a:ext cx="12207240" cy="6189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1">
            <a:extLst>
              <a:ext uri="{FF2B5EF4-FFF2-40B4-BE49-F238E27FC236}">
                <a16:creationId xmlns:a16="http://schemas.microsoft.com/office/drawing/2014/main" xmlns="" id="{DD7401FF-A07D-4605-8527-6E06C92557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91202" y="6632517"/>
            <a:ext cx="8847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900" b="1" kern="1200" noProof="0" smtClean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1" kern="1200" noProof="0" dirty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12206EF-FC77-4945-BD79-43791C2B540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446" y="6706087"/>
            <a:ext cx="1737360" cy="96962"/>
            <a:chOff x="177105" y="6677510"/>
            <a:chExt cx="2227429" cy="112271"/>
          </a:xfrm>
        </p:grpSpPr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xmlns="" id="{47E242F6-0426-492B-9B6C-BC303A97E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1983" y="6677510"/>
              <a:ext cx="652551" cy="112271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xmlns="" id="{712B33AB-21D1-4AA4-95F5-110689F7D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462" y="6677510"/>
              <a:ext cx="1040973" cy="112271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xmlns="" id="{38DDCC86-4842-4804-A094-70A49A9AF0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05" y="6678914"/>
              <a:ext cx="439271" cy="109463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0875F499-CFBF-40C9-9A59-578967165035}"/>
              </a:ext>
            </a:extLst>
          </p:cNvPr>
          <p:cNvSpPr txBox="1">
            <a:spLocks/>
          </p:cNvSpPr>
          <p:nvPr userDrawn="1"/>
        </p:nvSpPr>
        <p:spPr>
          <a:xfrm>
            <a:off x="150998" y="50466"/>
            <a:ext cx="3974417" cy="56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"/>
              </a:spcBef>
              <a:tabLst>
                <a:tab pos="2224088" algn="l"/>
              </a:tabLst>
            </a:pPr>
            <a:endParaRPr lang="en-US" sz="3000" i="1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592418"/>
            <a:ext cx="12207240" cy="9804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9738359" y="525436"/>
            <a:ext cx="2377440" cy="232011"/>
          </a:xfrm>
          <a:prstGeom prst="parallelogram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xmlns="" val="57427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Sec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2880"/>
            <a:ext cx="12207597" cy="109922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68740"/>
            <a:ext cx="12207240" cy="6189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1">
            <a:extLst>
              <a:ext uri="{FF2B5EF4-FFF2-40B4-BE49-F238E27FC236}">
                <a16:creationId xmlns:a16="http://schemas.microsoft.com/office/drawing/2014/main" xmlns="" id="{DD7401FF-A07D-4605-8527-6E06C92557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91202" y="6632517"/>
            <a:ext cx="8847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900" b="1" kern="1200" noProof="0" smtClean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1" kern="1200" noProof="0" dirty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12206EF-FC77-4945-BD79-43791C2B540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446" y="6706087"/>
            <a:ext cx="1737360" cy="96962"/>
            <a:chOff x="177105" y="6677510"/>
            <a:chExt cx="2227429" cy="112271"/>
          </a:xfrm>
        </p:grpSpPr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xmlns="" id="{47E242F6-0426-492B-9B6C-BC303A97E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1983" y="6677510"/>
              <a:ext cx="652551" cy="112271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xmlns="" id="{712B33AB-21D1-4AA4-95F5-110689F7D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462" y="6677510"/>
              <a:ext cx="1040973" cy="112271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xmlns="" id="{38DDCC86-4842-4804-A094-70A49A9AF0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05" y="6678914"/>
              <a:ext cx="439271" cy="109463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0875F499-CFBF-40C9-9A59-578967165035}"/>
              </a:ext>
            </a:extLst>
          </p:cNvPr>
          <p:cNvSpPr txBox="1">
            <a:spLocks/>
          </p:cNvSpPr>
          <p:nvPr userDrawn="1"/>
        </p:nvSpPr>
        <p:spPr>
          <a:xfrm>
            <a:off x="150998" y="50466"/>
            <a:ext cx="3974417" cy="56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"/>
              </a:spcBef>
              <a:tabLst>
                <a:tab pos="2224088" algn="l"/>
              </a:tabLst>
            </a:pPr>
            <a:endParaRPr lang="en-US" sz="3000" i="1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592418"/>
            <a:ext cx="12207240" cy="9804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330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 with Date Forma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387" y="2777618"/>
            <a:ext cx="6029961" cy="59248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387" y="3390245"/>
            <a:ext cx="6029961" cy="43218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1388" y="3842568"/>
            <a:ext cx="2708068" cy="40234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52" name="Freeform 6"/>
          <p:cNvSpPr>
            <a:spLocks noEditPoints="1"/>
          </p:cNvSpPr>
          <p:nvPr userDrawn="1"/>
        </p:nvSpPr>
        <p:spPr bwMode="auto">
          <a:xfrm>
            <a:off x="201387" y="256223"/>
            <a:ext cx="1080025" cy="456082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319" u="sng">
              <a:solidFill>
                <a:srgbClr val="0063BE"/>
              </a:solidFill>
              <a:latin typeface="+mj-lt"/>
            </a:endParaRPr>
          </a:p>
        </p:txBody>
      </p:sp>
      <p:cxnSp>
        <p:nvCxnSpPr>
          <p:cNvPr id="53" name="Straight Connector 52"/>
          <p:cNvCxnSpPr/>
          <p:nvPr userDrawn="1"/>
        </p:nvCxnSpPr>
        <p:spPr>
          <a:xfrm>
            <a:off x="1436498" y="173771"/>
            <a:ext cx="0" cy="62098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 userDrawn="1"/>
        </p:nvSpPr>
        <p:spPr>
          <a:xfrm>
            <a:off x="-638072" y="6611107"/>
            <a:ext cx="351630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Text" lastClr="000000"/>
                </a:solidFill>
                <a:latin typeface="+mj-lt"/>
              </a:rPr>
              <a:t>Copyright © 2019 Tata Consultancy Services Limited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DD2AF5F-F42D-42EA-81E4-78C68DCA3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2714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994977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880">
          <p15:clr>
            <a:srgbClr val="FBAE40"/>
          </p15:clr>
        </p15:guide>
        <p15:guide id="2" pos="988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35189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9674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Sec_Information 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2880"/>
            <a:ext cx="12207597" cy="109922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68740"/>
            <a:ext cx="12207240" cy="6189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1">
            <a:extLst>
              <a:ext uri="{FF2B5EF4-FFF2-40B4-BE49-F238E27FC236}">
                <a16:creationId xmlns:a16="http://schemas.microsoft.com/office/drawing/2014/main" xmlns="" id="{DD7401FF-A07D-4605-8527-6E06C92557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91202" y="6632517"/>
            <a:ext cx="8847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900" b="1" kern="1200" noProof="0" smtClean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1" kern="1200" noProof="0" dirty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12206EF-FC77-4945-BD79-43791C2B540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446" y="6706087"/>
            <a:ext cx="1737360" cy="96962"/>
            <a:chOff x="177105" y="6677510"/>
            <a:chExt cx="2227429" cy="112271"/>
          </a:xfrm>
        </p:grpSpPr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xmlns="" id="{47E242F6-0426-492B-9B6C-BC303A97E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1983" y="6677510"/>
              <a:ext cx="652551" cy="112271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xmlns="" id="{712B33AB-21D1-4AA4-95F5-110689F7D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462" y="6677510"/>
              <a:ext cx="1040973" cy="112271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xmlns="" id="{38DDCC86-4842-4804-A094-70A49A9AF0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05" y="6678914"/>
              <a:ext cx="439271" cy="109463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0875F499-CFBF-40C9-9A59-578967165035}"/>
              </a:ext>
            </a:extLst>
          </p:cNvPr>
          <p:cNvSpPr txBox="1">
            <a:spLocks/>
          </p:cNvSpPr>
          <p:nvPr userDrawn="1"/>
        </p:nvSpPr>
        <p:spPr>
          <a:xfrm>
            <a:off x="150998" y="50466"/>
            <a:ext cx="3974417" cy="56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"/>
              </a:spcBef>
              <a:tabLst>
                <a:tab pos="2224088" algn="l"/>
              </a:tabLst>
            </a:pPr>
            <a:endParaRPr lang="en-US" sz="3000" i="1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592418"/>
            <a:ext cx="12207240" cy="98049"/>
          </a:xfrm>
          <a:prstGeom prst="rect">
            <a:avLst/>
          </a:prstGeom>
          <a:solidFill>
            <a:srgbClr val="33709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9738360" y="525436"/>
            <a:ext cx="2379899" cy="232011"/>
          </a:xfrm>
          <a:prstGeom prst="parallelogram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Information Security</a:t>
            </a:r>
          </a:p>
        </p:txBody>
      </p:sp>
    </p:spTree>
    <p:extLst>
      <p:ext uri="{BB962C8B-B14F-4D97-AF65-F5344CB8AC3E}">
        <p14:creationId xmlns:p14="http://schemas.microsoft.com/office/powerpoint/2010/main" xmlns="" val="345898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Sec_Infra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2880"/>
            <a:ext cx="12207597" cy="109922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68740"/>
            <a:ext cx="12207240" cy="6189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1">
            <a:extLst>
              <a:ext uri="{FF2B5EF4-FFF2-40B4-BE49-F238E27FC236}">
                <a16:creationId xmlns:a16="http://schemas.microsoft.com/office/drawing/2014/main" xmlns="" id="{DD7401FF-A07D-4605-8527-6E06C92557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91202" y="6632517"/>
            <a:ext cx="8847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900" b="1" kern="1200" noProof="0" smtClean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1" kern="1200" noProof="0" dirty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12206EF-FC77-4945-BD79-43791C2B540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446" y="6706087"/>
            <a:ext cx="1737360" cy="96962"/>
            <a:chOff x="177105" y="6677510"/>
            <a:chExt cx="2227429" cy="112271"/>
          </a:xfrm>
        </p:grpSpPr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xmlns="" id="{47E242F6-0426-492B-9B6C-BC303A97E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1983" y="6677510"/>
              <a:ext cx="652551" cy="112271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xmlns="" id="{712B33AB-21D1-4AA4-95F5-110689F7D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462" y="6677510"/>
              <a:ext cx="1040973" cy="112271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xmlns="" id="{38DDCC86-4842-4804-A094-70A49A9AF0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05" y="6678914"/>
              <a:ext cx="439271" cy="109463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0875F499-CFBF-40C9-9A59-578967165035}"/>
              </a:ext>
            </a:extLst>
          </p:cNvPr>
          <p:cNvSpPr txBox="1">
            <a:spLocks/>
          </p:cNvSpPr>
          <p:nvPr userDrawn="1"/>
        </p:nvSpPr>
        <p:spPr>
          <a:xfrm>
            <a:off x="150998" y="50466"/>
            <a:ext cx="3974417" cy="56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"/>
              </a:spcBef>
              <a:tabLst>
                <a:tab pos="2224088" algn="l"/>
              </a:tabLst>
            </a:pPr>
            <a:endParaRPr lang="en-US" sz="3000" i="1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592418"/>
            <a:ext cx="12207240" cy="98049"/>
          </a:xfrm>
          <a:prstGeom prst="rect">
            <a:avLst/>
          </a:prstGeom>
          <a:solidFill>
            <a:srgbClr val="367CAD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9469237" y="525436"/>
            <a:ext cx="2617889" cy="232011"/>
          </a:xfrm>
          <a:prstGeom prst="parallelogram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Infrastructure Management</a:t>
            </a:r>
          </a:p>
        </p:txBody>
      </p:sp>
    </p:spTree>
    <p:extLst>
      <p:ext uri="{BB962C8B-B14F-4D97-AF65-F5344CB8AC3E}">
        <p14:creationId xmlns:p14="http://schemas.microsoft.com/office/powerpoint/2010/main" xmlns="" val="178022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Sec_Business Continu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2880"/>
            <a:ext cx="12207597" cy="109922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68740"/>
            <a:ext cx="12207240" cy="6189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1">
            <a:extLst>
              <a:ext uri="{FF2B5EF4-FFF2-40B4-BE49-F238E27FC236}">
                <a16:creationId xmlns:a16="http://schemas.microsoft.com/office/drawing/2014/main" xmlns="" id="{DD7401FF-A07D-4605-8527-6E06C92557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91202" y="6632517"/>
            <a:ext cx="8847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900" b="1" kern="1200" noProof="0" smtClean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1" kern="1200" noProof="0" dirty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12206EF-FC77-4945-BD79-43791C2B540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446" y="6706087"/>
            <a:ext cx="1737360" cy="96962"/>
            <a:chOff x="177105" y="6677510"/>
            <a:chExt cx="2227429" cy="112271"/>
          </a:xfrm>
        </p:grpSpPr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xmlns="" id="{47E242F6-0426-492B-9B6C-BC303A97E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1983" y="6677510"/>
              <a:ext cx="652551" cy="112271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xmlns="" id="{712B33AB-21D1-4AA4-95F5-110689F7D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462" y="6677510"/>
              <a:ext cx="1040973" cy="112271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xmlns="" id="{38DDCC86-4842-4804-A094-70A49A9AF0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05" y="6678914"/>
              <a:ext cx="439271" cy="109463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0875F499-CFBF-40C9-9A59-578967165035}"/>
              </a:ext>
            </a:extLst>
          </p:cNvPr>
          <p:cNvSpPr txBox="1">
            <a:spLocks/>
          </p:cNvSpPr>
          <p:nvPr userDrawn="1"/>
        </p:nvSpPr>
        <p:spPr>
          <a:xfrm>
            <a:off x="150998" y="50466"/>
            <a:ext cx="3974417" cy="56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"/>
              </a:spcBef>
              <a:tabLst>
                <a:tab pos="2224088" algn="l"/>
              </a:tabLst>
            </a:pPr>
            <a:endParaRPr lang="en-US" sz="3000" i="1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592418"/>
            <a:ext cx="12207240" cy="9804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9738360" y="525436"/>
            <a:ext cx="2379899" cy="232011"/>
          </a:xfrm>
          <a:prstGeom prst="parallelogram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Business Continuity</a:t>
            </a:r>
          </a:p>
        </p:txBody>
      </p:sp>
    </p:spTree>
    <p:extLst>
      <p:ext uri="{BB962C8B-B14F-4D97-AF65-F5344CB8AC3E}">
        <p14:creationId xmlns:p14="http://schemas.microsoft.com/office/powerpoint/2010/main" xmlns="" val="394261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Sec_Operational Ri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2880"/>
            <a:ext cx="12207597" cy="109922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68740"/>
            <a:ext cx="12207240" cy="6189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1">
            <a:extLst>
              <a:ext uri="{FF2B5EF4-FFF2-40B4-BE49-F238E27FC236}">
                <a16:creationId xmlns:a16="http://schemas.microsoft.com/office/drawing/2014/main" xmlns="" id="{DD7401FF-A07D-4605-8527-6E06C92557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91202" y="6632517"/>
            <a:ext cx="8847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900" b="1" kern="1200" noProof="0" smtClean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1" kern="1200" noProof="0" dirty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12206EF-FC77-4945-BD79-43791C2B540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446" y="6706087"/>
            <a:ext cx="1737360" cy="96962"/>
            <a:chOff x="177105" y="6677510"/>
            <a:chExt cx="2227429" cy="112271"/>
          </a:xfrm>
        </p:grpSpPr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xmlns="" id="{47E242F6-0426-492B-9B6C-BC303A97E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1983" y="6677510"/>
              <a:ext cx="652551" cy="112271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xmlns="" id="{712B33AB-21D1-4AA4-95F5-110689F7D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462" y="6677510"/>
              <a:ext cx="1040973" cy="112271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xmlns="" id="{38DDCC86-4842-4804-A094-70A49A9AF0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05" y="6678914"/>
              <a:ext cx="439271" cy="109463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0875F499-CFBF-40C9-9A59-578967165035}"/>
              </a:ext>
            </a:extLst>
          </p:cNvPr>
          <p:cNvSpPr txBox="1">
            <a:spLocks/>
          </p:cNvSpPr>
          <p:nvPr userDrawn="1"/>
        </p:nvSpPr>
        <p:spPr>
          <a:xfrm>
            <a:off x="150998" y="50466"/>
            <a:ext cx="3974417" cy="56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"/>
              </a:spcBef>
              <a:tabLst>
                <a:tab pos="2224088" algn="l"/>
              </a:tabLst>
            </a:pPr>
            <a:endParaRPr lang="en-US" sz="3000" i="1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592418"/>
            <a:ext cx="12207240" cy="9804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9738360" y="525436"/>
            <a:ext cx="2379899" cy="232011"/>
          </a:xfrm>
          <a:prstGeom prst="parallelogram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Operational Risks</a:t>
            </a:r>
          </a:p>
        </p:txBody>
      </p:sp>
    </p:spTree>
    <p:extLst>
      <p:ext uri="{BB962C8B-B14F-4D97-AF65-F5344CB8AC3E}">
        <p14:creationId xmlns:p14="http://schemas.microsoft.com/office/powerpoint/2010/main" xmlns="" val="68529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Sec_Compli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2880"/>
            <a:ext cx="12207597" cy="109922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68740"/>
            <a:ext cx="12207240" cy="6189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1">
            <a:extLst>
              <a:ext uri="{FF2B5EF4-FFF2-40B4-BE49-F238E27FC236}">
                <a16:creationId xmlns:a16="http://schemas.microsoft.com/office/drawing/2014/main" xmlns="" id="{DD7401FF-A07D-4605-8527-6E06C92557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91202" y="6632517"/>
            <a:ext cx="8847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900" b="1" kern="1200" noProof="0" smtClean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1" kern="1200" noProof="0" dirty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12206EF-FC77-4945-BD79-43791C2B540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446" y="6706087"/>
            <a:ext cx="1737360" cy="96962"/>
            <a:chOff x="177105" y="6677510"/>
            <a:chExt cx="2227429" cy="112271"/>
          </a:xfrm>
        </p:grpSpPr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xmlns="" id="{47E242F6-0426-492B-9B6C-BC303A97E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1983" y="6677510"/>
              <a:ext cx="652551" cy="112271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xmlns="" id="{712B33AB-21D1-4AA4-95F5-110689F7D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462" y="6677510"/>
              <a:ext cx="1040973" cy="112271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xmlns="" id="{38DDCC86-4842-4804-A094-70A49A9AF0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05" y="6678914"/>
              <a:ext cx="439271" cy="109463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0875F499-CFBF-40C9-9A59-578967165035}"/>
              </a:ext>
            </a:extLst>
          </p:cNvPr>
          <p:cNvSpPr txBox="1">
            <a:spLocks/>
          </p:cNvSpPr>
          <p:nvPr userDrawn="1"/>
        </p:nvSpPr>
        <p:spPr>
          <a:xfrm>
            <a:off x="150998" y="50466"/>
            <a:ext cx="3974417" cy="56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"/>
              </a:spcBef>
              <a:tabLst>
                <a:tab pos="2224088" algn="l"/>
              </a:tabLst>
            </a:pPr>
            <a:endParaRPr lang="en-US" sz="3000" i="1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592418"/>
            <a:ext cx="12207240" cy="9804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9738360" y="525436"/>
            <a:ext cx="2379899" cy="232011"/>
          </a:xfrm>
          <a:prstGeom prst="parallelogram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xmlns="" val="184844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Sec_HV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2880"/>
            <a:ext cx="12207597" cy="109922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68740"/>
            <a:ext cx="12207240" cy="6189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1">
            <a:extLst>
              <a:ext uri="{FF2B5EF4-FFF2-40B4-BE49-F238E27FC236}">
                <a16:creationId xmlns:a16="http://schemas.microsoft.com/office/drawing/2014/main" xmlns="" id="{DD7401FF-A07D-4605-8527-6E06C92557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91202" y="6632517"/>
            <a:ext cx="8847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900" b="1" kern="1200" noProof="0" smtClean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1" kern="1200" noProof="0" dirty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12206EF-FC77-4945-BD79-43791C2B540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446" y="6706087"/>
            <a:ext cx="1737360" cy="96962"/>
            <a:chOff x="177105" y="6677510"/>
            <a:chExt cx="2227429" cy="112271"/>
          </a:xfrm>
        </p:grpSpPr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xmlns="" id="{47E242F6-0426-492B-9B6C-BC303A97E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1983" y="6677510"/>
              <a:ext cx="652551" cy="112271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xmlns="" id="{712B33AB-21D1-4AA4-95F5-110689F7D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462" y="6677510"/>
              <a:ext cx="1040973" cy="112271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xmlns="" id="{38DDCC86-4842-4804-A094-70A49A9AF0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05" y="6678914"/>
              <a:ext cx="439271" cy="109463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0875F499-CFBF-40C9-9A59-578967165035}"/>
              </a:ext>
            </a:extLst>
          </p:cNvPr>
          <p:cNvSpPr txBox="1">
            <a:spLocks/>
          </p:cNvSpPr>
          <p:nvPr userDrawn="1"/>
        </p:nvSpPr>
        <p:spPr>
          <a:xfrm>
            <a:off x="150998" y="50466"/>
            <a:ext cx="3974417" cy="56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"/>
              </a:spcBef>
              <a:tabLst>
                <a:tab pos="2224088" algn="l"/>
              </a:tabLst>
            </a:pPr>
            <a:endParaRPr lang="en-US" sz="3000" i="1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592418"/>
            <a:ext cx="12207240" cy="9804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9738359" y="525436"/>
            <a:ext cx="2377440" cy="232011"/>
          </a:xfrm>
          <a:prstGeom prst="parallelogram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Thin Client</a:t>
            </a:r>
            <a:r>
              <a:rPr lang="en-US" sz="1200" b="1" baseline="0" dirty="0">
                <a:latin typeface="Calibri" panose="020F0502020204030204" pitchFamily="34" charset="0"/>
              </a:rPr>
              <a:t> - </a:t>
            </a:r>
            <a:r>
              <a:rPr lang="en-US" sz="1200" b="1" dirty="0">
                <a:latin typeface="Calibri" panose="020F0502020204030204" pitchFamily="34" charset="0"/>
              </a:rPr>
              <a:t>HVD Migration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46691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Sec_Risk_Mg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2880"/>
            <a:ext cx="12207597" cy="109922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68740"/>
            <a:ext cx="12207240" cy="6189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1">
            <a:extLst>
              <a:ext uri="{FF2B5EF4-FFF2-40B4-BE49-F238E27FC236}">
                <a16:creationId xmlns:a16="http://schemas.microsoft.com/office/drawing/2014/main" xmlns="" id="{DD7401FF-A07D-4605-8527-6E06C92557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91202" y="6632517"/>
            <a:ext cx="8847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900" b="1" kern="1200" noProof="0" smtClean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1" kern="1200" noProof="0" dirty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12206EF-FC77-4945-BD79-43791C2B540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446" y="6706087"/>
            <a:ext cx="1737360" cy="96962"/>
            <a:chOff x="177105" y="6677510"/>
            <a:chExt cx="2227429" cy="112271"/>
          </a:xfrm>
        </p:grpSpPr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xmlns="" id="{47E242F6-0426-492B-9B6C-BC303A97E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1983" y="6677510"/>
              <a:ext cx="652551" cy="112271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xmlns="" id="{712B33AB-21D1-4AA4-95F5-110689F7D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462" y="6677510"/>
              <a:ext cx="1040973" cy="112271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xmlns="" id="{38DDCC86-4842-4804-A094-70A49A9AF0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05" y="6678914"/>
              <a:ext cx="439271" cy="109463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0875F499-CFBF-40C9-9A59-578967165035}"/>
              </a:ext>
            </a:extLst>
          </p:cNvPr>
          <p:cNvSpPr txBox="1">
            <a:spLocks/>
          </p:cNvSpPr>
          <p:nvPr userDrawn="1"/>
        </p:nvSpPr>
        <p:spPr>
          <a:xfrm>
            <a:off x="150998" y="50466"/>
            <a:ext cx="3974417" cy="56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"/>
              </a:spcBef>
              <a:tabLst>
                <a:tab pos="2224088" algn="l"/>
              </a:tabLst>
            </a:pPr>
            <a:endParaRPr lang="en-US" sz="3000" i="1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592418"/>
            <a:ext cx="12207240" cy="9804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9738359" y="525436"/>
            <a:ext cx="2377440" cy="232011"/>
          </a:xfrm>
          <a:prstGeom prst="parallelogram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xmlns="" val="42184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Sec_USD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2880"/>
            <a:ext cx="12207597" cy="109922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68740"/>
            <a:ext cx="12207240" cy="6189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1">
            <a:extLst>
              <a:ext uri="{FF2B5EF4-FFF2-40B4-BE49-F238E27FC236}">
                <a16:creationId xmlns:a16="http://schemas.microsoft.com/office/drawing/2014/main" xmlns="" id="{DD7401FF-A07D-4605-8527-6E06C92557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91202" y="6632517"/>
            <a:ext cx="8847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900" b="1" kern="1200" noProof="0" smtClean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1" kern="1200" noProof="0" dirty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12206EF-FC77-4945-BD79-43791C2B540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446" y="6706087"/>
            <a:ext cx="1737360" cy="96962"/>
            <a:chOff x="177105" y="6677510"/>
            <a:chExt cx="2227429" cy="112271"/>
          </a:xfrm>
        </p:grpSpPr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xmlns="" id="{47E242F6-0426-492B-9B6C-BC303A97E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1983" y="6677510"/>
              <a:ext cx="652551" cy="112271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xmlns="" id="{712B33AB-21D1-4AA4-95F5-110689F7D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462" y="6677510"/>
              <a:ext cx="1040973" cy="112271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xmlns="" id="{38DDCC86-4842-4804-A094-70A49A9AF0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05" y="6678914"/>
              <a:ext cx="439271" cy="109463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0875F499-CFBF-40C9-9A59-578967165035}"/>
              </a:ext>
            </a:extLst>
          </p:cNvPr>
          <p:cNvSpPr txBox="1">
            <a:spLocks/>
          </p:cNvSpPr>
          <p:nvPr userDrawn="1"/>
        </p:nvSpPr>
        <p:spPr>
          <a:xfrm>
            <a:off x="150998" y="50466"/>
            <a:ext cx="3974417" cy="56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"/>
              </a:spcBef>
              <a:tabLst>
                <a:tab pos="2224088" algn="l"/>
              </a:tabLst>
            </a:pPr>
            <a:endParaRPr lang="en-US" sz="3000" i="1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592418"/>
            <a:ext cx="12207240" cy="9804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9738359" y="525436"/>
            <a:ext cx="2377440" cy="232011"/>
          </a:xfrm>
          <a:prstGeom prst="parallelogram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Tools and Automation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88206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3">
                <a:lumMod val="75000"/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/>
          <p:cNvSpPr/>
          <p:nvPr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3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5"/>
          <p:cNvSpPr/>
          <p:nvPr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/>
          <p:cNvSpPr/>
          <p:nvPr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/>
          <p:cNvSpPr/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/>
          <p:cNvSpPr/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71">
            <a:extLst>
              <a:ext uri="{FF2B5EF4-FFF2-40B4-BE49-F238E27FC236}">
                <a16:creationId xmlns:a16="http://schemas.microsoft.com/office/drawing/2014/main" xmlns="" id="{DD7401FF-A07D-4605-8527-6E06C9255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2" y="6632517"/>
            <a:ext cx="8847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900" b="1" kern="1200" noProof="0" smtClean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1" kern="1200" noProof="0" dirty="0">
                <a:solidFill>
                  <a:srgbClr val="5F636A"/>
                </a:solidFill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F12206EF-FC77-4945-BD79-43791C2B540B}"/>
              </a:ext>
            </a:extLst>
          </p:cNvPr>
          <p:cNvGrpSpPr>
            <a:grpSpLocks noChangeAspect="1"/>
          </p:cNvGrpSpPr>
          <p:nvPr/>
        </p:nvGrpSpPr>
        <p:grpSpPr>
          <a:xfrm>
            <a:off x="83446" y="6706087"/>
            <a:ext cx="1737360" cy="96962"/>
            <a:chOff x="177105" y="6677510"/>
            <a:chExt cx="2227429" cy="112271"/>
          </a:xfrm>
        </p:grpSpPr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xmlns="" id="{47E242F6-0426-492B-9B6C-BC303A97E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1983" y="6677510"/>
              <a:ext cx="652551" cy="112271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xmlns="" id="{712B33AB-21D1-4AA4-95F5-110689F7D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462" y="6677510"/>
              <a:ext cx="1040973" cy="112271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xmlns="" id="{38DDCC86-4842-4804-A094-70A49A9AF0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05" y="6678914"/>
              <a:ext cx="439271" cy="109463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CF8B87D-7D6E-4D65-9802-367E96ACAE4D}"/>
              </a:ext>
            </a:extLst>
          </p:cNvPr>
          <p:cNvSpPr txBox="1"/>
          <p:nvPr/>
        </p:nvSpPr>
        <p:spPr>
          <a:xfrm>
            <a:off x="9435548" y="6629984"/>
            <a:ext cx="2756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rgbClr val="5F636A"/>
                </a:solidFill>
                <a:latin typeface="+mj-lt"/>
              </a:rPr>
              <a:t>TCS – Bank of America Confidential </a:t>
            </a:r>
          </a:p>
        </p:txBody>
      </p:sp>
    </p:spTree>
    <p:extLst>
      <p:ext uri="{BB962C8B-B14F-4D97-AF65-F5344CB8AC3E}">
        <p14:creationId xmlns:p14="http://schemas.microsoft.com/office/powerpoint/2010/main" xmlns="" val="180033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85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6" r:id="rId8"/>
    <p:sldLayoutId id="2147483809" r:id="rId9"/>
    <p:sldLayoutId id="2147483810" r:id="rId10"/>
    <p:sldLayoutId id="2147483816" r:id="rId11"/>
    <p:sldLayoutId id="2147483805" r:id="rId12"/>
    <p:sldLayoutId id="2147483817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880">
          <p15:clr>
            <a:srgbClr val="F26B43"/>
          </p15:clr>
        </p15:guide>
        <p15:guide id="2" pos="3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envelope, stationary&#10;&#10;Description automatically generated">
            <a:extLst>
              <a:ext uri="{FF2B5EF4-FFF2-40B4-BE49-F238E27FC236}">
                <a16:creationId xmlns:a16="http://schemas.microsoft.com/office/drawing/2014/main" xmlns="" id="{B15E287C-A525-4ADA-9B36-BC23640424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8576" y="0"/>
            <a:ext cx="12230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80396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377" rtl="0" eaLnBrk="1" latinLnBrk="0" hangingPunct="1">
        <a:spcBef>
          <a:spcPct val="0"/>
        </a:spcBef>
        <a:buNone/>
        <a:defRPr sz="3067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7655" y="0"/>
            <a:ext cx="12439655" cy="685800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542600" y="5923938"/>
            <a:ext cx="1327355" cy="628244"/>
          </a:xfrm>
          <a:prstGeom prst="rect">
            <a:avLst/>
          </a:prstGeom>
          <a:noFill/>
        </p:spPr>
        <p:txBody>
          <a:bodyPr wrap="none" lIns="91440" tIns="45720" rIns="91440" bIns="45720" rtlCol="0">
            <a:noAutofit/>
          </a:bodyPr>
          <a:lstStyle/>
          <a:p>
            <a:pPr algn="l"/>
            <a:r>
              <a:rPr lang="en-US" sz="1200" b="1" dirty="0">
                <a:solidFill>
                  <a:schemeClr val="bg2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IT Services</a:t>
            </a:r>
          </a:p>
          <a:p>
            <a:pPr algn="l"/>
            <a:r>
              <a:rPr lang="en-US" sz="1200" b="1" dirty="0">
                <a:solidFill>
                  <a:schemeClr val="bg2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Business Solutions</a:t>
            </a:r>
          </a:p>
          <a:p>
            <a:pPr algn="l"/>
            <a:r>
              <a:rPr lang="en-US" sz="1200" b="1" dirty="0">
                <a:solidFill>
                  <a:schemeClr val="bg2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Consulting</a:t>
            </a:r>
          </a:p>
        </p:txBody>
      </p:sp>
    </p:spTree>
    <p:extLst>
      <p:ext uri="{BB962C8B-B14F-4D97-AF65-F5344CB8AC3E}">
        <p14:creationId xmlns:p14="http://schemas.microsoft.com/office/powerpoint/2010/main" xmlns="" val="345785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3067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8AEB116-FF24-4190-9B25-1C00A47AC8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-8994"/>
            <a:ext cx="12235543" cy="686699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697146" y="6104241"/>
            <a:ext cx="1327355" cy="628244"/>
          </a:xfrm>
          <a:prstGeom prst="rect">
            <a:avLst/>
          </a:prstGeom>
          <a:noFill/>
        </p:spPr>
        <p:txBody>
          <a:bodyPr wrap="none" lIns="91440" tIns="45720" rIns="91440" bIns="45720" rtlCol="0">
            <a:noAutofit/>
          </a:bodyPr>
          <a:lstStyle/>
          <a:p>
            <a:pPr algn="l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IT Services</a:t>
            </a:r>
          </a:p>
          <a:p>
            <a:pPr algn="l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Business Solutions</a:t>
            </a:r>
          </a:p>
          <a:p>
            <a:pPr algn="l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Consulting</a:t>
            </a:r>
          </a:p>
        </p:txBody>
      </p:sp>
    </p:spTree>
    <p:extLst>
      <p:ext uri="{BB962C8B-B14F-4D97-AF65-F5344CB8AC3E}">
        <p14:creationId xmlns:p14="http://schemas.microsoft.com/office/powerpoint/2010/main" xmlns="" val="132179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3067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02" y="3007299"/>
            <a:ext cx="6029961" cy="421701"/>
          </a:xfrm>
        </p:spPr>
        <p:txBody>
          <a:bodyPr/>
          <a:lstStyle/>
          <a:p>
            <a:r>
              <a:rPr lang="en-US" sz="2400" dirty="0"/>
              <a:t>&lt;&lt;Problem Statement Name&gt;&gt;</a:t>
            </a:r>
            <a:endParaRPr lang="en-GB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2202" y="5120856"/>
            <a:ext cx="2708068" cy="402347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FB902CA-8C4C-45CC-956A-D2185C84D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00270" y="245469"/>
            <a:ext cx="5359022" cy="1373962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ED87F1C8-DC72-4792-B13D-D04F59522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&lt;&lt;Solution Name&gt;&gt;</a:t>
            </a:r>
          </a:p>
        </p:txBody>
      </p:sp>
    </p:spTree>
    <p:extLst>
      <p:ext uri="{BB962C8B-B14F-4D97-AF65-F5344CB8AC3E}">
        <p14:creationId xmlns:p14="http://schemas.microsoft.com/office/powerpoint/2010/main" xmlns="" val="239043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E2A084-5EFA-4744-A228-F85D4222940D}"/>
              </a:ext>
            </a:extLst>
          </p:cNvPr>
          <p:cNvSpPr txBox="1">
            <a:spLocks/>
          </p:cNvSpPr>
          <p:nvPr/>
        </p:nvSpPr>
        <p:spPr>
          <a:xfrm>
            <a:off x="643467" y="2912158"/>
            <a:ext cx="3367359" cy="1033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3067" kern="120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 pitchFamily="34" charset="0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72350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75F499-CFBF-40C9-9A59-578967165035}"/>
              </a:ext>
            </a:extLst>
          </p:cNvPr>
          <p:cNvSpPr txBox="1">
            <a:spLocks/>
          </p:cNvSpPr>
          <p:nvPr/>
        </p:nvSpPr>
        <p:spPr>
          <a:xfrm>
            <a:off x="209217" y="9522"/>
            <a:ext cx="10021461" cy="56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ts val="100"/>
              </a:spcBef>
              <a:buNone/>
              <a:tabLst>
                <a:tab pos="2224088" algn="l"/>
              </a:tabLst>
              <a:defRPr sz="3000" b="1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Understanding of problem Statement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12B51DE-8E73-4781-928E-1443181D2550}"/>
              </a:ext>
            </a:extLst>
          </p:cNvPr>
          <p:cNvSpPr txBox="1">
            <a:spLocks/>
          </p:cNvSpPr>
          <p:nvPr/>
        </p:nvSpPr>
        <p:spPr>
          <a:xfrm>
            <a:off x="4345499" y="92278"/>
            <a:ext cx="1476461" cy="394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ts val="100"/>
              </a:spcBef>
              <a:buNone/>
              <a:tabLst>
                <a:tab pos="2224088" algn="l"/>
              </a:tabLst>
              <a:defRPr sz="3000" b="1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endParaRPr lang="en-US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414068" y="1595888"/>
            <a:ext cx="113178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 need to create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Chatbot- Utterance Generator for Banking Domain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primary goal of this chat-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is, customer can interact with mentioning their queries in plain English and the chat-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resolve their queries with appropriate response in return.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response of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depends on the intent of the question the customer is asking. So we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need to sort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 every possible variations of intents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utterances of each intent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utterance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create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sample utterances that we can use within intents for our Chatbot.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dataset must be in required format with intents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enitites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so that the model is able to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predict efficiently.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Create a machine learning model with appropriate pipeline to obtain maximum accuracy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0570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75F499-CFBF-40C9-9A59-578967165035}"/>
              </a:ext>
            </a:extLst>
          </p:cNvPr>
          <p:cNvSpPr txBox="1">
            <a:spLocks/>
          </p:cNvSpPr>
          <p:nvPr/>
        </p:nvSpPr>
        <p:spPr>
          <a:xfrm>
            <a:off x="209217" y="9522"/>
            <a:ext cx="10021461" cy="56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ts val="100"/>
              </a:spcBef>
              <a:buNone/>
              <a:tabLst>
                <a:tab pos="2224088" algn="l"/>
              </a:tabLst>
              <a:defRPr sz="3000" b="1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High level Solution Approach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12B51DE-8E73-4781-928E-1443181D2550}"/>
              </a:ext>
            </a:extLst>
          </p:cNvPr>
          <p:cNvSpPr txBox="1">
            <a:spLocks/>
          </p:cNvSpPr>
          <p:nvPr/>
        </p:nvSpPr>
        <p:spPr>
          <a:xfrm>
            <a:off x="4345499" y="92278"/>
            <a:ext cx="1476461" cy="394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ts val="100"/>
              </a:spcBef>
              <a:buNone/>
              <a:tabLst>
                <a:tab pos="2224088" algn="l"/>
              </a:tabLst>
              <a:defRPr sz="3000" b="1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endParaRPr lang="en-US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215660" y="983411"/>
            <a:ext cx="11697419" cy="591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800" dirty="0" smtClean="0"/>
              <a:t> We </a:t>
            </a:r>
            <a:r>
              <a:rPr lang="en-IN" sz="1800" dirty="0" smtClean="0"/>
              <a:t>have used </a:t>
            </a:r>
            <a:r>
              <a:rPr lang="en-IN" sz="1800" dirty="0" err="1" smtClean="0"/>
              <a:t>RasaNLU</a:t>
            </a:r>
            <a:r>
              <a:rPr lang="en-IN" sz="1800" dirty="0" smtClean="0"/>
              <a:t> framework which is best for pipeline based machine learning for Natural Language Processing</a:t>
            </a:r>
            <a:r>
              <a:rPr lang="en-IN" sz="18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sz="1800" dirty="0" smtClean="0"/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We </a:t>
            </a:r>
            <a:r>
              <a:rPr lang="en-IN" sz="1800" dirty="0" smtClean="0"/>
              <a:t>are using a free open source </a:t>
            </a:r>
            <a:r>
              <a:rPr lang="en-IN" sz="1800" dirty="0" err="1" smtClean="0"/>
              <a:t>liabrary</a:t>
            </a:r>
            <a:r>
              <a:rPr lang="en-IN" sz="1800" dirty="0" smtClean="0"/>
              <a:t> for advanced NLP named “</a:t>
            </a:r>
            <a:r>
              <a:rPr lang="en-IN" sz="1800" dirty="0" err="1" smtClean="0"/>
              <a:t>spacy</a:t>
            </a:r>
            <a:r>
              <a:rPr lang="en-IN" sz="1800" dirty="0" smtClean="0"/>
              <a:t>”  in our model</a:t>
            </a:r>
            <a:r>
              <a:rPr lang="en-IN" sz="18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sz="1800" dirty="0" smtClean="0"/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We </a:t>
            </a:r>
            <a:r>
              <a:rPr lang="en-IN" sz="1800" dirty="0" smtClean="0"/>
              <a:t>have used 7 components in our pipeline : 1. </a:t>
            </a:r>
            <a:r>
              <a:rPr lang="en-IN" sz="1800" dirty="0" err="1" smtClean="0"/>
              <a:t>Spacy_utils</a:t>
            </a:r>
            <a:r>
              <a:rPr lang="en-IN" sz="1800" dirty="0" smtClean="0"/>
              <a:t>  2. </a:t>
            </a:r>
            <a:r>
              <a:rPr lang="en-IN" sz="1800" dirty="0" err="1" smtClean="0"/>
              <a:t>Spacy_tokenizer</a:t>
            </a:r>
            <a:r>
              <a:rPr lang="en-IN" sz="1800" dirty="0" smtClean="0"/>
              <a:t>  3. </a:t>
            </a:r>
            <a:r>
              <a:rPr lang="en-IN" sz="1800" dirty="0" err="1" smtClean="0"/>
              <a:t>Spacy_featurizer</a:t>
            </a:r>
            <a:r>
              <a:rPr lang="en-IN" sz="1800" dirty="0" smtClean="0"/>
              <a:t> 4.Regex_featurizer  </a:t>
            </a:r>
            <a:r>
              <a:rPr lang="en-IN" sz="1800" dirty="0" smtClean="0"/>
              <a:t>5. </a:t>
            </a:r>
            <a:r>
              <a:rPr lang="en-IN" sz="1800" dirty="0" err="1" smtClean="0"/>
              <a:t>Crf_Entity_Extractor</a:t>
            </a:r>
            <a:r>
              <a:rPr lang="en-IN" sz="1800" dirty="0" smtClean="0"/>
              <a:t>  6. </a:t>
            </a:r>
            <a:r>
              <a:rPr lang="en-IN" sz="1800" dirty="0" err="1" smtClean="0"/>
              <a:t>Entity_Synonyms</a:t>
            </a:r>
            <a:r>
              <a:rPr lang="en-IN" sz="1800" dirty="0" smtClean="0"/>
              <a:t>  7. </a:t>
            </a:r>
            <a:r>
              <a:rPr lang="en-IN" sz="1800" dirty="0" err="1" smtClean="0"/>
              <a:t>Intent_sklearn_classifier</a:t>
            </a:r>
            <a:r>
              <a:rPr lang="en-IN" sz="18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sz="1800" dirty="0" smtClean="0"/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Each </a:t>
            </a:r>
            <a:r>
              <a:rPr lang="en-IN" sz="1800" dirty="0" smtClean="0"/>
              <a:t>component is created to prepare its initialization sequentially</a:t>
            </a:r>
            <a:r>
              <a:rPr lang="en-IN" sz="18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sz="1800" dirty="0" smtClean="0"/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Once </a:t>
            </a:r>
            <a:r>
              <a:rPr lang="en-IN" sz="1800" dirty="0" smtClean="0"/>
              <a:t>it’s done, all the components are trained</a:t>
            </a:r>
            <a:r>
              <a:rPr lang="en-IN" sz="18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sz="1800" dirty="0" smtClean="0"/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After </a:t>
            </a:r>
            <a:r>
              <a:rPr lang="en-IN" sz="1800" dirty="0" smtClean="0"/>
              <a:t>the completion of training they are persisted in a directory or cloud so that they can be used later for prediction of utterances</a:t>
            </a:r>
            <a:r>
              <a:rPr lang="en-IN" sz="18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sz="1800" dirty="0" smtClean="0"/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At </a:t>
            </a:r>
            <a:r>
              <a:rPr lang="en-IN" sz="1800" dirty="0" smtClean="0"/>
              <a:t>the end the pipeline is used to predict the category of questions asked by bank users.</a:t>
            </a:r>
          </a:p>
          <a:p>
            <a:pPr>
              <a:buFont typeface="Arial" pitchFamily="34" charset="0"/>
              <a:buChar char="•"/>
            </a:pPr>
            <a:endParaRPr lang="en-IN" sz="1800" dirty="0" smtClean="0"/>
          </a:p>
          <a:p>
            <a:pPr>
              <a:buFont typeface="Arial" pitchFamily="34" charset="0"/>
              <a:buChar char="•"/>
            </a:pPr>
            <a:endParaRPr lang="en-IN" sz="1800" dirty="0" smtClean="0"/>
          </a:p>
          <a:p>
            <a:pPr>
              <a:buFont typeface="Arial" pitchFamily="34" charset="0"/>
              <a:buChar char="•"/>
            </a:pPr>
            <a:endParaRPr lang="en-IN" sz="1800" dirty="0" smtClean="0"/>
          </a:p>
          <a:p>
            <a:pPr>
              <a:buFont typeface="Arial" pitchFamily="34" charset="0"/>
              <a:buChar char="•"/>
            </a:pPr>
            <a:endParaRPr lang="en-IN" sz="1800" dirty="0" smtClean="0"/>
          </a:p>
          <a:p>
            <a:pPr>
              <a:buFont typeface="Arial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06050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75F499-CFBF-40C9-9A59-578967165035}"/>
              </a:ext>
            </a:extLst>
          </p:cNvPr>
          <p:cNvSpPr txBox="1">
            <a:spLocks/>
          </p:cNvSpPr>
          <p:nvPr/>
        </p:nvSpPr>
        <p:spPr>
          <a:xfrm>
            <a:off x="209217" y="9522"/>
            <a:ext cx="10021461" cy="56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ts val="100"/>
              </a:spcBef>
              <a:buNone/>
              <a:tabLst>
                <a:tab pos="2224088" algn="l"/>
              </a:tabLst>
              <a:defRPr sz="3000" b="1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Solution Technical Architecture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12B51DE-8E73-4781-928E-1443181D2550}"/>
              </a:ext>
            </a:extLst>
          </p:cNvPr>
          <p:cNvSpPr txBox="1">
            <a:spLocks/>
          </p:cNvSpPr>
          <p:nvPr/>
        </p:nvSpPr>
        <p:spPr>
          <a:xfrm>
            <a:off x="4345499" y="92278"/>
            <a:ext cx="1476461" cy="394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ts val="100"/>
              </a:spcBef>
              <a:buNone/>
              <a:tabLst>
                <a:tab pos="2224088" algn="l"/>
              </a:tabLst>
              <a:defRPr sz="3000" b="1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xmlns="" val="44737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75F499-CFBF-40C9-9A59-578967165035}"/>
              </a:ext>
            </a:extLst>
          </p:cNvPr>
          <p:cNvSpPr txBox="1">
            <a:spLocks/>
          </p:cNvSpPr>
          <p:nvPr/>
        </p:nvSpPr>
        <p:spPr>
          <a:xfrm>
            <a:off x="209217" y="9522"/>
            <a:ext cx="10021461" cy="56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ts val="100"/>
              </a:spcBef>
              <a:buNone/>
              <a:tabLst>
                <a:tab pos="2224088" algn="l"/>
              </a:tabLst>
              <a:defRPr sz="3000" b="1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Solution Features &amp; Highlights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12B51DE-8E73-4781-928E-1443181D2550}"/>
              </a:ext>
            </a:extLst>
          </p:cNvPr>
          <p:cNvSpPr txBox="1">
            <a:spLocks/>
          </p:cNvSpPr>
          <p:nvPr/>
        </p:nvSpPr>
        <p:spPr>
          <a:xfrm>
            <a:off x="4345499" y="92278"/>
            <a:ext cx="1476461" cy="394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ts val="100"/>
              </a:spcBef>
              <a:buNone/>
              <a:tabLst>
                <a:tab pos="2224088" algn="l"/>
              </a:tabLst>
              <a:defRPr sz="3000" b="1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xmlns="" val="18133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75F499-CFBF-40C9-9A59-578967165035}"/>
              </a:ext>
            </a:extLst>
          </p:cNvPr>
          <p:cNvSpPr txBox="1">
            <a:spLocks/>
          </p:cNvSpPr>
          <p:nvPr/>
        </p:nvSpPr>
        <p:spPr>
          <a:xfrm>
            <a:off x="209217" y="9522"/>
            <a:ext cx="10021461" cy="56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ts val="100"/>
              </a:spcBef>
              <a:buNone/>
              <a:tabLst>
                <a:tab pos="2224088" algn="l"/>
              </a:tabLst>
              <a:defRPr sz="3000" b="1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Solution Benefits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12B51DE-8E73-4781-928E-1443181D2550}"/>
              </a:ext>
            </a:extLst>
          </p:cNvPr>
          <p:cNvSpPr txBox="1">
            <a:spLocks/>
          </p:cNvSpPr>
          <p:nvPr/>
        </p:nvSpPr>
        <p:spPr>
          <a:xfrm>
            <a:off x="4345499" y="92278"/>
            <a:ext cx="1476461" cy="394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ts val="100"/>
              </a:spcBef>
              <a:buNone/>
              <a:tabLst>
                <a:tab pos="2224088" algn="l"/>
              </a:tabLst>
              <a:defRPr sz="3000" b="1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xmlns="" val="287603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75F499-CFBF-40C9-9A59-578967165035}"/>
              </a:ext>
            </a:extLst>
          </p:cNvPr>
          <p:cNvSpPr txBox="1">
            <a:spLocks/>
          </p:cNvSpPr>
          <p:nvPr/>
        </p:nvSpPr>
        <p:spPr>
          <a:xfrm>
            <a:off x="209217" y="9522"/>
            <a:ext cx="10021461" cy="56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ts val="100"/>
              </a:spcBef>
              <a:buNone/>
              <a:tabLst>
                <a:tab pos="2224088" algn="l"/>
              </a:tabLst>
              <a:defRPr sz="3000" b="1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Solution Video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12B51DE-8E73-4781-928E-1443181D2550}"/>
              </a:ext>
            </a:extLst>
          </p:cNvPr>
          <p:cNvSpPr txBox="1">
            <a:spLocks/>
          </p:cNvSpPr>
          <p:nvPr/>
        </p:nvSpPr>
        <p:spPr>
          <a:xfrm>
            <a:off x="4345499" y="92278"/>
            <a:ext cx="1476461" cy="394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ts val="100"/>
              </a:spcBef>
              <a:buNone/>
              <a:tabLst>
                <a:tab pos="2224088" algn="l"/>
              </a:tabLst>
              <a:defRPr sz="3000" b="1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xmlns="" val="375975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75F499-CFBF-40C9-9A59-578967165035}"/>
              </a:ext>
            </a:extLst>
          </p:cNvPr>
          <p:cNvSpPr txBox="1">
            <a:spLocks/>
          </p:cNvSpPr>
          <p:nvPr/>
        </p:nvSpPr>
        <p:spPr>
          <a:xfrm>
            <a:off x="209217" y="9522"/>
            <a:ext cx="10021461" cy="56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ts val="100"/>
              </a:spcBef>
              <a:buNone/>
              <a:tabLst>
                <a:tab pos="2224088" algn="l"/>
              </a:tabLst>
              <a:defRPr sz="3000" b="1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Future Road Map of your Solution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12B51DE-8E73-4781-928E-1443181D2550}"/>
              </a:ext>
            </a:extLst>
          </p:cNvPr>
          <p:cNvSpPr txBox="1">
            <a:spLocks/>
          </p:cNvSpPr>
          <p:nvPr/>
        </p:nvSpPr>
        <p:spPr>
          <a:xfrm>
            <a:off x="4345499" y="92278"/>
            <a:ext cx="1476461" cy="394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ts val="100"/>
              </a:spcBef>
              <a:buNone/>
              <a:tabLst>
                <a:tab pos="2224088" algn="l"/>
              </a:tabLst>
              <a:defRPr sz="3000" b="1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xmlns="" val="272794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75F499-CFBF-40C9-9A59-578967165035}"/>
              </a:ext>
            </a:extLst>
          </p:cNvPr>
          <p:cNvSpPr txBox="1">
            <a:spLocks/>
          </p:cNvSpPr>
          <p:nvPr/>
        </p:nvSpPr>
        <p:spPr>
          <a:xfrm>
            <a:off x="209217" y="9522"/>
            <a:ext cx="10021461" cy="56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ts val="100"/>
              </a:spcBef>
              <a:buNone/>
              <a:tabLst>
                <a:tab pos="2224088" algn="l"/>
              </a:tabLst>
              <a:defRPr sz="3000" b="1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Any Other Items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12B51DE-8E73-4781-928E-1443181D2550}"/>
              </a:ext>
            </a:extLst>
          </p:cNvPr>
          <p:cNvSpPr txBox="1">
            <a:spLocks/>
          </p:cNvSpPr>
          <p:nvPr/>
        </p:nvSpPr>
        <p:spPr>
          <a:xfrm>
            <a:off x="4345499" y="92278"/>
            <a:ext cx="1476461" cy="394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ts val="100"/>
              </a:spcBef>
              <a:buNone/>
              <a:tabLst>
                <a:tab pos="2224088" algn="l"/>
              </a:tabLst>
              <a:defRPr sz="3000" b="1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xmlns="" val="30195368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5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TCS Template 2014." id="{4DECABEB-9C5E-4D9D-A1A2-3CBA322E0007}" vid="{2F5473AA-0A36-4030-A975-2CEE7607762B}"/>
    </a:ext>
  </a:extLst>
</a:theme>
</file>

<file path=ppt/theme/theme3.xml><?xml version="1.0" encoding="utf-8"?>
<a:theme xmlns:a="http://schemas.openxmlformats.org/drawingml/2006/main" name="2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TCS Template 2014." id="{4DECABEB-9C5E-4D9D-A1A2-3CBA322E0007}" vid="{2F5473AA-0A36-4030-A975-2CEE7607762B}"/>
    </a:ext>
  </a:extLst>
</a:theme>
</file>

<file path=ppt/theme/theme4.xml><?xml version="1.0" encoding="utf-8"?>
<a:theme xmlns:a="http://schemas.openxmlformats.org/drawingml/2006/main" name="1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TCS Template 2014." id="{4DECABEB-9C5E-4D9D-A1A2-3CBA322E0007}" vid="{2F5473AA-0A36-4030-A975-2CEE7607762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21D58A44272E40AE2FBCEDA96F816B" ma:contentTypeVersion="0" ma:contentTypeDescription="Create a new document." ma:contentTypeScope="" ma:versionID="56a22c8fe266abf85656ceee1ca0e7d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ED289A5-80D5-4F24-90A4-C16D6DB7AD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F65290-B5DC-4706-95EC-476CA019EEB3}">
  <ds:schemaRefs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5101F75-0BD3-458E-AD23-27797AF83E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17898</TotalTime>
  <Words>306</Words>
  <Application>Microsoft Office PowerPoint</Application>
  <PresentationFormat>Custom</PresentationFormat>
  <Paragraphs>40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Facet</vt:lpstr>
      <vt:lpstr>5_Thank You</vt:lpstr>
      <vt:lpstr>2_Thank You</vt:lpstr>
      <vt:lpstr>1_Thank You</vt:lpstr>
      <vt:lpstr>&lt;&lt;Problem Statement Name&gt;&gt;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TCS Executive Summary</dc:title>
  <dc:creator>S Vadivel</dc:creator>
  <cp:lastModifiedBy>debparna biswas</cp:lastModifiedBy>
  <cp:revision>1269</cp:revision>
  <dcterms:created xsi:type="dcterms:W3CDTF">2019-07-02T18:33:41Z</dcterms:created>
  <dcterms:modified xsi:type="dcterms:W3CDTF">2020-01-19T19:41:51Z</dcterms:modified>
</cp:coreProperties>
</file>