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2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B49D0-75C6-41C0-85FA-8FB094483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Grillades Oncle SAMMY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46B917-EE56-48C3-8901-C8DE4F307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Analyse SWOT</a:t>
            </a:r>
            <a:endParaRPr lang="fr-FR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4679BE-9B1F-405B-B57A-7A3C769B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39" y="570483"/>
            <a:ext cx="1412922" cy="1412922"/>
          </a:xfrm>
          <a:prstGeom prst="rect">
            <a:avLst/>
          </a:prstGeom>
        </p:spPr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813C2DDE-9377-4EAD-ACF3-612C52B94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grayscl/>
          </a:blip>
          <a:srcRect b="54322"/>
          <a:stretch/>
        </p:blipFill>
        <p:spPr>
          <a:xfrm>
            <a:off x="2520704" y="3471337"/>
            <a:ext cx="7150592" cy="151553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E8D4C4-3FD1-4A36-B2C7-CD6B6CB40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687" y="4646515"/>
            <a:ext cx="1378633" cy="17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3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82B7A-8673-40BB-8D8D-FC7DC303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EXTERNE – </a:t>
            </a:r>
            <a:b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OPPORTUNITES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A1DA8-544D-4599-9F41-5F72E495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800" u="sng" dirty="0"/>
              <a:t>Peu de concurrents dans la même zone :</a:t>
            </a:r>
          </a:p>
          <a:p>
            <a:pPr lvl="2"/>
            <a:r>
              <a:rPr lang="fr-FR" sz="2400" dirty="0"/>
              <a:t>Les autres restaurants sont situés plus loin</a:t>
            </a:r>
          </a:p>
          <a:p>
            <a:pPr lvl="2"/>
            <a:r>
              <a:rPr lang="fr-FR" sz="2400" dirty="0"/>
              <a:t>Les restaurants les plus proches sont La Fabrique à Pizza et le restaurant Libanais</a:t>
            </a:r>
          </a:p>
          <a:p>
            <a:pPr lvl="2"/>
            <a:r>
              <a:rPr lang="fr-FR" sz="2400" dirty="0"/>
              <a:t>Il n’y a pas d’autres restaurants qui proposent de la viande en grillade avec le label qualité française</a:t>
            </a:r>
          </a:p>
          <a:p>
            <a:pPr lvl="2"/>
            <a:r>
              <a:rPr lang="fr-FR" sz="2400" dirty="0"/>
              <a:t>Les autres Grills sont des fastfood/service rapide et non pas des restaurants classiques</a:t>
            </a:r>
          </a:p>
        </p:txBody>
      </p:sp>
    </p:spTree>
    <p:extLst>
      <p:ext uri="{BB962C8B-B14F-4D97-AF65-F5344CB8AC3E}">
        <p14:creationId xmlns:p14="http://schemas.microsoft.com/office/powerpoint/2010/main" val="131903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FC5CB-ED6A-4CB1-8D30-9570E0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EXTERNE – </a:t>
            </a:r>
            <a:b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OPPORTUNITES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6FA10-673E-4E12-A460-4887936F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u="sng" dirty="0"/>
              <a:t>Croissance des besoins pour les produits et/ou services : </a:t>
            </a:r>
          </a:p>
          <a:p>
            <a:pPr lvl="2"/>
            <a:r>
              <a:rPr lang="fr-FR" sz="2400" dirty="0"/>
              <a:t>La salle à disposition de la clientèle pour des évènements spécifiques comme les anniversaires par exemple</a:t>
            </a:r>
          </a:p>
          <a:p>
            <a:pPr lvl="2"/>
            <a:r>
              <a:rPr lang="fr-FR" sz="2400" dirty="0"/>
              <a:t>Partenariats solides avec des fournisseurs de viandes et de vins de qualité vérifiable</a:t>
            </a:r>
          </a:p>
          <a:p>
            <a:pPr lvl="2"/>
            <a:r>
              <a:rPr lang="fr-FR" sz="2400" dirty="0"/>
              <a:t>L’accès au grand marché de la ville avec des produits de saison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541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82DBC-233B-4B49-AD6C-7B4CAE07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EXTERNE – </a:t>
            </a:r>
            <a:b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OPPORTUNITES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DDF55-A46C-4416-8D2C-CF5DB2A9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/>
              <a:t>Bonne Couverture presse/médias :</a:t>
            </a:r>
          </a:p>
          <a:p>
            <a:pPr lvl="2"/>
            <a:r>
              <a:rPr lang="fr-FR" sz="2400" dirty="0"/>
              <a:t>Un article dans la presse locale pourrait faire davantage connaître le restaurant</a:t>
            </a:r>
          </a:p>
          <a:p>
            <a:pPr lvl="2"/>
            <a:r>
              <a:rPr lang="fr-FR" sz="2400" dirty="0"/>
              <a:t>Inviter des personnalité de la ville comme des associations ou des repas officiels de la mairie</a:t>
            </a:r>
          </a:p>
          <a:p>
            <a:pPr lvl="2"/>
            <a:r>
              <a:rPr lang="fr-FR" sz="2400" dirty="0"/>
              <a:t>Ouvrir un compte Facebook pour établir un lien plus direct avec les habitués</a:t>
            </a:r>
          </a:p>
        </p:txBody>
      </p:sp>
    </p:spTree>
    <p:extLst>
      <p:ext uri="{BB962C8B-B14F-4D97-AF65-F5344CB8AC3E}">
        <p14:creationId xmlns:p14="http://schemas.microsoft.com/office/powerpoint/2010/main" val="351771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7E9F3-EC36-4BA6-BDC6-83325444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EXTERNE – </a:t>
            </a:r>
            <a:b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MENACES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AD81EC-E1C8-41D9-97EE-ABCA7437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/>
              <a:t>Arrivée de nouveaux concurrents :</a:t>
            </a:r>
          </a:p>
          <a:p>
            <a:pPr lvl="2"/>
            <a:r>
              <a:rPr lang="fr-FR" sz="2400" dirty="0"/>
              <a:t>Le plus gros risque serait d’avoir un autre restaurant spécialisé dans les grillades qui s’installerai à proximité</a:t>
            </a:r>
          </a:p>
          <a:p>
            <a:pPr lvl="2"/>
            <a:r>
              <a:rPr lang="fr-FR" sz="2400" dirty="0"/>
              <a:t>Un autre risque serait d’avoir plus de restaurants aux alentours du restaurant</a:t>
            </a:r>
          </a:p>
        </p:txBody>
      </p:sp>
    </p:spTree>
    <p:extLst>
      <p:ext uri="{BB962C8B-B14F-4D97-AF65-F5344CB8AC3E}">
        <p14:creationId xmlns:p14="http://schemas.microsoft.com/office/powerpoint/2010/main" val="316351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FD97C-94A2-46DA-8160-4093CA00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EXTERNE – </a:t>
            </a:r>
            <a:b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MENACES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EC4D05-D16A-4C94-B64A-2FA512A1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/>
              <a:t>Durcissement de l’environnement réglementaire :</a:t>
            </a:r>
          </a:p>
          <a:p>
            <a:pPr lvl="2"/>
            <a:r>
              <a:rPr lang="fr-FR" sz="2400" dirty="0"/>
              <a:t>Depuis quelques années il y a une chute constante de la consommation de viande</a:t>
            </a:r>
          </a:p>
          <a:p>
            <a:pPr lvl="2"/>
            <a:r>
              <a:rPr lang="fr-FR" sz="2400" dirty="0"/>
              <a:t>Un problème sanitaire grave similaire à la grippe aviaire H1N1 sur la consommation de la volaille ou de la vache folle sur les viandes de bœufs  </a:t>
            </a:r>
          </a:p>
        </p:txBody>
      </p:sp>
    </p:spTree>
    <p:extLst>
      <p:ext uri="{BB962C8B-B14F-4D97-AF65-F5344CB8AC3E}">
        <p14:creationId xmlns:p14="http://schemas.microsoft.com/office/powerpoint/2010/main" val="382529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F59CB-05C6-405A-96FC-50A347E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EXTERNE – </a:t>
            </a:r>
            <a:b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MENACES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AB3C35-F865-4BA6-A33E-802714B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/>
              <a:t>Couverture médiatique négative venant de la presse ou des médias</a:t>
            </a:r>
          </a:p>
          <a:p>
            <a:pPr lvl="2"/>
            <a:r>
              <a:rPr lang="fr-FR" sz="2400" dirty="0"/>
              <a:t>Un problème sanitaire dans le restaurant </a:t>
            </a:r>
          </a:p>
          <a:p>
            <a:pPr lvl="2"/>
            <a:r>
              <a:rPr lang="fr-FR" sz="2400" dirty="0"/>
              <a:t>Une mauvaise rumeur non fondé mais qui se propagerai rapidement s’il n’y a pas de surveillance sur la réputation du restaurant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03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8C639-AB02-4184-A774-CF9C4E11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RESUME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36341-96F9-4D55-BE8F-3BC5884EA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Des partenaires solides</a:t>
            </a:r>
          </a:p>
          <a:p>
            <a:pPr marL="0" indent="0" algn="ctr">
              <a:buNone/>
            </a:pPr>
            <a:r>
              <a:rPr lang="fr-FR" dirty="0"/>
              <a:t>Pas de concurrents directs</a:t>
            </a:r>
          </a:p>
          <a:p>
            <a:pPr marL="0" indent="0" algn="ctr">
              <a:buNone/>
            </a:pPr>
            <a:r>
              <a:rPr lang="fr-FR" dirty="0"/>
              <a:t>Des opportunités pour mieux se faire connaître</a:t>
            </a:r>
          </a:p>
          <a:p>
            <a:pPr marL="0" indent="0" algn="ctr">
              <a:buNone/>
            </a:pPr>
            <a:r>
              <a:rPr lang="fr-FR" dirty="0"/>
              <a:t>Maintenir la véracité de la qualité de viandes proposées</a:t>
            </a:r>
          </a:p>
          <a:p>
            <a:pPr marL="0" indent="0" algn="ctr">
              <a:buNone/>
            </a:pPr>
            <a:r>
              <a:rPr lang="fr-FR" dirty="0"/>
              <a:t>Prévoir les futurs attentes de la clientèle</a:t>
            </a:r>
          </a:p>
        </p:txBody>
      </p:sp>
    </p:spTree>
    <p:extLst>
      <p:ext uri="{BB962C8B-B14F-4D97-AF65-F5344CB8AC3E}">
        <p14:creationId xmlns:p14="http://schemas.microsoft.com/office/powerpoint/2010/main" val="234593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F9EC5-10F9-48A4-B3AE-2791B0B1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92B8AE-CE1F-4345-BC81-C377483B3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994" y="1087968"/>
            <a:ext cx="9848100" cy="4569519"/>
          </a:xfrm>
        </p:spPr>
      </p:pic>
    </p:spTree>
    <p:extLst>
      <p:ext uri="{BB962C8B-B14F-4D97-AF65-F5344CB8AC3E}">
        <p14:creationId xmlns:p14="http://schemas.microsoft.com/office/powerpoint/2010/main" val="5047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E10B0-E383-40BA-A30C-6EEFE72C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INTERNE – VOS FORCES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B14559A-3D46-4FEB-A96C-1E5940FC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u="sng" dirty="0"/>
              <a:t>Ce que vous faites de bien :</a:t>
            </a:r>
          </a:p>
          <a:p>
            <a:pPr lvl="1"/>
            <a:r>
              <a:rPr lang="fr-FR" sz="2400" dirty="0"/>
              <a:t>Le choix de viandes de qualité avec un producteur directement basé dans l’allier / Boucherie de « Le CHAROLLET » depuis 1975</a:t>
            </a:r>
          </a:p>
          <a:p>
            <a:pPr lvl="1"/>
            <a:r>
              <a:rPr lang="fr-FR" sz="2400" dirty="0"/>
              <a:t>Le choix de vins de Bourgogne à la fois de qualité et à un prix abordable pour la clientèle</a:t>
            </a:r>
          </a:p>
          <a:p>
            <a:pPr lvl="1"/>
            <a:r>
              <a:rPr lang="fr-FR" sz="2400" dirty="0"/>
              <a:t>Le choix de produits de saison par le « grand marché » de Vichy /</a:t>
            </a:r>
          </a:p>
          <a:p>
            <a:pPr lvl="1"/>
            <a:r>
              <a:rPr lang="fr-FR" sz="2400" dirty="0"/>
              <a:t>Savoir-faire sur les grillades/barbecue</a:t>
            </a:r>
          </a:p>
        </p:txBody>
      </p:sp>
    </p:spTree>
    <p:extLst>
      <p:ext uri="{BB962C8B-B14F-4D97-AF65-F5344CB8AC3E}">
        <p14:creationId xmlns:p14="http://schemas.microsoft.com/office/powerpoint/2010/main" val="121064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6DB20-8C71-4A62-800A-A87CFF43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INTERNE – VOS FORCES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CD685-3521-4E0D-88C3-DEFB4B3E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800" u="sng" dirty="0"/>
              <a:t>Ce qui vous différencie des concurrents:</a:t>
            </a:r>
          </a:p>
          <a:p>
            <a:pPr lvl="2"/>
            <a:r>
              <a:rPr lang="fr-FR" sz="2400" dirty="0"/>
              <a:t>Savoir-faire depuis 1960</a:t>
            </a:r>
          </a:p>
          <a:p>
            <a:pPr lvl="2"/>
            <a:r>
              <a:rPr lang="fr-FR" sz="2400" dirty="0"/>
              <a:t>Toutes les viandes portent le label français qui garantit la traçabilité et la qualité de la viande</a:t>
            </a:r>
          </a:p>
          <a:p>
            <a:pPr lvl="2"/>
            <a:r>
              <a:rPr lang="fr-FR" sz="2400" dirty="0"/>
              <a:t>Tous les vins viennent directement de producteurs situé en Bourgogne «  Le Domaine de ROTISSON » et les « Caves de Baptiste BIENVENU » avec les services d’un sommelier au service de la clientèle</a:t>
            </a:r>
          </a:p>
          <a:p>
            <a:pPr lvl="2"/>
            <a:r>
              <a:rPr lang="fr-FR" sz="2400" dirty="0"/>
              <a:t>Avoir un parking de 300 places à proximité du restaurant</a:t>
            </a:r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5194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B024D-FDD6-4EED-9DA4-4B16968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INTERNE – VOS FORCES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91FC4FC6-DFE8-4163-B537-C9DF3668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40747"/>
            <a:ext cx="9601196" cy="3589869"/>
          </a:xfrm>
        </p:spPr>
        <p:txBody>
          <a:bodyPr>
            <a:normAutofit fontScale="92500" lnSpcReduction="20000"/>
          </a:bodyPr>
          <a:lstStyle/>
          <a:p>
            <a:r>
              <a:rPr lang="fr-FR" sz="2800" u="sng" dirty="0"/>
              <a:t>Vos ressources internes (compétences/savoir-faire/équipe) :</a:t>
            </a:r>
          </a:p>
          <a:p>
            <a:pPr marL="0" indent="0" algn="ctr">
              <a:buNone/>
            </a:pPr>
            <a:r>
              <a:rPr lang="fr-FR" sz="2000" dirty="0"/>
              <a:t>Chaque personne de l’équipe amène des compétences et un savoir-faire particulier</a:t>
            </a:r>
          </a:p>
          <a:p>
            <a:pPr lvl="2"/>
            <a:r>
              <a:rPr lang="fr-FR" sz="2600" dirty="0"/>
              <a:t>La directrice pour ses compétences managériales/commerciales et le suivi/gestion de clientèle</a:t>
            </a:r>
          </a:p>
          <a:p>
            <a:pPr lvl="2"/>
            <a:r>
              <a:rPr lang="fr-FR" sz="2600" dirty="0"/>
              <a:t>Le sommelier pour ses connaissances en œnologie et sa qualité de service des clients</a:t>
            </a:r>
          </a:p>
          <a:p>
            <a:pPr lvl="2"/>
            <a:r>
              <a:rPr lang="fr-FR" sz="2600" dirty="0"/>
              <a:t>Le gérant qui possède un savoir-faire sur la cuisine/cuisson de la viande au barbecue</a:t>
            </a:r>
          </a:p>
          <a:p>
            <a:pPr lvl="2"/>
            <a:r>
              <a:rPr lang="fr-FR" sz="2600" dirty="0"/>
              <a:t>Une équipe dynamique et complémentaire</a:t>
            </a:r>
          </a:p>
        </p:txBody>
      </p:sp>
    </p:spTree>
    <p:extLst>
      <p:ext uri="{BB962C8B-B14F-4D97-AF65-F5344CB8AC3E}">
        <p14:creationId xmlns:p14="http://schemas.microsoft.com/office/powerpoint/2010/main" val="88404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0E3AA-7951-4A50-9A33-D1FC3E48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INTERNE – VOS FAIBLESSES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53745D-D695-45D6-A89A-77EC762C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u="sng" dirty="0"/>
              <a:t>Ce qui vous manque :</a:t>
            </a:r>
          </a:p>
          <a:p>
            <a:pPr lvl="2"/>
            <a:r>
              <a:rPr lang="fr-FR" sz="2400" dirty="0"/>
              <a:t>Permettre à la clientèle d’avoir plus de choix dans les menus pour agrandir la cible comme les végétariens et/ou les végan</a:t>
            </a:r>
          </a:p>
          <a:p>
            <a:pPr lvl="2"/>
            <a:r>
              <a:rPr lang="fr-FR" sz="2400" dirty="0"/>
              <a:t>Être plus proche de la zone commerciale, qui regroupe également la plupart des boutiques de la ville</a:t>
            </a:r>
          </a:p>
          <a:p>
            <a:pPr lvl="2"/>
            <a:r>
              <a:rPr lang="fr-FR" sz="2400" dirty="0"/>
              <a:t>Avoir un parking privé uniquement dédié à la clientèle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80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C00DB-6C96-4E35-9733-3FDBFC02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INTERNE – VOS FAIBLESSES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17E238-F3D7-4C11-ACB3-B2D30B8D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u="sng" dirty="0"/>
              <a:t>Ce que vos concurrents font de mieux :</a:t>
            </a:r>
          </a:p>
          <a:p>
            <a:pPr lvl="2"/>
            <a:r>
              <a:rPr lang="fr-FR" sz="2400" dirty="0"/>
              <a:t>Beaucoup sont installés près de la zone commerciale les 4 Chemins </a:t>
            </a:r>
          </a:p>
          <a:p>
            <a:pPr lvl="2"/>
            <a:r>
              <a:rPr lang="fr-FR" sz="2400" dirty="0"/>
              <a:t>Certains ont beaucoup plus de choix dans leurs menus comme les Brasseries par exemple</a:t>
            </a:r>
          </a:p>
          <a:p>
            <a:pPr lvl="2"/>
            <a:r>
              <a:rPr lang="fr-FR" sz="2400" dirty="0"/>
              <a:t>Le concurrent le plus direct au niveau de la cible clientèle est le restaurant « </a:t>
            </a:r>
            <a:r>
              <a:rPr lang="fr-FR" sz="2400" dirty="0" err="1"/>
              <a:t>Beef</a:t>
            </a:r>
            <a:r>
              <a:rPr lang="fr-FR" sz="2400" dirty="0"/>
              <a:t> Club L’</a:t>
            </a:r>
            <a:r>
              <a:rPr lang="fr-FR" sz="2400" dirty="0" err="1"/>
              <a:t>Arcadière</a:t>
            </a:r>
            <a:r>
              <a:rPr lang="fr-FR" sz="2400" dirty="0"/>
              <a:t> ». Il est situé plus proche de la zone commerciale </a:t>
            </a:r>
          </a:p>
        </p:txBody>
      </p:sp>
    </p:spTree>
    <p:extLst>
      <p:ext uri="{BB962C8B-B14F-4D97-AF65-F5344CB8AC3E}">
        <p14:creationId xmlns:p14="http://schemas.microsoft.com/office/powerpoint/2010/main" val="428705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D1795-17D3-4806-8D87-7EB04B69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INTERNE – VOS FAIBLESSES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AB309-F435-423E-A8E4-91273BF7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800" u="sng" dirty="0"/>
              <a:t>Limite de vos ressources et de l’offre client :</a:t>
            </a:r>
          </a:p>
          <a:p>
            <a:pPr lvl="2"/>
            <a:r>
              <a:rPr lang="fr-FR" sz="2400" dirty="0"/>
              <a:t>La taille de la salle principale ne peut être agrandit étant donné que le bâtiment est en centre ville.</a:t>
            </a:r>
          </a:p>
          <a:p>
            <a:pPr lvl="2"/>
            <a:r>
              <a:rPr lang="fr-FR" sz="2400" dirty="0"/>
              <a:t>Si l’activité devient plus importante et que la clientèle s’accroit, le seul moyen d’avoir un espace plus grand sera de changer de localisation</a:t>
            </a:r>
          </a:p>
          <a:p>
            <a:pPr lvl="2"/>
            <a:r>
              <a:rPr lang="fr-FR" sz="2400" dirty="0"/>
              <a:t>Le choix de produits proposé aux clients est assez restreint</a:t>
            </a:r>
          </a:p>
          <a:p>
            <a:pPr lvl="2"/>
            <a:r>
              <a:rPr lang="fr-FR" sz="2400" dirty="0"/>
              <a:t>Le restaurant étant situé dans la partie moins active du centre ville, la clientèle regroupe essentiellement les personnes qui vivent ou travaillent aux alentours</a:t>
            </a:r>
          </a:p>
        </p:txBody>
      </p:sp>
    </p:spTree>
    <p:extLst>
      <p:ext uri="{BB962C8B-B14F-4D97-AF65-F5344CB8AC3E}">
        <p14:creationId xmlns:p14="http://schemas.microsoft.com/office/powerpoint/2010/main" val="322371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E9137-FBE8-4B48-8C8A-DA59221F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RESUME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DA7FED-DC68-456D-B8BB-3146350C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Aucun concurrent direct implanté à proximité</a:t>
            </a:r>
          </a:p>
          <a:p>
            <a:pPr marL="0" indent="0" algn="ctr">
              <a:buNone/>
            </a:pPr>
            <a:r>
              <a:rPr lang="fr-FR" dirty="0"/>
              <a:t>Ni avec la même cible de clients</a:t>
            </a:r>
          </a:p>
          <a:p>
            <a:pPr marL="0" indent="0" algn="ctr">
              <a:buNone/>
            </a:pPr>
            <a:r>
              <a:rPr lang="fr-FR" dirty="0"/>
              <a:t>Une viande de qualité proposée</a:t>
            </a:r>
          </a:p>
          <a:p>
            <a:pPr marL="0" indent="0" algn="ctr">
              <a:buNone/>
            </a:pPr>
            <a:r>
              <a:rPr lang="fr-FR" dirty="0"/>
              <a:t>Un sommelier au service des clients</a:t>
            </a:r>
          </a:p>
        </p:txBody>
      </p:sp>
    </p:spTree>
    <p:extLst>
      <p:ext uri="{BB962C8B-B14F-4D97-AF65-F5344CB8AC3E}">
        <p14:creationId xmlns:p14="http://schemas.microsoft.com/office/powerpoint/2010/main" val="3630852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324</TotalTime>
  <Words>822</Words>
  <Application>Microsoft Office PowerPoint</Application>
  <PresentationFormat>Grand écran</PresentationFormat>
  <Paragraphs>76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Organique</vt:lpstr>
      <vt:lpstr>Grillades Oncle SAMMY</vt:lpstr>
      <vt:lpstr>Présentation PowerPoint</vt:lpstr>
      <vt:lpstr>ANALYSE INTERNE – VOS FORCES</vt:lpstr>
      <vt:lpstr>ANALYSE INTERNE – VOS FORCES</vt:lpstr>
      <vt:lpstr>ANALYSE INTERNE – VOS FORCES</vt:lpstr>
      <vt:lpstr>ANALYSE INTERNE – VOS FAIBLESSES</vt:lpstr>
      <vt:lpstr>ANALYSE INTERNE – VOS FAIBLESSES</vt:lpstr>
      <vt:lpstr>ANALYSE INTERNE – VOS FAIBLESSES</vt:lpstr>
      <vt:lpstr>EN RESUME</vt:lpstr>
      <vt:lpstr>ANALYSE EXTERNE –  LES OPPORTUNITES</vt:lpstr>
      <vt:lpstr>ANALYSE EXTERNE –  LES OPPORTUNITES</vt:lpstr>
      <vt:lpstr>ANALYSE EXTERNE –  LES OPPORTUNITES</vt:lpstr>
      <vt:lpstr>ANALYSE EXTERNE –  LES MENACES</vt:lpstr>
      <vt:lpstr>ANALYSE EXTERNE –  LES MENACES</vt:lpstr>
      <vt:lpstr>ANALYSE EXTERNE –  LES MENACES</vt:lpstr>
      <vt:lpstr>EN RESUME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Grillades Oncle SAMMY</dc:title>
  <dc:creator>Acs</dc:creator>
  <cp:lastModifiedBy>Acs</cp:lastModifiedBy>
  <cp:revision>2</cp:revision>
  <dcterms:created xsi:type="dcterms:W3CDTF">2021-10-03T16:24:45Z</dcterms:created>
  <dcterms:modified xsi:type="dcterms:W3CDTF">2021-10-03T21:48:58Z</dcterms:modified>
</cp:coreProperties>
</file>