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342" r:id="rId5"/>
    <p:sldId id="269" r:id="rId6"/>
    <p:sldId id="335" r:id="rId7"/>
    <p:sldId id="339" r:id="rId8"/>
    <p:sldId id="340" r:id="rId9"/>
    <p:sldId id="293" r:id="rId10"/>
    <p:sldId id="338" r:id="rId11"/>
    <p:sldId id="34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579B6A4-E1D3-4913-984A-9640869AD53E}">
          <p14:sldIdLst>
            <p14:sldId id="256"/>
            <p14:sldId id="257"/>
            <p14:sldId id="267"/>
            <p14:sldId id="342"/>
            <p14:sldId id="269"/>
            <p14:sldId id="335"/>
            <p14:sldId id="339"/>
            <p14:sldId id="340"/>
            <p14:sldId id="293"/>
            <p14:sldId id="338"/>
            <p14:sldId id="341"/>
          </p14:sldIdLst>
        </p14:section>
        <p14:section name="Раздел без заголовка" id="{243FB614-B8DC-426A-AB64-311BAE7794A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39CF0-4D0D-4438-B55C-8330BB6513B1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52E01-DC57-44A3-987C-B072E39168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40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56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7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21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368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0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72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340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7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66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5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F8B48-8DBF-4700-8F89-5FFB2C526A1C}" type="datetimeFigureOut">
              <a:rPr lang="ru-RU" smtClean="0"/>
              <a:t>24.11.2020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93E6F-50BD-45D2-97C8-0029BBBBE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37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70391"/>
            <a:ext cx="12192000" cy="2162175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«Разбор и вычисление арифметических выражений»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1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3025" y="1"/>
            <a:ext cx="10753724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Финальный этап: написание отчёта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61369" y="1132310"/>
            <a:ext cx="1169047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Bef>
                <a:spcPts val="1000"/>
              </a:spcBef>
              <a:spcAft>
                <a:spcPts val="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 данной лабораторной работе помимо программной реализации нужно подготовить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отчёт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Требования по оформлению остаются с 1-го курса. Коротко об основных требованиях:</a:t>
            </a:r>
          </a:p>
          <a:p>
            <a:pPr marL="457200" indent="-457200" algn="just">
              <a:spcBef>
                <a:spcPts val="1000"/>
              </a:spcBef>
              <a:spcAft>
                <a:spcPts val="600"/>
              </a:spcAft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Обязательно должно присутствовать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содержание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(которое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генерируется автоматически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по вашим заголовкам разного уровня), шаблон содержания отчёта:</a:t>
            </a:r>
          </a:p>
          <a:p>
            <a:pPr lvl="1" algn="just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Введение	</a:t>
            </a: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Постановка задачи</a:t>
            </a:r>
          </a:p>
          <a:p>
            <a:pPr lvl="1" algn="just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Руководство пользователя</a:t>
            </a:r>
          </a:p>
          <a:p>
            <a:pPr lvl="1" algn="just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Руководство программиста</a:t>
            </a:r>
          </a:p>
          <a:p>
            <a:pPr lvl="2" algn="just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Описание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структуры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программы</a:t>
            </a:r>
          </a:p>
          <a:p>
            <a:pPr lvl="2" algn="just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Описание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структур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данных</a:t>
            </a:r>
          </a:p>
          <a:p>
            <a:pPr lvl="2" algn="just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Описание алгоритмов</a:t>
            </a:r>
          </a:p>
          <a:p>
            <a:pPr lvl="2" algn="just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Конечный автомат</a:t>
            </a:r>
          </a:p>
          <a:p>
            <a:pPr lvl="2" algn="just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Проверка корректности введённой строки (?)</a:t>
            </a:r>
          </a:p>
          <a:p>
            <a:pPr lvl="2" algn="just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Обратная польская запись</a:t>
            </a:r>
          </a:p>
          <a:p>
            <a:pPr lvl="2" algn="just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Вычисление арифметического выражения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Заключение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Литература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algn="just"/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Приложения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algn="just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Титульный лист нужно оформить по образцу с 1-го курса.</a:t>
            </a:r>
          </a:p>
          <a:p>
            <a:pPr marL="457200" indent="-457200" algn="just">
              <a:spcBef>
                <a:spcPts val="1000"/>
              </a:spcBef>
              <a:spcAft>
                <a:spcPts val="0"/>
              </a:spcAft>
              <a:buAutoNum type="arabicPeriod"/>
            </a:pPr>
            <a:endParaRPr lang="ru-RU" sz="16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594" y="4568238"/>
            <a:ext cx="2812721" cy="4708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73766" y="2352139"/>
            <a:ext cx="5078079" cy="392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Основной шрифт 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Times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New Roman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12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, усердствовать внутри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текста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отчёта жирным выделением или курсивом не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нужно. </a:t>
            </a:r>
          </a:p>
          <a:p>
            <a:pPr marL="342900" indent="-342900" algn="just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Использование какого-то другого шрифта допускается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заголовках вашего отчёта. </a:t>
            </a:r>
          </a:p>
          <a:p>
            <a:pPr marL="342900" indent="-342900" algn="just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Одновременное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использование курсива и жирного шрифта не допустимо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L="342900" indent="-342900" algn="just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3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spcBef>
                <a:spcPts val="1000"/>
              </a:spcBef>
              <a:spcAft>
                <a:spcPts val="0"/>
              </a:spcAft>
              <a:buFont typeface="+mj-lt"/>
              <a:buAutoNum type="arabicPeriod" startAt="3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 основном тексте в описании алгоритмов 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вставка кода не нужна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нужно словесное описание алгоритма и пример его работы. Код программы приводится в Приложениях.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30151" y="6572617"/>
            <a:ext cx="86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3025" y="1"/>
            <a:ext cx="10753724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Финальный этап: написание отчёта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66777" y="1132724"/>
                <a:ext cx="11877422" cy="5401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1000"/>
                  </a:spcBef>
                  <a:spcAft>
                    <a:spcPts val="0"/>
                  </a:spcAft>
                  <a:buFont typeface="+mj-lt"/>
                  <a:buAutoNum type="arabicPeriod" startAt="6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Если вы используете описание методов, взятое из какой-то литературы или с какого-то сайта, или ссылаетесь на какую-то информацию извне, нужно указать ссылку на соответствующий пункт литературы (выделяем текст, на который нужно повесить ссылку, в шапке</a:t>
                </a:r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Word 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находим вкладку Ссылки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Вставить сноску, внизу страницы появится поле для написание сноски)</a:t>
                </a:r>
              </a:p>
              <a:p>
                <a:pPr marL="342900" indent="-342900" algn="just">
                  <a:spcBef>
                    <a:spcPts val="1000"/>
                  </a:spcBef>
                  <a:spcAft>
                    <a:spcPts val="0"/>
                  </a:spcAft>
                  <a:buFont typeface="+mj-lt"/>
                  <a:buAutoNum type="arabicPeriod" startAt="6"/>
                </a:pPr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1000"/>
                  </a:spcBef>
                  <a:spcAft>
                    <a:spcPts val="0"/>
                  </a:spcAft>
                  <a:buFont typeface="+mj-lt"/>
                  <a:buAutoNum type="arabicPeriod" startAt="6"/>
                </a:pP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1000"/>
                  </a:spcBef>
                  <a:spcAft>
                    <a:spcPts val="0"/>
                  </a:spcAft>
                  <a:buFont typeface="+mj-lt"/>
                  <a:buAutoNum type="arabicPeriod" startAt="6"/>
                </a:pP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1000"/>
                  </a:spcBef>
                  <a:spcAft>
                    <a:spcPts val="0"/>
                  </a:spcAft>
                  <a:buFont typeface="+mj-lt"/>
                  <a:buAutoNum type="arabicPeriod" startAt="6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Выравнивание основного текста должно быть </a:t>
                </a:r>
                <a:r>
                  <a:rPr lang="ru-RU" b="1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по ширине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 соблюдение красной строки обязательно.</a:t>
                </a:r>
              </a:p>
              <a:p>
                <a:pPr marL="342900" indent="-342900" algn="just">
                  <a:spcBef>
                    <a:spcPts val="1000"/>
                  </a:spcBef>
                  <a:spcAft>
                    <a:spcPts val="0"/>
                  </a:spcAft>
                  <a:buFont typeface="+mj-lt"/>
                  <a:buAutoNum type="arabicPeriod" startAt="6"/>
                </a:pPr>
                <a:endParaRPr lang="ru-RU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1000"/>
                  </a:spcBef>
                  <a:spcAft>
                    <a:spcPts val="0"/>
                  </a:spcAft>
                  <a:buFont typeface="+mj-lt"/>
                  <a:buAutoNum type="arabicPeriod" startAt="6"/>
                </a:pP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1000"/>
                  </a:spcBef>
                  <a:spcAft>
                    <a:spcPts val="0"/>
                  </a:spcAft>
                  <a:buFont typeface="+mj-lt"/>
                  <a:buAutoNum type="arabicPeriod" startAt="6"/>
                </a:pP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1000"/>
                  </a:spcBef>
                  <a:spcAft>
                    <a:spcPts val="0"/>
                  </a:spcAft>
                  <a:buFont typeface="+mj-lt"/>
                  <a:buAutoNum type="arabicPeriod" startAt="6"/>
                </a:pPr>
                <a:endParaRPr lang="ru-RU" dirty="0" smtClean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1000"/>
                  </a:spcBef>
                  <a:spcAft>
                    <a:spcPts val="0"/>
                  </a:spcAft>
                  <a:buFont typeface="+mj-lt"/>
                  <a:buAutoNum type="arabicPeriod" startAt="6"/>
                </a:pP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Рисунки должны быть подписаны (правой кнопкой мыши по рисунку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Вставить название…), если вы правильно выполняете вставку названий, то нумерация при перемещении картинок будет меняться автоматически с положением рисунка.</a:t>
                </a:r>
                <a:endParaRPr lang="ru-RU" sz="16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7" y="1132724"/>
                <a:ext cx="11877422" cy="5401479"/>
              </a:xfrm>
              <a:prstGeom prst="rect">
                <a:avLst/>
              </a:prstGeom>
              <a:blipFill>
                <a:blip r:embed="rId3"/>
                <a:stretch>
                  <a:fillRect l="-308" t="-677" r="-410" b="-9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467" y="3964490"/>
            <a:ext cx="5944982" cy="15666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241" y="2371233"/>
            <a:ext cx="6905625" cy="1190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30151" y="6572617"/>
            <a:ext cx="861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1475" y="1"/>
            <a:ext cx="10675273" cy="1057274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373853" y="6572617"/>
            <a:ext cx="81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24692" y="1218796"/>
            <a:ext cx="11972056" cy="51820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реализовать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для разбора и вычисления арифметических выражений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арифметическому выражению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содержать скобки (),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желанию добавить поддержку разного вида скобок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[], {},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скобки не поддерживаемые программой должны вызывать исключения;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содержать константы и символьные переменные (строчные буквы латинского алфавита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поддерживаемые операции: сложение ( + ), вычитание (  ̶̶  ), умножение ( * ), деление ( / ), возведение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(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^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), операция взятия модуля ( |  | );</a:t>
            </a:r>
          </a:p>
          <a:p>
            <a:pPr marL="0" indent="0" algn="just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программе</a:t>
            </a: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класс,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</a:p>
          <a:p>
            <a:pPr marL="971550" lvl="1" indent="-514350" algn="just"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вход строку, содержащую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арифметическое выражение;</a:t>
            </a:r>
          </a:p>
          <a:p>
            <a:pPr marL="971550" lvl="1" indent="-514350" algn="just"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её разбор, выводит сообщение об ошибке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некорректного задания выражения;</a:t>
            </a:r>
          </a:p>
          <a:p>
            <a:pPr marL="971550" lvl="1" indent="-514350" algn="just"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значения выражения при заданных значениях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 и выводит результат.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и хранение выражения необходимо осуществлять в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обратной польской записи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тесты, содержащие различные типы выражений (не менее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тестов).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43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9675" y="1"/>
            <a:ext cx="10887074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8127" y="1085171"/>
            <a:ext cx="12096748" cy="5305119"/>
          </a:xfrm>
        </p:spPr>
        <p:txBody>
          <a:bodyPr>
            <a:noAutofit/>
          </a:bodyPr>
          <a:lstStyle/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пользователя вашего класса должна быть предоставлена возможность: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создать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 класса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PolishConvertor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PolishConvertor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Convertor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ввести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арифметическое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выражение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expression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=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“(1+2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a+|-3|+4)/4”;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воспользоваться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функцией для перевода выражения в обратную польскую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запись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* a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Convertor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.ConvertToPolish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(expression);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выражение содержит переменные, то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можно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их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добавить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Convertor</a:t>
            </a:r>
            <a:r>
              <a:rPr lang="ru-RU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</a:t>
            </a:r>
            <a:r>
              <a:rPr lang="ru-RU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AddVar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ru-RU" sz="18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'a'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2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произвести вычисление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выражения</a:t>
            </a:r>
          </a:p>
          <a:p>
            <a:pPr marL="0" lvl="0"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8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double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res = </a:t>
            </a:r>
            <a:r>
              <a:rPr lang="en-US" sz="1800" dirty="0" err="1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Convertor.Calculat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e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было введено выражение с ошибкой или недопустимое значение переменной, пользователь получит сообщение об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ошибке (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используйте </a:t>
            </a:r>
            <a:r>
              <a:rPr lang="en-US" sz="2000" dirty="0" smtClean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throw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std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::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logic_error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(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ru-RU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...</a:t>
            </a:r>
            <a:r>
              <a:rPr lang="en-US" sz="2000" dirty="0" smtClean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"</a:t>
            </a: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)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373853" y="6572617"/>
            <a:ext cx="81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6738" y="1927885"/>
            <a:ext cx="3495455" cy="382386"/>
          </a:xfrm>
          <a:prstGeom prst="rect">
            <a:avLst/>
          </a:prstGeom>
          <a:solidFill>
            <a:srgbClr val="003896">
              <a:alpha val="22000"/>
            </a:srgbClr>
          </a:solidFill>
          <a:ln>
            <a:solidFill>
              <a:srgbClr val="003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256738" y="2685984"/>
            <a:ext cx="4199648" cy="382386"/>
          </a:xfrm>
          <a:prstGeom prst="rect">
            <a:avLst/>
          </a:prstGeom>
          <a:solidFill>
            <a:srgbClr val="003896">
              <a:alpha val="22000"/>
            </a:srgbClr>
          </a:solidFill>
          <a:ln>
            <a:solidFill>
              <a:srgbClr val="003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256738" y="3540624"/>
            <a:ext cx="6144062" cy="382386"/>
          </a:xfrm>
          <a:prstGeom prst="rect">
            <a:avLst/>
          </a:prstGeom>
          <a:solidFill>
            <a:srgbClr val="003896">
              <a:alpha val="22000"/>
            </a:srgbClr>
          </a:solidFill>
          <a:ln>
            <a:solidFill>
              <a:srgbClr val="003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256738" y="4383338"/>
            <a:ext cx="3285248" cy="382386"/>
          </a:xfrm>
          <a:prstGeom prst="rect">
            <a:avLst/>
          </a:prstGeom>
          <a:solidFill>
            <a:srgbClr val="003896">
              <a:alpha val="22000"/>
            </a:srgbClr>
          </a:solidFill>
          <a:ln>
            <a:solidFill>
              <a:srgbClr val="003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256738" y="5254389"/>
            <a:ext cx="4672614" cy="382386"/>
          </a:xfrm>
          <a:prstGeom prst="rect">
            <a:avLst/>
          </a:prstGeom>
          <a:solidFill>
            <a:srgbClr val="003896">
              <a:alpha val="22000"/>
            </a:srgbClr>
          </a:solidFill>
          <a:ln>
            <a:solidFill>
              <a:srgbClr val="0038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7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09675" y="1"/>
            <a:ext cx="10887074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структуры данных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7617" y="1295375"/>
            <a:ext cx="12096748" cy="5305119"/>
          </a:xfrm>
        </p:spPr>
        <p:txBody>
          <a:bodyPr>
            <a:noAutofit/>
          </a:bodyPr>
          <a:lstStyle/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данном описании я использую конкретные структуры данных, однако это не значит, что использование чего-то другого (очереди) не может быть целесообразным. Если видите использование другой структуры – дерзайте.</a:t>
            </a:r>
          </a:p>
          <a:p>
            <a:pPr indent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Требования:</a:t>
            </a:r>
          </a:p>
          <a:p>
            <a:pPr marL="571500" indent="-3429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Структуры данных должны быть </a:t>
            </a: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реализованы самостоятельно.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 реализации имеется некоторая свобода выбора: стек на массиве или списке, очередь унаследованная от стека или написанная с нуля – выбор за вами.</a:t>
            </a:r>
          </a:p>
          <a:p>
            <a:pPr marL="571500" indent="-3429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Структуры данных должны быть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подключены как статические библиотеки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571500" indent="-3429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Тесты на структуры данных в данной работе не обязательны, считается, что вы их уже протестировали в предыдущих лабораторных работах. Обозначенные 15 тестов должны исчерпывающе проверять именно работу с разного вида выражениями, а не со структурами.</a:t>
            </a:r>
          </a:p>
          <a:p>
            <a:pPr marL="571500" indent="-3429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20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indent="-34290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1373853" y="6572617"/>
            <a:ext cx="81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201207"/>
            <a:ext cx="12192000" cy="5371409"/>
          </a:xfrm>
        </p:spPr>
        <p:txBody>
          <a:bodyPr numCol="1">
            <a:noAutofit/>
          </a:bodyPr>
          <a:lstStyle/>
          <a:p>
            <a:pPr marL="216000" indent="0" algn="just">
              <a:spcBef>
                <a:spcPts val="1200"/>
              </a:spcBef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некоторая абстрактная модель, содержащая конечное число состояний чего-либо. Используется для представления и управления потоком выполнения каких-либо команд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6000" indent="0" algn="just">
              <a:spcBef>
                <a:spcPts val="120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0" algn="just">
              <a:spcBef>
                <a:spcPts val="120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осуществлять конвертирование в обратную польскую запись, необходимо разбить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 на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лексемы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проверкой корректности введённого выражения.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Именно для этого предлагается использовать конечный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6000" indent="0" algn="just">
              <a:spcBef>
                <a:spcPts val="12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Прежде чем проверять корректность того или иного выражения (не обязательно арифметического), его следует формально описать (по-другому говорят — ввести грамматику). Существует несколько способов для подобных описаний, например, синтаксические диаграммы, регулярные выражения, форма Бэкуса — Наура.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0" algn="just">
              <a:spcBef>
                <a:spcPts val="1200"/>
              </a:spcBef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0" algn="just">
              <a:spcBef>
                <a:spcPts val="120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0" algn="just">
              <a:spcBef>
                <a:spcPts val="1200"/>
              </a:spcBef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0" algn="just">
              <a:spcBef>
                <a:spcPts val="1200"/>
              </a:spcBef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0" algn="just">
              <a:spcBef>
                <a:spcPts val="1200"/>
              </a:spcBef>
              <a:buNone/>
            </a:pPr>
            <a:endParaRPr lang="ru-RU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indent="457200" algn="just">
              <a:spcBef>
                <a:spcPts val="1200"/>
              </a:spcBef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457200" algn="just">
              <a:spcBef>
                <a:spcPts val="1200"/>
              </a:spcBef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457200" algn="just">
              <a:spcBef>
                <a:spcPts val="1200"/>
              </a:spcBef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02254" y="123240"/>
            <a:ext cx="10887074" cy="792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Разбор использующихся алгоритмов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73853" y="6572617"/>
            <a:ext cx="81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7" y="4496771"/>
            <a:ext cx="9172989" cy="19123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95640" y="4931833"/>
            <a:ext cx="239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Обязательно!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унарные операции (минус и модуль)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нецелые числа (числа с точкой)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9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" y="1201207"/>
            <a:ext cx="12107916" cy="1363317"/>
          </a:xfrm>
        </p:spPr>
        <p:txBody>
          <a:bodyPr numCol="1">
            <a:noAutofit/>
          </a:bodyPr>
          <a:lstStyle/>
          <a:p>
            <a:pPr marL="216000" indent="457200" algn="just">
              <a:spcBef>
                <a:spcPts val="1200"/>
              </a:spcBef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для конечного автомата</a:t>
            </a:r>
          </a:p>
          <a:p>
            <a:pPr marL="216000" indent="457200" algn="just">
              <a:spcBef>
                <a:spcPts val="12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каждой итерации автомата мы просматриваем i-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символ строки.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Конечный автомат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16000" indent="457200" algn="just">
              <a:spcBef>
                <a:spcPts val="1200"/>
              </a:spcBef>
              <a:buNone/>
            </a:pP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457200" algn="just">
              <a:spcBef>
                <a:spcPts val="1200"/>
              </a:spcBef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02254" y="123240"/>
            <a:ext cx="10887074" cy="792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Разбор использующихся алгоритмов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3853" y="6572617"/>
            <a:ext cx="81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61" y="2564524"/>
            <a:ext cx="10612592" cy="32709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6019376"/>
            <a:ext cx="8208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0" algn="just">
              <a:spcBef>
                <a:spcPts val="1200"/>
              </a:spcBef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(3 * 5 + 8 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(-2.0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+ 3 * 2)) – исходное 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421070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5103" y="1069171"/>
            <a:ext cx="11981794" cy="4869174"/>
          </a:xfrm>
        </p:spPr>
        <p:txBody>
          <a:bodyPr numCol="1">
            <a:noAutofit/>
          </a:bodyPr>
          <a:lstStyle/>
          <a:p>
            <a:pPr marL="216000" indent="457200" algn="just">
              <a:spcBef>
                <a:spcPts val="1200"/>
              </a:spcBef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составления обратной польской записи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457200" algn="just"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Проходим по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сформированному списку лексем. 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текущая лексема это число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переменная, то сразу записываем его в польскую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запись.</a:t>
            </a:r>
          </a:p>
          <a:p>
            <a:pPr marL="673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текущая лексема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операция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то смотрим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её приоритет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16100" lvl="1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её приоритет больше, чем приоритет лежащей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вершине стека,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она просто кладётся в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стек;</a:t>
            </a:r>
          </a:p>
          <a:p>
            <a:pPr marL="1016100" lvl="1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её приоритет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чем приоритет лежащей на вершине стека,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элементы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стека изымаются и записываются в польскую запись, пока приоритет не станет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больше;</a:t>
            </a:r>
          </a:p>
          <a:p>
            <a:pPr marL="673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текущая лексема это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скобка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модульная скобка, то открывающаяся скобка кладётся поверх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стека,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 не встретится закрывающая скобка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73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встречаем закрывающую скобку, содержимое стека изымается до открывающейся скобки (сама скобка  изымается, но не записывается в польскую запись); 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встречаем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вычитание,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 мы проверяем, является ли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 операция унарной,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т.е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необходимо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вычислить его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местоположение (унарный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минус может стоять либо перед открывающей скобкой, либо в самом начале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строки, 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любом другом случае этот минус либо бинарный, либо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ошибочный).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457200" algn="just">
              <a:spcBef>
                <a:spcPts val="1200"/>
              </a:spcBef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02254" y="123240"/>
            <a:ext cx="10887074" cy="792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Разбор использующихся алгоритмов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5103" y="5733726"/>
            <a:ext cx="63902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algn="just">
              <a:buNone/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Пример. </a:t>
            </a:r>
          </a:p>
          <a:p>
            <a:pPr marL="21600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* 5 + 8 / (2.0 + 3 * 2)) </a:t>
            </a:r>
            <a:endParaRPr lang="ru-RU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обратная польская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запись*:  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5 * 8 2.0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ru-RU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* + / +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632029" y="5733726"/>
            <a:ext cx="54548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algn="just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- в отчёте пример нужно разобрать подробно, а не только привести начальный и конечный результат, и он должен отличаться от приведённого здесь примера.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73853" y="6572617"/>
            <a:ext cx="81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19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0" y="1159165"/>
            <a:ext cx="12107916" cy="5168063"/>
          </a:xfrm>
        </p:spPr>
        <p:txBody>
          <a:bodyPr numCol="1">
            <a:noAutofit/>
          </a:bodyPr>
          <a:lstStyle/>
          <a:p>
            <a:pPr marL="216000" indent="457200" algn="just">
              <a:spcBef>
                <a:spcPts val="1200"/>
              </a:spcBef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вычисления арифметического выражения на основе обратной польской записи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457200" algn="just">
              <a:spcBef>
                <a:spcPts val="1200"/>
              </a:spcBef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Создаём изначально пустой стек. Выполняем следующие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операции: </a:t>
            </a:r>
          </a:p>
          <a:p>
            <a:pPr marL="673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очередной элемент строки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является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 арифметической операции, то он заносится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(то есть в стеке храним числа или переменные);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73200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 элемент – знак арифметической операции, то из стека изымаются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два последние элемента (или один в случае унарной операции: унарный минус или модуль)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над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ними/ним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встреченная арифметическая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операция.</a:t>
            </a:r>
          </a:p>
          <a:p>
            <a:pPr marL="216000" indent="457200" algn="just">
              <a:spcBef>
                <a:spcPts val="12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того, как дошли до конца строки, при правильно введённом выражении в стеке останется одно число – результат исходного арифметического выражения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16000" indent="457200" algn="just">
              <a:spcBef>
                <a:spcPts val="1200"/>
              </a:spcBef>
              <a:buNone/>
            </a:pP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457200" algn="just">
              <a:spcBef>
                <a:spcPts val="1200"/>
              </a:spcBef>
              <a:buNone/>
            </a:pP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457200" algn="just">
              <a:spcBef>
                <a:spcPts val="1200"/>
              </a:spcBef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ошибок ввода выражения, которые вы можете отследить, нужно отловить до операции вычисления арифметического выражения.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457200" algn="just">
              <a:spcBef>
                <a:spcPts val="1200"/>
              </a:spcBef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102254" y="123240"/>
            <a:ext cx="10887074" cy="792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Разбор использующихся алгоритмов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3853" y="6572617"/>
            <a:ext cx="81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9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3025" y="1"/>
            <a:ext cx="10753724" cy="1057274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подробный пример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243638"/>
            <a:ext cx="12192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Выражение: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(3 * 5 + 8 / (2.0 + 3 * 2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= 16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Его обратная польская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запись: 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3 5 * 8 3 2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2.0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+ 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3 5 * 8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2.0 3 2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* + / </a:t>
            </a:r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??? </a:t>
            </a:r>
          </a:p>
          <a:p>
            <a:pPr marL="216000" algn="just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endParaRPr lang="ru-R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 дошли до конца польской записи, в стеке лежит ответ.</a:t>
            </a:r>
          </a:p>
          <a:p>
            <a:pPr marL="216000" algn="just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бы в стеке осталось что-то еще – выражение было введено некорректно.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3811" y="2066940"/>
            <a:ext cx="822378" cy="2862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00111" y="2079586"/>
            <a:ext cx="810943" cy="2862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98411" y="2066940"/>
            <a:ext cx="810943" cy="2862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</a:t>
            </a: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2941" y="2066940"/>
            <a:ext cx="813968" cy="2862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8.0</a:t>
            </a: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12701" y="2051692"/>
            <a:ext cx="810943" cy="2862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12386" y="2055216"/>
            <a:ext cx="813969" cy="2862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16.0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4377" y="2066940"/>
            <a:ext cx="803212" cy="2862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184110" y="3511059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endCxn id="19" idx="0"/>
          </p:cNvCxnSpPr>
          <p:nvPr/>
        </p:nvCxnSpPr>
        <p:spPr>
          <a:xfrm>
            <a:off x="2345372" y="2520290"/>
            <a:ext cx="0" cy="990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4565101" y="350579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endCxn id="23" idx="0"/>
          </p:cNvCxnSpPr>
          <p:nvPr/>
        </p:nvCxnSpPr>
        <p:spPr>
          <a:xfrm>
            <a:off x="4726363" y="2515027"/>
            <a:ext cx="0" cy="990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Прямоугольник 24"/>
          <p:cNvSpPr/>
          <p:nvPr/>
        </p:nvSpPr>
        <p:spPr>
          <a:xfrm>
            <a:off x="5957255" y="3516573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endCxn id="25" idx="0"/>
          </p:cNvCxnSpPr>
          <p:nvPr/>
        </p:nvCxnSpPr>
        <p:spPr>
          <a:xfrm>
            <a:off x="6118517" y="2525804"/>
            <a:ext cx="0" cy="990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7383623" y="348288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endCxn id="27" idx="0"/>
          </p:cNvCxnSpPr>
          <p:nvPr/>
        </p:nvCxnSpPr>
        <p:spPr>
          <a:xfrm>
            <a:off x="7544885" y="2492112"/>
            <a:ext cx="0" cy="990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8793556" y="3505796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endParaRPr lang="ru-RU" dirty="0"/>
          </a:p>
        </p:txBody>
      </p:sp>
      <p:cxnSp>
        <p:nvCxnSpPr>
          <p:cNvPr id="30" name="Прямая со стрелкой 29"/>
          <p:cNvCxnSpPr>
            <a:endCxn id="29" idx="0"/>
          </p:cNvCxnSpPr>
          <p:nvPr/>
        </p:nvCxnSpPr>
        <p:spPr>
          <a:xfrm>
            <a:off x="8954818" y="2515027"/>
            <a:ext cx="0" cy="990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36001" y="2066940"/>
            <a:ext cx="803212" cy="28623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endParaRPr lang="ru-R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373853" y="6572617"/>
            <a:ext cx="81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4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1278</Words>
  <Application>Microsoft Office PowerPoint</Application>
  <PresentationFormat>Широкоэкранный</PresentationFormat>
  <Paragraphs>211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Лабораторная работа  «Разбор и вычисление арифметических выражений»</vt:lpstr>
      <vt:lpstr>Постановка задачи </vt:lpstr>
      <vt:lpstr>Пользовательский интерфейс</vt:lpstr>
      <vt:lpstr>Используемые структуры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Очень подробный пример</vt:lpstr>
      <vt:lpstr>Финальный этап: написание отчёта [1]</vt:lpstr>
      <vt:lpstr>Финальный этап: написание отчёта [2]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Марина Усова</dc:creator>
  <cp:lastModifiedBy>Marina Usova</cp:lastModifiedBy>
  <cp:revision>218</cp:revision>
  <dcterms:created xsi:type="dcterms:W3CDTF">2019-05-19T16:59:50Z</dcterms:created>
  <dcterms:modified xsi:type="dcterms:W3CDTF">2020-11-24T09:55:12Z</dcterms:modified>
</cp:coreProperties>
</file>