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2" r:id="rId4"/>
    <p:sldId id="303" r:id="rId5"/>
    <p:sldId id="304" r:id="rId6"/>
    <p:sldId id="406" r:id="rId7"/>
    <p:sldId id="407" r:id="rId8"/>
    <p:sldId id="411" r:id="rId9"/>
    <p:sldId id="416" r:id="rId10"/>
    <p:sldId id="306" r:id="rId11"/>
    <p:sldId id="307" r:id="rId12"/>
    <p:sldId id="309" r:id="rId13"/>
    <p:sldId id="424" r:id="rId14"/>
    <p:sldId id="417" r:id="rId15"/>
    <p:sldId id="419" r:id="rId16"/>
    <p:sldId id="421" r:id="rId17"/>
    <p:sldId id="423" r:id="rId18"/>
    <p:sldId id="426" r:id="rId19"/>
    <p:sldId id="432" r:id="rId20"/>
    <p:sldId id="427" r:id="rId21"/>
    <p:sldId id="428" r:id="rId22"/>
    <p:sldId id="429" r:id="rId23"/>
    <p:sldId id="430" r:id="rId24"/>
    <p:sldId id="3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94660"/>
  </p:normalViewPr>
  <p:slideViewPr>
    <p:cSldViewPr snapToGrid="0">
      <p:cViewPr varScale="1">
        <p:scale>
          <a:sx n="67" d="100"/>
          <a:sy n="67" d="100"/>
        </p:scale>
        <p:origin x="5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6115-5E9F-4CE9-BA66-EF06A7A1B1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614224-18A7-4628-A238-D1FACBC31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8A1D55-39E2-4FCE-8E54-8CAB347D5FE2}"/>
              </a:ext>
            </a:extLst>
          </p:cNvPr>
          <p:cNvSpPr>
            <a:spLocks noGrp="1"/>
          </p:cNvSpPr>
          <p:nvPr>
            <p:ph type="dt" sz="half" idx="10"/>
          </p:nvPr>
        </p:nvSpPr>
        <p:spPr/>
        <p:txBody>
          <a:bodyPr/>
          <a:lstStyle/>
          <a:p>
            <a:fld id="{A52D0881-796B-43E1-B43C-4E1F245438D3}" type="datetimeFigureOut">
              <a:rPr lang="en-IN" smtClean="0"/>
              <a:t>27-01-2023</a:t>
            </a:fld>
            <a:endParaRPr lang="en-IN"/>
          </a:p>
        </p:txBody>
      </p:sp>
      <p:sp>
        <p:nvSpPr>
          <p:cNvPr id="5" name="Footer Placeholder 4">
            <a:extLst>
              <a:ext uri="{FF2B5EF4-FFF2-40B4-BE49-F238E27FC236}">
                <a16:creationId xmlns:a16="http://schemas.microsoft.com/office/drawing/2014/main" id="{B56F6981-4885-4FD8-B085-52FDE40F4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3B723C-DBE9-40DD-BC45-92913B177DD3}"/>
              </a:ext>
            </a:extLst>
          </p:cNvPr>
          <p:cNvSpPr>
            <a:spLocks noGrp="1"/>
          </p:cNvSpPr>
          <p:nvPr>
            <p:ph type="sldNum" sz="quarter" idx="12"/>
          </p:nvPr>
        </p:nvSpPr>
        <p:spPr/>
        <p:txBody>
          <a:bodyPr/>
          <a:lstStyle/>
          <a:p>
            <a:fld id="{EB388ED6-02BB-43E3-AD64-5757D0A6F97C}" type="slidenum">
              <a:rPr lang="en-IN" smtClean="0"/>
              <a:t>‹#›</a:t>
            </a:fld>
            <a:endParaRPr lang="en-IN"/>
          </a:p>
        </p:txBody>
      </p:sp>
    </p:spTree>
    <p:extLst>
      <p:ext uri="{BB962C8B-B14F-4D97-AF65-F5344CB8AC3E}">
        <p14:creationId xmlns:p14="http://schemas.microsoft.com/office/powerpoint/2010/main" val="254627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899A-B0B8-43CA-8704-9A03307F58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19493D-8012-422E-915F-ACBACBFDA2F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99BC07-87C3-4F8F-917B-5D4C90EFE91F}"/>
              </a:ext>
            </a:extLst>
          </p:cNvPr>
          <p:cNvSpPr>
            <a:spLocks noGrp="1"/>
          </p:cNvSpPr>
          <p:nvPr>
            <p:ph type="dt" sz="half" idx="10"/>
          </p:nvPr>
        </p:nvSpPr>
        <p:spPr/>
        <p:txBody>
          <a:bodyPr/>
          <a:lstStyle/>
          <a:p>
            <a:fld id="{A52D0881-796B-43E1-B43C-4E1F245438D3}" type="datetimeFigureOut">
              <a:rPr lang="en-IN" smtClean="0"/>
              <a:t>27-01-2023</a:t>
            </a:fld>
            <a:endParaRPr lang="en-IN"/>
          </a:p>
        </p:txBody>
      </p:sp>
      <p:sp>
        <p:nvSpPr>
          <p:cNvPr id="5" name="Footer Placeholder 4">
            <a:extLst>
              <a:ext uri="{FF2B5EF4-FFF2-40B4-BE49-F238E27FC236}">
                <a16:creationId xmlns:a16="http://schemas.microsoft.com/office/drawing/2014/main" id="{42D7E56A-4203-48C0-B76B-96915F8CD9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5610C-3B79-432E-93D5-7C8BD9476817}"/>
              </a:ext>
            </a:extLst>
          </p:cNvPr>
          <p:cNvSpPr>
            <a:spLocks noGrp="1"/>
          </p:cNvSpPr>
          <p:nvPr>
            <p:ph type="sldNum" sz="quarter" idx="12"/>
          </p:nvPr>
        </p:nvSpPr>
        <p:spPr/>
        <p:txBody>
          <a:bodyPr/>
          <a:lstStyle/>
          <a:p>
            <a:fld id="{EB388ED6-02BB-43E3-AD64-5757D0A6F97C}" type="slidenum">
              <a:rPr lang="en-IN" smtClean="0"/>
              <a:t>‹#›</a:t>
            </a:fld>
            <a:endParaRPr lang="en-IN"/>
          </a:p>
        </p:txBody>
      </p:sp>
    </p:spTree>
    <p:extLst>
      <p:ext uri="{BB962C8B-B14F-4D97-AF65-F5344CB8AC3E}">
        <p14:creationId xmlns:p14="http://schemas.microsoft.com/office/powerpoint/2010/main" val="339607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F008BC-A616-4AF2-88B0-7A3BFAE27A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1FFC62-B282-4D8B-B694-85A13EAA46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91B7A4-9540-4C08-AB5C-C63A2A2D2BB3}"/>
              </a:ext>
            </a:extLst>
          </p:cNvPr>
          <p:cNvSpPr>
            <a:spLocks noGrp="1"/>
          </p:cNvSpPr>
          <p:nvPr>
            <p:ph type="dt" sz="half" idx="10"/>
          </p:nvPr>
        </p:nvSpPr>
        <p:spPr/>
        <p:txBody>
          <a:bodyPr/>
          <a:lstStyle/>
          <a:p>
            <a:fld id="{A52D0881-796B-43E1-B43C-4E1F245438D3}" type="datetimeFigureOut">
              <a:rPr lang="en-IN" smtClean="0"/>
              <a:t>27-01-2023</a:t>
            </a:fld>
            <a:endParaRPr lang="en-IN"/>
          </a:p>
        </p:txBody>
      </p:sp>
      <p:sp>
        <p:nvSpPr>
          <p:cNvPr id="5" name="Footer Placeholder 4">
            <a:extLst>
              <a:ext uri="{FF2B5EF4-FFF2-40B4-BE49-F238E27FC236}">
                <a16:creationId xmlns:a16="http://schemas.microsoft.com/office/drawing/2014/main" id="{8172B65E-0015-4285-9B13-5E40F7FE3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A86BE4-0B24-4E29-B1E4-D3347DD79F45}"/>
              </a:ext>
            </a:extLst>
          </p:cNvPr>
          <p:cNvSpPr>
            <a:spLocks noGrp="1"/>
          </p:cNvSpPr>
          <p:nvPr>
            <p:ph type="sldNum" sz="quarter" idx="12"/>
          </p:nvPr>
        </p:nvSpPr>
        <p:spPr/>
        <p:txBody>
          <a:bodyPr/>
          <a:lstStyle/>
          <a:p>
            <a:fld id="{EB388ED6-02BB-43E3-AD64-5757D0A6F97C}" type="slidenum">
              <a:rPr lang="en-IN" smtClean="0"/>
              <a:t>‹#›</a:t>
            </a:fld>
            <a:endParaRPr lang="en-IN"/>
          </a:p>
        </p:txBody>
      </p:sp>
    </p:spTree>
    <p:extLst>
      <p:ext uri="{BB962C8B-B14F-4D97-AF65-F5344CB8AC3E}">
        <p14:creationId xmlns:p14="http://schemas.microsoft.com/office/powerpoint/2010/main" val="4139356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4ADB-B416-4319-BBD4-ECFC2BDA79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86D659-C75B-454D-8770-5B216AB92F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E6916A-8213-4511-95A6-10F658027710}"/>
              </a:ext>
            </a:extLst>
          </p:cNvPr>
          <p:cNvSpPr>
            <a:spLocks noGrp="1"/>
          </p:cNvSpPr>
          <p:nvPr>
            <p:ph type="dt" sz="half" idx="10"/>
          </p:nvPr>
        </p:nvSpPr>
        <p:spPr/>
        <p:txBody>
          <a:bodyPr/>
          <a:lstStyle/>
          <a:p>
            <a:fld id="{A52D0881-796B-43E1-B43C-4E1F245438D3}" type="datetimeFigureOut">
              <a:rPr lang="en-IN" smtClean="0"/>
              <a:t>27-01-2023</a:t>
            </a:fld>
            <a:endParaRPr lang="en-IN"/>
          </a:p>
        </p:txBody>
      </p:sp>
      <p:sp>
        <p:nvSpPr>
          <p:cNvPr id="5" name="Footer Placeholder 4">
            <a:extLst>
              <a:ext uri="{FF2B5EF4-FFF2-40B4-BE49-F238E27FC236}">
                <a16:creationId xmlns:a16="http://schemas.microsoft.com/office/drawing/2014/main" id="{3C8606DF-000C-4414-9DDF-C5D52D47F7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7555AB-E94E-4832-AA21-FC33197362A4}"/>
              </a:ext>
            </a:extLst>
          </p:cNvPr>
          <p:cNvSpPr>
            <a:spLocks noGrp="1"/>
          </p:cNvSpPr>
          <p:nvPr>
            <p:ph type="sldNum" sz="quarter" idx="12"/>
          </p:nvPr>
        </p:nvSpPr>
        <p:spPr/>
        <p:txBody>
          <a:bodyPr/>
          <a:lstStyle/>
          <a:p>
            <a:fld id="{EB388ED6-02BB-43E3-AD64-5757D0A6F97C}" type="slidenum">
              <a:rPr lang="en-IN" smtClean="0"/>
              <a:t>‹#›</a:t>
            </a:fld>
            <a:endParaRPr lang="en-IN"/>
          </a:p>
        </p:txBody>
      </p:sp>
    </p:spTree>
    <p:extLst>
      <p:ext uri="{BB962C8B-B14F-4D97-AF65-F5344CB8AC3E}">
        <p14:creationId xmlns:p14="http://schemas.microsoft.com/office/powerpoint/2010/main" val="79536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DD6E-A819-40D2-AFEC-14917F1AE4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6CEE40-04D1-48A0-AD5D-7737B8A0E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400F4C-08C8-4EBC-B493-FDA301D72239}"/>
              </a:ext>
            </a:extLst>
          </p:cNvPr>
          <p:cNvSpPr>
            <a:spLocks noGrp="1"/>
          </p:cNvSpPr>
          <p:nvPr>
            <p:ph type="dt" sz="half" idx="10"/>
          </p:nvPr>
        </p:nvSpPr>
        <p:spPr/>
        <p:txBody>
          <a:bodyPr/>
          <a:lstStyle/>
          <a:p>
            <a:fld id="{A52D0881-796B-43E1-B43C-4E1F245438D3}" type="datetimeFigureOut">
              <a:rPr lang="en-IN" smtClean="0"/>
              <a:t>27-01-2023</a:t>
            </a:fld>
            <a:endParaRPr lang="en-IN"/>
          </a:p>
        </p:txBody>
      </p:sp>
      <p:sp>
        <p:nvSpPr>
          <p:cNvPr id="5" name="Footer Placeholder 4">
            <a:extLst>
              <a:ext uri="{FF2B5EF4-FFF2-40B4-BE49-F238E27FC236}">
                <a16:creationId xmlns:a16="http://schemas.microsoft.com/office/drawing/2014/main" id="{2EE351FD-491D-496F-88EC-21D9195C6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4D2E36-1899-4DA2-951A-BC33321B5A24}"/>
              </a:ext>
            </a:extLst>
          </p:cNvPr>
          <p:cNvSpPr>
            <a:spLocks noGrp="1"/>
          </p:cNvSpPr>
          <p:nvPr>
            <p:ph type="sldNum" sz="quarter" idx="12"/>
          </p:nvPr>
        </p:nvSpPr>
        <p:spPr/>
        <p:txBody>
          <a:bodyPr/>
          <a:lstStyle/>
          <a:p>
            <a:fld id="{EB388ED6-02BB-43E3-AD64-5757D0A6F97C}" type="slidenum">
              <a:rPr lang="en-IN" smtClean="0"/>
              <a:t>‹#›</a:t>
            </a:fld>
            <a:endParaRPr lang="en-IN"/>
          </a:p>
        </p:txBody>
      </p:sp>
    </p:spTree>
    <p:extLst>
      <p:ext uri="{BB962C8B-B14F-4D97-AF65-F5344CB8AC3E}">
        <p14:creationId xmlns:p14="http://schemas.microsoft.com/office/powerpoint/2010/main" val="119272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B834-7226-4F9B-9A79-BB920BDACA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3BA348-AA51-430B-B6B4-7011031095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4587BF-D3DE-4CE1-955E-5A76F920AC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2EFC2F-51D5-450B-85FA-16AF51CEFC55}"/>
              </a:ext>
            </a:extLst>
          </p:cNvPr>
          <p:cNvSpPr>
            <a:spLocks noGrp="1"/>
          </p:cNvSpPr>
          <p:nvPr>
            <p:ph type="dt" sz="half" idx="10"/>
          </p:nvPr>
        </p:nvSpPr>
        <p:spPr/>
        <p:txBody>
          <a:bodyPr/>
          <a:lstStyle/>
          <a:p>
            <a:fld id="{A52D0881-796B-43E1-B43C-4E1F245438D3}" type="datetimeFigureOut">
              <a:rPr lang="en-IN" smtClean="0"/>
              <a:t>27-01-2023</a:t>
            </a:fld>
            <a:endParaRPr lang="en-IN"/>
          </a:p>
        </p:txBody>
      </p:sp>
      <p:sp>
        <p:nvSpPr>
          <p:cNvPr id="6" name="Footer Placeholder 5">
            <a:extLst>
              <a:ext uri="{FF2B5EF4-FFF2-40B4-BE49-F238E27FC236}">
                <a16:creationId xmlns:a16="http://schemas.microsoft.com/office/drawing/2014/main" id="{F5547B45-6C1E-4EC2-92BD-B49BC9FB9A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1C7829-E5E3-48FD-B39E-F9DEF0214214}"/>
              </a:ext>
            </a:extLst>
          </p:cNvPr>
          <p:cNvSpPr>
            <a:spLocks noGrp="1"/>
          </p:cNvSpPr>
          <p:nvPr>
            <p:ph type="sldNum" sz="quarter" idx="12"/>
          </p:nvPr>
        </p:nvSpPr>
        <p:spPr/>
        <p:txBody>
          <a:bodyPr/>
          <a:lstStyle/>
          <a:p>
            <a:fld id="{EB388ED6-02BB-43E3-AD64-5757D0A6F97C}" type="slidenum">
              <a:rPr lang="en-IN" smtClean="0"/>
              <a:t>‹#›</a:t>
            </a:fld>
            <a:endParaRPr lang="en-IN"/>
          </a:p>
        </p:txBody>
      </p:sp>
    </p:spTree>
    <p:extLst>
      <p:ext uri="{BB962C8B-B14F-4D97-AF65-F5344CB8AC3E}">
        <p14:creationId xmlns:p14="http://schemas.microsoft.com/office/powerpoint/2010/main" val="123495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7C5B-9D51-475F-9C43-766DA3CF0A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377D6B-3A6F-4E11-95AA-EEAA06231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6FAFB5-431D-4512-B6B2-7E90083C12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B70126-9AF9-4B6C-8264-DA8AFA463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250B76-5341-4851-86A8-0DEBDFD0D3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1D01D9-903C-4724-AB41-CEDA0A36EAFF}"/>
              </a:ext>
            </a:extLst>
          </p:cNvPr>
          <p:cNvSpPr>
            <a:spLocks noGrp="1"/>
          </p:cNvSpPr>
          <p:nvPr>
            <p:ph type="dt" sz="half" idx="10"/>
          </p:nvPr>
        </p:nvSpPr>
        <p:spPr/>
        <p:txBody>
          <a:bodyPr/>
          <a:lstStyle/>
          <a:p>
            <a:fld id="{A52D0881-796B-43E1-B43C-4E1F245438D3}" type="datetimeFigureOut">
              <a:rPr lang="en-IN" smtClean="0"/>
              <a:t>27-01-2023</a:t>
            </a:fld>
            <a:endParaRPr lang="en-IN"/>
          </a:p>
        </p:txBody>
      </p:sp>
      <p:sp>
        <p:nvSpPr>
          <p:cNvPr id="8" name="Footer Placeholder 7">
            <a:extLst>
              <a:ext uri="{FF2B5EF4-FFF2-40B4-BE49-F238E27FC236}">
                <a16:creationId xmlns:a16="http://schemas.microsoft.com/office/drawing/2014/main" id="{75E712CC-4B55-4D8C-8BC0-93E88B2724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0A004D-96B5-46FA-B7BB-FA507AF800F3}"/>
              </a:ext>
            </a:extLst>
          </p:cNvPr>
          <p:cNvSpPr>
            <a:spLocks noGrp="1"/>
          </p:cNvSpPr>
          <p:nvPr>
            <p:ph type="sldNum" sz="quarter" idx="12"/>
          </p:nvPr>
        </p:nvSpPr>
        <p:spPr/>
        <p:txBody>
          <a:bodyPr/>
          <a:lstStyle/>
          <a:p>
            <a:fld id="{EB388ED6-02BB-43E3-AD64-5757D0A6F97C}" type="slidenum">
              <a:rPr lang="en-IN" smtClean="0"/>
              <a:t>‹#›</a:t>
            </a:fld>
            <a:endParaRPr lang="en-IN"/>
          </a:p>
        </p:txBody>
      </p:sp>
    </p:spTree>
    <p:extLst>
      <p:ext uri="{BB962C8B-B14F-4D97-AF65-F5344CB8AC3E}">
        <p14:creationId xmlns:p14="http://schemas.microsoft.com/office/powerpoint/2010/main" val="51300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1D6B0-EC96-4B5B-A174-F7A3037038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35C9C8-9179-4A0B-8754-D6930122607B}"/>
              </a:ext>
            </a:extLst>
          </p:cNvPr>
          <p:cNvSpPr>
            <a:spLocks noGrp="1"/>
          </p:cNvSpPr>
          <p:nvPr>
            <p:ph type="dt" sz="half" idx="10"/>
          </p:nvPr>
        </p:nvSpPr>
        <p:spPr/>
        <p:txBody>
          <a:bodyPr/>
          <a:lstStyle/>
          <a:p>
            <a:fld id="{A52D0881-796B-43E1-B43C-4E1F245438D3}" type="datetimeFigureOut">
              <a:rPr lang="en-IN" smtClean="0"/>
              <a:t>27-01-2023</a:t>
            </a:fld>
            <a:endParaRPr lang="en-IN"/>
          </a:p>
        </p:txBody>
      </p:sp>
      <p:sp>
        <p:nvSpPr>
          <p:cNvPr id="4" name="Footer Placeholder 3">
            <a:extLst>
              <a:ext uri="{FF2B5EF4-FFF2-40B4-BE49-F238E27FC236}">
                <a16:creationId xmlns:a16="http://schemas.microsoft.com/office/drawing/2014/main" id="{E7F2D2A8-2ECE-4353-9352-9EA4DD110B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F98153-4CF3-4A47-8596-89D18FB4B4F6}"/>
              </a:ext>
            </a:extLst>
          </p:cNvPr>
          <p:cNvSpPr>
            <a:spLocks noGrp="1"/>
          </p:cNvSpPr>
          <p:nvPr>
            <p:ph type="sldNum" sz="quarter" idx="12"/>
          </p:nvPr>
        </p:nvSpPr>
        <p:spPr/>
        <p:txBody>
          <a:bodyPr/>
          <a:lstStyle/>
          <a:p>
            <a:fld id="{EB388ED6-02BB-43E3-AD64-5757D0A6F97C}" type="slidenum">
              <a:rPr lang="en-IN" smtClean="0"/>
              <a:t>‹#›</a:t>
            </a:fld>
            <a:endParaRPr lang="en-IN"/>
          </a:p>
        </p:txBody>
      </p:sp>
    </p:spTree>
    <p:extLst>
      <p:ext uri="{BB962C8B-B14F-4D97-AF65-F5344CB8AC3E}">
        <p14:creationId xmlns:p14="http://schemas.microsoft.com/office/powerpoint/2010/main" val="184157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FB0CED-A58C-4429-B546-A50720104D3F}"/>
              </a:ext>
            </a:extLst>
          </p:cNvPr>
          <p:cNvSpPr>
            <a:spLocks noGrp="1"/>
          </p:cNvSpPr>
          <p:nvPr>
            <p:ph type="dt" sz="half" idx="10"/>
          </p:nvPr>
        </p:nvSpPr>
        <p:spPr/>
        <p:txBody>
          <a:bodyPr/>
          <a:lstStyle/>
          <a:p>
            <a:fld id="{A52D0881-796B-43E1-B43C-4E1F245438D3}" type="datetimeFigureOut">
              <a:rPr lang="en-IN" smtClean="0"/>
              <a:t>27-01-2023</a:t>
            </a:fld>
            <a:endParaRPr lang="en-IN"/>
          </a:p>
        </p:txBody>
      </p:sp>
      <p:sp>
        <p:nvSpPr>
          <p:cNvPr id="3" name="Footer Placeholder 2">
            <a:extLst>
              <a:ext uri="{FF2B5EF4-FFF2-40B4-BE49-F238E27FC236}">
                <a16:creationId xmlns:a16="http://schemas.microsoft.com/office/drawing/2014/main" id="{3C0E9CE4-56A7-4C7F-AF4D-9831921A53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4882D8-A3A8-40A1-BD4D-AA80AD5C8666}"/>
              </a:ext>
            </a:extLst>
          </p:cNvPr>
          <p:cNvSpPr>
            <a:spLocks noGrp="1"/>
          </p:cNvSpPr>
          <p:nvPr>
            <p:ph type="sldNum" sz="quarter" idx="12"/>
          </p:nvPr>
        </p:nvSpPr>
        <p:spPr/>
        <p:txBody>
          <a:bodyPr/>
          <a:lstStyle/>
          <a:p>
            <a:fld id="{EB388ED6-02BB-43E3-AD64-5757D0A6F97C}" type="slidenum">
              <a:rPr lang="en-IN" smtClean="0"/>
              <a:t>‹#›</a:t>
            </a:fld>
            <a:endParaRPr lang="en-IN"/>
          </a:p>
        </p:txBody>
      </p:sp>
    </p:spTree>
    <p:extLst>
      <p:ext uri="{BB962C8B-B14F-4D97-AF65-F5344CB8AC3E}">
        <p14:creationId xmlns:p14="http://schemas.microsoft.com/office/powerpoint/2010/main" val="189319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1753-69D0-402C-AC13-9E628738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ED9488-CFDF-446D-87D4-9B5B96347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3A9499-76CC-40FD-9418-F16ED0F17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1555F7-05B5-4C6D-BC48-03C94E016072}"/>
              </a:ext>
            </a:extLst>
          </p:cNvPr>
          <p:cNvSpPr>
            <a:spLocks noGrp="1"/>
          </p:cNvSpPr>
          <p:nvPr>
            <p:ph type="dt" sz="half" idx="10"/>
          </p:nvPr>
        </p:nvSpPr>
        <p:spPr/>
        <p:txBody>
          <a:bodyPr/>
          <a:lstStyle/>
          <a:p>
            <a:fld id="{A52D0881-796B-43E1-B43C-4E1F245438D3}" type="datetimeFigureOut">
              <a:rPr lang="en-IN" smtClean="0"/>
              <a:t>27-01-2023</a:t>
            </a:fld>
            <a:endParaRPr lang="en-IN"/>
          </a:p>
        </p:txBody>
      </p:sp>
      <p:sp>
        <p:nvSpPr>
          <p:cNvPr id="6" name="Footer Placeholder 5">
            <a:extLst>
              <a:ext uri="{FF2B5EF4-FFF2-40B4-BE49-F238E27FC236}">
                <a16:creationId xmlns:a16="http://schemas.microsoft.com/office/drawing/2014/main" id="{1A42066E-5AD1-43FD-AA3A-FC8B1CEFF3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CA475A-ECEB-47E9-96D2-20D32D20B3E9}"/>
              </a:ext>
            </a:extLst>
          </p:cNvPr>
          <p:cNvSpPr>
            <a:spLocks noGrp="1"/>
          </p:cNvSpPr>
          <p:nvPr>
            <p:ph type="sldNum" sz="quarter" idx="12"/>
          </p:nvPr>
        </p:nvSpPr>
        <p:spPr/>
        <p:txBody>
          <a:bodyPr/>
          <a:lstStyle/>
          <a:p>
            <a:fld id="{EB388ED6-02BB-43E3-AD64-5757D0A6F97C}" type="slidenum">
              <a:rPr lang="en-IN" smtClean="0"/>
              <a:t>‹#›</a:t>
            </a:fld>
            <a:endParaRPr lang="en-IN"/>
          </a:p>
        </p:txBody>
      </p:sp>
    </p:spTree>
    <p:extLst>
      <p:ext uri="{BB962C8B-B14F-4D97-AF65-F5344CB8AC3E}">
        <p14:creationId xmlns:p14="http://schemas.microsoft.com/office/powerpoint/2010/main" val="238089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7688-AE3C-4193-ACB1-CF246EDA4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A957D5-B1CA-4F54-B065-B88A49C4B4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14E0EB-024C-450B-83B3-8013744CE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9F6488-2CC9-40E7-9922-2A68C48A9174}"/>
              </a:ext>
            </a:extLst>
          </p:cNvPr>
          <p:cNvSpPr>
            <a:spLocks noGrp="1"/>
          </p:cNvSpPr>
          <p:nvPr>
            <p:ph type="dt" sz="half" idx="10"/>
          </p:nvPr>
        </p:nvSpPr>
        <p:spPr/>
        <p:txBody>
          <a:bodyPr/>
          <a:lstStyle/>
          <a:p>
            <a:fld id="{A52D0881-796B-43E1-B43C-4E1F245438D3}" type="datetimeFigureOut">
              <a:rPr lang="en-IN" smtClean="0"/>
              <a:t>27-01-2023</a:t>
            </a:fld>
            <a:endParaRPr lang="en-IN"/>
          </a:p>
        </p:txBody>
      </p:sp>
      <p:sp>
        <p:nvSpPr>
          <p:cNvPr id="6" name="Footer Placeholder 5">
            <a:extLst>
              <a:ext uri="{FF2B5EF4-FFF2-40B4-BE49-F238E27FC236}">
                <a16:creationId xmlns:a16="http://schemas.microsoft.com/office/drawing/2014/main" id="{2E3C4273-380C-49ED-BE3E-13D84BAF16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0C559C-A9F7-477A-AA4C-1A2356BCABC6}"/>
              </a:ext>
            </a:extLst>
          </p:cNvPr>
          <p:cNvSpPr>
            <a:spLocks noGrp="1"/>
          </p:cNvSpPr>
          <p:nvPr>
            <p:ph type="sldNum" sz="quarter" idx="12"/>
          </p:nvPr>
        </p:nvSpPr>
        <p:spPr/>
        <p:txBody>
          <a:bodyPr/>
          <a:lstStyle/>
          <a:p>
            <a:fld id="{EB388ED6-02BB-43E3-AD64-5757D0A6F97C}" type="slidenum">
              <a:rPr lang="en-IN" smtClean="0"/>
              <a:t>‹#›</a:t>
            </a:fld>
            <a:endParaRPr lang="en-IN"/>
          </a:p>
        </p:txBody>
      </p:sp>
    </p:spTree>
    <p:extLst>
      <p:ext uri="{BB962C8B-B14F-4D97-AF65-F5344CB8AC3E}">
        <p14:creationId xmlns:p14="http://schemas.microsoft.com/office/powerpoint/2010/main" val="3729743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174237-55AE-4FDD-B98E-BCF2F3E52A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6B5F75-1A59-49D2-A039-D0F7173EA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BAEC03-09B1-4DC6-8735-17B72D949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D0881-796B-43E1-B43C-4E1F245438D3}" type="datetimeFigureOut">
              <a:rPr lang="en-IN" smtClean="0"/>
              <a:t>27-01-2023</a:t>
            </a:fld>
            <a:endParaRPr lang="en-IN"/>
          </a:p>
        </p:txBody>
      </p:sp>
      <p:sp>
        <p:nvSpPr>
          <p:cNvPr id="5" name="Footer Placeholder 4">
            <a:extLst>
              <a:ext uri="{FF2B5EF4-FFF2-40B4-BE49-F238E27FC236}">
                <a16:creationId xmlns:a16="http://schemas.microsoft.com/office/drawing/2014/main" id="{67106837-97F8-4E0A-90EA-11DA95EF86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C4E19F-D82A-49EC-B4E9-23603FE01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88ED6-02BB-43E3-AD64-5757D0A6F97C}" type="slidenum">
              <a:rPr lang="en-IN" smtClean="0"/>
              <a:t>‹#›</a:t>
            </a:fld>
            <a:endParaRPr lang="en-IN"/>
          </a:p>
        </p:txBody>
      </p:sp>
    </p:spTree>
    <p:extLst>
      <p:ext uri="{BB962C8B-B14F-4D97-AF65-F5344CB8AC3E}">
        <p14:creationId xmlns:p14="http://schemas.microsoft.com/office/powerpoint/2010/main" val="2785046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833B08-FB9C-41CD-9D27-AB03A33132BF}"/>
              </a:ext>
            </a:extLst>
          </p:cNvPr>
          <p:cNvSpPr>
            <a:spLocks noGrp="1"/>
          </p:cNvSpPr>
          <p:nvPr>
            <p:ph type="subTitle" idx="1"/>
          </p:nvPr>
        </p:nvSpPr>
        <p:spPr>
          <a:xfrm>
            <a:off x="7229474" y="3800474"/>
            <a:ext cx="3533776" cy="1457325"/>
          </a:xfrm>
        </p:spPr>
        <p:txBody>
          <a:bodyPr/>
          <a:lstStyle/>
          <a:p>
            <a:r>
              <a:rPr lang="en-IN" dirty="0"/>
              <a:t>Moumita Goswami</a:t>
            </a:r>
          </a:p>
        </p:txBody>
      </p:sp>
      <p:sp>
        <p:nvSpPr>
          <p:cNvPr id="5" name="object 2">
            <a:extLst>
              <a:ext uri="{FF2B5EF4-FFF2-40B4-BE49-F238E27FC236}">
                <a16:creationId xmlns:a16="http://schemas.microsoft.com/office/drawing/2014/main" id="{245AEB19-A3AD-4E59-A0C6-5298E7311F55}"/>
              </a:ext>
            </a:extLst>
          </p:cNvPr>
          <p:cNvSpPr txBox="1">
            <a:spLocks noGrp="1"/>
          </p:cNvSpPr>
          <p:nvPr>
            <p:ph type="ctrTitle"/>
          </p:nvPr>
        </p:nvSpPr>
        <p:spPr>
          <a:xfrm>
            <a:off x="1524000" y="1122363"/>
            <a:ext cx="9144000" cy="2387600"/>
          </a:xfrm>
          <a:prstGeom prst="rect">
            <a:avLst/>
          </a:prstGeom>
        </p:spPr>
        <p:txBody>
          <a:bodyPr vert="horz" wrap="square" lIns="0" tIns="16933" rIns="0" bIns="0" rtlCol="0" anchor="ctr">
            <a:spAutoFit/>
          </a:bodyPr>
          <a:lstStyle/>
          <a:p>
            <a:pPr marL="16933">
              <a:lnSpc>
                <a:spcPct val="100000"/>
              </a:lnSpc>
              <a:spcBef>
                <a:spcPts val="133"/>
              </a:spcBef>
            </a:pPr>
            <a:r>
              <a:rPr sz="7200" spc="-7" dirty="0"/>
              <a:t>Cloud</a:t>
            </a:r>
            <a:r>
              <a:rPr sz="7200" spc="-80" dirty="0"/>
              <a:t> </a:t>
            </a:r>
            <a:r>
              <a:rPr sz="7200" spc="-13" dirty="0"/>
              <a:t>Computing</a:t>
            </a:r>
            <a:endParaRPr sz="7200" dirty="0"/>
          </a:p>
        </p:txBody>
      </p:sp>
    </p:spTree>
    <p:extLst>
      <p:ext uri="{BB962C8B-B14F-4D97-AF65-F5344CB8AC3E}">
        <p14:creationId xmlns:p14="http://schemas.microsoft.com/office/powerpoint/2010/main" val="85374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7436" y="303377"/>
            <a:ext cx="5711613" cy="755762"/>
          </a:xfrm>
          <a:prstGeom prst="rect">
            <a:avLst/>
          </a:prstGeom>
        </p:spPr>
        <p:txBody>
          <a:bodyPr vert="horz" wrap="square" lIns="0" tIns="16933" rIns="0" bIns="0" rtlCol="0" anchor="ctr">
            <a:spAutoFit/>
          </a:bodyPr>
          <a:lstStyle/>
          <a:p>
            <a:pPr marL="16933">
              <a:lnSpc>
                <a:spcPct val="100000"/>
              </a:lnSpc>
              <a:spcBef>
                <a:spcPts val="133"/>
              </a:spcBef>
            </a:pPr>
            <a:r>
              <a:rPr sz="4800" spc="-7" dirty="0"/>
              <a:t>Cloud </a:t>
            </a:r>
            <a:r>
              <a:rPr sz="4800" dirty="0"/>
              <a:t>Services</a:t>
            </a:r>
            <a:r>
              <a:rPr sz="4800" spc="-53" dirty="0"/>
              <a:t> </a:t>
            </a:r>
            <a:r>
              <a:rPr sz="4800" spc="-13" dirty="0"/>
              <a:t>Models</a:t>
            </a:r>
            <a:endParaRPr sz="4800"/>
          </a:p>
        </p:txBody>
      </p:sp>
      <p:sp>
        <p:nvSpPr>
          <p:cNvPr id="14" name="object 14"/>
          <p:cNvSpPr txBox="1">
            <a:spLocks noGrp="1"/>
          </p:cNvSpPr>
          <p:nvPr>
            <p:ph type="sldNum" sz="quarter" idx="12"/>
          </p:nvPr>
        </p:nvSpPr>
        <p:spPr>
          <a:xfrm>
            <a:off x="11219351" y="6471135"/>
            <a:ext cx="275167" cy="192360"/>
          </a:xfrm>
          <a:prstGeom prst="rect">
            <a:avLst/>
          </a:prstGeom>
        </p:spPr>
        <p:txBody>
          <a:bodyPr vert="horz" wrap="square" lIns="0" tIns="7620" rIns="0" bIns="0" rtlCol="0" anchor="ctr">
            <a:spAutoFit/>
          </a:bodyPr>
          <a:lstStyle/>
          <a:p>
            <a:pPr marL="33866">
              <a:spcBef>
                <a:spcPts val="60"/>
              </a:spcBef>
            </a:pPr>
            <a:r>
              <a:rPr dirty="0"/>
              <a:t>7</a:t>
            </a:r>
          </a:p>
        </p:txBody>
      </p:sp>
      <p:sp>
        <p:nvSpPr>
          <p:cNvPr id="3" name="object 3"/>
          <p:cNvSpPr txBox="1"/>
          <p:nvPr/>
        </p:nvSpPr>
        <p:spPr>
          <a:xfrm>
            <a:off x="493102" y="1762251"/>
            <a:ext cx="102447" cy="128177"/>
          </a:xfrm>
          <a:prstGeom prst="rect">
            <a:avLst/>
          </a:prstGeom>
        </p:spPr>
        <p:txBody>
          <a:bodyPr vert="horz" wrap="square" lIns="0" tIns="15240" rIns="0" bIns="0" rtlCol="0">
            <a:spAutoFit/>
          </a:bodyPr>
          <a:lstStyle/>
          <a:p>
            <a:pPr marL="16933">
              <a:spcBef>
                <a:spcPts val="120"/>
              </a:spcBef>
            </a:pPr>
            <a:r>
              <a:rPr sz="733" spc="-13" dirty="0">
                <a:solidFill>
                  <a:srgbClr val="CCCCCC"/>
                </a:solidFill>
                <a:latin typeface="Wingdings"/>
                <a:cs typeface="Wingdings"/>
              </a:rPr>
              <a:t></a:t>
            </a:r>
            <a:endParaRPr sz="733">
              <a:latin typeface="Wingdings"/>
              <a:cs typeface="Wingdings"/>
            </a:endParaRPr>
          </a:p>
        </p:txBody>
      </p:sp>
      <p:sp>
        <p:nvSpPr>
          <p:cNvPr id="4" name="object 4"/>
          <p:cNvSpPr txBox="1"/>
          <p:nvPr/>
        </p:nvSpPr>
        <p:spPr>
          <a:xfrm>
            <a:off x="0" y="1059179"/>
            <a:ext cx="12010309" cy="1431653"/>
          </a:xfrm>
          <a:prstGeom prst="rect">
            <a:avLst/>
          </a:prstGeom>
        </p:spPr>
        <p:txBody>
          <a:bodyPr vert="horz" wrap="square" lIns="0" tIns="16933" rIns="0" bIns="0" rtlCol="0">
            <a:spAutoFit/>
          </a:bodyPr>
          <a:lstStyle/>
          <a:p>
            <a:pPr marL="397923" indent="-380990">
              <a:spcBef>
                <a:spcPts val="133"/>
              </a:spcBef>
              <a:buClr>
                <a:srgbClr val="4F81BC"/>
              </a:buClr>
              <a:buFont typeface="Arial" panose="020B0604020202020204" pitchFamily="34" charset="0"/>
              <a:buChar char="•"/>
              <a:tabLst>
                <a:tab pos="473275" algn="l"/>
                <a:tab pos="474121" algn="l"/>
              </a:tabLst>
            </a:pPr>
            <a:r>
              <a:rPr lang="en-IN" sz="2400" b="1" spc="-13" dirty="0">
                <a:latin typeface="Calibri"/>
                <a:cs typeface="Calibri"/>
              </a:rPr>
              <a:t>     </a:t>
            </a:r>
            <a:r>
              <a:rPr sz="2400" b="1" spc="-13" dirty="0">
                <a:latin typeface="Calibri"/>
                <a:cs typeface="Calibri"/>
              </a:rPr>
              <a:t>Software </a:t>
            </a:r>
            <a:r>
              <a:rPr sz="2400" b="1" spc="-7" dirty="0">
                <a:latin typeface="Calibri"/>
                <a:cs typeface="Calibri"/>
              </a:rPr>
              <a:t>as </a:t>
            </a:r>
            <a:r>
              <a:rPr sz="2400" b="1" dirty="0">
                <a:latin typeface="Calibri"/>
                <a:cs typeface="Calibri"/>
              </a:rPr>
              <a:t>a Service</a:t>
            </a:r>
            <a:r>
              <a:rPr sz="2400" b="1" spc="7" dirty="0">
                <a:latin typeface="Calibri"/>
                <a:cs typeface="Calibri"/>
              </a:rPr>
              <a:t> </a:t>
            </a:r>
            <a:r>
              <a:rPr sz="2400" b="1" dirty="0">
                <a:latin typeface="Calibri"/>
                <a:cs typeface="Calibri"/>
              </a:rPr>
              <a:t>(SaaS)</a:t>
            </a:r>
            <a:endParaRPr sz="2400" dirty="0">
              <a:latin typeface="Calibri"/>
              <a:cs typeface="Calibri"/>
            </a:endParaRPr>
          </a:p>
          <a:p>
            <a:pPr marL="858499" marR="6773">
              <a:lnSpc>
                <a:spcPct val="93000"/>
              </a:lnSpc>
              <a:spcBef>
                <a:spcPts val="1907"/>
              </a:spcBef>
            </a:pPr>
            <a:r>
              <a:rPr sz="1867" dirty="0">
                <a:latin typeface="Calibri"/>
                <a:cs typeface="Calibri"/>
              </a:rPr>
              <a:t>The </a:t>
            </a:r>
            <a:r>
              <a:rPr sz="1867" spc="-7" dirty="0">
                <a:latin typeface="Calibri"/>
                <a:cs typeface="Calibri"/>
              </a:rPr>
              <a:t>capability </a:t>
            </a:r>
            <a:r>
              <a:rPr sz="1867" spc="-13" dirty="0">
                <a:latin typeface="Calibri"/>
                <a:cs typeface="Calibri"/>
              </a:rPr>
              <a:t>provided to </a:t>
            </a:r>
            <a:r>
              <a:rPr sz="1867" spc="-7" dirty="0">
                <a:latin typeface="Calibri"/>
                <a:cs typeface="Calibri"/>
              </a:rPr>
              <a:t>the consumer </a:t>
            </a:r>
            <a:r>
              <a:rPr sz="1867" dirty="0">
                <a:latin typeface="Calibri"/>
                <a:cs typeface="Calibri"/>
              </a:rPr>
              <a:t>is </a:t>
            </a:r>
            <a:r>
              <a:rPr sz="1867" spc="-7" dirty="0">
                <a:latin typeface="Calibri"/>
                <a:cs typeface="Calibri"/>
              </a:rPr>
              <a:t>to use the </a:t>
            </a:r>
            <a:r>
              <a:rPr sz="1867" spc="-13" dirty="0">
                <a:latin typeface="Calibri"/>
                <a:cs typeface="Calibri"/>
              </a:rPr>
              <a:t>provider’s </a:t>
            </a:r>
            <a:r>
              <a:rPr sz="1867" spc="-7" dirty="0">
                <a:latin typeface="Calibri"/>
                <a:cs typeface="Calibri"/>
              </a:rPr>
              <a:t>applications </a:t>
            </a:r>
            <a:r>
              <a:rPr sz="1867" spc="-13" dirty="0">
                <a:latin typeface="Calibri"/>
                <a:cs typeface="Calibri"/>
              </a:rPr>
              <a:t>running </a:t>
            </a:r>
            <a:r>
              <a:rPr sz="1867" spc="-7" dirty="0">
                <a:latin typeface="Calibri"/>
                <a:cs typeface="Calibri"/>
              </a:rPr>
              <a:t>on </a:t>
            </a:r>
            <a:r>
              <a:rPr sz="1867" dirty="0">
                <a:latin typeface="Calibri"/>
                <a:cs typeface="Calibri"/>
              </a:rPr>
              <a:t>a </a:t>
            </a:r>
            <a:r>
              <a:rPr sz="1867" spc="-7" dirty="0">
                <a:latin typeface="Calibri"/>
                <a:cs typeface="Calibri"/>
              </a:rPr>
              <a:t>cloud </a:t>
            </a:r>
            <a:r>
              <a:rPr sz="1867" spc="-13" dirty="0">
                <a:latin typeface="Calibri"/>
                <a:cs typeface="Calibri"/>
              </a:rPr>
              <a:t>infrastructure. </a:t>
            </a:r>
            <a:r>
              <a:rPr sz="1867" spc="-7" dirty="0">
                <a:latin typeface="Calibri"/>
                <a:cs typeface="Calibri"/>
              </a:rPr>
              <a:t>The </a:t>
            </a:r>
            <a:r>
              <a:rPr sz="1867" spc="-13" dirty="0">
                <a:latin typeface="Calibri"/>
                <a:cs typeface="Calibri"/>
              </a:rPr>
              <a:t>applications  </a:t>
            </a:r>
            <a:r>
              <a:rPr sz="1867" spc="-7" dirty="0">
                <a:latin typeface="Calibri"/>
                <a:cs typeface="Calibri"/>
              </a:rPr>
              <a:t>are accessible </a:t>
            </a:r>
            <a:r>
              <a:rPr sz="1867" spc="-13" dirty="0">
                <a:latin typeface="Calibri"/>
                <a:cs typeface="Calibri"/>
              </a:rPr>
              <a:t>from various </a:t>
            </a:r>
            <a:r>
              <a:rPr sz="1867" spc="-7" dirty="0">
                <a:latin typeface="Calibri"/>
                <a:cs typeface="Calibri"/>
              </a:rPr>
              <a:t>client devices </a:t>
            </a:r>
            <a:r>
              <a:rPr sz="1867" spc="-13" dirty="0">
                <a:latin typeface="Calibri"/>
                <a:cs typeface="Calibri"/>
              </a:rPr>
              <a:t>through either </a:t>
            </a:r>
            <a:r>
              <a:rPr sz="1867" dirty="0">
                <a:latin typeface="Calibri"/>
                <a:cs typeface="Calibri"/>
              </a:rPr>
              <a:t>a </a:t>
            </a:r>
            <a:r>
              <a:rPr sz="1867" spc="-13" dirty="0">
                <a:latin typeface="Calibri"/>
                <a:cs typeface="Calibri"/>
              </a:rPr>
              <a:t>thin </a:t>
            </a:r>
            <a:r>
              <a:rPr sz="1867" spc="-7" dirty="0">
                <a:latin typeface="Calibri"/>
                <a:cs typeface="Calibri"/>
              </a:rPr>
              <a:t>client </a:t>
            </a:r>
            <a:r>
              <a:rPr sz="1867" spc="-13" dirty="0">
                <a:latin typeface="Calibri"/>
                <a:cs typeface="Calibri"/>
              </a:rPr>
              <a:t>interface, such </a:t>
            </a:r>
            <a:r>
              <a:rPr sz="1867" dirty="0">
                <a:latin typeface="Calibri"/>
                <a:cs typeface="Calibri"/>
              </a:rPr>
              <a:t>as a </a:t>
            </a:r>
            <a:r>
              <a:rPr sz="1867" spc="-13" dirty="0">
                <a:latin typeface="Calibri"/>
                <a:cs typeface="Calibri"/>
              </a:rPr>
              <a:t>web browser </a:t>
            </a:r>
            <a:r>
              <a:rPr sz="1867" spc="-7" dirty="0">
                <a:latin typeface="Calibri"/>
                <a:cs typeface="Calibri"/>
              </a:rPr>
              <a:t>(e.g., web-based </a:t>
            </a:r>
            <a:r>
              <a:rPr sz="1867" dirty="0">
                <a:latin typeface="Calibri"/>
                <a:cs typeface="Calibri"/>
              </a:rPr>
              <a:t>email),  or a </a:t>
            </a:r>
            <a:r>
              <a:rPr sz="1867" spc="-13" dirty="0">
                <a:latin typeface="Calibri"/>
                <a:cs typeface="Calibri"/>
              </a:rPr>
              <a:t>program</a:t>
            </a:r>
            <a:r>
              <a:rPr sz="1867" spc="-33" dirty="0">
                <a:latin typeface="Calibri"/>
                <a:cs typeface="Calibri"/>
              </a:rPr>
              <a:t> </a:t>
            </a:r>
            <a:r>
              <a:rPr sz="1867" spc="-7" dirty="0">
                <a:latin typeface="Calibri"/>
                <a:cs typeface="Calibri"/>
              </a:rPr>
              <a:t>interface.</a:t>
            </a:r>
            <a:endParaRPr sz="1867" dirty="0">
              <a:latin typeface="Calibri"/>
              <a:cs typeface="Calibri"/>
            </a:endParaRPr>
          </a:p>
        </p:txBody>
      </p:sp>
      <p:sp>
        <p:nvSpPr>
          <p:cNvPr id="5" name="object 5"/>
          <p:cNvSpPr txBox="1"/>
          <p:nvPr/>
        </p:nvSpPr>
        <p:spPr>
          <a:xfrm>
            <a:off x="493102" y="2681225"/>
            <a:ext cx="102447" cy="128177"/>
          </a:xfrm>
          <a:prstGeom prst="rect">
            <a:avLst/>
          </a:prstGeom>
        </p:spPr>
        <p:txBody>
          <a:bodyPr vert="horz" wrap="square" lIns="0" tIns="15240" rIns="0" bIns="0" rtlCol="0">
            <a:spAutoFit/>
          </a:bodyPr>
          <a:lstStyle/>
          <a:p>
            <a:pPr marL="16933">
              <a:spcBef>
                <a:spcPts val="120"/>
              </a:spcBef>
            </a:pPr>
            <a:r>
              <a:rPr sz="733" spc="-13" dirty="0">
                <a:solidFill>
                  <a:srgbClr val="CCCCCC"/>
                </a:solidFill>
                <a:latin typeface="Wingdings"/>
                <a:cs typeface="Wingdings"/>
              </a:rPr>
              <a:t></a:t>
            </a:r>
            <a:endParaRPr sz="733">
              <a:latin typeface="Wingdings"/>
              <a:cs typeface="Wingdings"/>
            </a:endParaRPr>
          </a:p>
        </p:txBody>
      </p:sp>
      <p:sp>
        <p:nvSpPr>
          <p:cNvPr id="6" name="object 6"/>
          <p:cNvSpPr txBox="1"/>
          <p:nvPr/>
        </p:nvSpPr>
        <p:spPr>
          <a:xfrm>
            <a:off x="812802" y="2569464"/>
            <a:ext cx="11197573" cy="835764"/>
          </a:xfrm>
          <a:prstGeom prst="rect">
            <a:avLst/>
          </a:prstGeom>
        </p:spPr>
        <p:txBody>
          <a:bodyPr vert="horz" wrap="square" lIns="0" tIns="33867" rIns="0" bIns="0" rtlCol="0">
            <a:spAutoFit/>
          </a:bodyPr>
          <a:lstStyle/>
          <a:p>
            <a:pPr marL="16933" marR="6773" algn="just">
              <a:lnSpc>
                <a:spcPct val="92900"/>
              </a:lnSpc>
              <a:spcBef>
                <a:spcPts val="267"/>
              </a:spcBef>
            </a:pPr>
            <a:r>
              <a:rPr sz="1867" dirty="0">
                <a:latin typeface="Calibri"/>
                <a:cs typeface="Calibri"/>
              </a:rPr>
              <a:t>The </a:t>
            </a:r>
            <a:r>
              <a:rPr sz="1867" spc="-7" dirty="0">
                <a:latin typeface="Calibri"/>
                <a:cs typeface="Calibri"/>
              </a:rPr>
              <a:t>consumer </a:t>
            </a:r>
            <a:r>
              <a:rPr sz="1867" dirty="0">
                <a:latin typeface="Calibri"/>
                <a:cs typeface="Calibri"/>
              </a:rPr>
              <a:t>does not </a:t>
            </a:r>
            <a:r>
              <a:rPr sz="1867" spc="-7" dirty="0">
                <a:latin typeface="Calibri"/>
                <a:cs typeface="Calibri"/>
              </a:rPr>
              <a:t>manage or </a:t>
            </a:r>
            <a:r>
              <a:rPr sz="1867" spc="-13" dirty="0">
                <a:latin typeface="Calibri"/>
                <a:cs typeface="Calibri"/>
              </a:rPr>
              <a:t>control </a:t>
            </a:r>
            <a:r>
              <a:rPr sz="1867" spc="-7" dirty="0">
                <a:latin typeface="Calibri"/>
                <a:cs typeface="Calibri"/>
              </a:rPr>
              <a:t>the underlying cloud </a:t>
            </a:r>
            <a:r>
              <a:rPr sz="1867" spc="-13" dirty="0">
                <a:latin typeface="Calibri"/>
                <a:cs typeface="Calibri"/>
              </a:rPr>
              <a:t>infrastructure </a:t>
            </a:r>
            <a:r>
              <a:rPr sz="1867" spc="-7" dirty="0">
                <a:latin typeface="Calibri"/>
                <a:cs typeface="Calibri"/>
              </a:rPr>
              <a:t>including network, servers, </a:t>
            </a:r>
            <a:r>
              <a:rPr sz="1867" spc="-13" dirty="0">
                <a:latin typeface="Calibri"/>
                <a:cs typeface="Calibri"/>
              </a:rPr>
              <a:t>operating </a:t>
            </a:r>
            <a:r>
              <a:rPr sz="1867" spc="-20" dirty="0">
                <a:latin typeface="Calibri"/>
                <a:cs typeface="Calibri"/>
              </a:rPr>
              <a:t>systems,  </a:t>
            </a:r>
            <a:r>
              <a:rPr sz="1867" spc="-13" dirty="0">
                <a:latin typeface="Calibri"/>
                <a:cs typeface="Calibri"/>
              </a:rPr>
              <a:t>storage, </a:t>
            </a:r>
            <a:r>
              <a:rPr sz="1867" spc="-7" dirty="0">
                <a:latin typeface="Calibri"/>
                <a:cs typeface="Calibri"/>
              </a:rPr>
              <a:t>or </a:t>
            </a:r>
            <a:r>
              <a:rPr sz="1867" spc="-13" dirty="0">
                <a:latin typeface="Calibri"/>
                <a:cs typeface="Calibri"/>
              </a:rPr>
              <a:t>even individual </a:t>
            </a:r>
            <a:r>
              <a:rPr sz="1867" spc="-7" dirty="0">
                <a:latin typeface="Calibri"/>
                <a:cs typeface="Calibri"/>
              </a:rPr>
              <a:t>application capabilities, with the possible </a:t>
            </a:r>
            <a:r>
              <a:rPr sz="1867" spc="-13" dirty="0">
                <a:latin typeface="Calibri"/>
                <a:cs typeface="Calibri"/>
              </a:rPr>
              <a:t>exception </a:t>
            </a:r>
            <a:r>
              <a:rPr sz="1867" spc="-7" dirty="0">
                <a:latin typeface="Calibri"/>
                <a:cs typeface="Calibri"/>
              </a:rPr>
              <a:t>of limited user-specific application </a:t>
            </a:r>
            <a:r>
              <a:rPr sz="1867" spc="-13" dirty="0">
                <a:latin typeface="Calibri"/>
                <a:cs typeface="Calibri"/>
              </a:rPr>
              <a:t>configuration  </a:t>
            </a:r>
            <a:r>
              <a:rPr sz="1867" spc="-7" dirty="0">
                <a:latin typeface="Calibri"/>
                <a:cs typeface="Calibri"/>
              </a:rPr>
              <a:t>settings.</a:t>
            </a:r>
            <a:endParaRPr sz="1867" dirty="0">
              <a:latin typeface="Calibri"/>
              <a:cs typeface="Calibri"/>
            </a:endParaRPr>
          </a:p>
        </p:txBody>
      </p:sp>
      <p:sp>
        <p:nvSpPr>
          <p:cNvPr id="7" name="object 7"/>
          <p:cNvSpPr txBox="1"/>
          <p:nvPr/>
        </p:nvSpPr>
        <p:spPr>
          <a:xfrm>
            <a:off x="493102" y="3626443"/>
            <a:ext cx="102447" cy="128177"/>
          </a:xfrm>
          <a:prstGeom prst="rect">
            <a:avLst/>
          </a:prstGeom>
        </p:spPr>
        <p:txBody>
          <a:bodyPr vert="horz" wrap="square" lIns="0" tIns="15240" rIns="0" bIns="0" rtlCol="0">
            <a:spAutoFit/>
          </a:bodyPr>
          <a:lstStyle/>
          <a:p>
            <a:pPr marL="16933">
              <a:spcBef>
                <a:spcPts val="120"/>
              </a:spcBef>
            </a:pPr>
            <a:r>
              <a:rPr sz="733" spc="-13" dirty="0">
                <a:solidFill>
                  <a:srgbClr val="CCCCCC"/>
                </a:solidFill>
                <a:latin typeface="Wingdings"/>
                <a:cs typeface="Wingdings"/>
              </a:rPr>
              <a:t></a:t>
            </a:r>
            <a:endParaRPr sz="733">
              <a:latin typeface="Wingdings"/>
              <a:cs typeface="Wingdings"/>
            </a:endParaRPr>
          </a:p>
        </p:txBody>
      </p:sp>
      <p:sp>
        <p:nvSpPr>
          <p:cNvPr id="8" name="object 8"/>
          <p:cNvSpPr txBox="1"/>
          <p:nvPr/>
        </p:nvSpPr>
        <p:spPr>
          <a:xfrm>
            <a:off x="1334752" y="3480141"/>
            <a:ext cx="2423160" cy="304421"/>
          </a:xfrm>
          <a:prstGeom prst="rect">
            <a:avLst/>
          </a:prstGeom>
        </p:spPr>
        <p:txBody>
          <a:bodyPr vert="horz" wrap="square" lIns="0" tIns="16933" rIns="0" bIns="0" rtlCol="0">
            <a:spAutoFit/>
          </a:bodyPr>
          <a:lstStyle/>
          <a:p>
            <a:pPr marL="16933">
              <a:spcBef>
                <a:spcPts val="133"/>
              </a:spcBef>
            </a:pPr>
            <a:r>
              <a:rPr sz="1600" dirty="0">
                <a:latin typeface="Calibri"/>
                <a:cs typeface="Calibri"/>
              </a:rPr>
              <a:t>e.g: </a:t>
            </a:r>
            <a:r>
              <a:rPr sz="1867" b="1" i="1" dirty="0">
                <a:solidFill>
                  <a:srgbClr val="4F6128"/>
                </a:solidFill>
                <a:latin typeface="Calibri"/>
                <a:cs typeface="Calibri"/>
              </a:rPr>
              <a:t>Google Spread</a:t>
            </a:r>
            <a:r>
              <a:rPr sz="1867" b="1" i="1" spc="-152" dirty="0">
                <a:solidFill>
                  <a:srgbClr val="4F6128"/>
                </a:solidFill>
                <a:latin typeface="Calibri"/>
                <a:cs typeface="Calibri"/>
              </a:rPr>
              <a:t> </a:t>
            </a:r>
            <a:r>
              <a:rPr sz="1867" b="1" i="1" spc="-13" dirty="0">
                <a:solidFill>
                  <a:srgbClr val="4F6128"/>
                </a:solidFill>
                <a:latin typeface="Calibri"/>
                <a:cs typeface="Calibri"/>
              </a:rPr>
              <a:t>Sheet</a:t>
            </a:r>
            <a:endParaRPr sz="1867">
              <a:latin typeface="Calibri"/>
              <a:cs typeface="Calibri"/>
            </a:endParaRPr>
          </a:p>
        </p:txBody>
      </p:sp>
      <p:sp>
        <p:nvSpPr>
          <p:cNvPr id="9" name="object 9"/>
          <p:cNvSpPr txBox="1"/>
          <p:nvPr/>
        </p:nvSpPr>
        <p:spPr>
          <a:xfrm>
            <a:off x="493099" y="3973914"/>
            <a:ext cx="5345853" cy="386430"/>
          </a:xfrm>
          <a:prstGeom prst="rect">
            <a:avLst/>
          </a:prstGeom>
        </p:spPr>
        <p:txBody>
          <a:bodyPr vert="horz" wrap="square" lIns="0" tIns="16933" rIns="0" bIns="0" rtlCol="0">
            <a:spAutoFit/>
          </a:bodyPr>
          <a:lstStyle/>
          <a:p>
            <a:pPr marL="474121" indent="-457189">
              <a:spcBef>
                <a:spcPts val="133"/>
              </a:spcBef>
              <a:buClr>
                <a:srgbClr val="4F81BC"/>
              </a:buClr>
              <a:buFont typeface="Arial"/>
              <a:buChar char="•"/>
              <a:tabLst>
                <a:tab pos="473275" algn="l"/>
                <a:tab pos="474121" algn="l"/>
              </a:tabLst>
            </a:pPr>
            <a:r>
              <a:rPr lang="en-IN" sz="2400" b="1" spc="-7" dirty="0">
                <a:latin typeface="Calibri"/>
                <a:cs typeface="Calibri"/>
              </a:rPr>
              <a:t>Platform</a:t>
            </a:r>
            <a:r>
              <a:rPr sz="2400" b="1" spc="-7" dirty="0">
                <a:latin typeface="Calibri"/>
                <a:cs typeface="Calibri"/>
              </a:rPr>
              <a:t> as </a:t>
            </a:r>
            <a:r>
              <a:rPr sz="2400" b="1" dirty="0">
                <a:latin typeface="Calibri"/>
                <a:cs typeface="Calibri"/>
              </a:rPr>
              <a:t>a Service</a:t>
            </a:r>
            <a:r>
              <a:rPr sz="2400" b="1" spc="-87" dirty="0">
                <a:latin typeface="Calibri"/>
                <a:cs typeface="Calibri"/>
              </a:rPr>
              <a:t> </a:t>
            </a:r>
            <a:r>
              <a:rPr sz="2400" b="1" spc="-7" dirty="0">
                <a:latin typeface="Calibri"/>
                <a:cs typeface="Calibri"/>
              </a:rPr>
              <a:t>(</a:t>
            </a:r>
            <a:r>
              <a:rPr lang="en-IN" sz="2400" b="1" spc="-7" dirty="0">
                <a:latin typeface="Calibri"/>
                <a:cs typeface="Calibri"/>
              </a:rPr>
              <a:t>P</a:t>
            </a:r>
            <a:r>
              <a:rPr sz="2400" b="1" spc="-7" dirty="0" err="1">
                <a:latin typeface="Calibri"/>
                <a:cs typeface="Calibri"/>
              </a:rPr>
              <a:t>aaS</a:t>
            </a:r>
            <a:r>
              <a:rPr sz="2400" b="1" spc="-7" dirty="0">
                <a:latin typeface="Calibri"/>
                <a:cs typeface="Calibri"/>
              </a:rPr>
              <a:t>)</a:t>
            </a:r>
            <a:endParaRPr sz="2400" dirty="0">
              <a:latin typeface="Calibri"/>
              <a:cs typeface="Calibri"/>
            </a:endParaRPr>
          </a:p>
        </p:txBody>
      </p:sp>
      <p:sp>
        <p:nvSpPr>
          <p:cNvPr id="10" name="object 10"/>
          <p:cNvSpPr txBox="1"/>
          <p:nvPr/>
        </p:nvSpPr>
        <p:spPr>
          <a:xfrm>
            <a:off x="493102" y="4676987"/>
            <a:ext cx="102447" cy="128177"/>
          </a:xfrm>
          <a:prstGeom prst="rect">
            <a:avLst/>
          </a:prstGeom>
        </p:spPr>
        <p:txBody>
          <a:bodyPr vert="horz" wrap="square" lIns="0" tIns="15240" rIns="0" bIns="0" rtlCol="0">
            <a:spAutoFit/>
          </a:bodyPr>
          <a:lstStyle/>
          <a:p>
            <a:pPr marL="16933">
              <a:spcBef>
                <a:spcPts val="120"/>
              </a:spcBef>
            </a:pPr>
            <a:r>
              <a:rPr sz="733" spc="-13" dirty="0">
                <a:solidFill>
                  <a:srgbClr val="CCCCCC"/>
                </a:solidFill>
                <a:latin typeface="Wingdings"/>
                <a:cs typeface="Wingdings"/>
              </a:rPr>
              <a:t></a:t>
            </a:r>
            <a:endParaRPr sz="733">
              <a:latin typeface="Wingdings"/>
              <a:cs typeface="Wingdings"/>
            </a:endParaRPr>
          </a:p>
        </p:txBody>
      </p:sp>
      <p:sp>
        <p:nvSpPr>
          <p:cNvPr id="11" name="object 11"/>
          <p:cNvSpPr txBox="1"/>
          <p:nvPr/>
        </p:nvSpPr>
        <p:spPr>
          <a:xfrm>
            <a:off x="493102" y="5006171"/>
            <a:ext cx="102447" cy="128177"/>
          </a:xfrm>
          <a:prstGeom prst="rect">
            <a:avLst/>
          </a:prstGeom>
        </p:spPr>
        <p:txBody>
          <a:bodyPr vert="horz" wrap="square" lIns="0" tIns="15240" rIns="0" bIns="0" rtlCol="0">
            <a:spAutoFit/>
          </a:bodyPr>
          <a:lstStyle/>
          <a:p>
            <a:pPr marL="16933">
              <a:spcBef>
                <a:spcPts val="120"/>
              </a:spcBef>
            </a:pPr>
            <a:r>
              <a:rPr sz="733" spc="-13" dirty="0">
                <a:solidFill>
                  <a:srgbClr val="CCCCCC"/>
                </a:solidFill>
                <a:latin typeface="Wingdings"/>
                <a:cs typeface="Wingdings"/>
              </a:rPr>
              <a:t></a:t>
            </a:r>
            <a:endParaRPr sz="733">
              <a:latin typeface="Wingdings"/>
              <a:cs typeface="Wingdings"/>
            </a:endParaRPr>
          </a:p>
        </p:txBody>
      </p:sp>
      <p:sp>
        <p:nvSpPr>
          <p:cNvPr id="12" name="object 12"/>
          <p:cNvSpPr txBox="1"/>
          <p:nvPr/>
        </p:nvSpPr>
        <p:spPr>
          <a:xfrm>
            <a:off x="493102" y="5362177"/>
            <a:ext cx="102447" cy="128177"/>
          </a:xfrm>
          <a:prstGeom prst="rect">
            <a:avLst/>
          </a:prstGeom>
        </p:spPr>
        <p:txBody>
          <a:bodyPr vert="horz" wrap="square" lIns="0" tIns="15240" rIns="0" bIns="0" rtlCol="0">
            <a:spAutoFit/>
          </a:bodyPr>
          <a:lstStyle/>
          <a:p>
            <a:pPr marL="16933">
              <a:spcBef>
                <a:spcPts val="120"/>
              </a:spcBef>
            </a:pPr>
            <a:r>
              <a:rPr sz="733" spc="-13" dirty="0">
                <a:solidFill>
                  <a:srgbClr val="CCCCCC"/>
                </a:solidFill>
                <a:latin typeface="Wingdings"/>
                <a:cs typeface="Wingdings"/>
              </a:rPr>
              <a:t></a:t>
            </a:r>
            <a:endParaRPr sz="733">
              <a:latin typeface="Wingdings"/>
              <a:cs typeface="Wingdings"/>
            </a:endParaRPr>
          </a:p>
        </p:txBody>
      </p:sp>
      <p:sp>
        <p:nvSpPr>
          <p:cNvPr id="15" name="object 5"/>
          <p:cNvSpPr txBox="1"/>
          <p:nvPr/>
        </p:nvSpPr>
        <p:spPr>
          <a:xfrm>
            <a:off x="812801" y="4395502"/>
            <a:ext cx="10328487" cy="2478114"/>
          </a:xfrm>
          <a:prstGeom prst="rect">
            <a:avLst/>
          </a:prstGeom>
        </p:spPr>
        <p:txBody>
          <a:bodyPr vert="horz" wrap="square" lIns="0" tIns="17780" rIns="0" bIns="0" rtlCol="0">
            <a:spAutoFit/>
          </a:bodyPr>
          <a:lstStyle/>
          <a:p>
            <a:pPr marL="16933" marR="6773" algn="just">
              <a:spcBef>
                <a:spcPts val="140"/>
              </a:spcBef>
            </a:pPr>
            <a:r>
              <a:rPr sz="1867" spc="-7" dirty="0">
                <a:latin typeface="Calibri"/>
                <a:cs typeface="Calibri"/>
              </a:rPr>
              <a:t>The </a:t>
            </a:r>
            <a:r>
              <a:rPr sz="1867" dirty="0">
                <a:latin typeface="Calibri"/>
                <a:cs typeface="Calibri"/>
              </a:rPr>
              <a:t>capability </a:t>
            </a:r>
            <a:r>
              <a:rPr sz="1867" spc="-7" dirty="0">
                <a:latin typeface="Calibri"/>
                <a:cs typeface="Calibri"/>
              </a:rPr>
              <a:t>provided </a:t>
            </a:r>
            <a:r>
              <a:rPr sz="1867" spc="-13" dirty="0">
                <a:latin typeface="Calibri"/>
                <a:cs typeface="Calibri"/>
              </a:rPr>
              <a:t>to </a:t>
            </a:r>
            <a:r>
              <a:rPr sz="1867" dirty="0">
                <a:latin typeface="Calibri"/>
                <a:cs typeface="Calibri"/>
              </a:rPr>
              <a:t>the </a:t>
            </a:r>
            <a:r>
              <a:rPr sz="1867" spc="-7" dirty="0">
                <a:latin typeface="Calibri"/>
                <a:cs typeface="Calibri"/>
              </a:rPr>
              <a:t>consumer </a:t>
            </a:r>
            <a:r>
              <a:rPr sz="1867" dirty="0">
                <a:latin typeface="Calibri"/>
                <a:cs typeface="Calibri"/>
              </a:rPr>
              <a:t>is </a:t>
            </a:r>
            <a:r>
              <a:rPr sz="1867" spc="-13" dirty="0">
                <a:latin typeface="Calibri"/>
                <a:cs typeface="Calibri"/>
              </a:rPr>
              <a:t>to </a:t>
            </a:r>
            <a:r>
              <a:rPr sz="1867" spc="-7" dirty="0">
                <a:latin typeface="Calibri"/>
                <a:cs typeface="Calibri"/>
              </a:rPr>
              <a:t>deploy </a:t>
            </a:r>
            <a:r>
              <a:rPr sz="1867" spc="-13" dirty="0">
                <a:latin typeface="Calibri"/>
                <a:cs typeface="Calibri"/>
              </a:rPr>
              <a:t>onto </a:t>
            </a:r>
            <a:r>
              <a:rPr sz="1867" dirty="0">
                <a:latin typeface="Calibri"/>
                <a:cs typeface="Calibri"/>
              </a:rPr>
              <a:t>the </a:t>
            </a:r>
            <a:r>
              <a:rPr sz="1867" spc="-7" dirty="0">
                <a:latin typeface="Calibri"/>
                <a:cs typeface="Calibri"/>
              </a:rPr>
              <a:t>cloud infrastructure consumer-created </a:t>
            </a:r>
            <a:r>
              <a:rPr sz="1867" dirty="0">
                <a:latin typeface="Calibri"/>
                <a:cs typeface="Calibri"/>
              </a:rPr>
              <a:t>or  </a:t>
            </a:r>
            <a:r>
              <a:rPr sz="1867" spc="-7" dirty="0">
                <a:latin typeface="Calibri"/>
                <a:cs typeface="Calibri"/>
              </a:rPr>
              <a:t>acquired applications </a:t>
            </a:r>
            <a:r>
              <a:rPr sz="1867" spc="-13" dirty="0">
                <a:latin typeface="Calibri"/>
                <a:cs typeface="Calibri"/>
              </a:rPr>
              <a:t>created </a:t>
            </a:r>
            <a:r>
              <a:rPr sz="1867" spc="-7" dirty="0">
                <a:latin typeface="Calibri"/>
                <a:cs typeface="Calibri"/>
              </a:rPr>
              <a:t>using </a:t>
            </a:r>
            <a:r>
              <a:rPr sz="1867" spc="-13" dirty="0">
                <a:latin typeface="Calibri"/>
                <a:cs typeface="Calibri"/>
              </a:rPr>
              <a:t>programming </a:t>
            </a:r>
            <a:r>
              <a:rPr sz="1867" spc="-7" dirty="0">
                <a:latin typeface="Calibri"/>
                <a:cs typeface="Calibri"/>
              </a:rPr>
              <a:t>languages, libraries, services, and </a:t>
            </a:r>
            <a:r>
              <a:rPr sz="1867" dirty="0">
                <a:latin typeface="Calibri"/>
                <a:cs typeface="Calibri"/>
              </a:rPr>
              <a:t>tools </a:t>
            </a:r>
            <a:r>
              <a:rPr sz="1867" spc="-7" dirty="0">
                <a:latin typeface="Calibri"/>
                <a:cs typeface="Calibri"/>
              </a:rPr>
              <a:t>supported </a:t>
            </a:r>
            <a:r>
              <a:rPr sz="1867" spc="-13" dirty="0">
                <a:latin typeface="Calibri"/>
                <a:cs typeface="Calibri"/>
              </a:rPr>
              <a:t>by </a:t>
            </a:r>
            <a:r>
              <a:rPr sz="1867" spc="7" dirty="0">
                <a:latin typeface="Calibri"/>
                <a:cs typeface="Calibri"/>
              </a:rPr>
              <a:t>the  </a:t>
            </a:r>
            <a:r>
              <a:rPr sz="1867" spc="-27" dirty="0">
                <a:latin typeface="Calibri"/>
                <a:cs typeface="Calibri"/>
              </a:rPr>
              <a:t>provider.</a:t>
            </a:r>
            <a:endParaRPr lang="en-IN" sz="1867" spc="-27" dirty="0">
              <a:latin typeface="Calibri"/>
              <a:cs typeface="Calibri"/>
            </a:endParaRPr>
          </a:p>
          <a:p>
            <a:pPr marL="16933" marR="6773" algn="just">
              <a:spcBef>
                <a:spcPts val="140"/>
              </a:spcBef>
            </a:pPr>
            <a:r>
              <a:rPr lang="en-US" sz="1867" spc="-7" dirty="0">
                <a:cs typeface="Calibri"/>
              </a:rPr>
              <a:t>The consumer does not manage </a:t>
            </a:r>
            <a:r>
              <a:rPr lang="en-US" sz="1867" dirty="0">
                <a:cs typeface="Calibri"/>
              </a:rPr>
              <a:t>or </a:t>
            </a:r>
            <a:r>
              <a:rPr lang="en-US" sz="1867" spc="-13" dirty="0">
                <a:cs typeface="Calibri"/>
              </a:rPr>
              <a:t>control </a:t>
            </a:r>
            <a:r>
              <a:rPr lang="en-US" sz="1867" spc="-7" dirty="0">
                <a:cs typeface="Calibri"/>
              </a:rPr>
              <a:t>the </a:t>
            </a:r>
            <a:r>
              <a:rPr lang="en-US" sz="1867" dirty="0">
                <a:cs typeface="Calibri"/>
              </a:rPr>
              <a:t>underlying cloud </a:t>
            </a:r>
            <a:r>
              <a:rPr lang="en-US" sz="1867" spc="-7" dirty="0">
                <a:cs typeface="Calibri"/>
              </a:rPr>
              <a:t>infrastructure including network, servers,  </a:t>
            </a:r>
            <a:r>
              <a:rPr lang="en-US" sz="1867" spc="-13" dirty="0">
                <a:cs typeface="Calibri"/>
              </a:rPr>
              <a:t>operating systems, </a:t>
            </a:r>
            <a:r>
              <a:rPr lang="en-US" sz="1867" dirty="0">
                <a:cs typeface="Calibri"/>
              </a:rPr>
              <a:t>or </a:t>
            </a:r>
            <a:r>
              <a:rPr lang="en-US" sz="1867" spc="-13" dirty="0">
                <a:cs typeface="Calibri"/>
              </a:rPr>
              <a:t>storage, </a:t>
            </a:r>
            <a:r>
              <a:rPr lang="en-US" sz="1867" spc="-7" dirty="0">
                <a:cs typeface="Calibri"/>
              </a:rPr>
              <a:t>but </a:t>
            </a:r>
            <a:r>
              <a:rPr lang="en-US" sz="1867" dirty="0">
                <a:cs typeface="Calibri"/>
              </a:rPr>
              <a:t>has </a:t>
            </a:r>
            <a:r>
              <a:rPr lang="en-US" sz="1867" spc="-13" dirty="0">
                <a:cs typeface="Calibri"/>
              </a:rPr>
              <a:t>control </a:t>
            </a:r>
            <a:r>
              <a:rPr lang="en-US" sz="1867" spc="-7" dirty="0">
                <a:cs typeface="Calibri"/>
              </a:rPr>
              <a:t>over the deployed applications </a:t>
            </a:r>
            <a:r>
              <a:rPr lang="en-US" sz="1867" dirty="0">
                <a:cs typeface="Calibri"/>
              </a:rPr>
              <a:t>and </a:t>
            </a:r>
            <a:r>
              <a:rPr lang="en-US" sz="1867" spc="-7" dirty="0">
                <a:cs typeface="Calibri"/>
              </a:rPr>
              <a:t>possibly </a:t>
            </a:r>
            <a:r>
              <a:rPr lang="en-US" sz="1867" spc="-13" dirty="0">
                <a:cs typeface="Calibri"/>
              </a:rPr>
              <a:t>configuration  settings for </a:t>
            </a:r>
            <a:r>
              <a:rPr lang="en-US" sz="1867" spc="-7" dirty="0">
                <a:cs typeface="Calibri"/>
              </a:rPr>
              <a:t>the application-hosting</a:t>
            </a:r>
            <a:r>
              <a:rPr lang="en-US" sz="1867" spc="87" dirty="0">
                <a:cs typeface="Calibri"/>
              </a:rPr>
              <a:t> </a:t>
            </a:r>
            <a:r>
              <a:rPr lang="en-US" sz="1867" spc="-13" dirty="0">
                <a:cs typeface="Calibri"/>
              </a:rPr>
              <a:t>environment</a:t>
            </a:r>
            <a:r>
              <a:rPr lang="en-US" sz="2667" spc="-13" dirty="0">
                <a:cs typeface="Calibri"/>
              </a:rPr>
              <a:t>.</a:t>
            </a:r>
            <a:endParaRPr lang="en-US" sz="2667" dirty="0">
              <a:cs typeface="Calibri"/>
            </a:endParaRPr>
          </a:p>
          <a:p>
            <a:pPr marL="16933" marR="6773" algn="just">
              <a:spcBef>
                <a:spcPts val="140"/>
              </a:spcBef>
            </a:pPr>
            <a:endParaRPr lang="en-IN" sz="1867" spc="-27" dirty="0">
              <a:latin typeface="Calibri"/>
              <a:cs typeface="Calibri"/>
            </a:endParaRPr>
          </a:p>
          <a:p>
            <a:pPr marL="16933" marR="6773" algn="just">
              <a:spcBef>
                <a:spcPts val="140"/>
              </a:spcBef>
            </a:pPr>
            <a:endParaRPr sz="1867"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8159" y="309063"/>
            <a:ext cx="6342380" cy="836918"/>
          </a:xfrm>
          <a:prstGeom prst="rect">
            <a:avLst/>
          </a:prstGeom>
        </p:spPr>
        <p:txBody>
          <a:bodyPr vert="horz" wrap="square" lIns="0" tIns="16087" rIns="0" bIns="0" rtlCol="0" anchor="ctr">
            <a:spAutoFit/>
          </a:bodyPr>
          <a:lstStyle/>
          <a:p>
            <a:pPr marL="16933">
              <a:lnSpc>
                <a:spcPct val="100000"/>
              </a:lnSpc>
              <a:spcBef>
                <a:spcPts val="127"/>
              </a:spcBef>
            </a:pPr>
            <a:r>
              <a:rPr sz="5333" spc="-13" dirty="0"/>
              <a:t>Cloud </a:t>
            </a:r>
            <a:r>
              <a:rPr sz="5333" dirty="0"/>
              <a:t>Services</a:t>
            </a:r>
            <a:r>
              <a:rPr sz="5333" spc="-20" dirty="0"/>
              <a:t> </a:t>
            </a:r>
            <a:r>
              <a:rPr sz="5333" spc="-13" dirty="0"/>
              <a:t>Models</a:t>
            </a:r>
            <a:endParaRPr sz="5333"/>
          </a:p>
        </p:txBody>
      </p:sp>
      <p:sp>
        <p:nvSpPr>
          <p:cNvPr id="8" name="object 8"/>
          <p:cNvSpPr txBox="1">
            <a:spLocks noGrp="1"/>
          </p:cNvSpPr>
          <p:nvPr>
            <p:ph type="sldNum" sz="quarter" idx="12"/>
          </p:nvPr>
        </p:nvSpPr>
        <p:spPr>
          <a:xfrm>
            <a:off x="11219351" y="6471135"/>
            <a:ext cx="275167" cy="192360"/>
          </a:xfrm>
          <a:prstGeom prst="rect">
            <a:avLst/>
          </a:prstGeom>
        </p:spPr>
        <p:txBody>
          <a:bodyPr vert="horz" wrap="square" lIns="0" tIns="7620" rIns="0" bIns="0" rtlCol="0" anchor="ctr">
            <a:spAutoFit/>
          </a:bodyPr>
          <a:lstStyle/>
          <a:p>
            <a:pPr marL="33866">
              <a:spcBef>
                <a:spcPts val="60"/>
              </a:spcBef>
            </a:pPr>
            <a:r>
              <a:rPr dirty="0"/>
              <a:t>8</a:t>
            </a:r>
          </a:p>
        </p:txBody>
      </p:sp>
      <p:sp>
        <p:nvSpPr>
          <p:cNvPr id="3" name="object 3"/>
          <p:cNvSpPr txBox="1"/>
          <p:nvPr/>
        </p:nvSpPr>
        <p:spPr>
          <a:xfrm>
            <a:off x="615017" y="1520953"/>
            <a:ext cx="6293783" cy="428387"/>
          </a:xfrm>
          <a:prstGeom prst="rect">
            <a:avLst/>
          </a:prstGeom>
        </p:spPr>
        <p:txBody>
          <a:bodyPr vert="horz" wrap="square" lIns="0" tIns="17780" rIns="0" bIns="0" rtlCol="0">
            <a:spAutoFit/>
          </a:bodyPr>
          <a:lstStyle/>
          <a:p>
            <a:pPr marL="16933">
              <a:spcBef>
                <a:spcPts val="140"/>
              </a:spcBef>
            </a:pPr>
            <a:r>
              <a:rPr lang="en-IN" sz="2667" b="1" spc="-13" dirty="0">
                <a:cs typeface="Calibri"/>
              </a:rPr>
              <a:t>Infrastructure</a:t>
            </a:r>
            <a:r>
              <a:rPr sz="2667" b="1" i="1" spc="-7" dirty="0">
                <a:latin typeface="Calibri"/>
                <a:cs typeface="Calibri"/>
              </a:rPr>
              <a:t> as </a:t>
            </a:r>
            <a:r>
              <a:rPr sz="2667" b="1" i="1" dirty="0">
                <a:latin typeface="Calibri"/>
                <a:cs typeface="Calibri"/>
              </a:rPr>
              <a:t>a </a:t>
            </a:r>
            <a:r>
              <a:rPr sz="2667" b="1" i="1" spc="-7" dirty="0">
                <a:latin typeface="Calibri"/>
                <a:cs typeface="Calibri"/>
              </a:rPr>
              <a:t>Service</a:t>
            </a:r>
            <a:r>
              <a:rPr sz="2667" b="1" i="1" spc="460" dirty="0">
                <a:latin typeface="Calibri"/>
                <a:cs typeface="Calibri"/>
              </a:rPr>
              <a:t> </a:t>
            </a:r>
            <a:r>
              <a:rPr sz="2667" b="1" i="1" spc="-7" dirty="0">
                <a:latin typeface="Calibri"/>
                <a:cs typeface="Calibri"/>
              </a:rPr>
              <a:t>(</a:t>
            </a:r>
            <a:r>
              <a:rPr lang="en-IN" sz="2667" b="1" i="1" spc="-7" dirty="0">
                <a:latin typeface="Calibri"/>
                <a:cs typeface="Calibri"/>
              </a:rPr>
              <a:t>I</a:t>
            </a:r>
            <a:r>
              <a:rPr sz="2667" b="1" i="1" spc="-7" dirty="0" err="1">
                <a:latin typeface="Calibri"/>
                <a:cs typeface="Calibri"/>
              </a:rPr>
              <a:t>aaS</a:t>
            </a:r>
            <a:r>
              <a:rPr sz="2667" b="1" i="1" spc="-7" dirty="0">
                <a:latin typeface="Calibri"/>
                <a:cs typeface="Calibri"/>
              </a:rPr>
              <a:t>)</a:t>
            </a:r>
            <a:endParaRPr sz="2667" dirty="0">
              <a:latin typeface="Calibri"/>
              <a:cs typeface="Calibri"/>
            </a:endParaRPr>
          </a:p>
        </p:txBody>
      </p:sp>
      <p:sp>
        <p:nvSpPr>
          <p:cNvPr id="4" name="object 4"/>
          <p:cNvSpPr txBox="1"/>
          <p:nvPr/>
        </p:nvSpPr>
        <p:spPr>
          <a:xfrm>
            <a:off x="615021" y="2120393"/>
            <a:ext cx="114300" cy="146194"/>
          </a:xfrm>
          <a:prstGeom prst="rect">
            <a:avLst/>
          </a:prstGeom>
        </p:spPr>
        <p:txBody>
          <a:bodyPr vert="horz" wrap="square" lIns="0" tIns="22860" rIns="0" bIns="0" rtlCol="0">
            <a:spAutoFit/>
          </a:bodyPr>
          <a:lstStyle/>
          <a:p>
            <a:pPr marL="16933">
              <a:spcBef>
                <a:spcPts val="180"/>
              </a:spcBef>
            </a:pPr>
            <a:r>
              <a:rPr sz="800" spc="33" dirty="0">
                <a:solidFill>
                  <a:srgbClr val="CCCCCC"/>
                </a:solidFill>
                <a:latin typeface="Wingdings"/>
                <a:cs typeface="Wingdings"/>
              </a:rPr>
              <a:t></a:t>
            </a:r>
            <a:endParaRPr sz="800">
              <a:latin typeface="Wingdings"/>
              <a:cs typeface="Wingdings"/>
            </a:endParaRPr>
          </a:p>
        </p:txBody>
      </p:sp>
      <p:sp>
        <p:nvSpPr>
          <p:cNvPr id="6" name="object 6"/>
          <p:cNvSpPr txBox="1"/>
          <p:nvPr/>
        </p:nvSpPr>
        <p:spPr>
          <a:xfrm>
            <a:off x="615017" y="3132262"/>
            <a:ext cx="115147" cy="146194"/>
          </a:xfrm>
          <a:prstGeom prst="rect">
            <a:avLst/>
          </a:prstGeom>
        </p:spPr>
        <p:txBody>
          <a:bodyPr vert="horz" wrap="square" lIns="0" tIns="22860" rIns="0" bIns="0" rtlCol="0">
            <a:spAutoFit/>
          </a:bodyPr>
          <a:lstStyle/>
          <a:p>
            <a:pPr marL="16933">
              <a:spcBef>
                <a:spcPts val="180"/>
              </a:spcBef>
            </a:pPr>
            <a:r>
              <a:rPr sz="800" spc="33" dirty="0">
                <a:solidFill>
                  <a:srgbClr val="CCCCCC"/>
                </a:solidFill>
                <a:latin typeface="Wingdings"/>
                <a:cs typeface="Wingdings"/>
              </a:rPr>
              <a:t></a:t>
            </a:r>
            <a:endParaRPr sz="800">
              <a:latin typeface="Wingdings"/>
              <a:cs typeface="Wingdings"/>
            </a:endParaRPr>
          </a:p>
        </p:txBody>
      </p:sp>
      <p:sp>
        <p:nvSpPr>
          <p:cNvPr id="9" name="object 13"/>
          <p:cNvSpPr txBox="1"/>
          <p:nvPr/>
        </p:nvSpPr>
        <p:spPr>
          <a:xfrm>
            <a:off x="914400" y="2117967"/>
            <a:ext cx="9262533" cy="1431417"/>
          </a:xfrm>
          <a:prstGeom prst="rect">
            <a:avLst/>
          </a:prstGeom>
        </p:spPr>
        <p:txBody>
          <a:bodyPr vert="horz" wrap="square" lIns="0" tIns="101600" rIns="0" bIns="0" rtlCol="0">
            <a:spAutoFit/>
          </a:bodyPr>
          <a:lstStyle/>
          <a:p>
            <a:pPr marL="16933">
              <a:spcBef>
                <a:spcPts val="800"/>
              </a:spcBef>
            </a:pPr>
            <a:r>
              <a:rPr sz="1867" dirty="0">
                <a:latin typeface="Calibri"/>
                <a:cs typeface="Calibri"/>
              </a:rPr>
              <a:t>The </a:t>
            </a:r>
            <a:r>
              <a:rPr sz="1867" spc="-7" dirty="0">
                <a:latin typeface="Calibri"/>
                <a:cs typeface="Calibri"/>
              </a:rPr>
              <a:t>capability provided to provision processing, </a:t>
            </a:r>
            <a:r>
              <a:rPr sz="1867" spc="-13" dirty="0">
                <a:latin typeface="Calibri"/>
                <a:cs typeface="Calibri"/>
              </a:rPr>
              <a:t>storage, networks, </a:t>
            </a:r>
            <a:r>
              <a:rPr sz="1867" dirty="0">
                <a:latin typeface="Calibri"/>
                <a:cs typeface="Calibri"/>
              </a:rPr>
              <a:t>and other </a:t>
            </a:r>
            <a:r>
              <a:rPr sz="1867" spc="-7" dirty="0">
                <a:latin typeface="Calibri"/>
                <a:cs typeface="Calibri"/>
              </a:rPr>
              <a:t>fundamental computing</a:t>
            </a:r>
            <a:r>
              <a:rPr sz="1867" spc="13" dirty="0">
                <a:latin typeface="Calibri"/>
                <a:cs typeface="Calibri"/>
              </a:rPr>
              <a:t> </a:t>
            </a:r>
            <a:r>
              <a:rPr sz="1867" spc="-7" dirty="0">
                <a:latin typeface="Calibri"/>
                <a:cs typeface="Calibri"/>
              </a:rPr>
              <a:t>resources</a:t>
            </a:r>
            <a:r>
              <a:rPr lang="en-IN" sz="1867" spc="-7" dirty="0">
                <a:latin typeface="Calibri"/>
                <a:cs typeface="Calibri"/>
              </a:rPr>
              <a:t>. </a:t>
            </a:r>
          </a:p>
          <a:p>
            <a:pPr marL="16933">
              <a:spcBef>
                <a:spcPts val="800"/>
              </a:spcBef>
            </a:pPr>
            <a:r>
              <a:rPr sz="1867" spc="-7" dirty="0">
                <a:latin typeface="Calibri"/>
                <a:cs typeface="Calibri"/>
              </a:rPr>
              <a:t>Consumer </a:t>
            </a:r>
            <a:r>
              <a:rPr sz="1867" spc="-13" dirty="0">
                <a:latin typeface="Calibri"/>
                <a:cs typeface="Calibri"/>
              </a:rPr>
              <a:t>can </a:t>
            </a:r>
            <a:r>
              <a:rPr sz="1867" dirty="0">
                <a:latin typeface="Calibri"/>
                <a:cs typeface="Calibri"/>
              </a:rPr>
              <a:t>deploy and run </a:t>
            </a:r>
            <a:r>
              <a:rPr sz="1867" spc="-7" dirty="0">
                <a:latin typeface="Calibri"/>
                <a:cs typeface="Calibri"/>
              </a:rPr>
              <a:t>arbitrary</a:t>
            </a:r>
            <a:r>
              <a:rPr sz="1867" spc="-120" dirty="0">
                <a:latin typeface="Calibri"/>
                <a:cs typeface="Calibri"/>
              </a:rPr>
              <a:t> </a:t>
            </a:r>
            <a:r>
              <a:rPr sz="1867" spc="-7" dirty="0">
                <a:latin typeface="Calibri"/>
                <a:cs typeface="Calibri"/>
              </a:rPr>
              <a:t>software</a:t>
            </a:r>
            <a:endParaRPr sz="1867" dirty="0">
              <a:latin typeface="Calibri"/>
              <a:cs typeface="Calibri"/>
            </a:endParaRPr>
          </a:p>
          <a:p>
            <a:pPr marL="63498">
              <a:spcBef>
                <a:spcPts val="612"/>
              </a:spcBef>
            </a:pPr>
            <a:r>
              <a:rPr sz="1600" dirty="0">
                <a:latin typeface="Calibri"/>
                <a:cs typeface="Calibri"/>
              </a:rPr>
              <a:t>e.g: </a:t>
            </a:r>
            <a:r>
              <a:rPr sz="1867" b="1" i="1" spc="-7" dirty="0">
                <a:solidFill>
                  <a:srgbClr val="4F6128"/>
                </a:solidFill>
                <a:latin typeface="Calibri"/>
                <a:cs typeface="Calibri"/>
              </a:rPr>
              <a:t>Amazon </a:t>
            </a:r>
            <a:r>
              <a:rPr sz="1867" b="1" i="1" spc="-27" dirty="0">
                <a:solidFill>
                  <a:srgbClr val="4F6128"/>
                </a:solidFill>
                <a:latin typeface="Calibri"/>
                <a:cs typeface="Calibri"/>
              </a:rPr>
              <a:t>Web </a:t>
            </a:r>
            <a:r>
              <a:rPr sz="1867" b="1" i="1" spc="-7" dirty="0">
                <a:solidFill>
                  <a:srgbClr val="4F6128"/>
                </a:solidFill>
                <a:latin typeface="Calibri"/>
                <a:cs typeface="Calibri"/>
              </a:rPr>
              <a:t>Services </a:t>
            </a:r>
            <a:r>
              <a:rPr sz="1867" b="1" i="1" dirty="0">
                <a:solidFill>
                  <a:srgbClr val="4F6128"/>
                </a:solidFill>
                <a:latin typeface="Calibri"/>
                <a:cs typeface="Calibri"/>
              </a:rPr>
              <a:t>and </a:t>
            </a:r>
            <a:r>
              <a:rPr sz="1867" b="1" i="1" spc="-13" dirty="0">
                <a:solidFill>
                  <a:srgbClr val="4F6128"/>
                </a:solidFill>
                <a:latin typeface="Calibri"/>
                <a:cs typeface="Calibri"/>
              </a:rPr>
              <a:t>Flexi</a:t>
            </a:r>
            <a:r>
              <a:rPr sz="1867" b="1" i="1" spc="-33" dirty="0">
                <a:solidFill>
                  <a:srgbClr val="4F6128"/>
                </a:solidFill>
                <a:latin typeface="Calibri"/>
                <a:cs typeface="Calibri"/>
              </a:rPr>
              <a:t> </a:t>
            </a:r>
            <a:r>
              <a:rPr sz="1867" b="1" i="1" spc="-7" dirty="0">
                <a:solidFill>
                  <a:srgbClr val="4F6128"/>
                </a:solidFill>
                <a:latin typeface="Calibri"/>
                <a:cs typeface="Calibri"/>
              </a:rPr>
              <a:t>scale</a:t>
            </a:r>
            <a:r>
              <a:rPr sz="1867" b="1" spc="-7" dirty="0">
                <a:latin typeface="Calibri"/>
                <a:cs typeface="Calibri"/>
              </a:rPr>
              <a:t>.</a:t>
            </a:r>
            <a:endParaRPr sz="1867"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282925"/>
            <a:ext cx="10160000" cy="674608"/>
          </a:xfrm>
          <a:prstGeom prst="rect">
            <a:avLst/>
          </a:prstGeom>
        </p:spPr>
        <p:txBody>
          <a:bodyPr vert="horz" wrap="square" lIns="0" tIns="17780" rIns="0" bIns="0" rtlCol="0" anchor="ctr">
            <a:spAutoFit/>
          </a:bodyPr>
          <a:lstStyle/>
          <a:p>
            <a:pPr marL="16933">
              <a:lnSpc>
                <a:spcPct val="100000"/>
              </a:lnSpc>
              <a:spcBef>
                <a:spcPts val="140"/>
              </a:spcBef>
            </a:pPr>
            <a:r>
              <a:rPr sz="4267" spc="-33" dirty="0"/>
              <a:t>Types </a:t>
            </a:r>
            <a:r>
              <a:rPr sz="4267" dirty="0"/>
              <a:t>of </a:t>
            </a:r>
            <a:r>
              <a:rPr sz="4267" spc="-7" dirty="0"/>
              <a:t>Cloud </a:t>
            </a:r>
            <a:r>
              <a:rPr sz="4267" spc="-13" dirty="0"/>
              <a:t>(Deployment</a:t>
            </a:r>
            <a:r>
              <a:rPr sz="4267" dirty="0"/>
              <a:t> </a:t>
            </a:r>
            <a:r>
              <a:rPr sz="4267" spc="-7" dirty="0"/>
              <a:t>Models)</a:t>
            </a:r>
          </a:p>
        </p:txBody>
      </p:sp>
      <p:sp>
        <p:nvSpPr>
          <p:cNvPr id="4" name="object 4"/>
          <p:cNvSpPr txBox="1">
            <a:spLocks noGrp="1"/>
          </p:cNvSpPr>
          <p:nvPr>
            <p:ph type="sldNum" sz="quarter" idx="12"/>
          </p:nvPr>
        </p:nvSpPr>
        <p:spPr>
          <a:xfrm>
            <a:off x="11219351" y="6471135"/>
            <a:ext cx="275167" cy="192360"/>
          </a:xfrm>
          <a:prstGeom prst="rect">
            <a:avLst/>
          </a:prstGeom>
        </p:spPr>
        <p:txBody>
          <a:bodyPr vert="horz" wrap="square" lIns="0" tIns="7620" rIns="0" bIns="0" rtlCol="0" anchor="ctr">
            <a:spAutoFit/>
          </a:bodyPr>
          <a:lstStyle/>
          <a:p>
            <a:pPr marL="33866">
              <a:spcBef>
                <a:spcPts val="60"/>
              </a:spcBef>
            </a:pPr>
            <a:r>
              <a:rPr dirty="0"/>
              <a:t>10</a:t>
            </a:r>
          </a:p>
        </p:txBody>
      </p:sp>
      <p:sp>
        <p:nvSpPr>
          <p:cNvPr id="3" name="object 3"/>
          <p:cNvSpPr txBox="1"/>
          <p:nvPr/>
        </p:nvSpPr>
        <p:spPr>
          <a:xfrm>
            <a:off x="338667" y="875516"/>
            <a:ext cx="11099800" cy="4756153"/>
          </a:xfrm>
          <a:prstGeom prst="rect">
            <a:avLst/>
          </a:prstGeom>
        </p:spPr>
        <p:txBody>
          <a:bodyPr vert="horz" wrap="square" lIns="0" tIns="118533" rIns="0" bIns="0" rtlCol="0">
            <a:spAutoFit/>
          </a:bodyPr>
          <a:lstStyle/>
          <a:p>
            <a:pPr marL="538467" indent="-522380">
              <a:spcBef>
                <a:spcPts val="933"/>
              </a:spcBef>
              <a:buClr>
                <a:srgbClr val="4F81BC"/>
              </a:buClr>
              <a:buFont typeface="Arial"/>
              <a:buChar char="•"/>
              <a:tabLst>
                <a:tab pos="538467" algn="l"/>
                <a:tab pos="539313" algn="l"/>
              </a:tabLst>
            </a:pPr>
            <a:r>
              <a:rPr sz="2133" b="1" spc="-20" dirty="0">
                <a:latin typeface="Calibri"/>
                <a:cs typeface="Calibri"/>
              </a:rPr>
              <a:t>Private</a:t>
            </a:r>
            <a:r>
              <a:rPr sz="2133" b="1" spc="-7" dirty="0">
                <a:latin typeface="Calibri"/>
                <a:cs typeface="Calibri"/>
              </a:rPr>
              <a:t> cloud</a:t>
            </a:r>
            <a:endParaRPr sz="2133" dirty="0">
              <a:latin typeface="Calibri"/>
              <a:cs typeface="Calibri"/>
            </a:endParaRPr>
          </a:p>
          <a:p>
            <a:pPr marL="538467">
              <a:spcBef>
                <a:spcPts val="800"/>
              </a:spcBef>
            </a:pPr>
            <a:r>
              <a:rPr sz="2133" spc="-7" dirty="0">
                <a:latin typeface="Calibri"/>
                <a:cs typeface="Calibri"/>
              </a:rPr>
              <a:t>The cloud </a:t>
            </a:r>
            <a:r>
              <a:rPr sz="2133" spc="-13" dirty="0">
                <a:latin typeface="Calibri"/>
                <a:cs typeface="Calibri"/>
              </a:rPr>
              <a:t>infrastructure </a:t>
            </a:r>
            <a:r>
              <a:rPr sz="2133" spc="-7" dirty="0">
                <a:latin typeface="Calibri"/>
                <a:cs typeface="Calibri"/>
              </a:rPr>
              <a:t>is </a:t>
            </a:r>
            <a:r>
              <a:rPr sz="2133" spc="-20" dirty="0">
                <a:latin typeface="Calibri"/>
                <a:cs typeface="Calibri"/>
              </a:rPr>
              <a:t>operated </a:t>
            </a:r>
            <a:r>
              <a:rPr sz="2133" spc="-7" dirty="0">
                <a:latin typeface="Calibri"/>
                <a:cs typeface="Calibri"/>
              </a:rPr>
              <a:t>solely </a:t>
            </a:r>
            <a:r>
              <a:rPr sz="2133" spc="-20" dirty="0">
                <a:latin typeface="Calibri"/>
                <a:cs typeface="Calibri"/>
              </a:rPr>
              <a:t>for </a:t>
            </a:r>
            <a:r>
              <a:rPr sz="2133" spc="-7" dirty="0">
                <a:latin typeface="Calibri"/>
                <a:cs typeface="Calibri"/>
              </a:rPr>
              <a:t>an</a:t>
            </a:r>
            <a:r>
              <a:rPr sz="2133" spc="100" dirty="0">
                <a:latin typeface="Calibri"/>
                <a:cs typeface="Calibri"/>
              </a:rPr>
              <a:t> </a:t>
            </a:r>
            <a:r>
              <a:rPr sz="2133" spc="-13" dirty="0">
                <a:latin typeface="Calibri"/>
                <a:cs typeface="Calibri"/>
              </a:rPr>
              <a:t>organization.</a:t>
            </a:r>
            <a:endParaRPr sz="2133" dirty="0">
              <a:latin typeface="Calibri"/>
              <a:cs typeface="Calibri"/>
            </a:endParaRPr>
          </a:p>
          <a:p>
            <a:pPr marL="538467">
              <a:spcBef>
                <a:spcPts val="800"/>
              </a:spcBef>
            </a:pPr>
            <a:r>
              <a:rPr sz="2133" dirty="0">
                <a:latin typeface="Calibri"/>
                <a:cs typeface="Calibri"/>
              </a:rPr>
              <a:t>e.g </a:t>
            </a:r>
            <a:r>
              <a:rPr sz="2133" spc="-7" dirty="0">
                <a:latin typeface="Calibri"/>
                <a:cs typeface="Calibri"/>
              </a:rPr>
              <a:t>Window </a:t>
            </a:r>
            <a:r>
              <a:rPr sz="2133" spc="-13" dirty="0">
                <a:latin typeface="Calibri"/>
                <a:cs typeface="Calibri"/>
              </a:rPr>
              <a:t>Server</a:t>
            </a:r>
            <a:r>
              <a:rPr sz="2133" spc="187" dirty="0">
                <a:latin typeface="Calibri"/>
                <a:cs typeface="Calibri"/>
              </a:rPr>
              <a:t> </a:t>
            </a:r>
            <a:r>
              <a:rPr sz="2133" spc="-13" dirty="0">
                <a:latin typeface="Calibri"/>
                <a:cs typeface="Calibri"/>
              </a:rPr>
              <a:t>'Hyper-V'.</a:t>
            </a:r>
            <a:endParaRPr sz="2133" dirty="0">
              <a:latin typeface="Calibri"/>
              <a:cs typeface="Calibri"/>
            </a:endParaRPr>
          </a:p>
          <a:p>
            <a:pPr marL="538467" indent="-522380">
              <a:spcBef>
                <a:spcPts val="800"/>
              </a:spcBef>
              <a:buClr>
                <a:srgbClr val="4F81BC"/>
              </a:buClr>
              <a:buFont typeface="Arial"/>
              <a:buChar char="•"/>
              <a:tabLst>
                <a:tab pos="538467" algn="l"/>
                <a:tab pos="539313" algn="l"/>
              </a:tabLst>
            </a:pPr>
            <a:r>
              <a:rPr sz="2133" b="1" spc="-13" dirty="0">
                <a:latin typeface="Calibri"/>
                <a:cs typeface="Calibri"/>
              </a:rPr>
              <a:t>Community</a:t>
            </a:r>
            <a:r>
              <a:rPr sz="2133" b="1" spc="47" dirty="0">
                <a:latin typeface="Calibri"/>
                <a:cs typeface="Calibri"/>
              </a:rPr>
              <a:t> </a:t>
            </a:r>
            <a:r>
              <a:rPr sz="2133" b="1" spc="-7" dirty="0">
                <a:latin typeface="Calibri"/>
                <a:cs typeface="Calibri"/>
              </a:rPr>
              <a:t>cloud</a:t>
            </a:r>
            <a:endParaRPr sz="2133" dirty="0">
              <a:latin typeface="Calibri"/>
              <a:cs typeface="Calibri"/>
            </a:endParaRPr>
          </a:p>
          <a:p>
            <a:pPr marL="538467">
              <a:spcBef>
                <a:spcPts val="807"/>
              </a:spcBef>
            </a:pPr>
            <a:r>
              <a:rPr sz="2133" spc="-7" dirty="0">
                <a:latin typeface="Calibri"/>
                <a:cs typeface="Calibri"/>
              </a:rPr>
              <a:t>The cloud </a:t>
            </a:r>
            <a:r>
              <a:rPr sz="2133" spc="-13" dirty="0">
                <a:latin typeface="Calibri"/>
                <a:cs typeface="Calibri"/>
              </a:rPr>
              <a:t>infrastructure </a:t>
            </a:r>
            <a:r>
              <a:rPr sz="2133" spc="-7" dirty="0">
                <a:latin typeface="Calibri"/>
                <a:cs typeface="Calibri"/>
              </a:rPr>
              <a:t>is </a:t>
            </a:r>
            <a:r>
              <a:rPr sz="2133" spc="-13" dirty="0">
                <a:latin typeface="Calibri"/>
                <a:cs typeface="Calibri"/>
              </a:rPr>
              <a:t>shared by </a:t>
            </a:r>
            <a:r>
              <a:rPr sz="2133" spc="-20" dirty="0">
                <a:latin typeface="Calibri"/>
                <a:cs typeface="Calibri"/>
              </a:rPr>
              <a:t>several </a:t>
            </a:r>
            <a:r>
              <a:rPr sz="2133" spc="-13" dirty="0">
                <a:latin typeface="Calibri"/>
                <a:cs typeface="Calibri"/>
              </a:rPr>
              <a:t>organizations </a:t>
            </a:r>
            <a:r>
              <a:rPr sz="2133" spc="-7" dirty="0">
                <a:latin typeface="Calibri"/>
                <a:cs typeface="Calibri"/>
              </a:rPr>
              <a:t>and </a:t>
            </a:r>
            <a:r>
              <a:rPr sz="2133" spc="-13" dirty="0">
                <a:latin typeface="Calibri"/>
                <a:cs typeface="Calibri"/>
              </a:rPr>
              <a:t>supports </a:t>
            </a:r>
            <a:r>
              <a:rPr sz="2133" spc="-7" dirty="0">
                <a:latin typeface="Calibri"/>
                <a:cs typeface="Calibri"/>
              </a:rPr>
              <a:t>a specific</a:t>
            </a:r>
            <a:r>
              <a:rPr sz="2133" spc="107" dirty="0">
                <a:latin typeface="Calibri"/>
                <a:cs typeface="Calibri"/>
              </a:rPr>
              <a:t> </a:t>
            </a:r>
            <a:r>
              <a:rPr sz="2133" spc="-7" dirty="0">
                <a:latin typeface="Calibri"/>
                <a:cs typeface="Calibri"/>
              </a:rPr>
              <a:t>goal.</a:t>
            </a:r>
            <a:endParaRPr sz="2133" dirty="0">
              <a:latin typeface="Calibri"/>
              <a:cs typeface="Calibri"/>
            </a:endParaRPr>
          </a:p>
          <a:p>
            <a:pPr marL="538467" indent="-522380">
              <a:spcBef>
                <a:spcPts val="800"/>
              </a:spcBef>
              <a:buClr>
                <a:srgbClr val="4F81BC"/>
              </a:buClr>
              <a:buFont typeface="Arial"/>
              <a:buChar char="•"/>
              <a:tabLst>
                <a:tab pos="538467" algn="l"/>
                <a:tab pos="539313" algn="l"/>
              </a:tabLst>
            </a:pPr>
            <a:r>
              <a:rPr sz="2133" b="1" spc="-7" dirty="0">
                <a:latin typeface="Calibri"/>
                <a:cs typeface="Calibri"/>
              </a:rPr>
              <a:t>Public</a:t>
            </a:r>
            <a:r>
              <a:rPr sz="2133" b="1" spc="13" dirty="0">
                <a:latin typeface="Calibri"/>
                <a:cs typeface="Calibri"/>
              </a:rPr>
              <a:t> </a:t>
            </a:r>
            <a:r>
              <a:rPr sz="2133" b="1" spc="-7" dirty="0">
                <a:latin typeface="Calibri"/>
                <a:cs typeface="Calibri"/>
              </a:rPr>
              <a:t>cloud</a:t>
            </a:r>
            <a:endParaRPr sz="2133" dirty="0">
              <a:latin typeface="Calibri"/>
              <a:cs typeface="Calibri"/>
            </a:endParaRPr>
          </a:p>
          <a:p>
            <a:pPr marL="538467">
              <a:spcBef>
                <a:spcPts val="800"/>
              </a:spcBef>
            </a:pPr>
            <a:r>
              <a:rPr sz="2133" spc="-7" dirty="0">
                <a:latin typeface="Calibri"/>
                <a:cs typeface="Calibri"/>
              </a:rPr>
              <a:t>The cloud </a:t>
            </a:r>
            <a:r>
              <a:rPr sz="2133" spc="-13" dirty="0">
                <a:latin typeface="Calibri"/>
                <a:cs typeface="Calibri"/>
              </a:rPr>
              <a:t>infrastructure </a:t>
            </a:r>
            <a:r>
              <a:rPr sz="2133" spc="-7" dirty="0">
                <a:latin typeface="Calibri"/>
                <a:cs typeface="Calibri"/>
              </a:rPr>
              <a:t>is made </a:t>
            </a:r>
            <a:r>
              <a:rPr sz="2133" spc="-13" dirty="0">
                <a:latin typeface="Calibri"/>
                <a:cs typeface="Calibri"/>
              </a:rPr>
              <a:t>available to </a:t>
            </a:r>
            <a:r>
              <a:rPr sz="2133" spc="-7" dirty="0">
                <a:latin typeface="Calibri"/>
                <a:cs typeface="Calibri"/>
              </a:rPr>
              <a:t>the </a:t>
            </a:r>
            <a:r>
              <a:rPr sz="2133" spc="-13" dirty="0">
                <a:latin typeface="Calibri"/>
                <a:cs typeface="Calibri"/>
              </a:rPr>
              <a:t>general</a:t>
            </a:r>
            <a:r>
              <a:rPr sz="2133" spc="33" dirty="0">
                <a:latin typeface="Calibri"/>
                <a:cs typeface="Calibri"/>
              </a:rPr>
              <a:t> </a:t>
            </a:r>
            <a:r>
              <a:rPr sz="2133" spc="-7" dirty="0">
                <a:latin typeface="Calibri"/>
                <a:cs typeface="Calibri"/>
              </a:rPr>
              <a:t>public</a:t>
            </a:r>
            <a:endParaRPr sz="2133" dirty="0">
              <a:latin typeface="Calibri"/>
              <a:cs typeface="Calibri"/>
            </a:endParaRPr>
          </a:p>
          <a:p>
            <a:pPr marL="538467">
              <a:spcBef>
                <a:spcPts val="800"/>
              </a:spcBef>
            </a:pPr>
            <a:r>
              <a:rPr sz="2133" dirty="0">
                <a:latin typeface="Calibri"/>
                <a:cs typeface="Calibri"/>
              </a:rPr>
              <a:t>e.g </a:t>
            </a:r>
            <a:r>
              <a:rPr sz="2133" spc="-7" dirty="0">
                <a:latin typeface="Calibri"/>
                <a:cs typeface="Calibri"/>
              </a:rPr>
              <a:t>Google </a:t>
            </a:r>
            <a:r>
              <a:rPr sz="2133" spc="-13" dirty="0">
                <a:latin typeface="Calibri"/>
                <a:cs typeface="Calibri"/>
              </a:rPr>
              <a:t>Doc,</a:t>
            </a:r>
            <a:r>
              <a:rPr sz="2133" spc="40" dirty="0">
                <a:latin typeface="Calibri"/>
                <a:cs typeface="Calibri"/>
              </a:rPr>
              <a:t> </a:t>
            </a:r>
            <a:r>
              <a:rPr sz="2133" spc="-13" dirty="0">
                <a:latin typeface="Calibri"/>
                <a:cs typeface="Calibri"/>
              </a:rPr>
              <a:t>Spreadsheet,</a:t>
            </a:r>
            <a:endParaRPr sz="2133" dirty="0">
              <a:latin typeface="Calibri"/>
              <a:cs typeface="Calibri"/>
            </a:endParaRPr>
          </a:p>
          <a:p>
            <a:pPr marL="538467" indent="-522380">
              <a:spcBef>
                <a:spcPts val="800"/>
              </a:spcBef>
              <a:buClr>
                <a:srgbClr val="4F81BC"/>
              </a:buClr>
              <a:buFont typeface="Arial"/>
              <a:buChar char="•"/>
              <a:tabLst>
                <a:tab pos="538467" algn="l"/>
                <a:tab pos="539313" algn="l"/>
              </a:tabLst>
            </a:pPr>
            <a:r>
              <a:rPr sz="2133" b="1" spc="-7" dirty="0">
                <a:latin typeface="Calibri"/>
                <a:cs typeface="Calibri"/>
              </a:rPr>
              <a:t>Hybrid</a:t>
            </a:r>
            <a:r>
              <a:rPr sz="2133" b="1" spc="33" dirty="0">
                <a:latin typeface="Calibri"/>
                <a:cs typeface="Calibri"/>
              </a:rPr>
              <a:t> </a:t>
            </a:r>
            <a:r>
              <a:rPr sz="2133" b="1" spc="-7" dirty="0">
                <a:latin typeface="Calibri"/>
                <a:cs typeface="Calibri"/>
              </a:rPr>
              <a:t>cloud</a:t>
            </a:r>
            <a:endParaRPr sz="2133" dirty="0">
              <a:latin typeface="Calibri"/>
              <a:cs typeface="Calibri"/>
            </a:endParaRPr>
          </a:p>
          <a:p>
            <a:pPr marL="538467">
              <a:spcBef>
                <a:spcPts val="800"/>
              </a:spcBef>
              <a:tabLst>
                <a:tab pos="8677270" algn="l"/>
              </a:tabLst>
            </a:pPr>
            <a:r>
              <a:rPr sz="2133" spc="-7" dirty="0">
                <a:latin typeface="Calibri"/>
                <a:cs typeface="Calibri"/>
              </a:rPr>
              <a:t>The cloud </a:t>
            </a:r>
            <a:r>
              <a:rPr sz="2133" spc="-13" dirty="0">
                <a:latin typeface="Calibri"/>
                <a:cs typeface="Calibri"/>
              </a:rPr>
              <a:t>infrastructure </a:t>
            </a:r>
            <a:r>
              <a:rPr sz="2133" spc="-7" dirty="0">
                <a:latin typeface="Calibri"/>
                <a:cs typeface="Calibri"/>
              </a:rPr>
              <a:t>is a </a:t>
            </a:r>
            <a:r>
              <a:rPr sz="2133" spc="-13" dirty="0">
                <a:latin typeface="Calibri"/>
                <a:cs typeface="Calibri"/>
              </a:rPr>
              <a:t>composition </a:t>
            </a:r>
            <a:r>
              <a:rPr sz="2133" spc="-7" dirty="0">
                <a:latin typeface="Calibri"/>
                <a:cs typeface="Calibri"/>
              </a:rPr>
              <a:t>of </a:t>
            </a:r>
            <a:r>
              <a:rPr sz="2133" spc="-13" dirty="0">
                <a:latin typeface="Calibri"/>
                <a:cs typeface="Calibri"/>
              </a:rPr>
              <a:t>two </a:t>
            </a:r>
            <a:r>
              <a:rPr sz="2133" spc="-7" dirty="0">
                <a:latin typeface="Calibri"/>
                <a:cs typeface="Calibri"/>
              </a:rPr>
              <a:t>or </a:t>
            </a:r>
            <a:r>
              <a:rPr sz="2133" spc="-20" dirty="0">
                <a:latin typeface="Calibri"/>
                <a:cs typeface="Calibri"/>
              </a:rPr>
              <a:t>more</a:t>
            </a:r>
            <a:r>
              <a:rPr sz="2133" spc="272" dirty="0">
                <a:latin typeface="Calibri"/>
                <a:cs typeface="Calibri"/>
              </a:rPr>
              <a:t> </a:t>
            </a:r>
            <a:r>
              <a:rPr sz="2133" spc="-7" dirty="0">
                <a:latin typeface="Calibri"/>
                <a:cs typeface="Calibri"/>
              </a:rPr>
              <a:t>clouds</a:t>
            </a:r>
            <a:r>
              <a:rPr sz="2133" spc="7" dirty="0">
                <a:latin typeface="Calibri"/>
                <a:cs typeface="Calibri"/>
              </a:rPr>
              <a:t> </a:t>
            </a:r>
            <a:r>
              <a:rPr sz="2133" spc="-13" dirty="0">
                <a:latin typeface="Calibri"/>
                <a:cs typeface="Calibri"/>
              </a:rPr>
              <a:t>(private,	</a:t>
            </a:r>
            <a:r>
              <a:rPr sz="2133" spc="-27" dirty="0">
                <a:latin typeface="Calibri"/>
                <a:cs typeface="Calibri"/>
              </a:rPr>
              <a:t>community, </a:t>
            </a:r>
            <a:r>
              <a:rPr sz="2133" spc="-7" dirty="0">
                <a:latin typeface="Calibri"/>
                <a:cs typeface="Calibri"/>
              </a:rPr>
              <a:t>or</a:t>
            </a:r>
            <a:r>
              <a:rPr sz="2133" spc="-27" dirty="0">
                <a:latin typeface="Calibri"/>
                <a:cs typeface="Calibri"/>
              </a:rPr>
              <a:t> </a:t>
            </a:r>
            <a:r>
              <a:rPr sz="2133" spc="-7" dirty="0">
                <a:latin typeface="Calibri"/>
                <a:cs typeface="Calibri"/>
              </a:rPr>
              <a:t>public)</a:t>
            </a:r>
            <a:endParaRPr sz="2133" dirty="0">
              <a:latin typeface="Calibri"/>
              <a:cs typeface="Calibri"/>
            </a:endParaRPr>
          </a:p>
          <a:p>
            <a:pPr marL="538467">
              <a:spcBef>
                <a:spcPts val="800"/>
              </a:spcBef>
            </a:pPr>
            <a:r>
              <a:rPr sz="2133" dirty="0">
                <a:latin typeface="Calibri"/>
                <a:cs typeface="Calibri"/>
              </a:rPr>
              <a:t>e.g </a:t>
            </a:r>
            <a:r>
              <a:rPr sz="2133" spc="-7" dirty="0">
                <a:latin typeface="Calibri"/>
                <a:cs typeface="Calibri"/>
              </a:rPr>
              <a:t>Cloud </a:t>
            </a:r>
            <a:r>
              <a:rPr sz="2133" spc="-13" dirty="0">
                <a:latin typeface="Calibri"/>
                <a:cs typeface="Calibri"/>
              </a:rPr>
              <a:t>Bursting </a:t>
            </a:r>
            <a:r>
              <a:rPr sz="2133" spc="-20" dirty="0">
                <a:latin typeface="Calibri"/>
                <a:cs typeface="Calibri"/>
              </a:rPr>
              <a:t>for </a:t>
            </a:r>
            <a:r>
              <a:rPr sz="2133" spc="-7" dirty="0">
                <a:latin typeface="Calibri"/>
                <a:cs typeface="Calibri"/>
              </a:rPr>
              <a:t>load balancing </a:t>
            </a:r>
            <a:r>
              <a:rPr sz="2133" spc="-13" dirty="0">
                <a:latin typeface="Calibri"/>
                <a:cs typeface="Calibri"/>
              </a:rPr>
              <a:t>between</a:t>
            </a:r>
            <a:r>
              <a:rPr sz="2133" spc="13" dirty="0">
                <a:latin typeface="Calibri"/>
                <a:cs typeface="Calibri"/>
              </a:rPr>
              <a:t> </a:t>
            </a:r>
            <a:r>
              <a:rPr sz="2133" spc="-7" dirty="0">
                <a:latin typeface="Calibri"/>
                <a:cs typeface="Calibri"/>
              </a:rPr>
              <a:t>clouds.</a:t>
            </a:r>
            <a:endParaRPr sz="2133"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4E94-AAD6-4056-A263-7EEFA6D4A422}"/>
              </a:ext>
            </a:extLst>
          </p:cNvPr>
          <p:cNvSpPr>
            <a:spLocks noGrp="1"/>
          </p:cNvSpPr>
          <p:nvPr>
            <p:ph type="title"/>
          </p:nvPr>
        </p:nvSpPr>
        <p:spPr>
          <a:xfrm>
            <a:off x="838200" y="365125"/>
            <a:ext cx="10515600" cy="930275"/>
          </a:xfrm>
        </p:spPr>
        <p:txBody>
          <a:bodyPr/>
          <a:lstStyle/>
          <a:p>
            <a:r>
              <a:rPr lang="en-IN" dirty="0"/>
              <a:t>AWS cloud</a:t>
            </a:r>
          </a:p>
        </p:txBody>
      </p:sp>
      <p:sp>
        <p:nvSpPr>
          <p:cNvPr id="3" name="Content Placeholder 2">
            <a:extLst>
              <a:ext uri="{FF2B5EF4-FFF2-40B4-BE49-F238E27FC236}">
                <a16:creationId xmlns:a16="http://schemas.microsoft.com/office/drawing/2014/main" id="{1EB0563C-3F38-43C5-8379-A579EEFE4973}"/>
              </a:ext>
            </a:extLst>
          </p:cNvPr>
          <p:cNvSpPr>
            <a:spLocks noGrp="1"/>
          </p:cNvSpPr>
          <p:nvPr>
            <p:ph idx="1"/>
          </p:nvPr>
        </p:nvSpPr>
        <p:spPr>
          <a:xfrm>
            <a:off x="838200" y="1495424"/>
            <a:ext cx="10515600" cy="4867275"/>
          </a:xfrm>
        </p:spPr>
        <p:txBody>
          <a:bodyPr>
            <a:normAutofit/>
          </a:bodyPr>
          <a:lstStyle/>
          <a:p>
            <a:pPr algn="just"/>
            <a:r>
              <a:rPr lang="en-US" dirty="0"/>
              <a:t>AWS provides on-demand delivery of technology services through the Internet with pay-as-you-go pricing. </a:t>
            </a:r>
          </a:p>
          <a:p>
            <a:pPr algn="just"/>
            <a:r>
              <a:rPr lang="en-US" dirty="0"/>
              <a:t>The AWS Cloud encompasses a broad set of global cloud-based products that includes compute, storage, databases, analytics, networking, mobile, developer tools, management tools, IoT, security, and enterprise applications: on-demand, available in seconds, with pay-as-you-go pricing. With over 200 fully featured services available from data centers globally, the AWS Cloud has what you need to develop, deploy, and operate your applications, all while lowering costs, becoming more agile, and innovating faster.</a:t>
            </a:r>
          </a:p>
        </p:txBody>
      </p:sp>
    </p:spTree>
    <p:extLst>
      <p:ext uri="{BB962C8B-B14F-4D97-AF65-F5344CB8AC3E}">
        <p14:creationId xmlns:p14="http://schemas.microsoft.com/office/powerpoint/2010/main" val="114645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CEA0-6827-4A09-9CAF-B946D59334B3}"/>
              </a:ext>
            </a:extLst>
          </p:cNvPr>
          <p:cNvSpPr>
            <a:spLocks noGrp="1"/>
          </p:cNvSpPr>
          <p:nvPr>
            <p:ph type="title"/>
          </p:nvPr>
        </p:nvSpPr>
        <p:spPr/>
        <p:txBody>
          <a:bodyPr/>
          <a:lstStyle/>
          <a:p>
            <a:r>
              <a:rPr lang="en-US" dirty="0"/>
              <a:t>Cloud services</a:t>
            </a:r>
            <a:br>
              <a:rPr lang="en-US" dirty="0"/>
            </a:br>
            <a:endParaRPr lang="en-IN" dirty="0"/>
          </a:p>
        </p:txBody>
      </p:sp>
      <p:sp>
        <p:nvSpPr>
          <p:cNvPr id="3" name="Content Placeholder 2">
            <a:extLst>
              <a:ext uri="{FF2B5EF4-FFF2-40B4-BE49-F238E27FC236}">
                <a16:creationId xmlns:a16="http://schemas.microsoft.com/office/drawing/2014/main" id="{E26676BF-774E-4334-A41C-E02310BDD53C}"/>
              </a:ext>
            </a:extLst>
          </p:cNvPr>
          <p:cNvSpPr>
            <a:spLocks noGrp="1"/>
          </p:cNvSpPr>
          <p:nvPr>
            <p:ph idx="1"/>
          </p:nvPr>
        </p:nvSpPr>
        <p:spPr/>
        <p:txBody>
          <a:bodyPr/>
          <a:lstStyle/>
          <a:p>
            <a:pPr algn="just"/>
            <a:r>
              <a:rPr lang="en-US" dirty="0"/>
              <a:t>AWS has more services, and more features within those services, than any other cloud provider, including compute, storage, databases, networking, data lakes and analytics, machine learning and artificial intelligence, IoT, security, and much more.</a:t>
            </a:r>
            <a:endParaRPr lang="en-IN" dirty="0"/>
          </a:p>
        </p:txBody>
      </p:sp>
    </p:spTree>
    <p:extLst>
      <p:ext uri="{BB962C8B-B14F-4D97-AF65-F5344CB8AC3E}">
        <p14:creationId xmlns:p14="http://schemas.microsoft.com/office/powerpoint/2010/main" val="143235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CDEF2-6AF0-4F1A-9ECA-D27CA2C97864}"/>
              </a:ext>
            </a:extLst>
          </p:cNvPr>
          <p:cNvSpPr>
            <a:spLocks noGrp="1"/>
          </p:cNvSpPr>
          <p:nvPr>
            <p:ph idx="1"/>
          </p:nvPr>
        </p:nvSpPr>
        <p:spPr>
          <a:xfrm>
            <a:off x="695325" y="539750"/>
            <a:ext cx="10515600" cy="5842000"/>
          </a:xfrm>
        </p:spPr>
        <p:txBody>
          <a:bodyPr>
            <a:normAutofit fontScale="85000" lnSpcReduction="20000"/>
          </a:bodyPr>
          <a:lstStyle/>
          <a:p>
            <a:pPr marL="0" indent="0">
              <a:buNone/>
            </a:pPr>
            <a:r>
              <a:rPr lang="en-US" b="1" dirty="0"/>
              <a:t>Most functionality</a:t>
            </a:r>
          </a:p>
          <a:p>
            <a:pPr algn="just"/>
            <a:r>
              <a:rPr lang="en-US" dirty="0"/>
              <a:t>AWS has significantly more services, and more features within those services, than any other cloud provider–from infrastructure technologies like compute, storage, and databases–to emerging technologies, such as machine learning and artificial intelligence, data lakes and analytics, and Internet of Things. This makes it faster, easier, and more cost effective to move your existing applications to the cloud and build nearly anything you can imagine.</a:t>
            </a:r>
          </a:p>
          <a:p>
            <a:r>
              <a:rPr lang="en-US" dirty="0"/>
              <a:t>AWS also has the deepest functionality within those services. For example, AWS offers the widest variety of databases that are purpose-built for different types of applications so you can choose the right tool for the job to get the best cost and performance.</a:t>
            </a:r>
          </a:p>
          <a:p>
            <a:pPr marL="0" indent="0">
              <a:buNone/>
            </a:pPr>
            <a:r>
              <a:rPr lang="en-US" b="1" dirty="0"/>
              <a:t>Largest community of customers and partners</a:t>
            </a:r>
          </a:p>
          <a:p>
            <a:pPr algn="just"/>
            <a:r>
              <a:rPr lang="en-US" dirty="0"/>
              <a:t>AWS has the largest and most dynamic community, with millions of active customers and tens of thousands of partners globally. Customers across virtually every industry and of every size, including startups, enterprises, and public sector organizations, are running every imaginable use case on AWS. The AWS Partner Network (APN) includes thousands of systems integrators who specialize in AWS services and tens of thousands of independent software vendors (ISVs) who adapt their technology to work on AWS. </a:t>
            </a:r>
            <a:endParaRPr lang="en-IN" dirty="0"/>
          </a:p>
          <a:p>
            <a:endParaRPr lang="en-IN" dirty="0"/>
          </a:p>
        </p:txBody>
      </p:sp>
    </p:spTree>
    <p:extLst>
      <p:ext uri="{BB962C8B-B14F-4D97-AF65-F5344CB8AC3E}">
        <p14:creationId xmlns:p14="http://schemas.microsoft.com/office/powerpoint/2010/main" val="279962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A72D6-3FFB-434A-B937-3F85976E945B}"/>
              </a:ext>
            </a:extLst>
          </p:cNvPr>
          <p:cNvSpPr>
            <a:spLocks noGrp="1"/>
          </p:cNvSpPr>
          <p:nvPr>
            <p:ph idx="1"/>
          </p:nvPr>
        </p:nvSpPr>
        <p:spPr>
          <a:xfrm>
            <a:off x="838200" y="549274"/>
            <a:ext cx="10515600" cy="5699125"/>
          </a:xfrm>
        </p:spPr>
        <p:txBody>
          <a:bodyPr>
            <a:normAutofit fontScale="92500" lnSpcReduction="20000"/>
          </a:bodyPr>
          <a:lstStyle/>
          <a:p>
            <a:pPr marL="0" indent="0">
              <a:buNone/>
            </a:pPr>
            <a:r>
              <a:rPr lang="en-US" b="1" dirty="0"/>
              <a:t>Most secure</a:t>
            </a:r>
          </a:p>
          <a:p>
            <a:pPr algn="just"/>
            <a:r>
              <a:rPr lang="en-US" dirty="0"/>
              <a:t>AWS is architected to be the most flexible and secure cloud computing environment available today. Its core infrastructure is built to satisfy the security requirements for the military, global banks, and other high-sensitivity organizations. AWS supports 98 security standards and compliance certifications, and all 117 AWS services that store customer data offer the ability to encrypt that data.</a:t>
            </a:r>
          </a:p>
          <a:p>
            <a:pPr marL="0" indent="0">
              <a:buNone/>
            </a:pPr>
            <a:r>
              <a:rPr lang="en-US" b="1" dirty="0"/>
              <a:t>Fastest pace of innovation</a:t>
            </a:r>
          </a:p>
          <a:p>
            <a:pPr algn="just"/>
            <a:r>
              <a:rPr lang="en-US" dirty="0"/>
              <a:t>With AWS, you can leverage the latest technologies to experiment and innovate more quickly. They are continually accelerating their pace of innovation to invent entirely new technologies that you can use to transform your business. </a:t>
            </a:r>
            <a:r>
              <a:rPr lang="en-US" i="1" u="sng" dirty="0"/>
              <a:t>For example, in 2014, AWS pioneered the serverless computing space with the launch of AWS Lambda, which lets developers run their code without provisioning or managing servers. And AWS built Amazon </a:t>
            </a:r>
            <a:r>
              <a:rPr lang="en-US" i="1" u="sng" dirty="0" err="1"/>
              <a:t>SageMaker</a:t>
            </a:r>
            <a:r>
              <a:rPr lang="en-US" i="1" u="sng" dirty="0"/>
              <a:t>, a fully managed machine learning service that empowers everyday developers and scientists to use machine learning–without any previous experience.</a:t>
            </a:r>
            <a:endParaRPr lang="en-IN" i="1" u="sng" dirty="0"/>
          </a:p>
          <a:p>
            <a:pPr algn="just"/>
            <a:endParaRPr lang="en-IN" dirty="0"/>
          </a:p>
        </p:txBody>
      </p:sp>
    </p:spTree>
    <p:extLst>
      <p:ext uri="{BB962C8B-B14F-4D97-AF65-F5344CB8AC3E}">
        <p14:creationId xmlns:p14="http://schemas.microsoft.com/office/powerpoint/2010/main" val="56725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0424D9-84A5-4CA3-AAE1-E3698A48710D}"/>
              </a:ext>
            </a:extLst>
          </p:cNvPr>
          <p:cNvSpPr>
            <a:spLocks noGrp="1"/>
          </p:cNvSpPr>
          <p:nvPr>
            <p:ph idx="1"/>
          </p:nvPr>
        </p:nvSpPr>
        <p:spPr>
          <a:xfrm>
            <a:off x="923925" y="854075"/>
            <a:ext cx="10515600" cy="4351338"/>
          </a:xfrm>
        </p:spPr>
        <p:txBody>
          <a:bodyPr/>
          <a:lstStyle/>
          <a:p>
            <a:pPr marL="0" indent="0">
              <a:buNone/>
            </a:pPr>
            <a:r>
              <a:rPr lang="en-US" b="1" dirty="0"/>
              <a:t>Most proven operational expertise</a:t>
            </a:r>
          </a:p>
          <a:p>
            <a:pPr algn="just"/>
            <a:r>
              <a:rPr lang="en-US" dirty="0"/>
              <a:t>AWS has unmatched experience, maturity, reliability, security, and performance that you can depend upon for your most important applications. For over </a:t>
            </a:r>
            <a:r>
              <a:rPr lang="en-US" i="1" dirty="0"/>
              <a:t>16 years, AWS has been delivering cloud services to millions of customers around the world running a wide variety of use cases. AWS has the most operational experience, at greater scale, of any cloud provider.</a:t>
            </a:r>
            <a:endParaRPr lang="en-IN" i="1" dirty="0"/>
          </a:p>
        </p:txBody>
      </p:sp>
    </p:spTree>
    <p:extLst>
      <p:ext uri="{BB962C8B-B14F-4D97-AF65-F5344CB8AC3E}">
        <p14:creationId xmlns:p14="http://schemas.microsoft.com/office/powerpoint/2010/main" val="94824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57BB-BAD6-4AC1-9270-F027AC9E97A6}"/>
              </a:ext>
            </a:extLst>
          </p:cNvPr>
          <p:cNvSpPr>
            <a:spLocks noGrp="1"/>
          </p:cNvSpPr>
          <p:nvPr>
            <p:ph type="title"/>
          </p:nvPr>
        </p:nvSpPr>
        <p:spPr>
          <a:xfrm>
            <a:off x="838200" y="365125"/>
            <a:ext cx="10515600" cy="758825"/>
          </a:xfrm>
        </p:spPr>
        <p:txBody>
          <a:bodyPr>
            <a:normAutofit/>
          </a:bodyPr>
          <a:lstStyle/>
          <a:p>
            <a:r>
              <a:rPr lang="en-US" dirty="0"/>
              <a:t>What is the AWS Management Console?</a:t>
            </a:r>
            <a:endParaRPr lang="en-IN" dirty="0"/>
          </a:p>
        </p:txBody>
      </p:sp>
      <p:sp>
        <p:nvSpPr>
          <p:cNvPr id="3" name="Content Placeholder 2">
            <a:extLst>
              <a:ext uri="{FF2B5EF4-FFF2-40B4-BE49-F238E27FC236}">
                <a16:creationId xmlns:a16="http://schemas.microsoft.com/office/drawing/2014/main" id="{0F4DC9E3-3B17-4A69-987C-4B96678BDBAA}"/>
              </a:ext>
            </a:extLst>
          </p:cNvPr>
          <p:cNvSpPr>
            <a:spLocks noGrp="1"/>
          </p:cNvSpPr>
          <p:nvPr>
            <p:ph idx="1"/>
          </p:nvPr>
        </p:nvSpPr>
        <p:spPr>
          <a:xfrm>
            <a:off x="838200" y="1485900"/>
            <a:ext cx="10515600" cy="4351338"/>
          </a:xfrm>
        </p:spPr>
        <p:txBody>
          <a:bodyPr/>
          <a:lstStyle/>
          <a:p>
            <a:pPr algn="just"/>
            <a:r>
              <a:rPr lang="en-US" dirty="0"/>
              <a:t>The AWS Management Console is a web application that comprises and refers to a broad collection of service consoles for managing AWS resources. When you first sign in, you see the console home page. The home page provides access to each service console and offers a single place to access the information you need to perform your AWS related tasks. It also lets you customize the Console Home experience by adding, removing, and rearranging widgets such as Recently visited, AWS Health, Trusted Advisor, and more.</a:t>
            </a:r>
            <a:endParaRPr lang="en-IN" dirty="0"/>
          </a:p>
        </p:txBody>
      </p:sp>
    </p:spTree>
    <p:extLst>
      <p:ext uri="{BB962C8B-B14F-4D97-AF65-F5344CB8AC3E}">
        <p14:creationId xmlns:p14="http://schemas.microsoft.com/office/powerpoint/2010/main" val="3816031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75ED-535F-43A8-A6EB-7F4E484C53C1}"/>
              </a:ext>
            </a:extLst>
          </p:cNvPr>
          <p:cNvSpPr>
            <a:spLocks noGrp="1"/>
          </p:cNvSpPr>
          <p:nvPr>
            <p:ph type="title"/>
          </p:nvPr>
        </p:nvSpPr>
        <p:spPr/>
        <p:txBody>
          <a:bodyPr/>
          <a:lstStyle/>
          <a:p>
            <a:r>
              <a:rPr lang="en-US" dirty="0"/>
              <a:t>Using the AWS account root user</a:t>
            </a:r>
            <a:endParaRPr lang="en-IN" dirty="0"/>
          </a:p>
        </p:txBody>
      </p:sp>
      <p:sp>
        <p:nvSpPr>
          <p:cNvPr id="3" name="Content Placeholder 2">
            <a:extLst>
              <a:ext uri="{FF2B5EF4-FFF2-40B4-BE49-F238E27FC236}">
                <a16:creationId xmlns:a16="http://schemas.microsoft.com/office/drawing/2014/main" id="{9009261D-4F7D-4F09-8136-80CC56BC9B26}"/>
              </a:ext>
            </a:extLst>
          </p:cNvPr>
          <p:cNvSpPr>
            <a:spLocks noGrp="1"/>
          </p:cNvSpPr>
          <p:nvPr>
            <p:ph idx="1"/>
          </p:nvPr>
        </p:nvSpPr>
        <p:spPr/>
        <p:txBody>
          <a:bodyPr/>
          <a:lstStyle/>
          <a:p>
            <a:pPr algn="just"/>
            <a:r>
              <a:rPr lang="en-US" dirty="0"/>
              <a:t>When you create an AWS account, you begin with one sign-in identity that has complete access to all AWS services and resources in the account. This identity is called the AWS account root user and is accessed by signing in with the email address and password that you used to create the account. We strongly recommend that you don't use the root user for your everyday tasks. Safeguard your root user credentials and use them to perform the tasks that only the root user can perform. For the complete list of tasks that require you to sign in as the root user, see Tasks that require root user credentials in the AWS Account Management Reference Guide.</a:t>
            </a:r>
            <a:endParaRPr lang="en-IN" dirty="0"/>
          </a:p>
        </p:txBody>
      </p:sp>
    </p:spTree>
    <p:extLst>
      <p:ext uri="{BB962C8B-B14F-4D97-AF65-F5344CB8AC3E}">
        <p14:creationId xmlns:p14="http://schemas.microsoft.com/office/powerpoint/2010/main" val="209861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FF93-D0E5-4971-A5B6-FB4CAC980B6F}"/>
              </a:ext>
            </a:extLst>
          </p:cNvPr>
          <p:cNvSpPr>
            <a:spLocks noGrp="1"/>
          </p:cNvSpPr>
          <p:nvPr>
            <p:ph type="title"/>
          </p:nvPr>
        </p:nvSpPr>
        <p:spPr/>
        <p:txBody>
          <a:bodyPr/>
          <a:lstStyle/>
          <a:p>
            <a:r>
              <a:rPr lang="en-IN" dirty="0"/>
              <a:t>What is cloud computing?</a:t>
            </a:r>
            <a:br>
              <a:rPr lang="en-IN" dirty="0"/>
            </a:br>
            <a:endParaRPr lang="en-IN" dirty="0"/>
          </a:p>
        </p:txBody>
      </p:sp>
      <p:sp>
        <p:nvSpPr>
          <p:cNvPr id="3" name="Content Placeholder 2">
            <a:extLst>
              <a:ext uri="{FF2B5EF4-FFF2-40B4-BE49-F238E27FC236}">
                <a16:creationId xmlns:a16="http://schemas.microsoft.com/office/drawing/2014/main" id="{DA60EF01-2321-40BC-BC62-773F7EC9CCB7}"/>
              </a:ext>
            </a:extLst>
          </p:cNvPr>
          <p:cNvSpPr>
            <a:spLocks noGrp="1"/>
          </p:cNvSpPr>
          <p:nvPr>
            <p:ph idx="1"/>
          </p:nvPr>
        </p:nvSpPr>
        <p:spPr/>
        <p:txBody>
          <a:bodyPr/>
          <a:lstStyle/>
          <a:p>
            <a:pPr marL="0" indent="0" algn="just">
              <a:buNone/>
            </a:pPr>
            <a:r>
              <a:rPr lang="en-US" dirty="0"/>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a:t>
            </a:r>
            <a:endParaRPr lang="en-IN" dirty="0"/>
          </a:p>
        </p:txBody>
      </p:sp>
    </p:spTree>
    <p:extLst>
      <p:ext uri="{BB962C8B-B14F-4D97-AF65-F5344CB8AC3E}">
        <p14:creationId xmlns:p14="http://schemas.microsoft.com/office/powerpoint/2010/main" val="662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133F-CC3A-489D-9F4C-D566758C5E53}"/>
              </a:ext>
            </a:extLst>
          </p:cNvPr>
          <p:cNvSpPr>
            <a:spLocks noGrp="1"/>
          </p:cNvSpPr>
          <p:nvPr>
            <p:ph type="title"/>
          </p:nvPr>
        </p:nvSpPr>
        <p:spPr>
          <a:xfrm>
            <a:off x="838200" y="365126"/>
            <a:ext cx="10515600" cy="844550"/>
          </a:xfrm>
        </p:spPr>
        <p:txBody>
          <a:bodyPr>
            <a:normAutofit fontScale="90000"/>
          </a:bodyPr>
          <a:lstStyle/>
          <a:p>
            <a:r>
              <a:rPr lang="en-US" dirty="0"/>
              <a:t>How do I create and activate a new AWS account?</a:t>
            </a:r>
            <a:endParaRPr lang="en-IN" dirty="0"/>
          </a:p>
        </p:txBody>
      </p:sp>
      <p:sp>
        <p:nvSpPr>
          <p:cNvPr id="3" name="Content Placeholder 2">
            <a:extLst>
              <a:ext uri="{FF2B5EF4-FFF2-40B4-BE49-F238E27FC236}">
                <a16:creationId xmlns:a16="http://schemas.microsoft.com/office/drawing/2014/main" id="{34A7D2ED-270E-4EAC-B254-846EAAD1D72B}"/>
              </a:ext>
            </a:extLst>
          </p:cNvPr>
          <p:cNvSpPr>
            <a:spLocks noGrp="1"/>
          </p:cNvSpPr>
          <p:nvPr>
            <p:ph idx="1"/>
          </p:nvPr>
        </p:nvSpPr>
        <p:spPr>
          <a:xfrm>
            <a:off x="838200" y="1209676"/>
            <a:ext cx="10515600" cy="5372099"/>
          </a:xfrm>
        </p:spPr>
        <p:txBody>
          <a:bodyPr>
            <a:normAutofit/>
          </a:bodyPr>
          <a:lstStyle/>
          <a:p>
            <a:pPr marL="0" indent="0" algn="just">
              <a:buNone/>
            </a:pPr>
            <a:r>
              <a:rPr lang="en-US" dirty="0"/>
              <a:t>Sign up using your email address</a:t>
            </a:r>
          </a:p>
          <a:p>
            <a:pPr algn="just"/>
            <a:r>
              <a:rPr lang="en-US" dirty="0"/>
              <a:t>Open the Amazon Web Services (AWS) home page.</a:t>
            </a:r>
          </a:p>
          <a:p>
            <a:pPr algn="just"/>
            <a:r>
              <a:rPr lang="en-US" dirty="0"/>
              <a:t>Choose Create an AWS Account.</a:t>
            </a:r>
          </a:p>
          <a:p>
            <a:pPr algn="just"/>
            <a:r>
              <a:rPr lang="en-US" dirty="0"/>
              <a:t>Note: If you signed in to AWS recently, choose Sign in to the Console. If Create a new AWS account isn't visible, first choose Sign in to a different account, and then choose Create a new AWS account.</a:t>
            </a:r>
          </a:p>
          <a:p>
            <a:pPr algn="just"/>
            <a:r>
              <a:rPr lang="en-US" dirty="0"/>
              <a:t>In Root user email address, enter your email address, edit the AWS account name, and then choose Verify email address. An AWS verification email will be sent to this address with a verification code.</a:t>
            </a:r>
          </a:p>
        </p:txBody>
      </p:sp>
    </p:spTree>
    <p:extLst>
      <p:ext uri="{BB962C8B-B14F-4D97-AF65-F5344CB8AC3E}">
        <p14:creationId xmlns:p14="http://schemas.microsoft.com/office/powerpoint/2010/main" val="4188176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A6488-409E-4DC6-8F7D-41F4859CD49A}"/>
              </a:ext>
            </a:extLst>
          </p:cNvPr>
          <p:cNvSpPr>
            <a:spLocks noGrp="1"/>
          </p:cNvSpPr>
          <p:nvPr>
            <p:ph idx="1"/>
          </p:nvPr>
        </p:nvSpPr>
        <p:spPr>
          <a:xfrm>
            <a:off x="838200" y="536713"/>
            <a:ext cx="10515600" cy="5640250"/>
          </a:xfrm>
        </p:spPr>
        <p:txBody>
          <a:bodyPr>
            <a:normAutofit fontScale="62500" lnSpcReduction="20000"/>
          </a:bodyPr>
          <a:lstStyle/>
          <a:p>
            <a:pPr marL="0" indent="0" algn="just">
              <a:buNone/>
            </a:pPr>
            <a:r>
              <a:rPr lang="en-US" dirty="0"/>
              <a:t>Verify your email address</a:t>
            </a:r>
          </a:p>
          <a:p>
            <a:pPr algn="just"/>
            <a:r>
              <a:rPr lang="en-US" dirty="0"/>
              <a:t>Enter the code you receive, and then choose Verify. The code might take a few minutes to arrive. Check your email and spam folder for the verification code email.</a:t>
            </a:r>
          </a:p>
          <a:p>
            <a:pPr algn="just"/>
            <a:endParaRPr lang="en-US" dirty="0"/>
          </a:p>
          <a:p>
            <a:pPr marL="0" indent="0" algn="just">
              <a:buNone/>
            </a:pPr>
            <a:r>
              <a:rPr lang="en-US" dirty="0"/>
              <a:t>Create your password</a:t>
            </a:r>
          </a:p>
          <a:p>
            <a:pPr algn="just"/>
            <a:r>
              <a:rPr lang="en-US" dirty="0"/>
              <a:t>Enter your Root user password and Confirm root user password, and then choose Continue.</a:t>
            </a:r>
          </a:p>
          <a:p>
            <a:pPr algn="just"/>
            <a:endParaRPr lang="en-US" dirty="0"/>
          </a:p>
          <a:p>
            <a:pPr marL="0" indent="0" algn="just">
              <a:buNone/>
            </a:pPr>
            <a:r>
              <a:rPr lang="en-US" dirty="0"/>
              <a:t>Add your contact information</a:t>
            </a:r>
          </a:p>
          <a:p>
            <a:pPr algn="just"/>
            <a:r>
              <a:rPr lang="en-US" dirty="0"/>
              <a:t>Select Personal or Business.       </a:t>
            </a:r>
          </a:p>
          <a:p>
            <a:pPr algn="just"/>
            <a:r>
              <a:rPr lang="en-US" dirty="0"/>
              <a:t>Note: Personal accounts and business accounts have the same features and functions.</a:t>
            </a:r>
          </a:p>
          <a:p>
            <a:pPr algn="just"/>
            <a:r>
              <a:rPr lang="en-US" dirty="0"/>
              <a:t>Enter your personal or business information.</a:t>
            </a:r>
          </a:p>
          <a:p>
            <a:pPr algn="just"/>
            <a:r>
              <a:rPr lang="en-US" dirty="0"/>
              <a:t>Important: For business AWS accounts, it's a best practice to enter the company phone number rather than a personal cell phone number. Configuring a root account with an individual email address or a personal phone number can make your account insecure.</a:t>
            </a:r>
          </a:p>
          <a:p>
            <a:pPr algn="just"/>
            <a:r>
              <a:rPr lang="en-US" dirty="0"/>
              <a:t>Read and accept the AWS Customer Agreement.</a:t>
            </a:r>
          </a:p>
          <a:p>
            <a:pPr algn="just"/>
            <a:r>
              <a:rPr lang="en-US" dirty="0"/>
              <a:t>Choose Continue.</a:t>
            </a:r>
          </a:p>
          <a:p>
            <a:pPr algn="just"/>
            <a:r>
              <a:rPr lang="en-US" dirty="0"/>
              <a:t>You receive an email to confirm that your account is created. You can sign in to your new account using the email address and password that you registered with. However, you can't use AWS services until you finish activating your account.</a:t>
            </a:r>
            <a:endParaRPr lang="en-IN" dirty="0"/>
          </a:p>
        </p:txBody>
      </p:sp>
    </p:spTree>
    <p:extLst>
      <p:ext uri="{BB962C8B-B14F-4D97-AF65-F5344CB8AC3E}">
        <p14:creationId xmlns:p14="http://schemas.microsoft.com/office/powerpoint/2010/main" val="2889938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A6488-409E-4DC6-8F7D-41F4859CD49A}"/>
              </a:ext>
            </a:extLst>
          </p:cNvPr>
          <p:cNvSpPr>
            <a:spLocks noGrp="1"/>
          </p:cNvSpPr>
          <p:nvPr>
            <p:ph idx="1"/>
          </p:nvPr>
        </p:nvSpPr>
        <p:spPr>
          <a:xfrm>
            <a:off x="838200" y="536713"/>
            <a:ext cx="10515600" cy="5640250"/>
          </a:xfrm>
        </p:spPr>
        <p:txBody>
          <a:bodyPr>
            <a:normAutofit fontScale="62500" lnSpcReduction="20000"/>
          </a:bodyPr>
          <a:lstStyle/>
          <a:p>
            <a:pPr algn="just"/>
            <a:r>
              <a:rPr lang="en-US" dirty="0"/>
              <a:t>Add a payment method</a:t>
            </a:r>
          </a:p>
          <a:p>
            <a:pPr algn="just"/>
            <a:r>
              <a:rPr lang="en-US" dirty="0"/>
              <a:t>On the Billing information page, enter the information about your payment method, and then choose Verify and Add.</a:t>
            </a:r>
          </a:p>
          <a:p>
            <a:pPr algn="just"/>
            <a:r>
              <a:rPr lang="en-US" dirty="0"/>
              <a:t>If you are signing up in India for an Amazon Web Services Private Limited (AWS </a:t>
            </a:r>
            <a:r>
              <a:rPr lang="en-US" dirty="0" err="1"/>
              <a:t>Inida</a:t>
            </a:r>
            <a:r>
              <a:rPr lang="en-US" dirty="0"/>
              <a:t>) account, then you must provide your CVV as part of the verification process. You might also have to enter a one-time password, depending on your bank. AWS India charges your payment method two Indian Rupees (INR), as part of the verification process. AWS India refunds the two INR after the verification is complete.</a:t>
            </a:r>
          </a:p>
          <a:p>
            <a:pPr algn="just"/>
            <a:r>
              <a:rPr lang="en-US" dirty="0"/>
              <a:t>If you want to use a different billing address for your AWS billing information, choose Use a new address. Then, choose Verify and Continue.</a:t>
            </a:r>
          </a:p>
          <a:p>
            <a:pPr algn="just"/>
            <a:r>
              <a:rPr lang="en-US" dirty="0"/>
              <a:t>Important: You can't proceed with the sign-up process until you add a valid payment method.</a:t>
            </a:r>
          </a:p>
          <a:p>
            <a:pPr algn="just"/>
            <a:r>
              <a:rPr lang="en-US" dirty="0"/>
              <a:t>Verify your phone number</a:t>
            </a:r>
          </a:p>
          <a:p>
            <a:pPr algn="just"/>
            <a:r>
              <a:rPr lang="en-US" dirty="0"/>
              <a:t>On the Confirm your identity page, select a contact method to receive a verification code.</a:t>
            </a:r>
          </a:p>
          <a:p>
            <a:pPr algn="just"/>
            <a:r>
              <a:rPr lang="en-US" dirty="0"/>
              <a:t>Select your phone number country or region code from the list.</a:t>
            </a:r>
          </a:p>
          <a:p>
            <a:pPr algn="just"/>
            <a:r>
              <a:rPr lang="en-US" dirty="0"/>
              <a:t>Enter a mobile phone number where you can be reached in the next few minutes.</a:t>
            </a:r>
          </a:p>
          <a:p>
            <a:pPr algn="just"/>
            <a:r>
              <a:rPr lang="en-US" dirty="0"/>
              <a:t>If presented with a CAPTCHA, enter the displayed code, and then submit.</a:t>
            </a:r>
          </a:p>
          <a:p>
            <a:pPr algn="just"/>
            <a:r>
              <a:rPr lang="en-US" dirty="0"/>
              <a:t>Note: To troubleshoot CAPTCHA errors, see What do I do if I receive an error when entering the CAPTCHA to sign in to my AWS account?</a:t>
            </a:r>
          </a:p>
          <a:p>
            <a:pPr algn="just"/>
            <a:r>
              <a:rPr lang="en-US" dirty="0"/>
              <a:t>In a few moments, an automated system contacts you.</a:t>
            </a:r>
          </a:p>
          <a:p>
            <a:pPr algn="just"/>
            <a:r>
              <a:rPr lang="en-US" dirty="0"/>
              <a:t>Enter the PIN you receive, and then choose Continue.</a:t>
            </a:r>
            <a:endParaRPr lang="en-IN" dirty="0"/>
          </a:p>
        </p:txBody>
      </p:sp>
    </p:spTree>
    <p:extLst>
      <p:ext uri="{BB962C8B-B14F-4D97-AF65-F5344CB8AC3E}">
        <p14:creationId xmlns:p14="http://schemas.microsoft.com/office/powerpoint/2010/main" val="351479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A6488-409E-4DC6-8F7D-41F4859CD49A}"/>
              </a:ext>
            </a:extLst>
          </p:cNvPr>
          <p:cNvSpPr>
            <a:spLocks noGrp="1"/>
          </p:cNvSpPr>
          <p:nvPr>
            <p:ph idx="1"/>
          </p:nvPr>
        </p:nvSpPr>
        <p:spPr>
          <a:xfrm>
            <a:off x="838200" y="536713"/>
            <a:ext cx="10515600" cy="5640250"/>
          </a:xfrm>
        </p:spPr>
        <p:txBody>
          <a:bodyPr>
            <a:normAutofit fontScale="92500" lnSpcReduction="10000"/>
          </a:bodyPr>
          <a:lstStyle/>
          <a:p>
            <a:pPr algn="just"/>
            <a:r>
              <a:rPr lang="en-US" dirty="0"/>
              <a:t>Choose an AWS Support plan</a:t>
            </a:r>
          </a:p>
          <a:p>
            <a:pPr algn="just"/>
            <a:r>
              <a:rPr lang="en-US" dirty="0"/>
              <a:t>On the Select a support plan page, choose one of the available Support plans. For a description of the available Support plans and their benefits, see Compare AWS Support plans.</a:t>
            </a:r>
          </a:p>
          <a:p>
            <a:pPr algn="just"/>
            <a:r>
              <a:rPr lang="en-US" dirty="0"/>
              <a:t>Choose Complete sign up.</a:t>
            </a:r>
          </a:p>
          <a:p>
            <a:pPr algn="just"/>
            <a:r>
              <a:rPr lang="en-US" dirty="0"/>
              <a:t>Wait for account activation</a:t>
            </a:r>
          </a:p>
          <a:p>
            <a:pPr algn="just"/>
            <a:r>
              <a:rPr lang="en-US" dirty="0"/>
              <a:t>After you choose a Support plan, a confirmation page indicates that your account is being activated. Accounts are usually activated within a few minutes, but the process might take up to 24 hours.</a:t>
            </a:r>
          </a:p>
          <a:p>
            <a:pPr algn="just"/>
            <a:r>
              <a:rPr lang="en-US" dirty="0"/>
              <a:t>You can sign in to your AWS account during this time. The AWS home page might display a Complete Sign Up button during this time, even if you've completed all the steps in the sign-up process.</a:t>
            </a:r>
          </a:p>
          <a:p>
            <a:pPr algn="just"/>
            <a:r>
              <a:rPr lang="en-US" dirty="0"/>
              <a:t>When your account is fully activated, you receive a confirmation email. Check your email and spam folder for the confirmation email. After you receive this email, you have full access to all AWS services.</a:t>
            </a:r>
            <a:endParaRPr lang="en-IN" dirty="0"/>
          </a:p>
        </p:txBody>
      </p:sp>
    </p:spTree>
    <p:extLst>
      <p:ext uri="{BB962C8B-B14F-4D97-AF65-F5344CB8AC3E}">
        <p14:creationId xmlns:p14="http://schemas.microsoft.com/office/powerpoint/2010/main" val="228299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81682" y="2308352"/>
            <a:ext cx="6142735" cy="944880"/>
          </a:xfrm>
          <a:prstGeom prst="rect">
            <a:avLst/>
          </a:prstGeom>
          <a:blipFill>
            <a:blip r:embed="rId2" cstate="print"/>
            <a:stretch>
              <a:fillRect/>
            </a:stretch>
          </a:blipFill>
        </p:spPr>
        <p:txBody>
          <a:bodyPr wrap="square" lIns="0" tIns="0" rIns="0" bIns="0" rtlCol="0"/>
          <a:lstStyle/>
          <a:p>
            <a:endParaRPr sz="2400"/>
          </a:p>
        </p:txBody>
      </p:sp>
      <p:sp>
        <p:nvSpPr>
          <p:cNvPr id="3" name="object 3"/>
          <p:cNvSpPr txBox="1">
            <a:spLocks noGrp="1"/>
          </p:cNvSpPr>
          <p:nvPr>
            <p:ph type="sldNum" sz="quarter" idx="12"/>
          </p:nvPr>
        </p:nvSpPr>
        <p:spPr>
          <a:xfrm>
            <a:off x="11480800" y="8616470"/>
            <a:ext cx="3657600" cy="204158"/>
          </a:xfrm>
          <a:prstGeom prst="rect">
            <a:avLst/>
          </a:prstGeom>
        </p:spPr>
        <p:txBody>
          <a:bodyPr vert="horz" wrap="square" lIns="0" tIns="0" rIns="0" bIns="0" rtlCol="0" anchor="ctr">
            <a:spAutoFit/>
          </a:bodyPr>
          <a:lstStyle/>
          <a:p>
            <a:pPr marL="33866">
              <a:lnSpc>
                <a:spcPts val="1653"/>
              </a:lnSpc>
            </a:pPr>
            <a:r>
              <a:rPr dirty="0"/>
              <a:t>42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0550" y="958765"/>
            <a:ext cx="11029950" cy="1809235"/>
          </a:xfrm>
          <a:prstGeom prst="rect">
            <a:avLst/>
          </a:prstGeom>
        </p:spPr>
        <p:txBody>
          <a:bodyPr vert="horz" wrap="square" lIns="0" tIns="16087" rIns="0" bIns="0" rtlCol="0">
            <a:spAutoFit/>
          </a:bodyPr>
          <a:lstStyle/>
          <a:p>
            <a:pPr marL="16933">
              <a:spcBef>
                <a:spcPts val="127"/>
              </a:spcBef>
            </a:pPr>
            <a:r>
              <a:rPr sz="2133" spc="-7" dirty="0">
                <a:latin typeface="Calibri"/>
                <a:cs typeface="Calibri"/>
              </a:rPr>
              <a:t>US </a:t>
            </a:r>
            <a:r>
              <a:rPr sz="2133" b="1" spc="-7" dirty="0">
                <a:latin typeface="Calibri"/>
                <a:cs typeface="Calibri"/>
              </a:rPr>
              <a:t>National </a:t>
            </a:r>
            <a:r>
              <a:rPr sz="2133" b="1" spc="-13" dirty="0">
                <a:latin typeface="Calibri"/>
                <a:cs typeface="Calibri"/>
              </a:rPr>
              <a:t>Institute </a:t>
            </a:r>
            <a:r>
              <a:rPr sz="2133" b="1" spc="-7" dirty="0">
                <a:latin typeface="Calibri"/>
                <a:cs typeface="Calibri"/>
              </a:rPr>
              <a:t>of </a:t>
            </a:r>
            <a:r>
              <a:rPr sz="2133" b="1" spc="-13" dirty="0">
                <a:latin typeface="Calibri"/>
                <a:cs typeface="Calibri"/>
              </a:rPr>
              <a:t>Standards </a:t>
            </a:r>
            <a:r>
              <a:rPr sz="2133" b="1" spc="-7" dirty="0">
                <a:latin typeface="Calibri"/>
                <a:cs typeface="Calibri"/>
              </a:rPr>
              <a:t>and </a:t>
            </a:r>
            <a:r>
              <a:rPr sz="2133" b="1" spc="-27" dirty="0">
                <a:latin typeface="Calibri"/>
                <a:cs typeface="Calibri"/>
              </a:rPr>
              <a:t>Technology </a:t>
            </a:r>
            <a:r>
              <a:rPr sz="2133" b="1" spc="-13" dirty="0">
                <a:latin typeface="Calibri"/>
                <a:cs typeface="Calibri"/>
              </a:rPr>
              <a:t>(NIST) </a:t>
            </a:r>
            <a:r>
              <a:rPr sz="2133" spc="-13" dirty="0">
                <a:latin typeface="Calibri"/>
                <a:cs typeface="Calibri"/>
              </a:rPr>
              <a:t>defines Computing</a:t>
            </a:r>
            <a:r>
              <a:rPr sz="2133" spc="240" dirty="0">
                <a:latin typeface="Calibri"/>
                <a:cs typeface="Calibri"/>
              </a:rPr>
              <a:t> </a:t>
            </a:r>
            <a:r>
              <a:rPr sz="2133" spc="-7" dirty="0">
                <a:latin typeface="Calibri"/>
                <a:cs typeface="Calibri"/>
              </a:rPr>
              <a:t>as:</a:t>
            </a:r>
            <a:endParaRPr sz="2133" dirty="0">
              <a:latin typeface="Calibri"/>
              <a:cs typeface="Calibri"/>
            </a:endParaRPr>
          </a:p>
          <a:p>
            <a:pPr marL="858499" marR="6773" indent="-842412" algn="just">
              <a:lnSpc>
                <a:spcPct val="92900"/>
              </a:lnSpc>
              <a:spcBef>
                <a:spcPts val="1867"/>
              </a:spcBef>
            </a:pPr>
            <a:r>
              <a:rPr sz="2133" spc="-7" dirty="0">
                <a:latin typeface="Calibri"/>
                <a:cs typeface="Calibri"/>
              </a:rPr>
              <a:t>“ Cloud </a:t>
            </a:r>
            <a:r>
              <a:rPr sz="2133" spc="-13" dirty="0">
                <a:latin typeface="Calibri"/>
                <a:cs typeface="Calibri"/>
              </a:rPr>
              <a:t>computing </a:t>
            </a:r>
            <a:r>
              <a:rPr sz="2133" dirty="0">
                <a:latin typeface="Calibri"/>
                <a:cs typeface="Calibri"/>
              </a:rPr>
              <a:t>is </a:t>
            </a:r>
            <a:r>
              <a:rPr sz="2133" spc="-7" dirty="0">
                <a:latin typeface="Calibri"/>
                <a:cs typeface="Calibri"/>
              </a:rPr>
              <a:t>a </a:t>
            </a:r>
            <a:r>
              <a:rPr sz="2133" spc="-13" dirty="0">
                <a:latin typeface="Calibri"/>
                <a:cs typeface="Calibri"/>
              </a:rPr>
              <a:t>model </a:t>
            </a:r>
            <a:r>
              <a:rPr sz="2133" spc="-20" dirty="0">
                <a:latin typeface="Calibri"/>
                <a:cs typeface="Calibri"/>
              </a:rPr>
              <a:t>for </a:t>
            </a:r>
            <a:r>
              <a:rPr sz="2133" spc="-7" dirty="0">
                <a:latin typeface="Calibri"/>
                <a:cs typeface="Calibri"/>
              </a:rPr>
              <a:t>enabling </a:t>
            </a:r>
            <a:r>
              <a:rPr sz="2133" spc="-13" dirty="0">
                <a:latin typeface="Calibri"/>
                <a:cs typeface="Calibri"/>
              </a:rPr>
              <a:t>ubiquitous, convenient, </a:t>
            </a:r>
            <a:r>
              <a:rPr sz="2133" spc="-7" dirty="0">
                <a:latin typeface="Calibri"/>
                <a:cs typeface="Calibri"/>
              </a:rPr>
              <a:t>on-demand network access to a  </a:t>
            </a:r>
            <a:r>
              <a:rPr sz="2133" spc="-13" dirty="0">
                <a:latin typeface="Calibri"/>
                <a:cs typeface="Calibri"/>
              </a:rPr>
              <a:t>shared </a:t>
            </a:r>
            <a:r>
              <a:rPr sz="2133" dirty="0">
                <a:latin typeface="Calibri"/>
                <a:cs typeface="Calibri"/>
              </a:rPr>
              <a:t>pool </a:t>
            </a:r>
            <a:r>
              <a:rPr sz="2133" spc="-7" dirty="0">
                <a:latin typeface="Calibri"/>
                <a:cs typeface="Calibri"/>
              </a:rPr>
              <a:t>of </a:t>
            </a:r>
            <a:r>
              <a:rPr sz="2133" spc="-13" dirty="0">
                <a:latin typeface="Calibri"/>
                <a:cs typeface="Calibri"/>
              </a:rPr>
              <a:t>configurable computing resources </a:t>
            </a:r>
            <a:r>
              <a:rPr sz="2133" dirty="0">
                <a:latin typeface="Calibri"/>
                <a:cs typeface="Calibri"/>
              </a:rPr>
              <a:t>(e.g. </a:t>
            </a:r>
            <a:r>
              <a:rPr sz="2133" spc="-13" dirty="0">
                <a:latin typeface="Calibri"/>
                <a:cs typeface="Calibri"/>
              </a:rPr>
              <a:t>networks, </a:t>
            </a:r>
            <a:r>
              <a:rPr sz="2133" spc="-7" dirty="0">
                <a:latin typeface="Calibri"/>
                <a:cs typeface="Calibri"/>
              </a:rPr>
              <a:t>servers, </a:t>
            </a:r>
            <a:r>
              <a:rPr sz="2133" spc="-20" dirty="0">
                <a:latin typeface="Calibri"/>
                <a:cs typeface="Calibri"/>
              </a:rPr>
              <a:t>storage, </a:t>
            </a:r>
            <a:r>
              <a:rPr sz="2133" spc="-13" dirty="0">
                <a:latin typeface="Calibri"/>
                <a:cs typeface="Calibri"/>
              </a:rPr>
              <a:t>applications,  </a:t>
            </a:r>
            <a:r>
              <a:rPr sz="2133" spc="-7" dirty="0">
                <a:latin typeface="Calibri"/>
                <a:cs typeface="Calibri"/>
              </a:rPr>
              <a:t>and services) </a:t>
            </a:r>
            <a:r>
              <a:rPr sz="2133" spc="-13" dirty="0">
                <a:latin typeface="Calibri"/>
                <a:cs typeface="Calibri"/>
              </a:rPr>
              <a:t>that can </a:t>
            </a:r>
            <a:r>
              <a:rPr sz="2133" spc="-7" dirty="0">
                <a:latin typeface="Calibri"/>
                <a:cs typeface="Calibri"/>
              </a:rPr>
              <a:t>be </a:t>
            </a:r>
            <a:r>
              <a:rPr sz="2133" spc="-13" dirty="0">
                <a:latin typeface="Calibri"/>
                <a:cs typeface="Calibri"/>
              </a:rPr>
              <a:t>rapidly provisioned </a:t>
            </a:r>
            <a:r>
              <a:rPr sz="2133" spc="-7" dirty="0">
                <a:latin typeface="Calibri"/>
                <a:cs typeface="Calibri"/>
              </a:rPr>
              <a:t>and </a:t>
            </a:r>
            <a:r>
              <a:rPr sz="2133" spc="-13" dirty="0">
                <a:latin typeface="Calibri"/>
                <a:cs typeface="Calibri"/>
              </a:rPr>
              <a:t>released </a:t>
            </a:r>
            <a:r>
              <a:rPr sz="2133" spc="-7" dirty="0">
                <a:latin typeface="Calibri"/>
                <a:cs typeface="Calibri"/>
              </a:rPr>
              <a:t>with minimal </a:t>
            </a:r>
            <a:r>
              <a:rPr sz="2133" spc="-13" dirty="0">
                <a:latin typeface="Calibri"/>
                <a:cs typeface="Calibri"/>
              </a:rPr>
              <a:t>management effort </a:t>
            </a:r>
            <a:r>
              <a:rPr sz="2133" spc="7" dirty="0">
                <a:latin typeface="Calibri"/>
                <a:cs typeface="Calibri"/>
              </a:rPr>
              <a:t>or  </a:t>
            </a:r>
            <a:r>
              <a:rPr sz="2133" spc="-7" dirty="0">
                <a:latin typeface="Calibri"/>
                <a:cs typeface="Calibri"/>
              </a:rPr>
              <a:t>service </a:t>
            </a:r>
            <a:r>
              <a:rPr sz="2133" spc="-13" dirty="0">
                <a:latin typeface="Calibri"/>
                <a:cs typeface="Calibri"/>
              </a:rPr>
              <a:t>provider interaction.</a:t>
            </a:r>
            <a:r>
              <a:rPr sz="2133" spc="80" dirty="0">
                <a:latin typeface="Calibri"/>
                <a:cs typeface="Calibri"/>
              </a:rPr>
              <a:t> </a:t>
            </a:r>
            <a:r>
              <a:rPr sz="2133" spc="-7" dirty="0">
                <a:latin typeface="Calibri"/>
                <a:cs typeface="Calibri"/>
              </a:rPr>
              <a:t>”</a:t>
            </a:r>
            <a:endParaRPr sz="2133" dirty="0">
              <a:latin typeface="Calibri"/>
              <a:cs typeface="Calibri"/>
            </a:endParaRPr>
          </a:p>
        </p:txBody>
      </p:sp>
      <p:sp>
        <p:nvSpPr>
          <p:cNvPr id="3" name="object 3"/>
          <p:cNvSpPr/>
          <p:nvPr/>
        </p:nvSpPr>
        <p:spPr>
          <a:xfrm>
            <a:off x="2438400" y="3124268"/>
            <a:ext cx="7278115" cy="2416893"/>
          </a:xfrm>
          <a:prstGeom prst="rect">
            <a:avLst/>
          </a:prstGeom>
          <a:blipFill>
            <a:blip r:embed="rId2" cstate="print"/>
            <a:stretch>
              <a:fillRect/>
            </a:stretch>
          </a:blipFill>
        </p:spPr>
        <p:txBody>
          <a:bodyPr wrap="square" lIns="0" tIns="0" rIns="0" bIns="0" rtlCol="0"/>
          <a:lstStyle/>
          <a:p>
            <a:endParaRPr sz="2400"/>
          </a:p>
        </p:txBody>
      </p:sp>
      <p:sp>
        <p:nvSpPr>
          <p:cNvPr id="4" name="object 4"/>
          <p:cNvSpPr txBox="1">
            <a:spLocks noGrp="1"/>
          </p:cNvSpPr>
          <p:nvPr>
            <p:ph type="title"/>
          </p:nvPr>
        </p:nvSpPr>
        <p:spPr>
          <a:xfrm>
            <a:off x="711200" y="295556"/>
            <a:ext cx="11480800" cy="674608"/>
          </a:xfrm>
          <a:prstGeom prst="rect">
            <a:avLst/>
          </a:prstGeom>
        </p:spPr>
        <p:txBody>
          <a:bodyPr vert="horz" wrap="square" lIns="0" tIns="17780" rIns="0" bIns="0" rtlCol="0" anchor="ctr">
            <a:spAutoFit/>
          </a:bodyPr>
          <a:lstStyle/>
          <a:p>
            <a:pPr marL="16933">
              <a:lnSpc>
                <a:spcPct val="100000"/>
              </a:lnSpc>
              <a:spcBef>
                <a:spcPts val="140"/>
              </a:spcBef>
            </a:pPr>
            <a:r>
              <a:rPr sz="4267" spc="-7" dirty="0"/>
              <a:t>Cloud</a:t>
            </a:r>
            <a:r>
              <a:rPr sz="4267" spc="-67" dirty="0"/>
              <a:t> </a:t>
            </a:r>
            <a:r>
              <a:rPr sz="4267" spc="-7" dirty="0"/>
              <a:t>Computing</a:t>
            </a:r>
          </a:p>
        </p:txBody>
      </p:sp>
      <p:sp>
        <p:nvSpPr>
          <p:cNvPr id="6" name="object 6"/>
          <p:cNvSpPr txBox="1">
            <a:spLocks noGrp="1"/>
          </p:cNvSpPr>
          <p:nvPr>
            <p:ph type="sldNum" sz="quarter" idx="12"/>
          </p:nvPr>
        </p:nvSpPr>
        <p:spPr>
          <a:xfrm>
            <a:off x="11219351" y="6471135"/>
            <a:ext cx="275167" cy="192360"/>
          </a:xfrm>
          <a:prstGeom prst="rect">
            <a:avLst/>
          </a:prstGeom>
        </p:spPr>
        <p:txBody>
          <a:bodyPr vert="horz" wrap="square" lIns="0" tIns="7620" rIns="0" bIns="0" rtlCol="0" anchor="ctr">
            <a:spAutoFit/>
          </a:bodyPr>
          <a:lstStyle/>
          <a:p>
            <a:pPr marL="33866">
              <a:spcBef>
                <a:spcPts val="60"/>
              </a:spcBef>
            </a:pPr>
            <a:r>
              <a:rPr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9401"/>
            <a:ext cx="9753600" cy="756617"/>
          </a:xfrm>
          <a:prstGeom prst="rect">
            <a:avLst/>
          </a:prstGeom>
        </p:spPr>
        <p:txBody>
          <a:bodyPr vert="horz" wrap="square" lIns="0" tIns="17780" rIns="0" bIns="0" rtlCol="0" anchor="ctr">
            <a:spAutoFit/>
          </a:bodyPr>
          <a:lstStyle/>
          <a:p>
            <a:pPr marL="16933">
              <a:lnSpc>
                <a:spcPct val="100000"/>
              </a:lnSpc>
              <a:spcBef>
                <a:spcPts val="140"/>
              </a:spcBef>
            </a:pPr>
            <a:r>
              <a:rPr sz="4800" spc="-7" dirty="0"/>
              <a:t>Essential</a:t>
            </a:r>
            <a:r>
              <a:rPr sz="4800" spc="-113" dirty="0"/>
              <a:t> </a:t>
            </a:r>
            <a:r>
              <a:rPr sz="4800" spc="-13" dirty="0"/>
              <a:t>Characteristics</a:t>
            </a:r>
          </a:p>
        </p:txBody>
      </p:sp>
      <p:sp>
        <p:nvSpPr>
          <p:cNvPr id="4" name="object 4"/>
          <p:cNvSpPr txBox="1">
            <a:spLocks noGrp="1"/>
          </p:cNvSpPr>
          <p:nvPr>
            <p:ph type="sldNum" sz="quarter" idx="12"/>
          </p:nvPr>
        </p:nvSpPr>
        <p:spPr>
          <a:xfrm>
            <a:off x="11219351" y="6471135"/>
            <a:ext cx="275167" cy="192360"/>
          </a:xfrm>
          <a:prstGeom prst="rect">
            <a:avLst/>
          </a:prstGeom>
        </p:spPr>
        <p:txBody>
          <a:bodyPr vert="horz" wrap="square" lIns="0" tIns="7620" rIns="0" bIns="0" rtlCol="0" anchor="ctr">
            <a:spAutoFit/>
          </a:bodyPr>
          <a:lstStyle/>
          <a:p>
            <a:pPr marL="33866">
              <a:spcBef>
                <a:spcPts val="60"/>
              </a:spcBef>
            </a:pPr>
            <a:r>
              <a:rPr dirty="0"/>
              <a:t>4</a:t>
            </a:r>
          </a:p>
        </p:txBody>
      </p:sp>
      <p:sp>
        <p:nvSpPr>
          <p:cNvPr id="3" name="object 3"/>
          <p:cNvSpPr txBox="1"/>
          <p:nvPr/>
        </p:nvSpPr>
        <p:spPr>
          <a:xfrm>
            <a:off x="304121" y="1245380"/>
            <a:ext cx="11458787" cy="3655510"/>
          </a:xfrm>
          <a:prstGeom prst="rect">
            <a:avLst/>
          </a:prstGeom>
        </p:spPr>
        <p:txBody>
          <a:bodyPr vert="horz" wrap="square" lIns="0" tIns="16087" rIns="0" bIns="0" rtlCol="0">
            <a:spAutoFit/>
          </a:bodyPr>
          <a:lstStyle/>
          <a:p>
            <a:pPr marL="16932" algn="just">
              <a:spcBef>
                <a:spcPts val="127"/>
              </a:spcBef>
              <a:buClr>
                <a:srgbClr val="CCCCCC"/>
              </a:buClr>
              <a:tabLst>
                <a:tab pos="473275" algn="l"/>
                <a:tab pos="474121" algn="l"/>
              </a:tabLst>
            </a:pPr>
            <a:r>
              <a:rPr sz="2133" b="1" spc="-13" dirty="0">
                <a:latin typeface="Calibri"/>
                <a:cs typeface="Calibri"/>
              </a:rPr>
              <a:t>On-demand</a:t>
            </a:r>
            <a:r>
              <a:rPr sz="2133" b="1" spc="53" dirty="0">
                <a:latin typeface="Calibri"/>
                <a:cs typeface="Calibri"/>
              </a:rPr>
              <a:t> </a:t>
            </a:r>
            <a:r>
              <a:rPr sz="2133" b="1" spc="-7" dirty="0">
                <a:latin typeface="Calibri"/>
                <a:cs typeface="Calibri"/>
              </a:rPr>
              <a:t>self-service</a:t>
            </a:r>
            <a:endParaRPr sz="2133" dirty="0">
              <a:latin typeface="Calibri"/>
              <a:cs typeface="Calibri"/>
            </a:endParaRPr>
          </a:p>
          <a:p>
            <a:pPr marL="551166" marR="276853" lvl="1" algn="just">
              <a:lnSpc>
                <a:spcPts val="2080"/>
              </a:lnSpc>
              <a:spcBef>
                <a:spcPts val="1927"/>
              </a:spcBef>
              <a:buClr>
                <a:srgbClr val="CCCCCC"/>
              </a:buClr>
              <a:tabLst>
                <a:tab pos="1008355" algn="l"/>
                <a:tab pos="1009201" algn="l"/>
              </a:tabLst>
            </a:pPr>
            <a:r>
              <a:rPr sz="1867" dirty="0">
                <a:latin typeface="Calibri"/>
                <a:cs typeface="Calibri"/>
              </a:rPr>
              <a:t>A </a:t>
            </a:r>
            <a:r>
              <a:rPr sz="1867" spc="-7" dirty="0">
                <a:latin typeface="Calibri"/>
                <a:cs typeface="Calibri"/>
              </a:rPr>
              <a:t>consumer can unilaterally provision computing capabilities, such </a:t>
            </a:r>
            <a:r>
              <a:rPr sz="1867" dirty="0">
                <a:latin typeface="Calibri"/>
                <a:cs typeface="Calibri"/>
              </a:rPr>
              <a:t>as </a:t>
            </a:r>
            <a:r>
              <a:rPr sz="1867" spc="-7" dirty="0">
                <a:latin typeface="Calibri"/>
                <a:cs typeface="Calibri"/>
              </a:rPr>
              <a:t>server time </a:t>
            </a:r>
            <a:r>
              <a:rPr sz="1867" dirty="0">
                <a:latin typeface="Calibri"/>
                <a:cs typeface="Calibri"/>
              </a:rPr>
              <a:t>and </a:t>
            </a:r>
            <a:r>
              <a:rPr sz="1867" spc="-7" dirty="0">
                <a:latin typeface="Calibri"/>
                <a:cs typeface="Calibri"/>
              </a:rPr>
              <a:t>network </a:t>
            </a:r>
            <a:r>
              <a:rPr sz="1867" spc="-13" dirty="0">
                <a:latin typeface="Calibri"/>
                <a:cs typeface="Calibri"/>
              </a:rPr>
              <a:t>storage, </a:t>
            </a:r>
            <a:r>
              <a:rPr sz="1867" dirty="0">
                <a:latin typeface="Calibri"/>
                <a:cs typeface="Calibri"/>
              </a:rPr>
              <a:t>as  </a:t>
            </a:r>
            <a:r>
              <a:rPr sz="1867" spc="-7" dirty="0">
                <a:latin typeface="Calibri"/>
                <a:cs typeface="Calibri"/>
              </a:rPr>
              <a:t>needed automatically without requiring human interaction </a:t>
            </a:r>
            <a:r>
              <a:rPr sz="1867" dirty="0">
                <a:latin typeface="Calibri"/>
                <a:cs typeface="Calibri"/>
              </a:rPr>
              <a:t>with </a:t>
            </a:r>
            <a:r>
              <a:rPr sz="1867" spc="-7" dirty="0">
                <a:latin typeface="Calibri"/>
                <a:cs typeface="Calibri"/>
              </a:rPr>
              <a:t>each </a:t>
            </a:r>
            <a:r>
              <a:rPr sz="1867" dirty="0">
                <a:latin typeface="Calibri"/>
                <a:cs typeface="Calibri"/>
              </a:rPr>
              <a:t>service</a:t>
            </a:r>
            <a:r>
              <a:rPr sz="1867" spc="100" dirty="0">
                <a:latin typeface="Calibri"/>
                <a:cs typeface="Calibri"/>
              </a:rPr>
              <a:t> </a:t>
            </a:r>
            <a:r>
              <a:rPr sz="1867" spc="-27" dirty="0">
                <a:latin typeface="Calibri"/>
                <a:cs typeface="Calibri"/>
              </a:rPr>
              <a:t>provider.</a:t>
            </a:r>
            <a:endParaRPr sz="1867" dirty="0">
              <a:latin typeface="Calibri"/>
              <a:cs typeface="Calibri"/>
            </a:endParaRPr>
          </a:p>
          <a:p>
            <a:pPr marL="16932" algn="just">
              <a:spcBef>
                <a:spcPts val="1225"/>
              </a:spcBef>
              <a:buClr>
                <a:srgbClr val="CCCCCC"/>
              </a:buClr>
              <a:tabLst>
                <a:tab pos="473275" algn="l"/>
                <a:tab pos="474121" algn="l"/>
              </a:tabLst>
            </a:pPr>
            <a:r>
              <a:rPr sz="2133" b="1" spc="-13" dirty="0">
                <a:latin typeface="Calibri"/>
                <a:cs typeface="Calibri"/>
              </a:rPr>
              <a:t>Broad network</a:t>
            </a:r>
            <a:r>
              <a:rPr sz="2133" b="1" spc="47" dirty="0">
                <a:latin typeface="Calibri"/>
                <a:cs typeface="Calibri"/>
              </a:rPr>
              <a:t> </a:t>
            </a:r>
            <a:r>
              <a:rPr sz="2133" b="1" spc="-7" dirty="0">
                <a:latin typeface="Calibri"/>
                <a:cs typeface="Calibri"/>
              </a:rPr>
              <a:t>access</a:t>
            </a:r>
            <a:endParaRPr sz="2133" dirty="0">
              <a:latin typeface="Calibri"/>
              <a:cs typeface="Calibri"/>
            </a:endParaRPr>
          </a:p>
          <a:p>
            <a:pPr marL="551166" marR="6773" lvl="1" algn="just">
              <a:lnSpc>
                <a:spcPts val="2093"/>
              </a:lnSpc>
              <a:spcBef>
                <a:spcPts val="1920"/>
              </a:spcBef>
              <a:buClr>
                <a:srgbClr val="CCCCCC"/>
              </a:buClr>
              <a:tabLst>
                <a:tab pos="1008355" algn="l"/>
                <a:tab pos="1009201" algn="l"/>
              </a:tabLst>
            </a:pPr>
            <a:r>
              <a:rPr sz="1867" spc="-7" dirty="0">
                <a:latin typeface="Calibri"/>
                <a:cs typeface="Calibri"/>
              </a:rPr>
              <a:t>Capabilities </a:t>
            </a:r>
            <a:r>
              <a:rPr sz="1867" spc="-13" dirty="0">
                <a:latin typeface="Calibri"/>
                <a:cs typeface="Calibri"/>
              </a:rPr>
              <a:t>are </a:t>
            </a:r>
            <a:r>
              <a:rPr sz="1867" spc="-7" dirty="0">
                <a:latin typeface="Calibri"/>
                <a:cs typeface="Calibri"/>
              </a:rPr>
              <a:t>available over the network </a:t>
            </a:r>
            <a:r>
              <a:rPr sz="1867" dirty="0">
                <a:latin typeface="Calibri"/>
                <a:cs typeface="Calibri"/>
              </a:rPr>
              <a:t>and </a:t>
            </a:r>
            <a:r>
              <a:rPr sz="1867" spc="-7" dirty="0">
                <a:latin typeface="Calibri"/>
                <a:cs typeface="Calibri"/>
              </a:rPr>
              <a:t>accessed </a:t>
            </a:r>
            <a:r>
              <a:rPr sz="1867" spc="-13" dirty="0">
                <a:latin typeface="Calibri"/>
                <a:cs typeface="Calibri"/>
              </a:rPr>
              <a:t>through standard </a:t>
            </a:r>
            <a:r>
              <a:rPr sz="1867" spc="-7" dirty="0">
                <a:latin typeface="Calibri"/>
                <a:cs typeface="Calibri"/>
              </a:rPr>
              <a:t>mechanisms that </a:t>
            </a:r>
            <a:r>
              <a:rPr sz="1867" spc="-13" dirty="0">
                <a:latin typeface="Calibri"/>
                <a:cs typeface="Calibri"/>
              </a:rPr>
              <a:t>promote </a:t>
            </a:r>
            <a:r>
              <a:rPr sz="1867" spc="-7" dirty="0">
                <a:latin typeface="Calibri"/>
                <a:cs typeface="Calibri"/>
              </a:rPr>
              <a:t>use </a:t>
            </a:r>
            <a:r>
              <a:rPr sz="1867" spc="-13" dirty="0">
                <a:latin typeface="Calibri"/>
                <a:cs typeface="Calibri"/>
              </a:rPr>
              <a:t>by  heterogeneous </a:t>
            </a:r>
            <a:r>
              <a:rPr sz="1867" spc="-7" dirty="0">
                <a:latin typeface="Calibri"/>
                <a:cs typeface="Calibri"/>
              </a:rPr>
              <a:t>thin or thick client </a:t>
            </a:r>
            <a:r>
              <a:rPr sz="1867" spc="-13" dirty="0">
                <a:latin typeface="Calibri"/>
                <a:cs typeface="Calibri"/>
              </a:rPr>
              <a:t>platforms </a:t>
            </a:r>
            <a:r>
              <a:rPr sz="1867" dirty="0">
                <a:latin typeface="Calibri"/>
                <a:cs typeface="Calibri"/>
              </a:rPr>
              <a:t>(e.g., </a:t>
            </a:r>
            <a:r>
              <a:rPr sz="1867" spc="-7" dirty="0">
                <a:latin typeface="Calibri"/>
                <a:cs typeface="Calibri"/>
              </a:rPr>
              <a:t>mobile phones, tablets, laptops, and</a:t>
            </a:r>
            <a:r>
              <a:rPr sz="1867" spc="207" dirty="0">
                <a:latin typeface="Calibri"/>
                <a:cs typeface="Calibri"/>
              </a:rPr>
              <a:t> </a:t>
            </a:r>
            <a:r>
              <a:rPr sz="1867" spc="-7" dirty="0">
                <a:latin typeface="Calibri"/>
                <a:cs typeface="Calibri"/>
              </a:rPr>
              <a:t>workstations).</a:t>
            </a:r>
            <a:endParaRPr sz="1867" dirty="0">
              <a:latin typeface="Calibri"/>
              <a:cs typeface="Calibri"/>
            </a:endParaRPr>
          </a:p>
          <a:p>
            <a:pPr marL="16932" algn="just">
              <a:spcBef>
                <a:spcPts val="1225"/>
              </a:spcBef>
              <a:buClr>
                <a:srgbClr val="CCCCCC"/>
              </a:buClr>
              <a:tabLst>
                <a:tab pos="473275" algn="l"/>
                <a:tab pos="474121" algn="l"/>
              </a:tabLst>
            </a:pPr>
            <a:r>
              <a:rPr sz="2133" b="1" spc="-20" dirty="0">
                <a:latin typeface="Calibri"/>
                <a:cs typeface="Calibri"/>
              </a:rPr>
              <a:t>Resource</a:t>
            </a:r>
            <a:r>
              <a:rPr sz="2133" b="1" spc="47" dirty="0">
                <a:latin typeface="Calibri"/>
                <a:cs typeface="Calibri"/>
              </a:rPr>
              <a:t> </a:t>
            </a:r>
            <a:r>
              <a:rPr sz="2133" b="1" spc="-7" dirty="0">
                <a:latin typeface="Calibri"/>
                <a:cs typeface="Calibri"/>
              </a:rPr>
              <a:t>pooling</a:t>
            </a:r>
            <a:endParaRPr sz="2133" dirty="0">
              <a:latin typeface="Calibri"/>
              <a:cs typeface="Calibri"/>
            </a:endParaRPr>
          </a:p>
          <a:p>
            <a:pPr marL="551166" marR="342045" lvl="1" algn="just">
              <a:lnSpc>
                <a:spcPts val="2080"/>
              </a:lnSpc>
              <a:spcBef>
                <a:spcPts val="1927"/>
              </a:spcBef>
              <a:buClr>
                <a:srgbClr val="CCCCCC"/>
              </a:buClr>
              <a:tabLst>
                <a:tab pos="1009201" algn="l"/>
              </a:tabLst>
            </a:pPr>
            <a:r>
              <a:rPr sz="1867" spc="-7" dirty="0">
                <a:latin typeface="Calibri"/>
                <a:cs typeface="Calibri"/>
              </a:rPr>
              <a:t>The </a:t>
            </a:r>
            <a:r>
              <a:rPr sz="1867" spc="-13" dirty="0">
                <a:latin typeface="Calibri"/>
                <a:cs typeface="Calibri"/>
              </a:rPr>
              <a:t>provider’s </a:t>
            </a:r>
            <a:r>
              <a:rPr sz="1867" spc="-7" dirty="0">
                <a:latin typeface="Calibri"/>
                <a:cs typeface="Calibri"/>
              </a:rPr>
              <a:t>computing </a:t>
            </a:r>
            <a:r>
              <a:rPr sz="1867" spc="-13" dirty="0">
                <a:latin typeface="Calibri"/>
                <a:cs typeface="Calibri"/>
              </a:rPr>
              <a:t>resources are </a:t>
            </a:r>
            <a:r>
              <a:rPr sz="1867" dirty="0">
                <a:latin typeface="Calibri"/>
                <a:cs typeface="Calibri"/>
              </a:rPr>
              <a:t>pooled </a:t>
            </a:r>
            <a:r>
              <a:rPr sz="1867" spc="-13" dirty="0">
                <a:latin typeface="Calibri"/>
                <a:cs typeface="Calibri"/>
              </a:rPr>
              <a:t>to </a:t>
            </a:r>
            <a:r>
              <a:rPr sz="1867" spc="-7" dirty="0">
                <a:latin typeface="Calibri"/>
                <a:cs typeface="Calibri"/>
              </a:rPr>
              <a:t>serve multiple </a:t>
            </a:r>
            <a:r>
              <a:rPr sz="1867" spc="-13" dirty="0">
                <a:latin typeface="Calibri"/>
                <a:cs typeface="Calibri"/>
              </a:rPr>
              <a:t>consumers </a:t>
            </a:r>
            <a:r>
              <a:rPr sz="1867" spc="-7" dirty="0">
                <a:latin typeface="Calibri"/>
                <a:cs typeface="Calibri"/>
              </a:rPr>
              <a:t>using </a:t>
            </a:r>
            <a:r>
              <a:rPr sz="1867" dirty="0">
                <a:latin typeface="Calibri"/>
                <a:cs typeface="Calibri"/>
              </a:rPr>
              <a:t>a </a:t>
            </a:r>
            <a:r>
              <a:rPr sz="1867" spc="-7" dirty="0">
                <a:latin typeface="Calibri"/>
                <a:cs typeface="Calibri"/>
              </a:rPr>
              <a:t>multi-tenant model,  </a:t>
            </a:r>
            <a:r>
              <a:rPr sz="1867" dirty="0">
                <a:latin typeface="Calibri"/>
                <a:cs typeface="Calibri"/>
              </a:rPr>
              <a:t>with </a:t>
            </a:r>
            <a:r>
              <a:rPr sz="1867" spc="-13" dirty="0">
                <a:latin typeface="Calibri"/>
                <a:cs typeface="Calibri"/>
              </a:rPr>
              <a:t>different physical </a:t>
            </a:r>
            <a:r>
              <a:rPr sz="1867" spc="-7" dirty="0">
                <a:latin typeface="Calibri"/>
                <a:cs typeface="Calibri"/>
              </a:rPr>
              <a:t>and </a:t>
            </a:r>
            <a:r>
              <a:rPr sz="1867" dirty="0">
                <a:latin typeface="Calibri"/>
                <a:cs typeface="Calibri"/>
              </a:rPr>
              <a:t>virtual </a:t>
            </a:r>
            <a:r>
              <a:rPr sz="1867" spc="-7" dirty="0">
                <a:latin typeface="Calibri"/>
                <a:cs typeface="Calibri"/>
              </a:rPr>
              <a:t>resources dynamically </a:t>
            </a:r>
            <a:r>
              <a:rPr sz="1867" dirty="0">
                <a:latin typeface="Calibri"/>
                <a:cs typeface="Calibri"/>
              </a:rPr>
              <a:t>assigned </a:t>
            </a:r>
            <a:r>
              <a:rPr sz="1867" spc="-7" dirty="0">
                <a:latin typeface="Calibri"/>
                <a:cs typeface="Calibri"/>
              </a:rPr>
              <a:t>and reassigned </a:t>
            </a:r>
            <a:r>
              <a:rPr sz="1867" spc="-13" dirty="0">
                <a:latin typeface="Calibri"/>
                <a:cs typeface="Calibri"/>
              </a:rPr>
              <a:t>according to </a:t>
            </a:r>
            <a:r>
              <a:rPr sz="1867" spc="-7" dirty="0">
                <a:latin typeface="Calibri"/>
                <a:cs typeface="Calibri"/>
              </a:rPr>
              <a:t>consumer  demand.</a:t>
            </a:r>
            <a:endParaRPr sz="1867"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5771" y="514259"/>
            <a:ext cx="10303829" cy="604909"/>
          </a:xfrm>
          <a:prstGeom prst="rect">
            <a:avLst/>
          </a:prstGeom>
        </p:spPr>
        <p:txBody>
          <a:bodyPr vert="horz" wrap="square" lIns="0" tIns="0" rIns="0" bIns="0" rtlCol="0">
            <a:spAutoFit/>
          </a:bodyPr>
          <a:lstStyle/>
          <a:p>
            <a:pPr marL="2520464">
              <a:lnSpc>
                <a:spcPts val="4560"/>
              </a:lnSpc>
            </a:pPr>
            <a:r>
              <a:rPr sz="4800" b="1" spc="-7" dirty="0">
                <a:latin typeface="Calibri"/>
                <a:cs typeface="Calibri"/>
              </a:rPr>
              <a:t>Cloud</a:t>
            </a:r>
            <a:r>
              <a:rPr sz="4800" b="1" spc="-53" dirty="0">
                <a:latin typeface="Calibri"/>
                <a:cs typeface="Calibri"/>
              </a:rPr>
              <a:t> </a:t>
            </a:r>
            <a:r>
              <a:rPr sz="4800" b="1" spc="-20" dirty="0">
                <a:latin typeface="Calibri"/>
                <a:cs typeface="Calibri"/>
              </a:rPr>
              <a:t>Characteristics</a:t>
            </a:r>
            <a:endParaRPr sz="4800" dirty="0">
              <a:latin typeface="Calibri"/>
              <a:cs typeface="Calibri"/>
            </a:endParaRPr>
          </a:p>
        </p:txBody>
      </p:sp>
      <p:sp>
        <p:nvSpPr>
          <p:cNvPr id="3" name="object 3"/>
          <p:cNvSpPr txBox="1"/>
          <p:nvPr/>
        </p:nvSpPr>
        <p:spPr>
          <a:xfrm>
            <a:off x="511387" y="1653033"/>
            <a:ext cx="10694245" cy="3862875"/>
          </a:xfrm>
          <a:prstGeom prst="rect">
            <a:avLst/>
          </a:prstGeom>
        </p:spPr>
        <p:txBody>
          <a:bodyPr vert="horz" wrap="square" lIns="0" tIns="16087" rIns="0" bIns="0" rtlCol="0">
            <a:spAutoFit/>
          </a:bodyPr>
          <a:lstStyle/>
          <a:p>
            <a:pPr marL="16932" marR="6773">
              <a:spcBef>
                <a:spcPts val="552"/>
              </a:spcBef>
              <a:tabLst>
                <a:tab pos="473275" algn="l"/>
                <a:tab pos="474121" algn="l"/>
              </a:tabLst>
            </a:pPr>
            <a:r>
              <a:rPr lang="en-IN" sz="2400" b="1" spc="-7" dirty="0">
                <a:latin typeface="Calibri"/>
                <a:cs typeface="Calibri"/>
              </a:rPr>
              <a:t>Measured Service</a:t>
            </a:r>
          </a:p>
          <a:p>
            <a:pPr marL="1008355" marR="6773" indent="-382684" algn="just">
              <a:spcBef>
                <a:spcPts val="127"/>
              </a:spcBef>
              <a:buFont typeface="Arial"/>
              <a:buChar char="–"/>
              <a:tabLst>
                <a:tab pos="1008355" algn="l"/>
                <a:tab pos="1009201" algn="l"/>
              </a:tabLst>
            </a:pPr>
            <a:r>
              <a:rPr sz="2133" spc="-7" dirty="0">
                <a:latin typeface="Calibri"/>
                <a:cs typeface="Calibri"/>
              </a:rPr>
              <a:t>Cloud </a:t>
            </a:r>
            <a:r>
              <a:rPr sz="2133" spc="-20" dirty="0">
                <a:latin typeface="Calibri"/>
                <a:cs typeface="Calibri"/>
              </a:rPr>
              <a:t>systems </a:t>
            </a:r>
            <a:r>
              <a:rPr sz="2133" spc="-13" dirty="0">
                <a:latin typeface="Calibri"/>
                <a:cs typeface="Calibri"/>
              </a:rPr>
              <a:t>automatically </a:t>
            </a:r>
            <a:r>
              <a:rPr sz="2133" spc="-20" dirty="0">
                <a:latin typeface="Calibri"/>
                <a:cs typeface="Calibri"/>
              </a:rPr>
              <a:t>control </a:t>
            </a:r>
            <a:r>
              <a:rPr sz="2133" spc="-7" dirty="0">
                <a:latin typeface="Calibri"/>
                <a:cs typeface="Calibri"/>
              </a:rPr>
              <a:t>and </a:t>
            </a:r>
            <a:r>
              <a:rPr sz="2133" spc="-13" dirty="0">
                <a:latin typeface="Calibri"/>
                <a:cs typeface="Calibri"/>
              </a:rPr>
              <a:t>optimize resource use by leveraging </a:t>
            </a:r>
            <a:r>
              <a:rPr sz="2133" spc="-7" dirty="0">
                <a:latin typeface="Calibri"/>
                <a:cs typeface="Calibri"/>
              </a:rPr>
              <a:t>a </a:t>
            </a:r>
            <a:r>
              <a:rPr sz="2133" spc="-13" dirty="0">
                <a:latin typeface="Calibri"/>
                <a:cs typeface="Calibri"/>
              </a:rPr>
              <a:t>metering  </a:t>
            </a:r>
            <a:r>
              <a:rPr sz="2133" spc="-7" dirty="0">
                <a:latin typeface="Calibri"/>
                <a:cs typeface="Calibri"/>
              </a:rPr>
              <a:t>capability </a:t>
            </a:r>
            <a:r>
              <a:rPr sz="2133" spc="-13" dirty="0">
                <a:latin typeface="Calibri"/>
                <a:cs typeface="Calibri"/>
              </a:rPr>
              <a:t>at some level </a:t>
            </a:r>
            <a:r>
              <a:rPr sz="2133" spc="-7" dirty="0">
                <a:latin typeface="Calibri"/>
                <a:cs typeface="Calibri"/>
              </a:rPr>
              <a:t>of </a:t>
            </a:r>
            <a:r>
              <a:rPr sz="2133" spc="-13" dirty="0">
                <a:latin typeface="Calibri"/>
                <a:cs typeface="Calibri"/>
              </a:rPr>
              <a:t>abstraction appropriate to </a:t>
            </a:r>
            <a:r>
              <a:rPr sz="2133" spc="-7" dirty="0">
                <a:latin typeface="Calibri"/>
                <a:cs typeface="Calibri"/>
              </a:rPr>
              <a:t>the type of service (e.g., </a:t>
            </a:r>
            <a:r>
              <a:rPr sz="2133" spc="-20" dirty="0">
                <a:latin typeface="Calibri"/>
                <a:cs typeface="Calibri"/>
              </a:rPr>
              <a:t>storage,  </a:t>
            </a:r>
            <a:r>
              <a:rPr sz="2133" spc="-13" dirty="0">
                <a:latin typeface="Calibri"/>
                <a:cs typeface="Calibri"/>
              </a:rPr>
              <a:t>processing, </a:t>
            </a:r>
            <a:r>
              <a:rPr sz="2133" spc="-7" dirty="0">
                <a:latin typeface="Calibri"/>
                <a:cs typeface="Calibri"/>
              </a:rPr>
              <a:t>bandwidth, and active </a:t>
            </a:r>
            <a:r>
              <a:rPr sz="2133" spc="-13" dirty="0">
                <a:latin typeface="Calibri"/>
                <a:cs typeface="Calibri"/>
              </a:rPr>
              <a:t>user accounts). Resource usage can</a:t>
            </a:r>
            <a:r>
              <a:rPr sz="2133" spc="133" dirty="0">
                <a:latin typeface="Calibri"/>
                <a:cs typeface="Calibri"/>
              </a:rPr>
              <a:t> </a:t>
            </a:r>
            <a:r>
              <a:rPr sz="2133" spc="-13" dirty="0">
                <a:latin typeface="Calibri"/>
                <a:cs typeface="Calibri"/>
              </a:rPr>
              <a:t>be</a:t>
            </a:r>
            <a:r>
              <a:rPr lang="en-IN" sz="2133" dirty="0">
                <a:latin typeface="Calibri"/>
                <a:cs typeface="Calibri"/>
              </a:rPr>
              <a:t> </a:t>
            </a:r>
            <a:r>
              <a:rPr sz="2133" spc="-13" dirty="0">
                <a:latin typeface="Calibri"/>
                <a:cs typeface="Calibri"/>
              </a:rPr>
              <a:t>monitored, controlled, </a:t>
            </a:r>
            <a:r>
              <a:rPr sz="2133" spc="-7" dirty="0">
                <a:latin typeface="Calibri"/>
                <a:cs typeface="Calibri"/>
              </a:rPr>
              <a:t>and </a:t>
            </a:r>
            <a:r>
              <a:rPr sz="2133" spc="-13" dirty="0">
                <a:latin typeface="Calibri"/>
                <a:cs typeface="Calibri"/>
              </a:rPr>
              <a:t>reported, providing transparency </a:t>
            </a:r>
            <a:r>
              <a:rPr sz="2133" spc="-20" dirty="0">
                <a:latin typeface="Calibri"/>
                <a:cs typeface="Calibri"/>
              </a:rPr>
              <a:t>for </a:t>
            </a:r>
            <a:r>
              <a:rPr sz="2133" spc="-7" dirty="0">
                <a:latin typeface="Calibri"/>
                <a:cs typeface="Calibri"/>
              </a:rPr>
              <a:t>both the </a:t>
            </a:r>
            <a:r>
              <a:rPr sz="2133" spc="-13" dirty="0">
                <a:latin typeface="Calibri"/>
                <a:cs typeface="Calibri"/>
              </a:rPr>
              <a:t>provider </a:t>
            </a:r>
            <a:r>
              <a:rPr sz="2133" spc="-7" dirty="0">
                <a:latin typeface="Calibri"/>
                <a:cs typeface="Calibri"/>
              </a:rPr>
              <a:t>and</a:t>
            </a:r>
            <a:r>
              <a:rPr lang="en-IN" sz="2133" spc="-7" dirty="0">
                <a:latin typeface="Calibri"/>
                <a:cs typeface="Calibri"/>
              </a:rPr>
              <a:t> </a:t>
            </a:r>
            <a:r>
              <a:rPr sz="2133" spc="-13" dirty="0">
                <a:latin typeface="Calibri"/>
                <a:cs typeface="Calibri"/>
              </a:rPr>
              <a:t>consumer </a:t>
            </a:r>
            <a:r>
              <a:rPr sz="2133" spc="-7" dirty="0">
                <a:latin typeface="Calibri"/>
                <a:cs typeface="Calibri"/>
              </a:rPr>
              <a:t>of the </a:t>
            </a:r>
            <a:r>
              <a:rPr sz="2133" spc="-13" dirty="0">
                <a:latin typeface="Calibri"/>
                <a:cs typeface="Calibri"/>
              </a:rPr>
              <a:t>utilized</a:t>
            </a:r>
            <a:r>
              <a:rPr sz="2133" spc="13" dirty="0">
                <a:latin typeface="Calibri"/>
                <a:cs typeface="Calibri"/>
              </a:rPr>
              <a:t> </a:t>
            </a:r>
            <a:r>
              <a:rPr sz="2133" spc="-7" dirty="0">
                <a:latin typeface="Calibri"/>
                <a:cs typeface="Calibri"/>
              </a:rPr>
              <a:t>service.</a:t>
            </a:r>
            <a:endParaRPr sz="2133" dirty="0">
              <a:latin typeface="Calibri"/>
              <a:cs typeface="Calibri"/>
            </a:endParaRPr>
          </a:p>
          <a:p>
            <a:pPr marL="16932" algn="just">
              <a:spcBef>
                <a:spcPts val="552"/>
              </a:spcBef>
              <a:tabLst>
                <a:tab pos="473275" algn="l"/>
                <a:tab pos="474121" algn="l"/>
              </a:tabLst>
            </a:pPr>
            <a:r>
              <a:rPr sz="2400" b="1" spc="-7" dirty="0">
                <a:latin typeface="Calibri"/>
                <a:cs typeface="Calibri"/>
              </a:rPr>
              <a:t>Rapid elasticity</a:t>
            </a:r>
            <a:r>
              <a:rPr lang="en-IN" sz="2400" b="1" spc="-7" dirty="0">
                <a:latin typeface="Calibri"/>
                <a:cs typeface="Calibri"/>
              </a:rPr>
              <a:t>/Scalability</a:t>
            </a:r>
            <a:endParaRPr sz="2400" dirty="0">
              <a:latin typeface="Calibri"/>
              <a:cs typeface="Calibri"/>
            </a:endParaRPr>
          </a:p>
          <a:p>
            <a:pPr marL="1008355" marR="142236" indent="-382684" algn="just">
              <a:spcBef>
                <a:spcPts val="533"/>
              </a:spcBef>
              <a:tabLst>
                <a:tab pos="1008355" algn="l"/>
              </a:tabLst>
            </a:pPr>
            <a:r>
              <a:rPr sz="2133" spc="-7" dirty="0">
                <a:latin typeface="Arial"/>
                <a:cs typeface="Arial"/>
              </a:rPr>
              <a:t>–	</a:t>
            </a:r>
            <a:r>
              <a:rPr sz="2133" spc="-7" dirty="0">
                <a:latin typeface="Calibri"/>
                <a:cs typeface="Calibri"/>
              </a:rPr>
              <a:t>Capabilities </a:t>
            </a:r>
            <a:r>
              <a:rPr sz="2133" spc="-13" dirty="0">
                <a:latin typeface="Calibri"/>
                <a:cs typeface="Calibri"/>
              </a:rPr>
              <a:t>can </a:t>
            </a:r>
            <a:r>
              <a:rPr sz="2133" spc="-7" dirty="0">
                <a:latin typeface="Calibri"/>
                <a:cs typeface="Calibri"/>
              </a:rPr>
              <a:t>be elastically </a:t>
            </a:r>
            <a:r>
              <a:rPr sz="2133" spc="-13" dirty="0">
                <a:latin typeface="Calibri"/>
                <a:cs typeface="Calibri"/>
              </a:rPr>
              <a:t>provisioned </a:t>
            </a:r>
            <a:r>
              <a:rPr sz="2133" spc="-7" dirty="0">
                <a:latin typeface="Calibri"/>
                <a:cs typeface="Calibri"/>
              </a:rPr>
              <a:t>and released, in </a:t>
            </a:r>
            <a:r>
              <a:rPr sz="2133" spc="-13" dirty="0">
                <a:latin typeface="Calibri"/>
                <a:cs typeface="Calibri"/>
              </a:rPr>
              <a:t>some </a:t>
            </a:r>
            <a:r>
              <a:rPr sz="2133" spc="-7" dirty="0">
                <a:latin typeface="Calibri"/>
                <a:cs typeface="Calibri"/>
              </a:rPr>
              <a:t>cases </a:t>
            </a:r>
            <a:r>
              <a:rPr sz="2133" spc="-20" dirty="0">
                <a:latin typeface="Calibri"/>
                <a:cs typeface="Calibri"/>
              </a:rPr>
              <a:t>automatically, </a:t>
            </a:r>
            <a:r>
              <a:rPr sz="2133" spc="-13" dirty="0">
                <a:latin typeface="Calibri"/>
                <a:cs typeface="Calibri"/>
              </a:rPr>
              <a:t>to  </a:t>
            </a:r>
            <a:r>
              <a:rPr sz="2133" spc="-7" dirty="0">
                <a:latin typeface="Calibri"/>
                <a:cs typeface="Calibri"/>
              </a:rPr>
              <a:t>scale </a:t>
            </a:r>
            <a:r>
              <a:rPr sz="2133" spc="-13" dirty="0">
                <a:latin typeface="Calibri"/>
                <a:cs typeface="Calibri"/>
              </a:rPr>
              <a:t>rapidly outward </a:t>
            </a:r>
            <a:r>
              <a:rPr sz="2133" spc="-7" dirty="0">
                <a:latin typeface="Calibri"/>
                <a:cs typeface="Calibri"/>
              </a:rPr>
              <a:t>and </a:t>
            </a:r>
            <a:r>
              <a:rPr sz="2133" spc="-20" dirty="0">
                <a:latin typeface="Calibri"/>
                <a:cs typeface="Calibri"/>
              </a:rPr>
              <a:t>inward </a:t>
            </a:r>
            <a:r>
              <a:rPr sz="2133" spc="-13" dirty="0">
                <a:latin typeface="Calibri"/>
                <a:cs typeface="Calibri"/>
              </a:rPr>
              <a:t>commensurate </a:t>
            </a:r>
            <a:r>
              <a:rPr sz="2133" spc="-7" dirty="0">
                <a:latin typeface="Calibri"/>
                <a:cs typeface="Calibri"/>
              </a:rPr>
              <a:t>with </a:t>
            </a:r>
            <a:r>
              <a:rPr sz="2133" spc="-13" dirty="0">
                <a:latin typeface="Calibri"/>
                <a:cs typeface="Calibri"/>
              </a:rPr>
              <a:t>demand. </a:t>
            </a:r>
            <a:r>
              <a:rPr sz="2133" spc="-100" dirty="0">
                <a:latin typeface="Calibri"/>
                <a:cs typeface="Calibri"/>
              </a:rPr>
              <a:t>To </a:t>
            </a:r>
            <a:r>
              <a:rPr sz="2133" spc="-7" dirty="0">
                <a:latin typeface="Calibri"/>
                <a:cs typeface="Calibri"/>
              </a:rPr>
              <a:t>the </a:t>
            </a:r>
            <a:r>
              <a:rPr sz="2133" spc="-33" dirty="0">
                <a:latin typeface="Calibri"/>
                <a:cs typeface="Calibri"/>
              </a:rPr>
              <a:t>consumer, </a:t>
            </a:r>
            <a:r>
              <a:rPr sz="2133" spc="-13" dirty="0">
                <a:latin typeface="Calibri"/>
                <a:cs typeface="Calibri"/>
              </a:rPr>
              <a:t>the  </a:t>
            </a:r>
            <a:r>
              <a:rPr sz="2133" spc="-7" dirty="0">
                <a:latin typeface="Calibri"/>
                <a:cs typeface="Calibri"/>
              </a:rPr>
              <a:t>capabilities </a:t>
            </a:r>
            <a:r>
              <a:rPr sz="2133" spc="-13" dirty="0">
                <a:latin typeface="Calibri"/>
                <a:cs typeface="Calibri"/>
              </a:rPr>
              <a:t>available </a:t>
            </a:r>
            <a:r>
              <a:rPr sz="2133" spc="-20" dirty="0">
                <a:latin typeface="Calibri"/>
                <a:cs typeface="Calibri"/>
              </a:rPr>
              <a:t>for </a:t>
            </a:r>
            <a:r>
              <a:rPr sz="2133" spc="-13" dirty="0">
                <a:latin typeface="Calibri"/>
                <a:cs typeface="Calibri"/>
              </a:rPr>
              <a:t>provisioning </a:t>
            </a:r>
            <a:r>
              <a:rPr sz="2133" spc="-7" dirty="0">
                <a:latin typeface="Calibri"/>
                <a:cs typeface="Calibri"/>
              </a:rPr>
              <a:t>often appear </a:t>
            </a:r>
            <a:r>
              <a:rPr sz="2133" spc="-13" dirty="0">
                <a:latin typeface="Calibri"/>
                <a:cs typeface="Calibri"/>
              </a:rPr>
              <a:t>to </a:t>
            </a:r>
            <a:r>
              <a:rPr sz="2133" spc="-7" dirty="0">
                <a:latin typeface="Calibri"/>
                <a:cs typeface="Calibri"/>
              </a:rPr>
              <a:t>be unlimited and </a:t>
            </a:r>
            <a:r>
              <a:rPr sz="2133" spc="-13" dirty="0">
                <a:latin typeface="Calibri"/>
                <a:cs typeface="Calibri"/>
              </a:rPr>
              <a:t>can be  appropriated </a:t>
            </a:r>
            <a:r>
              <a:rPr sz="2133" spc="-7" dirty="0">
                <a:latin typeface="Calibri"/>
                <a:cs typeface="Calibri"/>
              </a:rPr>
              <a:t>in </a:t>
            </a:r>
            <a:r>
              <a:rPr sz="2133" spc="-13" dirty="0">
                <a:latin typeface="Calibri"/>
                <a:cs typeface="Calibri"/>
              </a:rPr>
              <a:t>any </a:t>
            </a:r>
            <a:r>
              <a:rPr sz="2133" spc="-7" dirty="0">
                <a:latin typeface="Calibri"/>
                <a:cs typeface="Calibri"/>
              </a:rPr>
              <a:t>quantity </a:t>
            </a:r>
            <a:r>
              <a:rPr sz="2133" spc="-13" dirty="0">
                <a:latin typeface="Calibri"/>
                <a:cs typeface="Calibri"/>
              </a:rPr>
              <a:t>at any</a:t>
            </a:r>
            <a:r>
              <a:rPr sz="2133" spc="-53" dirty="0">
                <a:latin typeface="Calibri"/>
                <a:cs typeface="Calibri"/>
              </a:rPr>
              <a:t> </a:t>
            </a:r>
            <a:r>
              <a:rPr sz="2133" spc="-7" dirty="0">
                <a:latin typeface="Calibri"/>
                <a:cs typeface="Calibri"/>
              </a:rPr>
              <a:t>time.</a:t>
            </a:r>
            <a:endParaRPr sz="2133" dirty="0">
              <a:latin typeface="Calibri"/>
              <a:cs typeface="Calibri"/>
            </a:endParaRPr>
          </a:p>
        </p:txBody>
      </p:sp>
      <p:sp>
        <p:nvSpPr>
          <p:cNvPr id="5" name="object 5"/>
          <p:cNvSpPr txBox="1">
            <a:spLocks noGrp="1"/>
          </p:cNvSpPr>
          <p:nvPr>
            <p:ph type="sldNum" sz="quarter" idx="12"/>
          </p:nvPr>
        </p:nvSpPr>
        <p:spPr>
          <a:xfrm>
            <a:off x="11219351" y="6471135"/>
            <a:ext cx="275167" cy="192360"/>
          </a:xfrm>
          <a:prstGeom prst="rect">
            <a:avLst/>
          </a:prstGeom>
        </p:spPr>
        <p:txBody>
          <a:bodyPr vert="horz" wrap="square" lIns="0" tIns="7620" rIns="0" bIns="0" rtlCol="0" anchor="ctr">
            <a:spAutoFit/>
          </a:bodyPr>
          <a:lstStyle/>
          <a:p>
            <a:pPr marL="33866">
              <a:spcBef>
                <a:spcPts val="60"/>
              </a:spcBef>
            </a:pPr>
            <a:r>
              <a:rPr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0012" y="252507"/>
            <a:ext cx="6333913" cy="590697"/>
          </a:xfrm>
          <a:prstGeom prst="rect">
            <a:avLst/>
          </a:prstGeom>
        </p:spPr>
        <p:txBody>
          <a:bodyPr vert="horz" wrap="square" lIns="0" tIns="16087" rIns="0" bIns="0" rtlCol="0" anchor="ctr">
            <a:spAutoFit/>
          </a:bodyPr>
          <a:lstStyle/>
          <a:p>
            <a:pPr marL="16933">
              <a:lnSpc>
                <a:spcPct val="100000"/>
              </a:lnSpc>
              <a:spcBef>
                <a:spcPts val="127"/>
              </a:spcBef>
            </a:pPr>
            <a:r>
              <a:rPr sz="3733" spc="-27" dirty="0"/>
              <a:t>Advantages </a:t>
            </a:r>
            <a:r>
              <a:rPr sz="3733" spc="-7" dirty="0"/>
              <a:t>of </a:t>
            </a:r>
            <a:r>
              <a:rPr sz="3733" spc="-13" dirty="0"/>
              <a:t>Cloud</a:t>
            </a:r>
            <a:r>
              <a:rPr sz="3733" spc="60" dirty="0"/>
              <a:t> </a:t>
            </a:r>
            <a:r>
              <a:rPr sz="3733" spc="-13" dirty="0"/>
              <a:t>Computing</a:t>
            </a:r>
            <a:endParaRPr sz="3733" dirty="0"/>
          </a:p>
        </p:txBody>
      </p:sp>
      <p:sp>
        <p:nvSpPr>
          <p:cNvPr id="4" name="object 4"/>
          <p:cNvSpPr txBox="1">
            <a:spLocks noGrp="1"/>
          </p:cNvSpPr>
          <p:nvPr>
            <p:ph type="sldNum" sz="quarter" idx="12"/>
          </p:nvPr>
        </p:nvSpPr>
        <p:spPr>
          <a:xfrm>
            <a:off x="11219351" y="6471135"/>
            <a:ext cx="275167" cy="192360"/>
          </a:xfrm>
          <a:prstGeom prst="rect">
            <a:avLst/>
          </a:prstGeom>
        </p:spPr>
        <p:txBody>
          <a:bodyPr vert="horz" wrap="square" lIns="0" tIns="7620" rIns="0" bIns="0" rtlCol="0" anchor="ctr">
            <a:spAutoFit/>
          </a:bodyPr>
          <a:lstStyle/>
          <a:p>
            <a:pPr marL="33866">
              <a:spcBef>
                <a:spcPts val="60"/>
              </a:spcBef>
            </a:pPr>
            <a:r>
              <a:rPr dirty="0"/>
              <a:t>17</a:t>
            </a:r>
          </a:p>
        </p:txBody>
      </p:sp>
      <p:sp>
        <p:nvSpPr>
          <p:cNvPr id="3" name="object 3"/>
          <p:cNvSpPr txBox="1"/>
          <p:nvPr/>
        </p:nvSpPr>
        <p:spPr>
          <a:xfrm>
            <a:off x="714587" y="843204"/>
            <a:ext cx="10504764" cy="6045010"/>
          </a:xfrm>
          <a:prstGeom prst="rect">
            <a:avLst/>
          </a:prstGeom>
        </p:spPr>
        <p:txBody>
          <a:bodyPr vert="horz" wrap="square" lIns="0" tIns="94827" rIns="0" bIns="0" rtlCol="0">
            <a:spAutoFit/>
          </a:bodyPr>
          <a:lstStyle/>
          <a:p>
            <a:pPr algn="just"/>
            <a:r>
              <a:rPr lang="en-US" sz="2133" b="1" dirty="0"/>
              <a:t>1.  Reduced IT costs</a:t>
            </a:r>
          </a:p>
          <a:p>
            <a:pPr algn="just"/>
            <a:r>
              <a:rPr lang="en-US" sz="2133" dirty="0"/>
              <a:t>Moving to cloud computing may reduce the cost of managing and maintaining your IT systems. Rather than purchasing expensive systems and equipment for your business, you can reduce your costs by using the resources of your cloud computing service provider. You may be able to reduce your operating costs because:</a:t>
            </a:r>
          </a:p>
          <a:p>
            <a:pPr algn="just"/>
            <a:r>
              <a:rPr lang="en-US" sz="2133" dirty="0"/>
              <a:t>the cost of system upgrades, new hardware and software may be included in your contract</a:t>
            </a:r>
          </a:p>
          <a:p>
            <a:pPr algn="just"/>
            <a:r>
              <a:rPr lang="en-US" sz="2133" dirty="0"/>
              <a:t>you no longer need to pay wages for expert staff</a:t>
            </a:r>
          </a:p>
          <a:p>
            <a:pPr algn="just"/>
            <a:r>
              <a:rPr lang="en-US" sz="2133" dirty="0"/>
              <a:t>your energy consumption costs may be reduced</a:t>
            </a:r>
          </a:p>
          <a:p>
            <a:pPr algn="just"/>
            <a:r>
              <a:rPr lang="en-US" sz="2133" dirty="0"/>
              <a:t>there are fewer time delays.</a:t>
            </a:r>
          </a:p>
          <a:p>
            <a:pPr algn="just"/>
            <a:r>
              <a:rPr lang="en-US" sz="2133" b="1" dirty="0"/>
              <a:t>2.  Scalability</a:t>
            </a:r>
          </a:p>
          <a:p>
            <a:pPr algn="just"/>
            <a:r>
              <a:rPr lang="en-US" sz="2133" dirty="0"/>
              <a:t>Your business can scale up or scale down your operation and storage needs quickly to suit your situation, allowing flexibility as your needs change. Rather than purchasing and installing expensive upgrades yourself, your cloud computer service provider can handle this for you. Using the cloud frees up your time so you can get on with running your business.</a:t>
            </a:r>
          </a:p>
          <a:p>
            <a:pPr algn="just"/>
            <a:r>
              <a:rPr lang="en-US" sz="2133" b="1" dirty="0"/>
              <a:t>3</a:t>
            </a:r>
            <a:r>
              <a:rPr lang="en-US" sz="2400" b="1" dirty="0"/>
              <a:t>. </a:t>
            </a:r>
            <a:r>
              <a:rPr lang="en-US" sz="2133" b="1" dirty="0"/>
              <a:t>Back-up and restore data</a:t>
            </a:r>
          </a:p>
          <a:p>
            <a:pPr algn="just"/>
            <a:r>
              <a:rPr lang="en-US" sz="2133" dirty="0"/>
              <a:t>Once the data is stored in a Cloud, it is easier to get the back-up and recovery of that, which is otherwise very time taking process on-premise.</a:t>
            </a:r>
            <a:endParaRPr lang="en-US" sz="2133" dirty="0">
              <a:latin typeface="Times New Roman"/>
              <a:cs typeface="Times New Roman"/>
            </a:endParaRPr>
          </a:p>
          <a:p>
            <a:pPr algn="just"/>
            <a:endParaRPr lang="en-US" sz="2133" dirty="0"/>
          </a:p>
        </p:txBody>
      </p:sp>
    </p:spTree>
    <p:extLst>
      <p:ext uri="{BB962C8B-B14F-4D97-AF65-F5344CB8AC3E}">
        <p14:creationId xmlns:p14="http://schemas.microsoft.com/office/powerpoint/2010/main" val="3677859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1422" y="417607"/>
            <a:ext cx="6333913" cy="590697"/>
          </a:xfrm>
          <a:prstGeom prst="rect">
            <a:avLst/>
          </a:prstGeom>
        </p:spPr>
        <p:txBody>
          <a:bodyPr vert="horz" wrap="square" lIns="0" tIns="16087" rIns="0" bIns="0" rtlCol="0" anchor="ctr">
            <a:spAutoFit/>
          </a:bodyPr>
          <a:lstStyle/>
          <a:p>
            <a:pPr marL="16933">
              <a:lnSpc>
                <a:spcPct val="100000"/>
              </a:lnSpc>
              <a:spcBef>
                <a:spcPts val="127"/>
              </a:spcBef>
            </a:pPr>
            <a:r>
              <a:rPr sz="3733" spc="-27" dirty="0"/>
              <a:t>Advantages </a:t>
            </a:r>
            <a:r>
              <a:rPr sz="3733" spc="-7" dirty="0"/>
              <a:t>of </a:t>
            </a:r>
            <a:r>
              <a:rPr sz="3733" spc="-13" dirty="0"/>
              <a:t>Cloud</a:t>
            </a:r>
            <a:r>
              <a:rPr sz="3733" spc="60" dirty="0"/>
              <a:t> </a:t>
            </a:r>
            <a:r>
              <a:rPr sz="3733" spc="-13" dirty="0"/>
              <a:t>Computing</a:t>
            </a:r>
            <a:endParaRPr sz="3733" dirty="0"/>
          </a:p>
        </p:txBody>
      </p:sp>
      <p:sp>
        <p:nvSpPr>
          <p:cNvPr id="4" name="object 4"/>
          <p:cNvSpPr txBox="1">
            <a:spLocks noGrp="1"/>
          </p:cNvSpPr>
          <p:nvPr>
            <p:ph type="sldNum" sz="quarter" idx="12"/>
          </p:nvPr>
        </p:nvSpPr>
        <p:spPr>
          <a:xfrm>
            <a:off x="11219351" y="6471135"/>
            <a:ext cx="275167" cy="192360"/>
          </a:xfrm>
          <a:prstGeom prst="rect">
            <a:avLst/>
          </a:prstGeom>
        </p:spPr>
        <p:txBody>
          <a:bodyPr vert="horz" wrap="square" lIns="0" tIns="7620" rIns="0" bIns="0" rtlCol="0" anchor="ctr">
            <a:spAutoFit/>
          </a:bodyPr>
          <a:lstStyle/>
          <a:p>
            <a:pPr marL="33866">
              <a:spcBef>
                <a:spcPts val="60"/>
              </a:spcBef>
            </a:pPr>
            <a:r>
              <a:rPr dirty="0"/>
              <a:t>18</a:t>
            </a:r>
          </a:p>
        </p:txBody>
      </p:sp>
      <p:sp>
        <p:nvSpPr>
          <p:cNvPr id="3" name="object 3"/>
          <p:cNvSpPr txBox="1"/>
          <p:nvPr/>
        </p:nvSpPr>
        <p:spPr>
          <a:xfrm>
            <a:off x="714587" y="936561"/>
            <a:ext cx="10857653" cy="5944983"/>
          </a:xfrm>
          <a:prstGeom prst="rect">
            <a:avLst/>
          </a:prstGeom>
        </p:spPr>
        <p:txBody>
          <a:bodyPr vert="horz" wrap="square" lIns="0" tIns="94827" rIns="0" bIns="0" rtlCol="0">
            <a:spAutoFit/>
          </a:bodyPr>
          <a:lstStyle/>
          <a:p>
            <a:r>
              <a:rPr lang="en-US" sz="2133" b="1" dirty="0"/>
              <a:t>4. Accessibility</a:t>
            </a:r>
            <a:endParaRPr lang="en-US" sz="2133" dirty="0"/>
          </a:p>
          <a:p>
            <a:r>
              <a:rPr lang="en-US" sz="2133" dirty="0"/>
              <a:t>Access your data anywhere, anytime. An Internet cloud infrastructure maximizes enterprise productivity and efficiency by ensuring your application is always accessible. This allows for easy collaboration and sharing among users in multiple locations.</a:t>
            </a:r>
            <a:br>
              <a:rPr lang="en-US" sz="2133" dirty="0"/>
            </a:br>
            <a:r>
              <a:rPr lang="en-US" sz="2133" b="1" dirty="0"/>
              <a:t>5</a:t>
            </a:r>
            <a:r>
              <a:rPr lang="en-US" sz="2133" dirty="0"/>
              <a:t>.  </a:t>
            </a:r>
            <a:r>
              <a:rPr lang="en-US" sz="2133" b="1" dirty="0"/>
              <a:t>Services in the pay-per-use model</a:t>
            </a:r>
          </a:p>
          <a:p>
            <a:r>
              <a:rPr lang="en-US" sz="2133" dirty="0"/>
              <a:t>Cloud computing offers Application Programming Interfaces (APIs) to the users for access services on the cloud and pays the charges as per the usage of service.</a:t>
            </a:r>
          </a:p>
          <a:p>
            <a:pPr marL="16933">
              <a:spcBef>
                <a:spcPts val="747"/>
              </a:spcBef>
              <a:tabLst>
                <a:tab pos="473275" algn="l"/>
                <a:tab pos="474121" algn="l"/>
              </a:tabLst>
            </a:pPr>
            <a:r>
              <a:rPr lang="en-US" sz="2133" b="1" spc="-7" dirty="0">
                <a:cs typeface="Calibri"/>
              </a:rPr>
              <a:t>6. Unlimited </a:t>
            </a:r>
            <a:r>
              <a:rPr lang="en-US" sz="2133" b="1" spc="-20" dirty="0">
                <a:cs typeface="Calibri"/>
              </a:rPr>
              <a:t>storage</a:t>
            </a:r>
            <a:r>
              <a:rPr lang="en-US" sz="2133" b="1" spc="-80" dirty="0">
                <a:cs typeface="Calibri"/>
              </a:rPr>
              <a:t> </a:t>
            </a:r>
            <a:r>
              <a:rPr lang="en-US" sz="2133" b="1" spc="-7" dirty="0">
                <a:cs typeface="Calibri"/>
              </a:rPr>
              <a:t>capacity</a:t>
            </a:r>
            <a:endParaRPr lang="en-US" sz="2133" dirty="0">
              <a:cs typeface="Calibri"/>
            </a:endParaRPr>
          </a:p>
          <a:p>
            <a:pPr marL="16933">
              <a:spcBef>
                <a:spcPts val="747"/>
              </a:spcBef>
              <a:tabLst>
                <a:tab pos="473275" algn="l"/>
                <a:tab pos="474121" algn="l"/>
              </a:tabLst>
            </a:pPr>
            <a:r>
              <a:rPr lang="en-US" sz="2133" dirty="0"/>
              <a:t>Cloud offers us a huge amount of storing capacity for storing our important data such as documents, images, audio, video, etc. in one place.</a:t>
            </a:r>
          </a:p>
          <a:p>
            <a:r>
              <a:rPr lang="en-US" sz="2133" b="1" dirty="0"/>
              <a:t>7.  Virtualization or Multi tenancy</a:t>
            </a:r>
          </a:p>
          <a:p>
            <a:r>
              <a:rPr lang="en-US" sz="2133" dirty="0"/>
              <a:t>Provider does not give their physical hardware . Actually there are multi virtual server running over one physical server. We get virtual sever in rent from cloud. Hypervisor is a technology used for virtualization. </a:t>
            </a:r>
            <a:r>
              <a:rPr lang="en-US" sz="2133" dirty="0" err="1"/>
              <a:t>Eg.</a:t>
            </a:r>
            <a:r>
              <a:rPr lang="en-US" sz="2133" dirty="0"/>
              <a:t> VMWare, </a:t>
            </a:r>
            <a:r>
              <a:rPr lang="en-US" sz="2133" dirty="0" err="1"/>
              <a:t>citrix</a:t>
            </a:r>
            <a:r>
              <a:rPr lang="en-US" sz="2133" dirty="0"/>
              <a:t>, Windows 2008.</a:t>
            </a:r>
          </a:p>
          <a:p>
            <a:r>
              <a:rPr lang="en-US" sz="2133" b="1" dirty="0"/>
              <a:t>Multi tenancy- </a:t>
            </a:r>
            <a:r>
              <a:rPr lang="en-US" sz="2133" dirty="0"/>
              <a:t>Ability to have multiple customers access their server in a isolated manner. </a:t>
            </a:r>
          </a:p>
          <a:p>
            <a:pPr marL="16933">
              <a:spcBef>
                <a:spcPts val="747"/>
              </a:spcBef>
              <a:tabLst>
                <a:tab pos="473275" algn="l"/>
                <a:tab pos="474121" algn="l"/>
              </a:tabLst>
            </a:pPr>
            <a:endParaRPr lang="en-US" sz="2133" dirty="0"/>
          </a:p>
          <a:p>
            <a:endParaRPr lang="en-US" sz="2133" dirty="0"/>
          </a:p>
        </p:txBody>
      </p:sp>
    </p:spTree>
    <p:extLst>
      <p:ext uri="{BB962C8B-B14F-4D97-AF65-F5344CB8AC3E}">
        <p14:creationId xmlns:p14="http://schemas.microsoft.com/office/powerpoint/2010/main" val="159228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400" y="331837"/>
            <a:ext cx="11364808" cy="756617"/>
          </a:xfrm>
          <a:prstGeom prst="rect">
            <a:avLst/>
          </a:prstGeom>
        </p:spPr>
        <p:txBody>
          <a:bodyPr vert="horz" wrap="square" lIns="0" tIns="17780" rIns="0" bIns="0" rtlCol="0" anchor="ctr">
            <a:spAutoFit/>
          </a:bodyPr>
          <a:lstStyle/>
          <a:p>
            <a:pPr marL="16933">
              <a:lnSpc>
                <a:spcPct val="100000"/>
              </a:lnSpc>
              <a:spcBef>
                <a:spcPts val="140"/>
              </a:spcBef>
            </a:pPr>
            <a:r>
              <a:rPr sz="4800" spc="-20" dirty="0"/>
              <a:t>Disadvantages </a:t>
            </a:r>
            <a:r>
              <a:rPr sz="4800" dirty="0"/>
              <a:t>of </a:t>
            </a:r>
            <a:r>
              <a:rPr sz="4800" spc="-7" dirty="0"/>
              <a:t>Cloud</a:t>
            </a:r>
            <a:r>
              <a:rPr sz="4800" spc="-120" dirty="0"/>
              <a:t> </a:t>
            </a:r>
            <a:r>
              <a:rPr sz="4800" dirty="0"/>
              <a:t>Computing</a:t>
            </a:r>
          </a:p>
        </p:txBody>
      </p:sp>
      <p:sp>
        <p:nvSpPr>
          <p:cNvPr id="4" name="object 4"/>
          <p:cNvSpPr txBox="1">
            <a:spLocks noGrp="1"/>
          </p:cNvSpPr>
          <p:nvPr>
            <p:ph type="sldNum" sz="quarter" idx="12"/>
          </p:nvPr>
        </p:nvSpPr>
        <p:spPr>
          <a:xfrm>
            <a:off x="11219351" y="6471135"/>
            <a:ext cx="275167" cy="192360"/>
          </a:xfrm>
          <a:prstGeom prst="rect">
            <a:avLst/>
          </a:prstGeom>
        </p:spPr>
        <p:txBody>
          <a:bodyPr vert="horz" wrap="square" lIns="0" tIns="7620" rIns="0" bIns="0" rtlCol="0" anchor="ctr">
            <a:spAutoFit/>
          </a:bodyPr>
          <a:lstStyle/>
          <a:p>
            <a:pPr marL="33866">
              <a:spcBef>
                <a:spcPts val="60"/>
              </a:spcBef>
            </a:pPr>
            <a:r>
              <a:rPr dirty="0"/>
              <a:t>22</a:t>
            </a:r>
          </a:p>
        </p:txBody>
      </p:sp>
      <p:sp>
        <p:nvSpPr>
          <p:cNvPr id="3" name="object 3"/>
          <p:cNvSpPr txBox="1"/>
          <p:nvPr/>
        </p:nvSpPr>
        <p:spPr>
          <a:xfrm>
            <a:off x="308188" y="1168400"/>
            <a:ext cx="11463020" cy="5506572"/>
          </a:xfrm>
          <a:prstGeom prst="rect">
            <a:avLst/>
          </a:prstGeom>
        </p:spPr>
        <p:txBody>
          <a:bodyPr vert="horz" wrap="square" lIns="0" tIns="99060" rIns="0" bIns="0" rtlCol="0">
            <a:spAutoFit/>
          </a:bodyPr>
          <a:lstStyle/>
          <a:p>
            <a:r>
              <a:rPr lang="en-US" sz="2200" b="1" dirty="0"/>
              <a:t>1. Internet Connectivity</a:t>
            </a:r>
          </a:p>
          <a:p>
            <a:r>
              <a:rPr lang="en-US" sz="2200" dirty="0"/>
              <a:t>As you know, in cloud computing, every data (image, audio, video, etc.) is stored on the cloud, and we access these data through the cloud by using the internet connection. If you do not have good internet connectivity, you cannot access these data. However, we have no any other way to access data from the cloud.</a:t>
            </a:r>
          </a:p>
          <a:p>
            <a:r>
              <a:rPr lang="en-US" sz="2200" b="1" dirty="0"/>
              <a:t>2. Vendor lock-in</a:t>
            </a:r>
          </a:p>
          <a:p>
            <a:r>
              <a:rPr lang="en-US" sz="2200" dirty="0"/>
              <a:t>Vendor lock-in is the biggest disadvantage of cloud computing. Organizations may face problems when transferring their services from one vendor to another. As different vendors provide different platforms, that can cause difficulty moving from one cloud to another.</a:t>
            </a:r>
          </a:p>
          <a:p>
            <a:pPr lvl="0"/>
            <a:r>
              <a:rPr lang="en-US" sz="2200" b="1" dirty="0">
                <a:solidFill>
                  <a:prstClr val="black"/>
                </a:solidFill>
              </a:rPr>
              <a:t>3.  Security</a:t>
            </a:r>
          </a:p>
          <a:p>
            <a:pPr lvl="0"/>
            <a:r>
              <a:rPr lang="en-US" sz="2200" dirty="0">
                <a:solidFill>
                  <a:prstClr val="black"/>
                </a:solidFill>
              </a:rPr>
              <a:t>Although cloud service providers implement the best security standards to store important information. But, before adopting cloud technology, you should be aware that you will be sending all your organization's sensitive information to a third party, i.e., a cloud computing service provider. While sending the data on the cloud, there may be a chance that your organization's information is hacked by Hackers.</a:t>
            </a:r>
            <a:br>
              <a:rPr lang="en-US" sz="2667" dirty="0"/>
            </a:br>
            <a:endParaRPr sz="2133" dirty="0">
              <a:latin typeface="Calibri"/>
              <a:cs typeface="Calibri"/>
            </a:endParaRPr>
          </a:p>
        </p:txBody>
      </p:sp>
    </p:spTree>
    <p:extLst>
      <p:ext uri="{BB962C8B-B14F-4D97-AF65-F5344CB8AC3E}">
        <p14:creationId xmlns:p14="http://schemas.microsoft.com/office/powerpoint/2010/main" val="262139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7707" y="455808"/>
            <a:ext cx="6343227" cy="836918"/>
          </a:xfrm>
          <a:prstGeom prst="rect">
            <a:avLst/>
          </a:prstGeom>
        </p:spPr>
        <p:txBody>
          <a:bodyPr vert="horz" wrap="square" lIns="0" tIns="16087" rIns="0" bIns="0" rtlCol="0" anchor="ctr">
            <a:spAutoFit/>
          </a:bodyPr>
          <a:lstStyle/>
          <a:p>
            <a:pPr marL="16933">
              <a:lnSpc>
                <a:spcPct val="100000"/>
              </a:lnSpc>
              <a:spcBef>
                <a:spcPts val="127"/>
              </a:spcBef>
            </a:pPr>
            <a:r>
              <a:rPr sz="5333" spc="-7" dirty="0"/>
              <a:t>Cloud </a:t>
            </a:r>
            <a:r>
              <a:rPr sz="5333" dirty="0"/>
              <a:t>Services</a:t>
            </a:r>
            <a:r>
              <a:rPr sz="5333" spc="-47" dirty="0"/>
              <a:t> </a:t>
            </a:r>
            <a:r>
              <a:rPr sz="5333" spc="-13" dirty="0"/>
              <a:t>Models</a:t>
            </a:r>
            <a:endParaRPr sz="5333"/>
          </a:p>
        </p:txBody>
      </p:sp>
      <p:sp>
        <p:nvSpPr>
          <p:cNvPr id="4" name="object 4"/>
          <p:cNvSpPr txBox="1">
            <a:spLocks noGrp="1"/>
          </p:cNvSpPr>
          <p:nvPr>
            <p:ph type="sldNum" sz="quarter" idx="12"/>
          </p:nvPr>
        </p:nvSpPr>
        <p:spPr>
          <a:xfrm>
            <a:off x="11219351" y="6471135"/>
            <a:ext cx="275167" cy="192360"/>
          </a:xfrm>
          <a:prstGeom prst="rect">
            <a:avLst/>
          </a:prstGeom>
        </p:spPr>
        <p:txBody>
          <a:bodyPr vert="horz" wrap="square" lIns="0" tIns="7620" rIns="0" bIns="0" rtlCol="0" anchor="ctr">
            <a:spAutoFit/>
          </a:bodyPr>
          <a:lstStyle/>
          <a:p>
            <a:pPr marL="33866">
              <a:spcBef>
                <a:spcPts val="60"/>
              </a:spcBef>
            </a:pPr>
            <a:r>
              <a:rPr dirty="0"/>
              <a:t>9</a:t>
            </a:r>
          </a:p>
        </p:txBody>
      </p:sp>
      <p:sp>
        <p:nvSpPr>
          <p:cNvPr id="3" name="object 3"/>
          <p:cNvSpPr/>
          <p:nvPr/>
        </p:nvSpPr>
        <p:spPr>
          <a:xfrm>
            <a:off x="2641600" y="1498669"/>
            <a:ext cx="7010400" cy="4058751"/>
          </a:xfrm>
          <a:prstGeom prst="rect">
            <a:avLst/>
          </a:prstGeom>
          <a:blipFill>
            <a:blip r:embed="rId2"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889765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4482</TotalTime>
  <Words>2879</Words>
  <Application>Microsoft Office PowerPoint</Application>
  <PresentationFormat>Widescreen</PresentationFormat>
  <Paragraphs>151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Cloud Computing</vt:lpstr>
      <vt:lpstr>What is cloud computing? </vt:lpstr>
      <vt:lpstr>Cloud Computing</vt:lpstr>
      <vt:lpstr>Essential Characteristics</vt:lpstr>
      <vt:lpstr>PowerPoint Presentation</vt:lpstr>
      <vt:lpstr>Advantages of Cloud Computing</vt:lpstr>
      <vt:lpstr>Advantages of Cloud Computing</vt:lpstr>
      <vt:lpstr>Disadvantages of Cloud Computing</vt:lpstr>
      <vt:lpstr>Cloud Services Models</vt:lpstr>
      <vt:lpstr>Cloud Services Models</vt:lpstr>
      <vt:lpstr>Cloud Services Models</vt:lpstr>
      <vt:lpstr>Types of Cloud (Deployment Models)</vt:lpstr>
      <vt:lpstr>AWS cloud</vt:lpstr>
      <vt:lpstr>Cloud services </vt:lpstr>
      <vt:lpstr>PowerPoint Presentation</vt:lpstr>
      <vt:lpstr>PowerPoint Presentation</vt:lpstr>
      <vt:lpstr>PowerPoint Presentation</vt:lpstr>
      <vt:lpstr>What is the AWS Management Console?</vt:lpstr>
      <vt:lpstr>Using the AWS account root user</vt:lpstr>
      <vt:lpstr>How do I create and activate a new AWS account?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Moumita Goswami</dc:creator>
  <cp:lastModifiedBy>Moumita Goswami</cp:lastModifiedBy>
  <cp:revision>21</cp:revision>
  <dcterms:created xsi:type="dcterms:W3CDTF">2023-01-27T05:43:02Z</dcterms:created>
  <dcterms:modified xsi:type="dcterms:W3CDTF">2023-01-30T08:43:08Z</dcterms:modified>
</cp:coreProperties>
</file>