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4045" autoAdjust="0"/>
  </p:normalViewPr>
  <p:slideViewPr>
    <p:cSldViewPr snapToGrid="0">
      <p:cViewPr varScale="1">
        <p:scale>
          <a:sx n="60" d="100"/>
          <a:sy n="6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6EAB-B917-4617-B7DA-C06F4166FDA5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120B-6753-4D7A-A43B-B0C1D8D42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Primary objective</a:t>
            </a:r>
          </a:p>
          <a:p>
            <a:r>
              <a:rPr lang="en-GB" dirty="0"/>
              <a:t>Our analysis will focus on Lisbon’s resort since that was the data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7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quality: Accuracy, Precision, F1-score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performance of the model – 80%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Precision: how good the model is predicting the cancellations – 79%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F1-score: balance between the false positive (precision) and false negative (recall) – 80% - especially relevant for the present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86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 – Travel Agent</a:t>
            </a:r>
          </a:p>
          <a:p>
            <a:r>
              <a:rPr lang="en-GB" dirty="0"/>
              <a:t>TO – Travel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9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012AA7-0247-432D-BF0F-48D9C3C58E37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3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D6A-1D57-4DC3-AE4C-0E6038E9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1"/>
            <a:ext cx="6293689" cy="2966720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Hotel Booking</a:t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618A-D5A9-44CB-9A81-BDC5E588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34" y="3246121"/>
            <a:ext cx="6280299" cy="1457960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Cancellations Prediction Study </a:t>
            </a:r>
          </a:p>
          <a:p>
            <a:r>
              <a:rPr lang="en-GB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DA72F863-100F-470E-BA61-E468C61E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CD84D-B45B-44F0-90E8-518B4B0E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289768C-FDBB-40BC-885C-50AFF8E80B30}"/>
              </a:ext>
            </a:extLst>
          </p:cNvPr>
          <p:cNvSpPr/>
          <p:nvPr/>
        </p:nvSpPr>
        <p:spPr>
          <a:xfrm>
            <a:off x="4257121" y="1785544"/>
            <a:ext cx="7274478" cy="46279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604" y="2002757"/>
            <a:ext cx="1899269" cy="4580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Hotel chain C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577" y="2472096"/>
            <a:ext cx="5134254" cy="311262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Business Goals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 predictive models to forecast net demand based on reservations on-the-books.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Implement better price and overbooking policies.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Identify high cancellation likelihood bookings.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Implement actions to prevent cancellation.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Reduce cancellations to a rate of 20%.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08A16-65FA-41E6-B9F4-82566040A64F}"/>
              </a:ext>
            </a:extLst>
          </p:cNvPr>
          <p:cNvGrpSpPr/>
          <p:nvPr/>
        </p:nvGrpSpPr>
        <p:grpSpPr>
          <a:xfrm>
            <a:off x="900266" y="2542852"/>
            <a:ext cx="1539016" cy="3112622"/>
            <a:chOff x="900266" y="2542852"/>
            <a:chExt cx="1539016" cy="31126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27057F-2D52-4A2A-86E2-EA92B266A66A}"/>
                </a:ext>
              </a:extLst>
            </p:cNvPr>
            <p:cNvGrpSpPr/>
            <p:nvPr/>
          </p:nvGrpSpPr>
          <p:grpSpPr>
            <a:xfrm>
              <a:off x="900266" y="2542852"/>
              <a:ext cx="1539016" cy="3112622"/>
              <a:chOff x="4556984" y="2418111"/>
              <a:chExt cx="1539016" cy="3112622"/>
            </a:xfrm>
          </p:grpSpPr>
          <p:pic>
            <p:nvPicPr>
              <p:cNvPr id="1026" name="Picture 2" descr="Map portugal Royalty Free Vector Image - VectorStock">
                <a:extLst>
                  <a:ext uri="{FF2B5EF4-FFF2-40B4-BE49-F238E27FC236}">
                    <a16:creationId xmlns:a16="http://schemas.microsoft.com/office/drawing/2014/main" id="{5BC03B4A-EFFF-4DB4-A654-705F9DD9A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8" b="91019" l="15857" r="79429">
                            <a14:foregroundMark x1="22714" y1="60556" x2="22714" y2="60556"/>
                            <a14:foregroundMark x1="16857" y1="60463" x2="16857" y2="60463"/>
                            <a14:foregroundMark x1="53286" y1="86389" x2="53286" y2="86389"/>
                            <a14:foregroundMark x1="47714" y1="90093" x2="47714" y2="90093"/>
                            <a14:foregroundMark x1="28000" y1="90648" x2="28000" y2="90648"/>
                            <a14:foregroundMark x1="49429" y1="90926" x2="49429" y2="90926"/>
                            <a14:foregroundMark x1="28000" y1="91019" x2="28000" y2="91019"/>
                            <a14:foregroundMark x1="37143" y1="5370" x2="37143" y2="5370"/>
                            <a14:foregroundMark x1="74571" y1="4722" x2="74571" y2="4722"/>
                            <a14:foregroundMark x1="40286" y1="2870" x2="40286" y2="2870"/>
                            <a14:foregroundMark x1="79571" y1="10741" x2="79571" y2="10741"/>
                            <a14:foregroundMark x1="15857" y1="60093" x2="15857" y2="60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4" t="18" r="15123" b="7941"/>
              <a:stretch/>
            </p:blipFill>
            <p:spPr bwMode="auto">
              <a:xfrm>
                <a:off x="4556984" y="2418111"/>
                <a:ext cx="1539016" cy="3112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10102A-0D3B-4A3D-A395-EB5E1B4988AB}"/>
                  </a:ext>
                </a:extLst>
              </p:cNvPr>
              <p:cNvSpPr/>
              <p:nvPr/>
            </p:nvSpPr>
            <p:spPr>
              <a:xfrm>
                <a:off x="5126624" y="5152622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99DC1C-A474-4D4B-8BA5-B7D1725FD675}"/>
                  </a:ext>
                </a:extLst>
              </p:cNvPr>
              <p:cNvSpPr/>
              <p:nvPr/>
            </p:nvSpPr>
            <p:spPr>
              <a:xfrm>
                <a:off x="4618849" y="4199400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2E883-9D32-4960-974D-CD9BEFD88F56}"/>
                </a:ext>
              </a:extLst>
            </p:cNvPr>
            <p:cNvSpPr/>
            <p:nvPr/>
          </p:nvSpPr>
          <p:spPr>
            <a:xfrm>
              <a:off x="1450580" y="5261729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A5E3-CDA0-4E3D-8649-0956C35887B0}"/>
                </a:ext>
              </a:extLst>
            </p:cNvPr>
            <p:cNvSpPr/>
            <p:nvPr/>
          </p:nvSpPr>
          <p:spPr>
            <a:xfrm>
              <a:off x="912530" y="430850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H2</a:t>
              </a:r>
            </a:p>
          </p:txBody>
        </p:sp>
      </p:grp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77BCC9E6-9D99-4C25-975F-9A7614B82A52}"/>
              </a:ext>
            </a:extLst>
          </p:cNvPr>
          <p:cNvSpPr/>
          <p:nvPr/>
        </p:nvSpPr>
        <p:spPr>
          <a:xfrm>
            <a:off x="2488883" y="3878318"/>
            <a:ext cx="1539016" cy="457200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22" name="Marcador de Posição de Conteúdo 21">
            <a:extLst>
              <a:ext uri="{FF2B5EF4-FFF2-40B4-BE49-F238E27FC236}">
                <a16:creationId xmlns:a16="http://schemas.microsoft.com/office/drawing/2014/main" id="{E9B4A906-761A-4FA0-8244-6D57D9DEC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479830" cy="1043220"/>
          </a:xfrm>
        </p:spPr>
        <p:txBody>
          <a:bodyPr>
            <a:normAutofit/>
          </a:bodyPr>
          <a:lstStyle/>
          <a:p>
            <a:pPr lvl="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GB" sz="2600" dirty="0"/>
              <a:t>Algorithm: </a:t>
            </a:r>
          </a:p>
          <a:p>
            <a:pPr marL="0" lvl="0" indent="0">
              <a:buNone/>
            </a:pPr>
            <a:r>
              <a:rPr lang="en-GB" sz="2600" i="1" dirty="0">
                <a:solidFill>
                  <a:schemeClr val="accent2">
                    <a:lumMod val="75000"/>
                  </a:schemeClr>
                </a:solidFill>
              </a:rPr>
              <a:t>	Random Forest Classifier</a:t>
            </a:r>
            <a:endParaRPr lang="en-GB" sz="2600" dirty="0"/>
          </a:p>
          <a:p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C01B4-DAD8-49FC-889C-3463CCED63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89" y="3528781"/>
            <a:ext cx="3842157" cy="24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F786DE-D16F-49C7-A2DB-29D6200A1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89" y="585216"/>
            <a:ext cx="3842157" cy="25420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5F31D1-E886-4A48-9C10-A55134B13F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3503" y="3528781"/>
            <a:ext cx="4390454" cy="24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EDA30-9885-4793-AB16-0871349DD36E}"/>
              </a:ext>
            </a:extLst>
          </p:cNvPr>
          <p:cNvSpPr txBox="1"/>
          <p:nvPr/>
        </p:nvSpPr>
        <p:spPr>
          <a:xfrm>
            <a:off x="231006" y="171450"/>
            <a:ext cx="716922" cy="22654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171450"/>
            <a:ext cx="9720072" cy="935455"/>
          </a:xfrm>
        </p:spPr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927" y="3733301"/>
            <a:ext cx="3528823" cy="30593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More willing to cancel: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Arrival months: April to June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Bookings with no children and/or babies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Meals: Bed &amp; Breakfast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Distribution channel: TA or TO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Higher lead time</a:t>
            </a:r>
          </a:p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</a:rPr>
              <a:t>Less willing to cancel: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Customer type: Groups and transient-party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Repeated guests</a:t>
            </a:r>
          </a:p>
          <a:p>
            <a:endParaRPr lang="en-GB" dirty="0"/>
          </a:p>
          <a:p>
            <a:pPr lvl="1" algn="ctr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39253-8338-4683-B96F-6DEEBC1FA4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0" y="6203967"/>
            <a:ext cx="1147018" cy="613121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135F0B-33BD-44A5-8193-870A255C7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3828494"/>
            <a:ext cx="1847850" cy="2697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457C5-F3FF-493C-96BD-30399FD59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4758" y="3828493"/>
            <a:ext cx="2779938" cy="2697067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E94F846-054E-44E9-8F45-C57D595FB5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58" y="1019753"/>
            <a:ext cx="4860036" cy="2591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F9A8E8-38EC-48C2-AF5A-188D996CF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926" y="1019753"/>
            <a:ext cx="3528823" cy="25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4164" y="2084832"/>
            <a:ext cx="6015867" cy="3328737"/>
          </a:xfrm>
        </p:spPr>
        <p:txBody>
          <a:bodyPr>
            <a:normAutofit fontScale="92500"/>
          </a:bodyPr>
          <a:lstStyle/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Data preparation</a:t>
            </a:r>
            <a:r>
              <a:rPr lang="en-GB" sz="2150" dirty="0"/>
              <a:t>: Analysis and removal of irrelevant information (missing values, inconsistent data and outliers)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Generate test design</a:t>
            </a:r>
            <a:r>
              <a:rPr lang="en-GB" sz="2150" dirty="0"/>
              <a:t>: Keep the duplicates and better distribute them between the training and testing datasets. Cross validation on training dataset.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Feature selection</a:t>
            </a:r>
            <a:r>
              <a:rPr lang="en-GB" sz="2150" dirty="0"/>
              <a:t>: Mutual Information Coefficient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Modelling</a:t>
            </a:r>
            <a:r>
              <a:rPr lang="en-GB" sz="2150" dirty="0"/>
              <a:t>: Decision Tree, Gradient Boosting, AdaBoost, Random Forest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u="sng" dirty="0">
                <a:solidFill>
                  <a:schemeClr val="accent2">
                    <a:lumMod val="75000"/>
                  </a:schemeClr>
                </a:solidFill>
              </a:rPr>
              <a:t>Evaluation</a:t>
            </a:r>
            <a:r>
              <a:rPr lang="en-GB" sz="2150" dirty="0"/>
              <a:t>: Accuracy, Precision, F1-Score	 </a:t>
            </a:r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0" y="6203967"/>
            <a:ext cx="1147018" cy="613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08A580-162B-45BB-B767-AB2E29814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04" y="2183340"/>
            <a:ext cx="4742803" cy="31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4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D32A2A-8DB4-47EE-B94C-8A57A7784822}"/>
              </a:ext>
            </a:extLst>
          </p:cNvPr>
          <p:cNvSpPr txBox="1">
            <a:spLocks/>
          </p:cNvSpPr>
          <p:nvPr/>
        </p:nvSpPr>
        <p:spPr>
          <a:xfrm>
            <a:off x="601819" y="2329634"/>
            <a:ext cx="10900369" cy="359598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Main variables </a:t>
            </a:r>
            <a:r>
              <a:rPr lang="en-GB" dirty="0"/>
              <a:t>to the predictive model: </a:t>
            </a:r>
            <a:r>
              <a:rPr lang="en-GB" i="1" dirty="0"/>
              <a:t>ADR</a:t>
            </a:r>
            <a:r>
              <a:rPr lang="en-GB" dirty="0"/>
              <a:t>, </a:t>
            </a:r>
            <a:r>
              <a:rPr lang="en-GB" i="1" dirty="0" err="1"/>
              <a:t>LeadTime</a:t>
            </a:r>
            <a:r>
              <a:rPr lang="en-GB" dirty="0"/>
              <a:t>, </a:t>
            </a:r>
            <a:r>
              <a:rPr lang="en-GB" i="1" dirty="0" err="1"/>
              <a:t>DepositType</a:t>
            </a:r>
            <a:r>
              <a:rPr lang="en-GB" dirty="0"/>
              <a:t>, </a:t>
            </a:r>
            <a:r>
              <a:rPr lang="en-GB" i="1" dirty="0" err="1"/>
              <a:t>PreviousCancellations</a:t>
            </a:r>
            <a:endParaRPr lang="en-GB" i="1" dirty="0"/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Bookings made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far in advance </a:t>
            </a:r>
            <a:r>
              <a:rPr lang="en-GB" dirty="0"/>
              <a:t>are more likely to be cancelled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Repeated guests </a:t>
            </a:r>
            <a:r>
              <a:rPr lang="en-GB" dirty="0"/>
              <a:t>are more reliable (&lt;3% of the current number of bookings)</a:t>
            </a:r>
          </a:p>
          <a:p>
            <a:pPr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 The model presents good accuracy, precision and F1-Score, that will help C to implement actions to prevent cancellation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2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C541B7-2A14-4DFA-AFE0-C6E8A236F57D}"/>
              </a:ext>
            </a:extLst>
          </p:cNvPr>
          <p:cNvSpPr txBox="1">
            <a:spLocks/>
          </p:cNvSpPr>
          <p:nvPr/>
        </p:nvSpPr>
        <p:spPr>
          <a:xfrm>
            <a:off x="5258134" y="640081"/>
            <a:ext cx="6293689" cy="2966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lang="en-GB" sz="4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D8B4E-BDCC-4468-A88E-6E292244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9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4445</TotalTime>
  <Words>335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Hotel Booking  </vt:lpstr>
      <vt:lpstr>Background</vt:lpstr>
      <vt:lpstr>Key Findings</vt:lpstr>
      <vt:lpstr>Key Findings</vt:lpstr>
      <vt:lpstr>Project Plan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Furtado, Diana/LON</dc:creator>
  <cp:lastModifiedBy>Debora Santos</cp:lastModifiedBy>
  <cp:revision>60</cp:revision>
  <dcterms:created xsi:type="dcterms:W3CDTF">2021-03-09T18:41:50Z</dcterms:created>
  <dcterms:modified xsi:type="dcterms:W3CDTF">2021-03-15T13:41:47Z</dcterms:modified>
</cp:coreProperties>
</file>