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0" r:id="rId3"/>
    <p:sldId id="261" r:id="rId4"/>
    <p:sldId id="264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9F"/>
    <a:srgbClr val="65482B"/>
    <a:srgbClr val="C75806"/>
    <a:srgbClr val="000000"/>
    <a:srgbClr val="0CC1E0"/>
    <a:srgbClr val="1B00FE"/>
    <a:srgbClr val="C37C40"/>
    <a:srgbClr val="D4D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9" autoAdjust="0"/>
    <p:restoredTop sz="94648" autoAdjust="0"/>
  </p:normalViewPr>
  <p:slideViewPr>
    <p:cSldViewPr snapToObjects="1">
      <p:cViewPr varScale="1">
        <p:scale>
          <a:sx n="81" d="100"/>
          <a:sy n="81" d="100"/>
        </p:scale>
        <p:origin x="283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578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C429421-9836-485E-81B7-E48EA1344A80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9848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C01429-4064-44A5-B1FC-336EAE3DB092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3C412-CC56-4A26-BCB5-A53BFE453FEC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086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3F9ED-C5C9-4844-9BCF-F48B65F14C09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22836-F81F-4443-A3B1-B22F494F7BAF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722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60351"/>
            <a:ext cx="2258483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60351"/>
            <a:ext cx="6576484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AB20F-10F9-4312-8D9A-54ECDB83FF67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537D5-11EB-4330-BA8C-7CF5B992F7D2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989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CF0CF-EF45-4A27-9606-CCDDC891BE7E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048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CFF487-E75E-457F-B8FD-967E59BE612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D89C6-6C30-4B22-9B5A-898A92E75FA0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758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264BC4-F6C8-4FF2-B7EB-08ED5607D786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AF42D-11AD-4EB1-A8D1-E6D70C3C3C7C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199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8F7032-246B-41DE-B6A3-FC95A37DC04C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AF7A7-D1FA-4E4B-829B-981C8737DD2C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895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E35D8B-3258-42B1-9104-12B20B993091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89C76-B092-4A5D-B863-8E828DF27AD2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918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ACDD0-2D53-4EB1-8DC6-20E033B04529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EC94D-127A-4768-BC3F-7A34C702B8CB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088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CBA79-0A8D-4D20-AF38-3F587A968EB8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CDA4C-FEB9-4FE6-BD71-AA562902170B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466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6EA1D5-F37C-4FDB-BA56-82B6D602F44E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8DC3E-E811-4EAA-A37A-5C5F496D93C4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90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60350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F84E6CD6-FACD-4797-A1B9-01B295F8BEF6}" type="datetime1">
              <a:rPr lang="en-US" altLang="ru-RU" smtClean="0"/>
              <a:pPr/>
              <a:t>6/2/2021</a:t>
            </a:fld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F383D8D2-883F-4EC8-8067-58268E46ED62}" type="slidenum">
              <a:rPr lang="ru-RU" altLang="ru-RU" smtClean="0"/>
              <a:pPr/>
              <a:t>‹nº›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C3C20C3D-C47F-49FB-BC1D-CB2F56E8771A}"/>
              </a:ext>
            </a:extLst>
          </p:cNvPr>
          <p:cNvGrpSpPr/>
          <p:nvPr/>
        </p:nvGrpSpPr>
        <p:grpSpPr>
          <a:xfrm>
            <a:off x="0" y="14834"/>
            <a:ext cx="12192000" cy="6846830"/>
            <a:chOff x="-19966" y="3664"/>
            <a:chExt cx="9163966" cy="6858000"/>
          </a:xfrm>
        </p:grpSpPr>
        <p:pic>
          <p:nvPicPr>
            <p:cNvPr id="8" name="Imagem 7" descr="Uma imagem com interior, chão, cozinha, teto&#10;&#10;Descrição gerada automaticamente">
              <a:extLst>
                <a:ext uri="{FF2B5EF4-FFF2-40B4-BE49-F238E27FC236}">
                  <a16:creationId xmlns:a16="http://schemas.microsoft.com/office/drawing/2014/main" id="{01655D08-13FD-4A87-9BFB-288836C18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664"/>
              <a:ext cx="9144000" cy="6858000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AA79614-6F94-4B91-B302-E324833C4B6F}"/>
                </a:ext>
              </a:extLst>
            </p:cNvPr>
            <p:cNvSpPr/>
            <p:nvPr/>
          </p:nvSpPr>
          <p:spPr bwMode="auto">
            <a:xfrm>
              <a:off x="-19966" y="3664"/>
              <a:ext cx="9144000" cy="6858000"/>
            </a:xfrm>
            <a:prstGeom prst="rect">
              <a:avLst/>
            </a:prstGeom>
            <a:solidFill>
              <a:srgbClr val="002060">
                <a:alpha val="21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6957B8-7ED2-4245-8769-3523923A9813}"/>
              </a:ext>
            </a:extLst>
          </p:cNvPr>
          <p:cNvSpPr txBox="1"/>
          <p:nvPr/>
        </p:nvSpPr>
        <p:spPr>
          <a:xfrm>
            <a:off x="26563" y="3244334"/>
            <a:ext cx="12138873" cy="523220"/>
          </a:xfrm>
          <a:prstGeom prst="rect">
            <a:avLst/>
          </a:prstGeom>
          <a:solidFill>
            <a:srgbClr val="002060">
              <a:alpha val="38000"/>
            </a:srgbClr>
          </a:solidFill>
          <a:effectLst>
            <a:outerShdw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Gill Sans Nova" panose="020B0602020104020203" pitchFamily="34" charset="0"/>
                <a:cs typeface="Cordia New" panose="020B0502040204020203" pitchFamily="34" charset="-34"/>
              </a:rPr>
              <a:t>APPLIANCE RETAIL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  <a:latin typeface="Gill Sans Nova" panose="020B0602020104020203" pitchFamily="34" charset="0"/>
                <a:cs typeface="Cordia New" panose="020B0502040204020203" pitchFamily="34" charset="-34"/>
              </a:rPr>
              <a:t> STUDY CASE</a:t>
            </a:r>
            <a:endParaRPr lang="pt-BR" sz="2800" dirty="0">
              <a:solidFill>
                <a:schemeClr val="bg1">
                  <a:lumMod val="95000"/>
                </a:schemeClr>
              </a:solidFill>
              <a:latin typeface="Gill Sans Nova" panose="020B0602020104020203" pitchFamily="34" charset="0"/>
              <a:cs typeface="Cordia New" panose="020B0502040204020203" pitchFamily="34" charset="-34"/>
            </a:endParaRPr>
          </a:p>
        </p:txBody>
      </p:sp>
      <p:sp>
        <p:nvSpPr>
          <p:cNvPr id="14" name="TextBox 319">
            <a:extLst>
              <a:ext uri="{FF2B5EF4-FFF2-40B4-BE49-F238E27FC236}">
                <a16:creationId xmlns:a16="http://schemas.microsoft.com/office/drawing/2014/main" id="{EE40A4B9-CFB3-4183-9FD7-0F571CF4014D}"/>
              </a:ext>
            </a:extLst>
          </p:cNvPr>
          <p:cNvSpPr txBox="1"/>
          <p:nvPr/>
        </p:nvSpPr>
        <p:spPr>
          <a:xfrm>
            <a:off x="8702941" y="6104502"/>
            <a:ext cx="298553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dirty="0" err="1">
                <a:solidFill>
                  <a:srgbClr val="5C666C"/>
                </a:solidFill>
                <a:latin typeface="Calibri" panose="020F0502020204030204" pitchFamily="34" charset="0"/>
              </a:rPr>
              <a:t>Débora</a:t>
            </a: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 Santos  -  </a:t>
            </a:r>
            <a:r>
              <a:rPr lang="pt-BR" sz="1400" dirty="0">
                <a:solidFill>
                  <a:srgbClr val="5C666C"/>
                </a:solidFill>
                <a:latin typeface="Calibri" panose="020F0502020204030204" pitchFamily="34" charset="0"/>
              </a:rPr>
              <a:t>20200748</a:t>
            </a:r>
            <a:b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</a:b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Pedro Medeiros - </a:t>
            </a:r>
            <a:r>
              <a:rPr lang="pt-BR" sz="1400" dirty="0">
                <a:solidFill>
                  <a:srgbClr val="5C666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20200742</a:t>
            </a:r>
            <a:b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</a:b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Rebeca Pinheiro - 20201096</a:t>
            </a:r>
            <a:endParaRPr lang="ko-KR" altLang="en-US" sz="1400" dirty="0">
              <a:solidFill>
                <a:srgbClr val="5C666C"/>
              </a:solidFill>
              <a:latin typeface="Calibri" panose="020F050202020403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7A3287A-3E08-4D7C-B162-B3DE8C044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5856653"/>
            <a:ext cx="1247857" cy="1247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83C69-9C91-4A81-AE59-6E66C82C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A62CE5-49A7-468D-99A8-C1127B4E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1DA69E2-80EB-4BB0-A3F2-34FDE533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E28161-B5B1-42C9-B888-03625BC3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F2F174-AA0E-40EE-81CA-193FB055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AAD081F-CCD5-478F-B68F-BE09F053F1EC}"/>
              </a:ext>
            </a:extLst>
          </p:cNvPr>
          <p:cNvSpPr/>
          <p:nvPr/>
        </p:nvSpPr>
        <p:spPr bwMode="auto">
          <a:xfrm>
            <a:off x="2351584" y="0"/>
            <a:ext cx="9840416" cy="6866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sp>
        <p:nvSpPr>
          <p:cNvPr id="8" name="Marcador de Posição do Texto 1">
            <a:extLst>
              <a:ext uri="{FF2B5EF4-FFF2-40B4-BE49-F238E27FC236}">
                <a16:creationId xmlns:a16="http://schemas.microsoft.com/office/drawing/2014/main" id="{791AF007-F977-44D0-AAF2-A29F378F3DEB}"/>
              </a:ext>
            </a:extLst>
          </p:cNvPr>
          <p:cNvSpPr txBox="1">
            <a:spLocks/>
          </p:cNvSpPr>
          <p:nvPr/>
        </p:nvSpPr>
        <p:spPr>
          <a:xfrm>
            <a:off x="2999656" y="114936"/>
            <a:ext cx="3292029" cy="4802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2">
                    <a:lumMod val="95000"/>
                  </a:schemeClr>
                </a:solidFill>
                <a:latin typeface="Arial Nova Cond" panose="020B0506020202020204" pitchFamily="34" charset="0"/>
              </a:rPr>
              <a:t>BACKGROUND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304054F-BC9E-46B0-A9BB-4B1777A85A49}"/>
              </a:ext>
            </a:extLst>
          </p:cNvPr>
          <p:cNvCxnSpPr/>
          <p:nvPr/>
        </p:nvCxnSpPr>
        <p:spPr>
          <a:xfrm>
            <a:off x="3071664" y="10743"/>
            <a:ext cx="0" cy="7777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470932-B5C7-43A6-97BF-8021C79A3436}"/>
              </a:ext>
            </a:extLst>
          </p:cNvPr>
          <p:cNvSpPr/>
          <p:nvPr/>
        </p:nvSpPr>
        <p:spPr bwMode="auto">
          <a:xfrm>
            <a:off x="3316031" y="940322"/>
            <a:ext cx="7829170" cy="5286596"/>
          </a:xfrm>
          <a:prstGeom prst="ellipse">
            <a:avLst/>
          </a:prstGeom>
          <a:solidFill>
            <a:schemeClr val="bg2">
              <a:lumMod val="85000"/>
              <a:alpha val="2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2" name="Marcador de Posição do Texto 1">
            <a:extLst>
              <a:ext uri="{FF2B5EF4-FFF2-40B4-BE49-F238E27FC236}">
                <a16:creationId xmlns:a16="http://schemas.microsoft.com/office/drawing/2014/main" id="{B0C3E007-2EE4-4B42-BCD3-918C93D6551D}"/>
              </a:ext>
            </a:extLst>
          </p:cNvPr>
          <p:cNvSpPr txBox="1">
            <a:spLocks/>
          </p:cNvSpPr>
          <p:nvPr/>
        </p:nvSpPr>
        <p:spPr>
          <a:xfrm>
            <a:off x="5397078" y="1896588"/>
            <a:ext cx="3343742" cy="53578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BUSINESS GOAL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00E350A-3CE9-4E35-9AE5-987787F8FBB7}"/>
              </a:ext>
            </a:extLst>
          </p:cNvPr>
          <p:cNvSpPr txBox="1"/>
          <p:nvPr/>
        </p:nvSpPr>
        <p:spPr>
          <a:xfrm>
            <a:off x="4367808" y="2503909"/>
            <a:ext cx="5725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9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Understand each Point-of-Sale characteristics (top products sold, market share preference)</a:t>
            </a:r>
          </a:p>
          <a:p>
            <a:endParaRPr lang="en-US" b="0" dirty="0">
              <a:solidFill>
                <a:schemeClr val="bg2">
                  <a:lumMod val="9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9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Points of sales clustering divided by value and product preference</a:t>
            </a:r>
          </a:p>
          <a:p>
            <a:endParaRPr lang="en-US" b="0" dirty="0">
              <a:solidFill>
                <a:schemeClr val="bg2">
                  <a:lumMod val="9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Units’ products forecast 6 weeks: one split by product and by point of sale and another one total by-product</a:t>
            </a:r>
            <a:endParaRPr lang="pt-PT" b="0" dirty="0">
              <a:solidFill>
                <a:schemeClr val="bg2">
                  <a:lumMod val="9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429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8F29B543-5952-49C3-9CD2-B218B586A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3623" y="326895"/>
            <a:ext cx="3078288" cy="2054467"/>
          </a:xfr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5F8F49-CA0C-4E37-84A0-92922A8D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56005E-6820-4C06-B36C-66E4B85A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7" name="Marcador de Posição do Texto 1">
            <a:extLst>
              <a:ext uri="{FF2B5EF4-FFF2-40B4-BE49-F238E27FC236}">
                <a16:creationId xmlns:a16="http://schemas.microsoft.com/office/drawing/2014/main" id="{5B0194A3-303F-4AAD-BA8A-92B0CEA22149}"/>
              </a:ext>
            </a:extLst>
          </p:cNvPr>
          <p:cNvSpPr txBox="1">
            <a:spLocks/>
          </p:cNvSpPr>
          <p:nvPr/>
        </p:nvSpPr>
        <p:spPr>
          <a:xfrm>
            <a:off x="2519585" y="274144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KEY FINDINGS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6CFDCD0B-D7EB-495A-967D-20A7FCCC6309}"/>
              </a:ext>
            </a:extLst>
          </p:cNvPr>
          <p:cNvCxnSpPr/>
          <p:nvPr/>
        </p:nvCxnSpPr>
        <p:spPr>
          <a:xfrm>
            <a:off x="2565846" y="134464"/>
            <a:ext cx="0" cy="7777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3C401E9-44B1-41AA-BDB8-E729D6B0547D}"/>
              </a:ext>
            </a:extLst>
          </p:cNvPr>
          <p:cNvSpPr txBox="1"/>
          <p:nvPr/>
        </p:nvSpPr>
        <p:spPr>
          <a:xfrm>
            <a:off x="2305897" y="1196752"/>
            <a:ext cx="48266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 year with highest sale were 2018 with more then 86B in sales and quantity more than 52B.</a:t>
            </a:r>
          </a:p>
          <a:p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Product family with higher percentage in sales is product family 2 (19% in grand total which correspond to 61B in sales)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The most representative POS in sales is 292, which correspond to 12% of grand total ( more than 2B in sales)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The most representative product category is 178 (239B in sales – 82% in grand total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The most representative ProductName_ID is 2802 with more than 19B on sales (18,96% in GT)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402389D-521F-4399-9AA6-CB9F590DE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10" y="2469705"/>
            <a:ext cx="2525915" cy="178016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7E62B21-6E42-41E0-A007-281D2E245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425" y="2342269"/>
            <a:ext cx="2525915" cy="217346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EFFFF6C-7620-4F31-BFA8-C147AAAD2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120" y="4498118"/>
            <a:ext cx="2670120" cy="226514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18CC7D5-11AC-4E59-957A-EA39E99E1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6297" y="4645846"/>
            <a:ext cx="2393889" cy="221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1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85EC265-4FAD-422D-8C8E-5892ADAC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D88199-278E-4501-8E7D-76131EE5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7" name="Marcador de Posição do Texto 1">
            <a:extLst>
              <a:ext uri="{FF2B5EF4-FFF2-40B4-BE49-F238E27FC236}">
                <a16:creationId xmlns:a16="http://schemas.microsoft.com/office/drawing/2014/main" id="{4F3113BD-C237-40FF-BCD8-01C66F49416D}"/>
              </a:ext>
            </a:extLst>
          </p:cNvPr>
          <p:cNvSpPr txBox="1">
            <a:spLocks/>
          </p:cNvSpPr>
          <p:nvPr/>
        </p:nvSpPr>
        <p:spPr>
          <a:xfrm>
            <a:off x="2519585" y="182704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PROJECT PLAN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CA4BE84E-1FC5-43A5-BE07-1368E03525C7}"/>
              </a:ext>
            </a:extLst>
          </p:cNvPr>
          <p:cNvCxnSpPr/>
          <p:nvPr/>
        </p:nvCxnSpPr>
        <p:spPr>
          <a:xfrm>
            <a:off x="2565846" y="134464"/>
            <a:ext cx="0" cy="7777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32C0EA-007B-43B8-9392-E3F9F83F782D}"/>
              </a:ext>
            </a:extLst>
          </p:cNvPr>
          <p:cNvSpPr txBox="1"/>
          <p:nvPr/>
        </p:nvSpPr>
        <p:spPr>
          <a:xfrm>
            <a:off x="2623886" y="912230"/>
            <a:ext cx="4480225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Preparation: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Eliminate </a:t>
            </a:r>
            <a:r>
              <a:rPr lang="en-US" sz="18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ProductFamily_ID</a:t>
            </a:r>
            <a:r>
              <a:rPr lang="en-US" sz="1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18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ProductBrand_ID</a:t>
            </a:r>
            <a:r>
              <a:rPr lang="en-US" sz="1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ProductCategory_ID</a:t>
            </a:r>
            <a:r>
              <a:rPr lang="en-US" sz="1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columns.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emove sales which price were 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records with 50% discount were excluded.</a:t>
            </a:r>
          </a:p>
          <a:p>
            <a:pPr lvl="0" algn="just">
              <a:spcBef>
                <a:spcPts val="600"/>
              </a:spcBef>
            </a:pPr>
            <a:endParaRPr lang="en-US" sz="18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endParaRPr lang="en-US" sz="18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Engineering: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columns Quantity and Sales values from the column Measures.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column average price by dividing Sales Values per Quantity.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column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Perc_Variation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divided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per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Mean_Avg_Price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B5E98D1-D157-4D25-910C-B1E4D44B6A2C}"/>
              </a:ext>
            </a:extLst>
          </p:cNvPr>
          <p:cNvSpPr txBox="1"/>
          <p:nvPr/>
        </p:nvSpPr>
        <p:spPr>
          <a:xfrm>
            <a:off x="7320136" y="1035340"/>
            <a:ext cx="4624242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Modelling</a:t>
            </a:r>
            <a:r>
              <a: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 algn="ctr">
              <a:spcBef>
                <a:spcPts val="600"/>
              </a:spcBef>
            </a:pPr>
            <a:r>
              <a:rPr lang="en-US" sz="1800" b="0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K-means algorithm.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Clusters based on values.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Three clusters defined.</a:t>
            </a:r>
          </a:p>
          <a:p>
            <a:pPr lvl="0" algn="just">
              <a:spcBef>
                <a:spcPts val="600"/>
              </a:spcBef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spcBef>
                <a:spcPts val="600"/>
              </a:spcBef>
            </a:pPr>
            <a:r>
              <a:rPr lang="en-US" b="0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Forecast Demand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regressor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endParaRPr lang="pt-PT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Evaluation: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spcBef>
                <a:spcPts val="600"/>
              </a:spcBef>
            </a:pPr>
            <a:r>
              <a:rPr lang="en-US" b="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R2 </a:t>
            </a:r>
          </a:p>
          <a:p>
            <a:pPr algn="ctr">
              <a:spcBef>
                <a:spcPts val="600"/>
              </a:spcBef>
            </a:pPr>
            <a:r>
              <a:rPr lang="en-US" b="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Forecast Demand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R2 and RMSE</a:t>
            </a:r>
          </a:p>
        </p:txBody>
      </p:sp>
    </p:spTree>
    <p:extLst>
      <p:ext uri="{BB962C8B-B14F-4D97-AF65-F5344CB8AC3E}">
        <p14:creationId xmlns:p14="http://schemas.microsoft.com/office/powerpoint/2010/main" val="420248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181399-7FC5-46AC-B776-6D27F713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A7358-3DCE-45B6-ABC1-4D548AF9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1A43D5-A950-4155-BDA6-0C4250CB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EE6825-5069-467D-8FC8-D74FBCA3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7" name="Marcador de Posição do Texto 1">
            <a:extLst>
              <a:ext uri="{FF2B5EF4-FFF2-40B4-BE49-F238E27FC236}">
                <a16:creationId xmlns:a16="http://schemas.microsoft.com/office/drawing/2014/main" id="{3B088637-35CC-48A6-85AF-1CCDB0A252C2}"/>
              </a:ext>
            </a:extLst>
          </p:cNvPr>
          <p:cNvSpPr txBox="1">
            <a:spLocks/>
          </p:cNvSpPr>
          <p:nvPr/>
        </p:nvSpPr>
        <p:spPr>
          <a:xfrm>
            <a:off x="2711624" y="411436"/>
            <a:ext cx="5314773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POINT OF SALES ANALYSIS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E6117477-3554-46FA-979A-5AAA9BC20190}"/>
              </a:ext>
            </a:extLst>
          </p:cNvPr>
          <p:cNvCxnSpPr/>
          <p:nvPr/>
        </p:nvCxnSpPr>
        <p:spPr>
          <a:xfrm>
            <a:off x="2757885" y="271756"/>
            <a:ext cx="0" cy="7777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80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D0A10C4-C70F-45A7-9136-A471D017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C58C8A-E321-4404-BEC0-768BC6E3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7" name="Marcador de Posição do Texto 1">
            <a:extLst>
              <a:ext uri="{FF2B5EF4-FFF2-40B4-BE49-F238E27FC236}">
                <a16:creationId xmlns:a16="http://schemas.microsoft.com/office/drawing/2014/main" id="{EED374FF-4272-4FDA-8901-F38BB25A3F63}"/>
              </a:ext>
            </a:extLst>
          </p:cNvPr>
          <p:cNvSpPr txBox="1">
            <a:spLocks/>
          </p:cNvSpPr>
          <p:nvPr/>
        </p:nvSpPr>
        <p:spPr>
          <a:xfrm>
            <a:off x="2525090" y="271756"/>
            <a:ext cx="5314773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CLUSTER ANALYSIS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57020DF8-F730-45AC-9387-C24CA0AC812C}"/>
              </a:ext>
            </a:extLst>
          </p:cNvPr>
          <p:cNvCxnSpPr/>
          <p:nvPr/>
        </p:nvCxnSpPr>
        <p:spPr>
          <a:xfrm>
            <a:off x="2571351" y="132076"/>
            <a:ext cx="0" cy="7777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67EEBB77-459C-447C-8E71-36B84BF062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138" y="161316"/>
            <a:ext cx="3043320" cy="208711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304F6F3-6FB7-4457-BFA3-622B5F8B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511" y="306949"/>
            <a:ext cx="3077489" cy="18848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A579DF7-8378-4AB9-BEE1-3685D2AFF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432" y="2288059"/>
            <a:ext cx="2076450" cy="22479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BF67219-9C0E-48F3-9BC4-92B1E50AD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863" y="2268242"/>
            <a:ext cx="1971675" cy="22479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1D24EE3-E07E-4B90-B496-619019DA7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742" y="4673751"/>
            <a:ext cx="3214291" cy="193005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8A6B05D-DE52-4649-854E-0490F7A4D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5471" y="2249959"/>
            <a:ext cx="2076450" cy="23241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1BD845-6887-4666-A0F5-EB1138127DF2}"/>
              </a:ext>
            </a:extLst>
          </p:cNvPr>
          <p:cNvSpPr txBox="1"/>
          <p:nvPr/>
        </p:nvSpPr>
        <p:spPr>
          <a:xfrm>
            <a:off x="2352298" y="862494"/>
            <a:ext cx="393411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 cluster more representative in sales and quantity is cluster 2</a:t>
            </a:r>
          </a:p>
          <a:p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Cluster0: 135 POS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     Cluster1: 166 POS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     Cluster2: 108 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The cluster with higher avarage sales is Cluster 2 followed by Cluster 0</a:t>
            </a:r>
          </a:p>
          <a:p>
            <a:endParaRPr lang="pt-BR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Highest avarage price can be found in Cluster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The highest avarage quantity can be found in Cluster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During the weekend the sales decrease and on sundays is usually the day with less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C040ADBD-079D-437F-B5BA-44CE2D6491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7678" y="4493773"/>
            <a:ext cx="20859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0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D10DA2-16C3-417A-9467-16F57A43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CF9286-721D-4DDC-A385-FEF66558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11889FB-5D2C-4666-ACAA-ECCC371B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10" name="Marcador de Posição do Texto 1">
            <a:extLst>
              <a:ext uri="{FF2B5EF4-FFF2-40B4-BE49-F238E27FC236}">
                <a16:creationId xmlns:a16="http://schemas.microsoft.com/office/drawing/2014/main" id="{4C17E2E1-6D29-4F03-9B19-74D58B403D09}"/>
              </a:ext>
            </a:extLst>
          </p:cNvPr>
          <p:cNvSpPr txBox="1">
            <a:spLocks/>
          </p:cNvSpPr>
          <p:nvPr/>
        </p:nvSpPr>
        <p:spPr>
          <a:xfrm>
            <a:off x="2525090" y="280810"/>
            <a:ext cx="5314773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F</a:t>
            </a:r>
            <a:r>
              <a:rPr lang="pt-PT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ORECAST DEMAND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EBD3DD3A-901C-48A2-A412-3B8EEC2A6844}"/>
              </a:ext>
            </a:extLst>
          </p:cNvPr>
          <p:cNvCxnSpPr/>
          <p:nvPr/>
        </p:nvCxnSpPr>
        <p:spPr>
          <a:xfrm>
            <a:off x="2571351" y="132076"/>
            <a:ext cx="0" cy="7777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9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C94437-C292-4537-BF8C-4F0DBE813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640E506-2DA9-4BD4-AB2A-267EB40A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5A5428-A8C0-4515-99A3-D37D4F2E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23684B-85D8-43A6-B504-0437A26A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7" name="Marcador de Posição do Texto 1">
            <a:extLst>
              <a:ext uri="{FF2B5EF4-FFF2-40B4-BE49-F238E27FC236}">
                <a16:creationId xmlns:a16="http://schemas.microsoft.com/office/drawing/2014/main" id="{46883036-C9D0-436F-AB0E-9E57D9A0BCAC}"/>
              </a:ext>
            </a:extLst>
          </p:cNvPr>
          <p:cNvSpPr txBox="1">
            <a:spLocks/>
          </p:cNvSpPr>
          <p:nvPr/>
        </p:nvSpPr>
        <p:spPr>
          <a:xfrm>
            <a:off x="2525090" y="271756"/>
            <a:ext cx="5314773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K</a:t>
            </a:r>
            <a:r>
              <a:rPr lang="pt-PT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EY TAKEAWAY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F2E846A8-B010-4313-8F13-867E30C29262}"/>
              </a:ext>
            </a:extLst>
          </p:cNvPr>
          <p:cNvCxnSpPr/>
          <p:nvPr/>
        </p:nvCxnSpPr>
        <p:spPr>
          <a:xfrm>
            <a:off x="2571351" y="132076"/>
            <a:ext cx="0" cy="7777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9075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wimm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9DE59"/>
      </a:accent1>
      <a:accent2>
        <a:srgbClr val="E6A8BE"/>
      </a:accent2>
      <a:accent3>
        <a:srgbClr val="A5D175"/>
      </a:accent3>
      <a:accent4>
        <a:srgbClr val="FDF4C7"/>
      </a:accent4>
      <a:accent5>
        <a:srgbClr val="AFDFE3"/>
      </a:accent5>
      <a:accent6>
        <a:srgbClr val="84BEDA"/>
      </a:accent6>
      <a:hlink>
        <a:srgbClr val="FF0000"/>
      </a:hlink>
      <a:folHlink>
        <a:srgbClr val="0070C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392</TotalTime>
  <Words>403</Words>
  <Application>Microsoft Office PowerPoint</Application>
  <PresentationFormat>Ecrã Panorâmico</PresentationFormat>
  <Paragraphs>83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Arial Nova Cond</vt:lpstr>
      <vt:lpstr>Calibri</vt:lpstr>
      <vt:lpstr>Calibri Light</vt:lpstr>
      <vt:lpstr>Gill Sans Nova</vt:lpstr>
      <vt:lpstr>Custom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Alina</dc:creator>
  <cp:lastModifiedBy>Rebeca Pinheiro</cp:lastModifiedBy>
  <cp:revision>36</cp:revision>
  <dcterms:created xsi:type="dcterms:W3CDTF">2019-06-27T07:30:33Z</dcterms:created>
  <dcterms:modified xsi:type="dcterms:W3CDTF">2021-06-02T00:07:55Z</dcterms:modified>
</cp:coreProperties>
</file>