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6" r:id="rId4"/>
    <p:sldId id="261" r:id="rId5"/>
    <p:sldId id="259" r:id="rId6"/>
    <p:sldId id="265" r:id="rId7"/>
    <p:sldId id="258" r:id="rId8"/>
    <p:sldId id="257" r:id="rId9"/>
    <p:sldId id="267" r:id="rId10"/>
    <p:sldId id="260" r:id="rId11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1"/>
    <p:restoredTop sz="94679"/>
  </p:normalViewPr>
  <p:slideViewPr>
    <p:cSldViewPr snapToGrid="0" snapToObjects="1">
      <p:cViewPr varScale="1">
        <p:scale>
          <a:sx n="68" d="100"/>
          <a:sy n="68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15C42-E67E-40C7-ACCA-55719EFCBD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AF80D0C6-5B27-4988-95AE-86BA5AF9078C}">
      <dgm:prSet/>
      <dgm:spPr/>
      <dgm:t>
        <a:bodyPr/>
        <a:lstStyle/>
        <a:p>
          <a:r>
            <a:rPr lang="en-US" dirty="0"/>
            <a:t>Understand</a:t>
          </a:r>
          <a:r>
            <a:rPr lang="en-US" baseline="0" dirty="0"/>
            <a:t> each Point-of-Sale characteristics (top products sold, market share and product co-occurrences)</a:t>
          </a:r>
          <a:endParaRPr lang="en-US" dirty="0"/>
        </a:p>
      </dgm:t>
    </dgm:pt>
    <dgm:pt modelId="{2E0F992D-AD14-4B69-87A5-FFCDDFFFDD27}" type="parTrans" cxnId="{4F93797B-6D9F-4244-B6C0-391CC51545F6}">
      <dgm:prSet/>
      <dgm:spPr/>
      <dgm:t>
        <a:bodyPr/>
        <a:lstStyle/>
        <a:p>
          <a:endParaRPr lang="en-US"/>
        </a:p>
      </dgm:t>
    </dgm:pt>
    <dgm:pt modelId="{F666992D-800C-455B-BE2C-0FEDEF72B54D}" type="sibTrans" cxnId="{4F93797B-6D9F-4244-B6C0-391CC51545F6}">
      <dgm:prSet/>
      <dgm:spPr/>
      <dgm:t>
        <a:bodyPr/>
        <a:lstStyle/>
        <a:p>
          <a:endParaRPr lang="en-US"/>
        </a:p>
      </dgm:t>
    </dgm:pt>
    <dgm:pt modelId="{DF20EAF9-76CB-4FB0-BEB4-55C03A68ECED}">
      <dgm:prSet/>
      <dgm:spPr/>
      <dgm:t>
        <a:bodyPr/>
        <a:lstStyle/>
        <a:p>
          <a:r>
            <a:rPr lang="en-US" dirty="0"/>
            <a:t>Points of sales clustering divided by value and product preference</a:t>
          </a:r>
        </a:p>
      </dgm:t>
    </dgm:pt>
    <dgm:pt modelId="{5A00856A-CB17-461E-B1BA-D71F938D72F5}" type="parTrans" cxnId="{09419A08-99D5-4FED-84F7-04EB4ECB1DFB}">
      <dgm:prSet/>
      <dgm:spPr/>
      <dgm:t>
        <a:bodyPr/>
        <a:lstStyle/>
        <a:p>
          <a:endParaRPr lang="en-US"/>
        </a:p>
      </dgm:t>
    </dgm:pt>
    <dgm:pt modelId="{E3B3AA61-C046-4B79-BC9F-8926F5C6CBD0}" type="sibTrans" cxnId="{09419A08-99D5-4FED-84F7-04EB4ECB1DFB}">
      <dgm:prSet/>
      <dgm:spPr/>
      <dgm:t>
        <a:bodyPr/>
        <a:lstStyle/>
        <a:p>
          <a:endParaRPr lang="en-US"/>
        </a:p>
      </dgm:t>
    </dgm:pt>
    <dgm:pt modelId="{36F1C3FE-0AF2-4F3A-AD0D-A9350CF3D3FC}">
      <dgm:prSet/>
      <dgm:spPr/>
      <dgm:t>
        <a:bodyPr/>
        <a:lstStyle/>
        <a:p>
          <a:r>
            <a:rPr lang="en-US" dirty="0"/>
            <a:t>Units’ products forecast 6 weeks: one split by product and by point-of-sale and another one total by-product. </a:t>
          </a:r>
        </a:p>
      </dgm:t>
    </dgm:pt>
    <dgm:pt modelId="{A47CC8F3-0811-47FC-A452-158C50E0D710}" type="parTrans" cxnId="{656E87FB-7AD3-4994-B4F1-0E28A1C23274}">
      <dgm:prSet/>
      <dgm:spPr/>
      <dgm:t>
        <a:bodyPr/>
        <a:lstStyle/>
        <a:p>
          <a:endParaRPr lang="en-US"/>
        </a:p>
      </dgm:t>
    </dgm:pt>
    <dgm:pt modelId="{8CA18916-669A-44EC-93DD-E48AE1F87902}" type="sibTrans" cxnId="{656E87FB-7AD3-4994-B4F1-0E28A1C23274}">
      <dgm:prSet/>
      <dgm:spPr/>
      <dgm:t>
        <a:bodyPr/>
        <a:lstStyle/>
        <a:p>
          <a:endParaRPr lang="en-US"/>
        </a:p>
      </dgm:t>
    </dgm:pt>
    <dgm:pt modelId="{9F1B73C1-CDFE-4E98-8F56-18057294B29B}" type="pres">
      <dgm:prSet presAssocID="{7D015C42-E67E-40C7-ACCA-55719EFCBDE0}" presName="root" presStyleCnt="0">
        <dgm:presLayoutVars>
          <dgm:dir/>
          <dgm:resizeHandles val="exact"/>
        </dgm:presLayoutVars>
      </dgm:prSet>
      <dgm:spPr/>
    </dgm:pt>
    <dgm:pt modelId="{B6D3472A-CFA1-483F-939E-A9D7A6E94190}" type="pres">
      <dgm:prSet presAssocID="{AF80D0C6-5B27-4988-95AE-86BA5AF9078C}" presName="compNode" presStyleCnt="0"/>
      <dgm:spPr/>
    </dgm:pt>
    <dgm:pt modelId="{398B9DB4-386C-4E76-AC90-91060E241989}" type="pres">
      <dgm:prSet presAssocID="{AF80D0C6-5B27-4988-95AE-86BA5AF9078C}" presName="bgRect" presStyleLbl="bgShp" presStyleIdx="0" presStyleCnt="3"/>
      <dgm:spPr/>
    </dgm:pt>
    <dgm:pt modelId="{EF2A5FB5-6CAD-4A4C-98B1-6780509C706F}" type="pres">
      <dgm:prSet presAssocID="{AF80D0C6-5B27-4988-95AE-86BA5AF907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927F1F8A-681D-4621-925A-6E73370B37AF}" type="pres">
      <dgm:prSet presAssocID="{AF80D0C6-5B27-4988-95AE-86BA5AF9078C}" presName="spaceRect" presStyleCnt="0"/>
      <dgm:spPr/>
    </dgm:pt>
    <dgm:pt modelId="{BC76D9D3-0363-422D-859D-EB17249CFC4C}" type="pres">
      <dgm:prSet presAssocID="{AF80D0C6-5B27-4988-95AE-86BA5AF9078C}" presName="parTx" presStyleLbl="revTx" presStyleIdx="0" presStyleCnt="3">
        <dgm:presLayoutVars>
          <dgm:chMax val="0"/>
          <dgm:chPref val="0"/>
        </dgm:presLayoutVars>
      </dgm:prSet>
      <dgm:spPr/>
    </dgm:pt>
    <dgm:pt modelId="{3ADA9DB7-9C6D-4F19-9658-865E4FABA2DA}" type="pres">
      <dgm:prSet presAssocID="{F666992D-800C-455B-BE2C-0FEDEF72B54D}" presName="sibTrans" presStyleCnt="0"/>
      <dgm:spPr/>
    </dgm:pt>
    <dgm:pt modelId="{7607A1E1-7F3A-49D9-8DE5-299099764285}" type="pres">
      <dgm:prSet presAssocID="{DF20EAF9-76CB-4FB0-BEB4-55C03A68ECED}" presName="compNode" presStyleCnt="0"/>
      <dgm:spPr/>
    </dgm:pt>
    <dgm:pt modelId="{25960C04-4F5E-4FC1-AEC1-9965B20F2BB9}" type="pres">
      <dgm:prSet presAssocID="{DF20EAF9-76CB-4FB0-BEB4-55C03A68ECED}" presName="bgRect" presStyleLbl="bgShp" presStyleIdx="1" presStyleCnt="3"/>
      <dgm:spPr/>
    </dgm:pt>
    <dgm:pt modelId="{0BAD570B-F86E-4E2B-AE01-D94FF2DD53D9}" type="pres">
      <dgm:prSet presAssocID="{DF20EAF9-76CB-4FB0-BEB4-55C03A68EC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6C69E86-4D65-42BB-99D7-8B9A93A66D41}" type="pres">
      <dgm:prSet presAssocID="{DF20EAF9-76CB-4FB0-BEB4-55C03A68ECED}" presName="spaceRect" presStyleCnt="0"/>
      <dgm:spPr/>
    </dgm:pt>
    <dgm:pt modelId="{2C9DBD61-AD18-4001-8BA7-849AECED9ADA}" type="pres">
      <dgm:prSet presAssocID="{DF20EAF9-76CB-4FB0-BEB4-55C03A68ECED}" presName="parTx" presStyleLbl="revTx" presStyleIdx="1" presStyleCnt="3">
        <dgm:presLayoutVars>
          <dgm:chMax val="0"/>
          <dgm:chPref val="0"/>
        </dgm:presLayoutVars>
      </dgm:prSet>
      <dgm:spPr/>
    </dgm:pt>
    <dgm:pt modelId="{6F6B584E-A63E-42BB-ACCB-BAA56CDB0D1C}" type="pres">
      <dgm:prSet presAssocID="{E3B3AA61-C046-4B79-BC9F-8926F5C6CBD0}" presName="sibTrans" presStyleCnt="0"/>
      <dgm:spPr/>
    </dgm:pt>
    <dgm:pt modelId="{D846AD2C-7FD2-4563-A598-8C70944C7A16}" type="pres">
      <dgm:prSet presAssocID="{36F1C3FE-0AF2-4F3A-AD0D-A9350CF3D3FC}" presName="compNode" presStyleCnt="0"/>
      <dgm:spPr/>
    </dgm:pt>
    <dgm:pt modelId="{6CB6CCCB-4867-4470-BD45-EF259B78EDAA}" type="pres">
      <dgm:prSet presAssocID="{36F1C3FE-0AF2-4F3A-AD0D-A9350CF3D3FC}" presName="bgRect" presStyleLbl="bgShp" presStyleIdx="2" presStyleCnt="3"/>
      <dgm:spPr/>
    </dgm:pt>
    <dgm:pt modelId="{FB799B91-6D39-4791-871E-97F3349F3EE3}" type="pres">
      <dgm:prSet presAssocID="{36F1C3FE-0AF2-4F3A-AD0D-A9350CF3D3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ture with solid fill"/>
        </a:ext>
      </dgm:extLst>
    </dgm:pt>
    <dgm:pt modelId="{298620CE-8865-4B19-B00D-49170F092116}" type="pres">
      <dgm:prSet presAssocID="{36F1C3FE-0AF2-4F3A-AD0D-A9350CF3D3FC}" presName="spaceRect" presStyleCnt="0"/>
      <dgm:spPr/>
    </dgm:pt>
    <dgm:pt modelId="{9FE5E0A2-931E-4807-9C90-E4D14B08AC35}" type="pres">
      <dgm:prSet presAssocID="{36F1C3FE-0AF2-4F3A-AD0D-A9350CF3D3F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9419A08-99D5-4FED-84F7-04EB4ECB1DFB}" srcId="{7D015C42-E67E-40C7-ACCA-55719EFCBDE0}" destId="{DF20EAF9-76CB-4FB0-BEB4-55C03A68ECED}" srcOrd="1" destOrd="0" parTransId="{5A00856A-CB17-461E-B1BA-D71F938D72F5}" sibTransId="{E3B3AA61-C046-4B79-BC9F-8926F5C6CBD0}"/>
    <dgm:cxn modelId="{A24D9258-4D91-4B65-A003-FABC11CBAC23}" type="presOf" srcId="{DF20EAF9-76CB-4FB0-BEB4-55C03A68ECED}" destId="{2C9DBD61-AD18-4001-8BA7-849AECED9ADA}" srcOrd="0" destOrd="0" presId="urn:microsoft.com/office/officeart/2018/2/layout/IconVerticalSolidList"/>
    <dgm:cxn modelId="{4F93797B-6D9F-4244-B6C0-391CC51545F6}" srcId="{7D015C42-E67E-40C7-ACCA-55719EFCBDE0}" destId="{AF80D0C6-5B27-4988-95AE-86BA5AF9078C}" srcOrd="0" destOrd="0" parTransId="{2E0F992D-AD14-4B69-87A5-FFCDDFFFDD27}" sibTransId="{F666992D-800C-455B-BE2C-0FEDEF72B54D}"/>
    <dgm:cxn modelId="{96576F8C-C25B-4143-A498-8191AB042A0F}" type="presOf" srcId="{7D015C42-E67E-40C7-ACCA-55719EFCBDE0}" destId="{9F1B73C1-CDFE-4E98-8F56-18057294B29B}" srcOrd="0" destOrd="0" presId="urn:microsoft.com/office/officeart/2018/2/layout/IconVerticalSolidList"/>
    <dgm:cxn modelId="{C01ED094-FCE9-413B-9D65-945CF1879854}" type="presOf" srcId="{36F1C3FE-0AF2-4F3A-AD0D-A9350CF3D3FC}" destId="{9FE5E0A2-931E-4807-9C90-E4D14B08AC35}" srcOrd="0" destOrd="0" presId="urn:microsoft.com/office/officeart/2018/2/layout/IconVerticalSolidList"/>
    <dgm:cxn modelId="{8E4B44E7-D601-4CA7-8DCE-5A6047ADA592}" type="presOf" srcId="{AF80D0C6-5B27-4988-95AE-86BA5AF9078C}" destId="{BC76D9D3-0363-422D-859D-EB17249CFC4C}" srcOrd="0" destOrd="0" presId="urn:microsoft.com/office/officeart/2018/2/layout/IconVerticalSolidList"/>
    <dgm:cxn modelId="{656E87FB-7AD3-4994-B4F1-0E28A1C23274}" srcId="{7D015C42-E67E-40C7-ACCA-55719EFCBDE0}" destId="{36F1C3FE-0AF2-4F3A-AD0D-A9350CF3D3FC}" srcOrd="2" destOrd="0" parTransId="{A47CC8F3-0811-47FC-A452-158C50E0D710}" sibTransId="{8CA18916-669A-44EC-93DD-E48AE1F87902}"/>
    <dgm:cxn modelId="{4B1FA2C9-708C-42F3-83D7-6E66BE329F69}" type="presParOf" srcId="{9F1B73C1-CDFE-4E98-8F56-18057294B29B}" destId="{B6D3472A-CFA1-483F-939E-A9D7A6E94190}" srcOrd="0" destOrd="0" presId="urn:microsoft.com/office/officeart/2018/2/layout/IconVerticalSolidList"/>
    <dgm:cxn modelId="{B8624B76-9544-4304-96EC-6BE27270062C}" type="presParOf" srcId="{B6D3472A-CFA1-483F-939E-A9D7A6E94190}" destId="{398B9DB4-386C-4E76-AC90-91060E241989}" srcOrd="0" destOrd="0" presId="urn:microsoft.com/office/officeart/2018/2/layout/IconVerticalSolidList"/>
    <dgm:cxn modelId="{19FC0690-CDAF-4B95-9E83-1F6E16A0AB02}" type="presParOf" srcId="{B6D3472A-CFA1-483F-939E-A9D7A6E94190}" destId="{EF2A5FB5-6CAD-4A4C-98B1-6780509C706F}" srcOrd="1" destOrd="0" presId="urn:microsoft.com/office/officeart/2018/2/layout/IconVerticalSolidList"/>
    <dgm:cxn modelId="{DA5FB365-F915-4469-BE10-0B984ADEA5AF}" type="presParOf" srcId="{B6D3472A-CFA1-483F-939E-A9D7A6E94190}" destId="{927F1F8A-681D-4621-925A-6E73370B37AF}" srcOrd="2" destOrd="0" presId="urn:microsoft.com/office/officeart/2018/2/layout/IconVerticalSolidList"/>
    <dgm:cxn modelId="{063C9ED8-FEC5-4A19-A7B6-BC1A26403082}" type="presParOf" srcId="{B6D3472A-CFA1-483F-939E-A9D7A6E94190}" destId="{BC76D9D3-0363-422D-859D-EB17249CFC4C}" srcOrd="3" destOrd="0" presId="urn:microsoft.com/office/officeart/2018/2/layout/IconVerticalSolidList"/>
    <dgm:cxn modelId="{E3E612FE-47C3-4672-8DEC-C7FBE50DE080}" type="presParOf" srcId="{9F1B73C1-CDFE-4E98-8F56-18057294B29B}" destId="{3ADA9DB7-9C6D-4F19-9658-865E4FABA2DA}" srcOrd="1" destOrd="0" presId="urn:microsoft.com/office/officeart/2018/2/layout/IconVerticalSolidList"/>
    <dgm:cxn modelId="{852BE8E1-E7C5-4380-B820-B1C9CF833D66}" type="presParOf" srcId="{9F1B73C1-CDFE-4E98-8F56-18057294B29B}" destId="{7607A1E1-7F3A-49D9-8DE5-299099764285}" srcOrd="2" destOrd="0" presId="urn:microsoft.com/office/officeart/2018/2/layout/IconVerticalSolidList"/>
    <dgm:cxn modelId="{B63EB378-5608-4C20-B93B-340B6CD80B01}" type="presParOf" srcId="{7607A1E1-7F3A-49D9-8DE5-299099764285}" destId="{25960C04-4F5E-4FC1-AEC1-9965B20F2BB9}" srcOrd="0" destOrd="0" presId="urn:microsoft.com/office/officeart/2018/2/layout/IconVerticalSolidList"/>
    <dgm:cxn modelId="{AE6EE671-2DC8-4E41-BE0C-DDCA2A586C16}" type="presParOf" srcId="{7607A1E1-7F3A-49D9-8DE5-299099764285}" destId="{0BAD570B-F86E-4E2B-AE01-D94FF2DD53D9}" srcOrd="1" destOrd="0" presId="urn:microsoft.com/office/officeart/2018/2/layout/IconVerticalSolidList"/>
    <dgm:cxn modelId="{9F56E71C-F7ED-40D7-A99F-7F2FE4724EC0}" type="presParOf" srcId="{7607A1E1-7F3A-49D9-8DE5-299099764285}" destId="{56C69E86-4D65-42BB-99D7-8B9A93A66D41}" srcOrd="2" destOrd="0" presId="urn:microsoft.com/office/officeart/2018/2/layout/IconVerticalSolidList"/>
    <dgm:cxn modelId="{7DA62E3D-0B63-4101-986C-B14C6FCAA4E0}" type="presParOf" srcId="{7607A1E1-7F3A-49D9-8DE5-299099764285}" destId="{2C9DBD61-AD18-4001-8BA7-849AECED9ADA}" srcOrd="3" destOrd="0" presId="urn:microsoft.com/office/officeart/2018/2/layout/IconVerticalSolidList"/>
    <dgm:cxn modelId="{9B434D58-7FAA-4568-92F3-7717D1D68DAD}" type="presParOf" srcId="{9F1B73C1-CDFE-4E98-8F56-18057294B29B}" destId="{6F6B584E-A63E-42BB-ACCB-BAA56CDB0D1C}" srcOrd="3" destOrd="0" presId="urn:microsoft.com/office/officeart/2018/2/layout/IconVerticalSolidList"/>
    <dgm:cxn modelId="{B0D099E8-D5E8-45EA-B21D-98C08BC46FCB}" type="presParOf" srcId="{9F1B73C1-CDFE-4E98-8F56-18057294B29B}" destId="{D846AD2C-7FD2-4563-A598-8C70944C7A16}" srcOrd="4" destOrd="0" presId="urn:microsoft.com/office/officeart/2018/2/layout/IconVerticalSolidList"/>
    <dgm:cxn modelId="{533806E9-C33A-4726-85B0-A871DC566C3F}" type="presParOf" srcId="{D846AD2C-7FD2-4563-A598-8C70944C7A16}" destId="{6CB6CCCB-4867-4470-BD45-EF259B78EDAA}" srcOrd="0" destOrd="0" presId="urn:microsoft.com/office/officeart/2018/2/layout/IconVerticalSolidList"/>
    <dgm:cxn modelId="{F45F6CD6-8B7C-4228-AFD4-BB74DB974F50}" type="presParOf" srcId="{D846AD2C-7FD2-4563-A598-8C70944C7A16}" destId="{FB799B91-6D39-4791-871E-97F3349F3EE3}" srcOrd="1" destOrd="0" presId="urn:microsoft.com/office/officeart/2018/2/layout/IconVerticalSolidList"/>
    <dgm:cxn modelId="{73029C0B-3B79-452C-BF82-BFAFD1FCA382}" type="presParOf" srcId="{D846AD2C-7FD2-4563-A598-8C70944C7A16}" destId="{298620CE-8865-4B19-B00D-49170F092116}" srcOrd="2" destOrd="0" presId="urn:microsoft.com/office/officeart/2018/2/layout/IconVerticalSolidList"/>
    <dgm:cxn modelId="{1DD690D1-18D7-4E9F-93C5-CE84DC76E69E}" type="presParOf" srcId="{D846AD2C-7FD2-4563-A598-8C70944C7A16}" destId="{9FE5E0A2-931E-4807-9C90-E4D14B08AC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B9DB4-386C-4E76-AC90-91060E24198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A5FB5-6CAD-4A4C-98B1-6780509C706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6D9D3-0363-422D-859D-EB17249CFC4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Understand</a:t>
          </a:r>
          <a:r>
            <a:rPr lang="en-US" sz="2500" kern="1200" baseline="0" dirty="0"/>
            <a:t> each Point-of-Sale characteristics (top products sold, market share and product co-occurrences)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25960C04-4F5E-4FC1-AEC1-9965B20F2BB9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570B-F86E-4E2B-AE01-D94FF2DD53D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DBD61-AD18-4001-8BA7-849AECED9AD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Points of sales clustering divided by value and product preference</a:t>
          </a:r>
        </a:p>
      </dsp:txBody>
      <dsp:txXfrm>
        <a:off x="1435590" y="1554201"/>
        <a:ext cx="9080009" cy="1242935"/>
      </dsp:txXfrm>
    </dsp:sp>
    <dsp:sp modelId="{6CB6CCCB-4867-4470-BD45-EF259B78EDA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99B91-6D39-4791-871E-97F3349F3EE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5E0A2-931E-4807-9C90-E4D14B08AC3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Units’ products forecast 6 weeks: one split by product and by point-of-sale and another one total by-product. 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BF234-071F-7741-BB36-B8556CA8E3DA}" type="datetimeFigureOut">
              <a:rPr lang="en-PT" smtClean="0"/>
              <a:t>06/02/2021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06BB5-2049-1D45-A77A-6AA8E17D7AA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6419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06BB5-2049-1D45-A77A-6AA8E17D7AAF}" type="slidenum">
              <a:rPr lang="en-PT" smtClean="0"/>
              <a:t>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5827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06BB5-2049-1D45-A77A-6AA8E17D7AAF}" type="slidenum">
              <a:rPr lang="en-PT" smtClean="0"/>
              <a:t>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5805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06BB5-2049-1D45-A77A-6AA8E17D7AAF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476713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06BB5-2049-1D45-A77A-6AA8E17D7AAF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8424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06BB5-2049-1D45-A77A-6AA8E17D7AAF}" type="slidenum">
              <a:rPr lang="en-PT" smtClean="0"/>
              <a:t>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417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5475-48C1-EB41-AA55-0E6758604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64976-B76B-784A-A1A7-1306920FA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A1B9D-99F7-8944-A29E-C0E7F479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41BA-B434-2345-A94A-99A3DFDE5B86}" type="datetimeFigureOut">
              <a:rPr lang="en-PT" smtClean="0"/>
              <a:t>06/02/2021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6A3C9-A12F-084D-93A5-2EC3C366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E8CA9-39C8-594E-973B-A0538011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3976-F0DB-A749-9D1D-FD7FBC964DE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6197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CA16-2B99-E245-AC37-32EFAAAB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D57A7-17A1-CE4D-BAED-DA8C267EC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9BE37-1583-7449-89BA-200E84D2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41BA-B434-2345-A94A-99A3DFDE5B86}" type="datetimeFigureOut">
              <a:rPr lang="en-PT" smtClean="0"/>
              <a:t>06/02/2021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F80D6-718C-4D44-9C59-A0F2D996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BD566-DA14-2E41-85D1-8AA265E4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3976-F0DB-A749-9D1D-FD7FBC964DE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1921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CB883-2371-F94F-A392-4CBFDC0A4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2CE4D-4579-674B-B19A-5988EDC31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1C1E5-C107-D64E-8295-7EA2D21E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41BA-B434-2345-A94A-99A3DFDE5B86}" type="datetimeFigureOut">
              <a:rPr lang="en-PT" smtClean="0"/>
              <a:t>06/02/2021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84789-B54F-F74D-B3BD-8F32C849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D320-8796-7F45-AB99-8DF226DB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3976-F0DB-A749-9D1D-FD7FBC964DE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5402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734D-BAF2-7C4E-9CBF-65ACD83E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A033-AABF-D546-B2D9-A22DE968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E082-B0B9-BB4E-AF66-621EE28C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41BA-B434-2345-A94A-99A3DFDE5B86}" type="datetimeFigureOut">
              <a:rPr lang="en-PT" smtClean="0"/>
              <a:t>06/02/2021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47C32-F2BB-C24F-A8B4-41884D62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C12BF-7204-CE47-897E-5D9B569A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3976-F0DB-A749-9D1D-FD7FBC964DE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0058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0AA0-7F0F-4E47-801D-8C68702F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87104-72C0-8E49-9F40-48637008C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DB8C0-A7AC-3549-85EB-078D6697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41BA-B434-2345-A94A-99A3DFDE5B86}" type="datetimeFigureOut">
              <a:rPr lang="en-PT" smtClean="0"/>
              <a:t>06/02/2021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B687-61CD-3347-A47F-D436A212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50B73-DDDA-B448-94A6-B60192E4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3976-F0DB-A749-9D1D-FD7FBC964DE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2846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1812-C245-7540-8EFF-C1ECC127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4108-B763-094C-B8FF-57DD2035D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944FC-80C4-7344-9825-444E1903B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127FD-81E0-3442-A0D6-A18ADE8D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41BA-B434-2345-A94A-99A3DFDE5B86}" type="datetimeFigureOut">
              <a:rPr lang="en-PT" smtClean="0"/>
              <a:t>06/02/2021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5EF9F-5760-294E-8A78-D6B764EE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2345E-D6C9-E747-9BC7-3FB6565C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3976-F0DB-A749-9D1D-FD7FBC964DE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4668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E891-DBCA-AB42-9818-1B954D8A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B1878-A0B5-F845-AFE2-507039AF5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DF4D8-8E91-F342-BA40-0D3F6C542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D5123-1903-3447-A3D1-B8D1C41F2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4CB79-69BC-5541-853A-1E5BA1711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0AEBD-30E8-F44E-8FAA-C946D9D0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41BA-B434-2345-A94A-99A3DFDE5B86}" type="datetimeFigureOut">
              <a:rPr lang="en-PT" smtClean="0"/>
              <a:t>06/02/2021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E0A92-B064-B348-AD05-689444F6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5C8D0-ECA7-C643-B0FF-302B717C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3976-F0DB-A749-9D1D-FD7FBC964DE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3068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DF94-A341-DD48-B493-5CAD3F58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B4CE4-1285-924E-8AB3-32D6287C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41BA-B434-2345-A94A-99A3DFDE5B86}" type="datetimeFigureOut">
              <a:rPr lang="en-PT" smtClean="0"/>
              <a:t>06/02/2021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EB0B3-1301-604D-9EB8-26081EAF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938E9-73A5-7142-8F5B-661BA515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3976-F0DB-A749-9D1D-FD7FBC964DE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6428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D4436-3F85-4143-90A5-5BFF5F93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41BA-B434-2345-A94A-99A3DFDE5B86}" type="datetimeFigureOut">
              <a:rPr lang="en-PT" smtClean="0"/>
              <a:t>06/02/2021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820BC-FC04-724D-AFA1-CF429E8F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3609A-DA75-F442-907A-6561BBE4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3976-F0DB-A749-9D1D-FD7FBC964DE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5226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279E-3740-CE4B-A96E-95E7A141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E48E-75F8-5E4F-A304-2B8EE5A30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D2F57-8E50-A04E-9E54-89AE1450C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00DBD-28A2-5242-8C5D-C423A9EB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41BA-B434-2345-A94A-99A3DFDE5B86}" type="datetimeFigureOut">
              <a:rPr lang="en-PT" smtClean="0"/>
              <a:t>06/02/2021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46BFE-1536-BC47-BC76-851DA18B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A3AA1-5B2D-F447-955F-4939866C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3976-F0DB-A749-9D1D-FD7FBC964DE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9880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B372-1DEF-2849-857D-2C3EC7E1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ECCCA-C468-6F46-B20F-4F1A9488B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5D6D4-F292-894A-B675-55B6A348F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6E092-56C8-8248-9FFE-A0880BB5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41BA-B434-2345-A94A-99A3DFDE5B86}" type="datetimeFigureOut">
              <a:rPr lang="en-PT" smtClean="0"/>
              <a:t>06/02/2021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0CE16-957E-9142-8FD4-95D88FDC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4EF88-CB3F-F34F-B729-FCBDD1E3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3976-F0DB-A749-9D1D-FD7FBC964DE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9132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C173E-8FB9-8045-A234-07D1897D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B3967-B742-6649-A1C5-B766E22AB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68DEE-4873-7B4B-BA9D-E95C7757B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D41BA-B434-2345-A94A-99A3DFDE5B86}" type="datetimeFigureOut">
              <a:rPr lang="en-PT" smtClean="0"/>
              <a:t>06/02/2021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A0698-5001-C843-A4CC-5117736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5B3E8-5293-7F4B-A257-3ADD1D6A6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93976-F0DB-A749-9D1D-FD7FBC964DE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9238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64F18-B982-544E-AB66-4E586B02E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353" y="1703548"/>
            <a:ext cx="6673168" cy="85151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PT" dirty="0"/>
              <a:t>Business Case 5</a:t>
            </a:r>
            <a:br>
              <a:rPr lang="en-PT" dirty="0"/>
            </a:br>
            <a:r>
              <a:rPr lang="en-PT" sz="4400" dirty="0"/>
              <a:t>Retail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974B9-4F5A-0549-8C4C-92753FA30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514768" cy="2163551"/>
          </a:xfrm>
        </p:spPr>
        <p:txBody>
          <a:bodyPr anchor="t">
            <a:normAutofit/>
          </a:bodyPr>
          <a:lstStyle/>
          <a:p>
            <a:pPr algn="l"/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GROUP D</a:t>
            </a:r>
          </a:p>
          <a:p>
            <a:pPr algn="l"/>
            <a:r>
              <a:rPr lang="pt-BR" sz="1600" dirty="0"/>
              <a:t>Débora Santos : 20200748</a:t>
            </a:r>
          </a:p>
          <a:p>
            <a:pPr algn="l"/>
            <a:r>
              <a:rPr lang="pt-BR" sz="1600" dirty="0"/>
              <a:t>Pedro Henrique Medeiros : 20200748</a:t>
            </a:r>
            <a:endParaRPr lang="en-PT" sz="1600" dirty="0"/>
          </a:p>
          <a:p>
            <a:pPr algn="l"/>
            <a:r>
              <a:rPr lang="pt-BR" sz="1600" dirty="0"/>
              <a:t>Rebeca Pinheiro: 20201096</a:t>
            </a:r>
            <a:endParaRPr lang="en-PT" sz="1600" dirty="0"/>
          </a:p>
          <a:p>
            <a:pPr algn="l"/>
            <a:endParaRPr lang="en-PT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50140A6-08DA-224B-94FD-04231C4EEE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1503" y="2129307"/>
            <a:ext cx="3217333" cy="321733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5F711C-F6EF-E146-8AEE-148F68B4FAF7}"/>
              </a:ext>
            </a:extLst>
          </p:cNvPr>
          <p:cNvSpPr txBox="1"/>
          <p:nvPr/>
        </p:nvSpPr>
        <p:spPr>
          <a:xfrm>
            <a:off x="1094096" y="3076055"/>
            <a:ext cx="4588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 DEGREE PROGRAM IN DATA SCIENCE </a:t>
            </a:r>
          </a:p>
          <a:p>
            <a:r>
              <a:rPr lang="en-US" b="1" dirty="0"/>
              <a:t>AND ADVANCED ANALYTICS 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406787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1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33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197B44-FEC8-AA4B-9ED6-FBA1C8F3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793" y="4614902"/>
            <a:ext cx="8081960" cy="9439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55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FF6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FF683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m 4">
            <a:extLst>
              <a:ext uri="{FF2B5EF4-FFF2-40B4-BE49-F238E27FC236}">
                <a16:creationId xmlns:a16="http://schemas.microsoft.com/office/drawing/2014/main" id="{AB9F3DE2-49D4-B840-85B4-026AA115F4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6092" y="1120792"/>
            <a:ext cx="3099816" cy="3099816"/>
          </a:xfrm>
          <a:prstGeom prst="rect">
            <a:avLst/>
          </a:prstGeom>
          <a:noFill/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32377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DD21AB8-3D0B-8045-B9F1-DA0ECAC7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Project Objectives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BC12C-4D85-3446-9B51-7F22EB558651}"/>
              </a:ext>
            </a:extLst>
          </p:cNvPr>
          <p:cNvSpPr txBox="1"/>
          <p:nvPr/>
        </p:nvSpPr>
        <p:spPr>
          <a:xfrm>
            <a:off x="4286250" y="1748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graphicFrame>
        <p:nvGraphicFramePr>
          <p:cNvPr id="26" name="TextBox 4">
            <a:extLst>
              <a:ext uri="{FF2B5EF4-FFF2-40B4-BE49-F238E27FC236}">
                <a16:creationId xmlns:a16="http://schemas.microsoft.com/office/drawing/2014/main" id="{C5A58E9F-07D8-4683-AA0C-0C813097E2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34893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146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1FBC12C-4D85-3446-9B51-7F22EB558651}"/>
              </a:ext>
            </a:extLst>
          </p:cNvPr>
          <p:cNvSpPr txBox="1"/>
          <p:nvPr/>
        </p:nvSpPr>
        <p:spPr>
          <a:xfrm>
            <a:off x="4286250" y="1748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C11FF-B0B1-5647-86C3-9BD6C923F873}"/>
              </a:ext>
            </a:extLst>
          </p:cNvPr>
          <p:cNvSpPr txBox="1"/>
          <p:nvPr/>
        </p:nvSpPr>
        <p:spPr>
          <a:xfrm>
            <a:off x="441959" y="1505457"/>
            <a:ext cx="112005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• Sales show seasonality/oscillations between months in terms of volumes but in values, it is well aligned</a:t>
            </a:r>
          </a:p>
          <a:p>
            <a:pPr>
              <a:lnSpc>
                <a:spcPct val="150000"/>
              </a:lnSpc>
            </a:pPr>
            <a:r>
              <a:rPr lang="en-GB" dirty="0"/>
              <a:t>• Quarters 1 and 4 have the highest volumes</a:t>
            </a:r>
          </a:p>
          <a:p>
            <a:pPr>
              <a:lnSpc>
                <a:spcPct val="150000"/>
              </a:lnSpc>
            </a:pPr>
            <a:r>
              <a:rPr lang="en-GB" dirty="0"/>
              <a:t>• Sunday is the day with the lowest sales volume</a:t>
            </a:r>
          </a:p>
          <a:p>
            <a:pPr>
              <a:lnSpc>
                <a:spcPct val="150000"/>
              </a:lnSpc>
            </a:pPr>
            <a:r>
              <a:rPr lang="en-GB" dirty="0"/>
              <a:t>• The year with the highest sale were 2018 with more than 86B in sales and quantity more than 52B.</a:t>
            </a:r>
          </a:p>
          <a:p>
            <a:pPr>
              <a:lnSpc>
                <a:spcPct val="150000"/>
              </a:lnSpc>
            </a:pPr>
            <a:r>
              <a:rPr lang="en-GB" dirty="0"/>
              <a:t>• Product family with a higher percentage in sales is product family 2 (19% in total which correspond to 61B in sales)</a:t>
            </a:r>
          </a:p>
          <a:p>
            <a:pPr>
              <a:lnSpc>
                <a:spcPct val="150000"/>
              </a:lnSpc>
            </a:pPr>
            <a:r>
              <a:rPr lang="en-GB" dirty="0"/>
              <a:t>• POS_292 is the most representative in sales  - 2B in sales (12% of the total)</a:t>
            </a:r>
          </a:p>
          <a:p>
            <a:pPr>
              <a:lnSpc>
                <a:spcPct val="150000"/>
              </a:lnSpc>
            </a:pPr>
            <a:r>
              <a:rPr lang="en-GB" dirty="0"/>
              <a:t>• </a:t>
            </a:r>
            <a:r>
              <a:rPr lang="en-GB" dirty="0" err="1"/>
              <a:t>ProductName_ID</a:t>
            </a:r>
            <a:r>
              <a:rPr lang="en-GB" dirty="0"/>
              <a:t> is 2802 has the most purchases - 19B on sales (18,96% in GT)</a:t>
            </a:r>
          </a:p>
          <a:p>
            <a:pPr>
              <a:lnSpc>
                <a:spcPct val="150000"/>
              </a:lnSpc>
            </a:pPr>
            <a:r>
              <a:rPr lang="en-GB" dirty="0"/>
              <a:t>• </a:t>
            </a:r>
            <a:r>
              <a:rPr lang="en-GB" dirty="0" err="1"/>
              <a:t>ProductCategory_ID</a:t>
            </a:r>
            <a:r>
              <a:rPr lang="en-GB" dirty="0"/>
              <a:t> 178 is by far the most frequent - 239B in sales (82% in total)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T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DD21AB8-3D0B-8045-B9F1-DA0ECAC7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201" y="405452"/>
            <a:ext cx="10515600" cy="815259"/>
          </a:xfrm>
        </p:spPr>
        <p:txBody>
          <a:bodyPr/>
          <a:lstStyle/>
          <a:p>
            <a:r>
              <a:rPr lang="en-PT"/>
              <a:t>Sales Analysis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87705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CCE56E-24E9-1A40-89FE-58D47A1D77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9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1FBC12C-4D85-3446-9B51-7F22EB558651}"/>
              </a:ext>
            </a:extLst>
          </p:cNvPr>
          <p:cNvSpPr txBox="1"/>
          <p:nvPr/>
        </p:nvSpPr>
        <p:spPr>
          <a:xfrm>
            <a:off x="4286250" y="1748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C11FF-B0B1-5647-86C3-9BD6C923F873}"/>
              </a:ext>
            </a:extLst>
          </p:cNvPr>
          <p:cNvSpPr txBox="1"/>
          <p:nvPr/>
        </p:nvSpPr>
        <p:spPr>
          <a:xfrm>
            <a:off x="441960" y="1505457"/>
            <a:ext cx="75819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T" dirty="0"/>
          </a:p>
          <a:p>
            <a:r>
              <a:rPr lang="en-PT" dirty="0"/>
              <a:t>Our final solution was able to detect 3 segments: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V</a:t>
            </a:r>
            <a:r>
              <a:rPr lang="en-PT" b="1" dirty="0"/>
              <a:t>aluable</a:t>
            </a:r>
            <a:r>
              <a:rPr lang="en-PT" dirty="0"/>
              <a:t>: </a:t>
            </a:r>
            <a:r>
              <a:rPr lang="en-GB" dirty="0"/>
              <a:t>stores with higher sales volume with average price between Bulk and Premium</a:t>
            </a:r>
            <a:endParaRPr lang="en-PT" dirty="0"/>
          </a:p>
          <a:p>
            <a:pPr marL="342900" indent="-342900">
              <a:buFont typeface="+mj-lt"/>
              <a:buAutoNum type="arabicPeriod"/>
            </a:pPr>
            <a:r>
              <a:rPr lang="en-PT" b="1" dirty="0"/>
              <a:t>Bulk</a:t>
            </a:r>
            <a:r>
              <a:rPr lang="en-PT" dirty="0"/>
              <a:t>: stores with </a:t>
            </a:r>
            <a:r>
              <a:rPr lang="en-GB" dirty="0"/>
              <a:t>average sales volume of products with lower price</a:t>
            </a:r>
            <a:endParaRPr lang="en-PT" dirty="0"/>
          </a:p>
          <a:p>
            <a:pPr marL="342900" indent="-342900">
              <a:buFont typeface="+mj-lt"/>
              <a:buAutoNum type="arabicPeriod"/>
            </a:pPr>
            <a:r>
              <a:rPr lang="en-PT" b="1" dirty="0"/>
              <a:t>Premium</a:t>
            </a:r>
            <a:r>
              <a:rPr lang="en-PT" dirty="0"/>
              <a:t>: </a:t>
            </a:r>
            <a:r>
              <a:rPr lang="en-GB" dirty="0"/>
              <a:t>stores that sell the products at the highest prices, but with the lowest sales volumes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K-means algorithm used for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Inertia plot, average silhouette plot, Davies-Bouldin plot, Silhouette plot and t-SNE plot to visualize and evaluate the results</a:t>
            </a:r>
          </a:p>
          <a:p>
            <a:endParaRPr lang="en-PT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DD21AB8-3D0B-8045-B9F1-DA0ECAC7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201" y="405452"/>
            <a:ext cx="10515600" cy="815259"/>
          </a:xfrm>
        </p:spPr>
        <p:txBody>
          <a:bodyPr/>
          <a:lstStyle/>
          <a:p>
            <a:r>
              <a:rPr lang="en-PT" dirty="0"/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199921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1FBC12C-4D85-3446-9B51-7F22EB558651}"/>
              </a:ext>
            </a:extLst>
          </p:cNvPr>
          <p:cNvSpPr txBox="1"/>
          <p:nvPr/>
        </p:nvSpPr>
        <p:spPr>
          <a:xfrm>
            <a:off x="4286250" y="1748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418E57-778D-0F46-94EA-AE83BC1BBBD6}"/>
              </a:ext>
            </a:extLst>
          </p:cNvPr>
          <p:cNvSpPr/>
          <p:nvPr/>
        </p:nvSpPr>
        <p:spPr>
          <a:xfrm>
            <a:off x="4263388" y="0"/>
            <a:ext cx="7905751" cy="68317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5" name="Title 8">
            <a:extLst>
              <a:ext uri="{FF2B5EF4-FFF2-40B4-BE49-F238E27FC236}">
                <a16:creationId xmlns:a16="http://schemas.microsoft.com/office/drawing/2014/main" id="{AE180FBE-B0BD-194A-B3A3-1D196710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201" y="405452"/>
            <a:ext cx="10515600" cy="815259"/>
          </a:xfrm>
        </p:spPr>
        <p:txBody>
          <a:bodyPr/>
          <a:lstStyle/>
          <a:p>
            <a:r>
              <a:rPr lang="en-PT" dirty="0"/>
              <a:t>Clusters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0CB5CFB-6B79-6D48-991B-F9E9EA43485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65" y="4748370"/>
            <a:ext cx="3018750" cy="200631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D9A8FDA-19CF-244A-B5AF-1B8EBCA97AF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687" y="4725799"/>
            <a:ext cx="3168937" cy="202888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4A99DF-2845-1E4C-876E-C37F4FCBB7A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515" y="4748371"/>
            <a:ext cx="3375966" cy="200538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221D047-F203-8E42-A7EC-34115CCBB88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4" y="2221544"/>
            <a:ext cx="5722324" cy="252682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21ED333-5078-3143-8E2E-6B7C2ADB1FD0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88" y="2329448"/>
            <a:ext cx="3755789" cy="22085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0531928-2AC4-6548-9AF2-D9CBE4D37E25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548" y="100822"/>
            <a:ext cx="3055234" cy="209444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B52CD1A-83B2-0F4A-A0DA-22F8FBC9F95B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15" y="79153"/>
            <a:ext cx="2720043" cy="21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9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6708E9-1870-2D4D-A4B8-21856506CF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016" y="0"/>
            <a:ext cx="12078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7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8B4103-5AF8-984D-B612-306E1495A3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9788"/>
            <a:ext cx="9467557" cy="6186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304872-E446-4E9E-A95C-9F01477D7BD0}"/>
              </a:ext>
            </a:extLst>
          </p:cNvPr>
          <p:cNvSpPr txBox="1"/>
          <p:nvPr/>
        </p:nvSpPr>
        <p:spPr>
          <a:xfrm>
            <a:off x="9566031" y="337840"/>
            <a:ext cx="25232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The category 178 represents more than 75% of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More than 50% of sales are concentrated in 4 families: 2,9, 8 and 1, with family 8 having the highest average selling price in general.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The best-selling product has more than 15% of sales and the tenth-best selling product represents 50% compared to the first-best selling product</a:t>
            </a:r>
            <a:endParaRPr lang="en-PT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1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1FBC12C-4D85-3446-9B51-7F22EB558651}"/>
              </a:ext>
            </a:extLst>
          </p:cNvPr>
          <p:cNvSpPr txBox="1"/>
          <p:nvPr/>
        </p:nvSpPr>
        <p:spPr>
          <a:xfrm>
            <a:off x="4286250" y="1748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C11FF-B0B1-5647-86C3-9BD6C923F873}"/>
              </a:ext>
            </a:extLst>
          </p:cNvPr>
          <p:cNvSpPr txBox="1"/>
          <p:nvPr/>
        </p:nvSpPr>
        <p:spPr>
          <a:xfrm>
            <a:off x="661182" y="1696469"/>
            <a:ext cx="5632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</a:t>
            </a:r>
            <a:r>
              <a:rPr lang="en-US" dirty="0" err="1"/>
              <a:t>LGBMRegressor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Evaluation: MSE and WAPE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DD21AB8-3D0B-8045-B9F1-DA0ECAC7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201" y="405452"/>
            <a:ext cx="10515600" cy="815259"/>
          </a:xfrm>
        </p:spPr>
        <p:txBody>
          <a:bodyPr/>
          <a:lstStyle/>
          <a:p>
            <a:r>
              <a:rPr lang="en-PT" dirty="0"/>
              <a:t>Demand Forescast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1DFCED-1DDD-4A99-8DA8-F6FAADAFC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76" y="2902251"/>
            <a:ext cx="7527148" cy="393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3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392</Words>
  <Application>Microsoft Office PowerPoint</Application>
  <PresentationFormat>Widescreen</PresentationFormat>
  <Paragraphs>46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Business Case 5 Retail Analysis</vt:lpstr>
      <vt:lpstr>Project Objectives</vt:lpstr>
      <vt:lpstr>Sales Analysis</vt:lpstr>
      <vt:lpstr>PowerPoint Presentation</vt:lpstr>
      <vt:lpstr>Clusters</vt:lpstr>
      <vt:lpstr>Clusters</vt:lpstr>
      <vt:lpstr>PowerPoint Presentation</vt:lpstr>
      <vt:lpstr>PowerPoint Presentation</vt:lpstr>
      <vt:lpstr>Demand Forescast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 5 Demand Forecasting</dc:title>
  <dc:creator>Pedro Oliveira</dc:creator>
  <cp:lastModifiedBy>Debora Santos</cp:lastModifiedBy>
  <cp:revision>20</cp:revision>
  <dcterms:created xsi:type="dcterms:W3CDTF">2021-06-01T21:44:04Z</dcterms:created>
  <dcterms:modified xsi:type="dcterms:W3CDTF">2021-06-02T13:25:18Z</dcterms:modified>
</cp:coreProperties>
</file>