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95" autoAdjust="0"/>
  </p:normalViewPr>
  <p:slideViewPr>
    <p:cSldViewPr snapToGrid="0">
      <p:cViewPr varScale="1">
        <p:scale>
          <a:sx n="88" d="100"/>
          <a:sy n="88" d="100"/>
        </p:scale>
        <p:origin x="859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6EAB-B917-4617-B7DA-C06F4166FDA5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120B-6753-4D7A-A43B-B0C1D8D42D6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objective</a:t>
            </a:r>
          </a:p>
          <a:p>
            <a:r>
              <a:rPr lang="en-GB" dirty="0"/>
              <a:t>Our analysis will focus on Lisbon’s resort since that was the data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7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sv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289768C-FDBB-40BC-885C-50AFF8E80B30}"/>
              </a:ext>
            </a:extLst>
          </p:cNvPr>
          <p:cNvSpPr/>
          <p:nvPr/>
        </p:nvSpPr>
        <p:spPr>
          <a:xfrm>
            <a:off x="4257121" y="1785544"/>
            <a:ext cx="7274478" cy="4627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04" y="2002757"/>
            <a:ext cx="1899269" cy="45802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Hotel chain C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577" y="2472096"/>
            <a:ext cx="5134254" cy="311262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 predictive models to forecast net demand based on reservations on-the-books.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better price and overbooking policies.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Identify high cancellation likelihood bookings.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Implement actions to prevent cancellation.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Reduce cancellations to a rate of 20%. 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/>
              <a:t>Create a prediction app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84F27-3952-43F1-868D-FBE58BFE6F18}"/>
              </a:ext>
            </a:extLst>
          </p:cNvPr>
          <p:cNvSpPr txBox="1"/>
          <p:nvPr/>
        </p:nvSpPr>
        <p:spPr>
          <a:xfrm>
            <a:off x="9225170" y="134695"/>
            <a:ext cx="28094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business goals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nosso</a:t>
            </a:r>
            <a:r>
              <a:rPr lang="en-GB" dirty="0">
                <a:solidFill>
                  <a:schemeClr val="bg1"/>
                </a:solidFill>
              </a:rPr>
              <a:t> challenge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overview do business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08A16-65FA-41E6-B9F4-82566040A64F}"/>
              </a:ext>
            </a:extLst>
          </p:cNvPr>
          <p:cNvGrpSpPr/>
          <p:nvPr/>
        </p:nvGrpSpPr>
        <p:grpSpPr>
          <a:xfrm>
            <a:off x="900266" y="2542852"/>
            <a:ext cx="1539016" cy="3112622"/>
            <a:chOff x="900266" y="2542852"/>
            <a:chExt cx="1539016" cy="31126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27057F-2D52-4A2A-86E2-EA92B266A66A}"/>
                </a:ext>
              </a:extLst>
            </p:cNvPr>
            <p:cNvGrpSpPr/>
            <p:nvPr/>
          </p:nvGrpSpPr>
          <p:grpSpPr>
            <a:xfrm>
              <a:off x="900266" y="2542852"/>
              <a:ext cx="1539016" cy="3112622"/>
              <a:chOff x="4556984" y="2418111"/>
              <a:chExt cx="1539016" cy="3112622"/>
            </a:xfrm>
          </p:grpSpPr>
          <p:pic>
            <p:nvPicPr>
              <p:cNvPr id="1026" name="Picture 2" descr="Map portugal Royalty Free Vector Image - VectorStock">
                <a:extLst>
                  <a:ext uri="{FF2B5EF4-FFF2-40B4-BE49-F238E27FC236}">
                    <a16:creationId xmlns:a16="http://schemas.microsoft.com/office/drawing/2014/main" id="{5BC03B4A-EFFF-4DB4-A654-705F9DD9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8" b="91019" l="15857" r="79429">
                            <a14:foregroundMark x1="22714" y1="60556" x2="22714" y2="60556"/>
                            <a14:foregroundMark x1="16857" y1="60463" x2="16857" y2="60463"/>
                            <a14:foregroundMark x1="53286" y1="86389" x2="53286" y2="86389"/>
                            <a14:foregroundMark x1="47714" y1="90093" x2="47714" y2="90093"/>
                            <a14:foregroundMark x1="28000" y1="90648" x2="28000" y2="90648"/>
                            <a14:foregroundMark x1="49429" y1="90926" x2="49429" y2="90926"/>
                            <a14:foregroundMark x1="28000" y1="91019" x2="28000" y2="91019"/>
                            <a14:foregroundMark x1="37143" y1="5370" x2="37143" y2="5370"/>
                            <a14:foregroundMark x1="74571" y1="4722" x2="74571" y2="4722"/>
                            <a14:foregroundMark x1="40286" y1="2870" x2="40286" y2="2870"/>
                            <a14:foregroundMark x1="79571" y1="10741" x2="79571" y2="10741"/>
                            <a14:foregroundMark x1="15857" y1="60093" x2="15857" y2="6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4" t="18" r="15123" b="7941"/>
              <a:stretch/>
            </p:blipFill>
            <p:spPr bwMode="auto">
              <a:xfrm>
                <a:off x="4556984" y="2418111"/>
                <a:ext cx="1539016" cy="3112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0102A-0D3B-4A3D-A395-EB5E1B4988AB}"/>
                  </a:ext>
                </a:extLst>
              </p:cNvPr>
              <p:cNvSpPr/>
              <p:nvPr/>
            </p:nvSpPr>
            <p:spPr>
              <a:xfrm>
                <a:off x="5126624" y="5152622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99DC1C-A474-4D4B-8BA5-B7D1725FD675}"/>
                  </a:ext>
                </a:extLst>
              </p:cNvPr>
              <p:cNvSpPr/>
              <p:nvPr/>
            </p:nvSpPr>
            <p:spPr>
              <a:xfrm>
                <a:off x="4618849" y="4199400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2E883-9D32-4960-974D-CD9BEFD88F56}"/>
                </a:ext>
              </a:extLst>
            </p:cNvPr>
            <p:cNvSpPr/>
            <p:nvPr/>
          </p:nvSpPr>
          <p:spPr>
            <a:xfrm>
              <a:off x="1450580" y="5261729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A5E3-CDA0-4E3D-8649-0956C35887B0}"/>
                </a:ext>
              </a:extLst>
            </p:cNvPr>
            <p:cNvSpPr/>
            <p:nvPr/>
          </p:nvSpPr>
          <p:spPr>
            <a:xfrm>
              <a:off x="912530" y="430850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H2</a:t>
              </a:r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7BCC9E6-9D99-4C25-975F-9A7614B82A52}"/>
              </a:ext>
            </a:extLst>
          </p:cNvPr>
          <p:cNvSpPr/>
          <p:nvPr/>
        </p:nvSpPr>
        <p:spPr>
          <a:xfrm>
            <a:off x="2488883" y="3878318"/>
            <a:ext cx="1539016" cy="457200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F55A6-762E-4CE0-8C7B-415072614C1C}"/>
              </a:ext>
            </a:extLst>
          </p:cNvPr>
          <p:cNvSpPr txBox="1"/>
          <p:nvPr/>
        </p:nvSpPr>
        <p:spPr>
          <a:xfrm>
            <a:off x="9225170" y="53507"/>
            <a:ext cx="280946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r>
              <a:rPr lang="en-GB" dirty="0">
                <a:solidFill>
                  <a:schemeClr val="bg1"/>
                </a:solidFill>
              </a:rPr>
              <a:t> (in terms of data)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importancia</a:t>
            </a:r>
            <a:r>
              <a:rPr lang="en-GB" dirty="0">
                <a:solidFill>
                  <a:schemeClr val="bg1"/>
                </a:solidFill>
              </a:rPr>
              <a:t> do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Confusion matrix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Resultados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Marcador de Posição de Conteúdo 21">
            <a:extLst>
              <a:ext uri="{FF2B5EF4-FFF2-40B4-BE49-F238E27FC236}">
                <a16:creationId xmlns:a16="http://schemas.microsoft.com/office/drawing/2014/main" id="{E9B4A906-761A-4FA0-8244-6D57D9DEC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3781" y="2126477"/>
            <a:ext cx="4754880" cy="4023360"/>
          </a:xfrm>
        </p:spPr>
        <p:txBody>
          <a:bodyPr/>
          <a:lstStyle/>
          <a:p>
            <a:pPr lvl="0" algn="ctr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 Cancellation proportion according to the most important feature</a:t>
            </a:r>
            <a:endParaRPr lang="en-GB" dirty="0"/>
          </a:p>
          <a:p>
            <a:pPr marL="0" lvl="0" indent="0" algn="ctr">
              <a:buNone/>
            </a:pPr>
            <a:endParaRPr lang="en-GB" dirty="0"/>
          </a:p>
          <a:p>
            <a:pPr marL="0" lvl="0" indent="0" algn="ctr">
              <a:buNone/>
            </a:pPr>
            <a:endParaRPr lang="en-GB" dirty="0"/>
          </a:p>
          <a:p>
            <a:pPr marL="0" lvl="0" indent="0" algn="ctr">
              <a:buNone/>
            </a:pPr>
            <a:endParaRPr lang="en-GB" dirty="0"/>
          </a:p>
          <a:p>
            <a:pPr marL="0" lvl="0" indent="0" algn="ctr">
              <a:buNone/>
            </a:pPr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F55A6-762E-4CE0-8C7B-415072614C1C}"/>
              </a:ext>
            </a:extLst>
          </p:cNvPr>
          <p:cNvSpPr txBox="1"/>
          <p:nvPr/>
        </p:nvSpPr>
        <p:spPr>
          <a:xfrm>
            <a:off x="9225170" y="53507"/>
            <a:ext cx="280946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Mostrar</a:t>
            </a:r>
            <a:r>
              <a:rPr lang="en-GB" dirty="0">
                <a:solidFill>
                  <a:schemeClr val="bg1"/>
                </a:solidFill>
              </a:rPr>
              <a:t> um </a:t>
            </a:r>
            <a:r>
              <a:rPr lang="en-GB" dirty="0" err="1">
                <a:solidFill>
                  <a:schemeClr val="bg1"/>
                </a:solidFill>
              </a:rPr>
              <a:t>pouco</a:t>
            </a:r>
            <a:r>
              <a:rPr lang="en-GB" dirty="0">
                <a:solidFill>
                  <a:schemeClr val="bg1"/>
                </a:solidFill>
              </a:rPr>
              <a:t> dos dados (</a:t>
            </a:r>
            <a:r>
              <a:rPr lang="en-GB" dirty="0" err="1">
                <a:solidFill>
                  <a:schemeClr val="bg1"/>
                </a:solidFill>
              </a:rPr>
              <a:t>visualizacoes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Grafico</a:t>
            </a:r>
            <a:r>
              <a:rPr lang="en-GB" dirty="0">
                <a:solidFill>
                  <a:schemeClr val="bg1"/>
                </a:solidFill>
              </a:rPr>
              <a:t> Mutual/ Main variables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113300B-5186-4811-8063-80FF753AA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757" y="2991250"/>
            <a:ext cx="3674762" cy="372556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315257-2B06-4889-842D-919E63AFCD37}"/>
              </a:ext>
            </a:extLst>
          </p:cNvPr>
          <p:cNvSpPr txBox="1">
            <a:spLocks/>
          </p:cNvSpPr>
          <p:nvPr/>
        </p:nvSpPr>
        <p:spPr>
          <a:xfrm>
            <a:off x="3718560" y="2126477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Tw Cen MT" panose="020B0602020104020603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 Best features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r>
              <a:rPr lang="en-GB" dirty="0"/>
              <a:t>c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80A83-E6B0-40EA-98A6-831D3B381480}"/>
              </a:ext>
            </a:extLst>
          </p:cNvPr>
          <p:cNvSpPr txBox="1">
            <a:spLocks/>
          </p:cNvSpPr>
          <p:nvPr/>
        </p:nvSpPr>
        <p:spPr>
          <a:xfrm>
            <a:off x="-9749" y="2126477"/>
            <a:ext cx="439750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Tw Cen MT" panose="020B0602020104020603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 Cancellation proportion in the dataset (42%)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EAFC0B2-E9E6-4991-BCF6-4FB6FBA3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8" y="2991250"/>
            <a:ext cx="4040132" cy="26003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86D6DD9-02F8-4343-AF91-D67C5FC7F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871" y="2976109"/>
            <a:ext cx="3767191" cy="372556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3D862689-9965-4801-9EBC-0F515CC515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" y="6107861"/>
            <a:ext cx="1298952" cy="6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Dataset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  <a:r>
              <a:rPr lang="en-GB" dirty="0"/>
              <a:t>: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Limited dataset – 79330 observations</a:t>
            </a:r>
          </a:p>
          <a:p>
            <a:pPr marL="0" lvl="0" indent="0">
              <a:buNone/>
            </a:pPr>
            <a:endParaRPr lang="en-GB" dirty="0"/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</a:rPr>
              <a:t>Data quality: ~30%</a:t>
            </a:r>
            <a:r>
              <a:rPr lang="en-GB" dirty="0"/>
              <a:t> of what seemed to be duplicated entries</a:t>
            </a:r>
            <a:br>
              <a:rPr lang="en-GB" dirty="0"/>
            </a:br>
            <a:endParaRPr lang="en-GB" dirty="0"/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Select best features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Identify best prediction model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286000"/>
            <a:ext cx="6015867" cy="4023360"/>
          </a:xfrm>
        </p:spPr>
        <p:txBody>
          <a:bodyPr/>
          <a:lstStyle/>
          <a:p>
            <a:r>
              <a:rPr lang="en-GB" dirty="0"/>
              <a:t>Dataset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solutions</a:t>
            </a:r>
            <a:r>
              <a:rPr lang="en-GB" dirty="0"/>
              <a:t>: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2150" dirty="0"/>
              <a:t>Analysis and removal useless information (missing values, inconsistent data and outliers)</a:t>
            </a:r>
            <a:r>
              <a:rPr lang="en-GB" sz="2100" dirty="0"/>
              <a:t>	</a:t>
            </a:r>
            <a:r>
              <a:rPr lang="en-GB" dirty="0"/>
              <a:t> </a:t>
            </a:r>
          </a:p>
          <a:p>
            <a:pPr marL="0" lv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60" y="6203967"/>
            <a:ext cx="1147018" cy="613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4485E-5106-4CB6-BCB3-ADAF963F9A57}"/>
              </a:ext>
            </a:extLst>
          </p:cNvPr>
          <p:cNvSpPr txBox="1"/>
          <p:nvPr/>
        </p:nvSpPr>
        <p:spPr>
          <a:xfrm>
            <a:off x="7712765" y="585216"/>
            <a:ext cx="28094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algoritmos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utilizados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variables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5B1CF9-29D4-4AEB-8BEA-888814A66380}"/>
              </a:ext>
            </a:extLst>
          </p:cNvPr>
          <p:cNvSpPr txBox="1">
            <a:spLocks/>
          </p:cNvSpPr>
          <p:nvPr/>
        </p:nvSpPr>
        <p:spPr>
          <a:xfrm>
            <a:off x="5989318" y="3204333"/>
            <a:ext cx="601586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	</a:t>
            </a:r>
            <a:r>
              <a:rPr lang="en-GB" dirty="0"/>
              <a:t> </a:t>
            </a:r>
          </a:p>
          <a:p>
            <a:pPr>
              <a:buFont typeface="Tw Cen MT" panose="020B0602020104020603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Keep the duplicates and better distribute them between train and test dataset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AE8B514-06AD-4095-83E7-C066A66851E6}"/>
              </a:ext>
            </a:extLst>
          </p:cNvPr>
          <p:cNvSpPr txBox="1">
            <a:spLocks/>
          </p:cNvSpPr>
          <p:nvPr/>
        </p:nvSpPr>
        <p:spPr>
          <a:xfrm>
            <a:off x="5989317" y="4261103"/>
            <a:ext cx="601586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	</a:t>
            </a:r>
            <a:r>
              <a:rPr lang="en-GB" dirty="0"/>
              <a:t> </a:t>
            </a:r>
          </a:p>
          <a:p>
            <a:pPr>
              <a:buFont typeface="Tw Cen MT" panose="020B0602020104020603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Mutual Information Classifier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C041BB-60BD-48CE-AB5C-AEAB47C47B2A}"/>
              </a:ext>
            </a:extLst>
          </p:cNvPr>
          <p:cNvSpPr txBox="1">
            <a:spLocks/>
          </p:cNvSpPr>
          <p:nvPr/>
        </p:nvSpPr>
        <p:spPr>
          <a:xfrm>
            <a:off x="5989317" y="5216013"/>
            <a:ext cx="601586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	</a:t>
            </a:r>
            <a:r>
              <a:rPr lang="en-GB" dirty="0"/>
              <a:t> </a:t>
            </a:r>
          </a:p>
          <a:p>
            <a:pPr>
              <a:buFont typeface="Tw Cen MT" panose="020B0602020104020603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Algorithms considered: Decision Tree, Gradient Boosting, AdaBoost, Random Forest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Tw Cen MT" panose="020B0602020104020603" pitchFamily="34" charset="0"/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 </a:t>
            </a:r>
            <a:r>
              <a:rPr lang="en-GB" dirty="0" err="1"/>
              <a:t>aways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AB109-6D42-45E9-B0D2-0FFACDDC377E}"/>
              </a:ext>
            </a:extLst>
          </p:cNvPr>
          <p:cNvSpPr txBox="1"/>
          <p:nvPr/>
        </p:nvSpPr>
        <p:spPr>
          <a:xfrm>
            <a:off x="7712765" y="585216"/>
            <a:ext cx="28094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4 or so main conclusions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FBBB88-1425-4F59-B689-64D518A0CD33}"/>
              </a:ext>
            </a:extLst>
          </p:cNvPr>
          <p:cNvSpPr txBox="1">
            <a:spLocks/>
          </p:cNvSpPr>
          <p:nvPr/>
        </p:nvSpPr>
        <p:spPr>
          <a:xfrm>
            <a:off x="1301376" y="1902256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Best model: Random Forest </a:t>
            </a:r>
            <a:br>
              <a:rPr lang="en-GB" dirty="0"/>
            </a:br>
            <a:endParaRPr lang="en-GB" sz="1500" dirty="0"/>
          </a:p>
          <a:p>
            <a:endParaRPr lang="en-GB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FFE5CB-BF06-4338-858E-50EB1675A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6" y="2313157"/>
            <a:ext cx="4192531" cy="14762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24F01D-BAE3-42F4-8624-9995AFC8E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376" y="4257141"/>
            <a:ext cx="3217410" cy="25602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D32A2A-8DB4-47EE-B94C-8A57A7784822}"/>
              </a:ext>
            </a:extLst>
          </p:cNvPr>
          <p:cNvSpPr txBox="1">
            <a:spLocks/>
          </p:cNvSpPr>
          <p:nvPr/>
        </p:nvSpPr>
        <p:spPr>
          <a:xfrm>
            <a:off x="1788936" y="3849091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Confusion Matrix</a:t>
            </a:r>
            <a:br>
              <a:rPr lang="en-GB" dirty="0"/>
            </a:br>
            <a:endParaRPr lang="en-GB" sz="1500" dirty="0"/>
          </a:p>
          <a:p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993391-8A9E-435C-8ADB-D7BCE40C3988}"/>
              </a:ext>
            </a:extLst>
          </p:cNvPr>
          <p:cNvSpPr txBox="1">
            <a:spLocks/>
          </p:cNvSpPr>
          <p:nvPr/>
        </p:nvSpPr>
        <p:spPr>
          <a:xfrm>
            <a:off x="5989320" y="1902256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w Cen MT" panose="020B0602020104020603" pitchFamily="34" charset="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dirty="0"/>
              <a:t>Predictive App</a:t>
            </a:r>
            <a:br>
              <a:rPr lang="en-GB" dirty="0"/>
            </a:br>
            <a:endParaRPr lang="en-GB" sz="1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4285</TotalTime>
  <Words>268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Key Findings</vt:lpstr>
      <vt:lpstr>Project Plan</vt:lpstr>
      <vt:lpstr>Key Take aways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Pedro Henrique Medeiros de Oliveira</cp:lastModifiedBy>
  <cp:revision>40</cp:revision>
  <dcterms:created xsi:type="dcterms:W3CDTF">2021-03-09T18:41:50Z</dcterms:created>
  <dcterms:modified xsi:type="dcterms:W3CDTF">2021-03-14T21:10:57Z</dcterms:modified>
</cp:coreProperties>
</file>