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61" r:id="rId5"/>
    <p:sldId id="262" r:id="rId6"/>
    <p:sldId id="263" r:id="rId7"/>
    <p:sldId id="266" r:id="rId8"/>
    <p:sldId id="267"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5"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EC872E-7F61-45B0-84AC-C53BFD3BA7D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F214A19-928C-4CC6-A3C8-CA6186B50128}">
      <dgm:prSet custT="1"/>
      <dgm:spPr/>
      <dgm:t>
        <a:bodyPr/>
        <a:lstStyle/>
        <a:p>
          <a:pPr algn="ctr"/>
          <a:r>
            <a:rPr lang="en-IN" sz="3600" b="0" dirty="0"/>
            <a:t>Time series analysis is the backbone for forecasting analysis, specific to time-based problem statements.</a:t>
          </a:r>
          <a:endParaRPr lang="en-US" sz="3600" b="0" dirty="0"/>
        </a:p>
      </dgm:t>
    </dgm:pt>
    <dgm:pt modelId="{D48F9C62-4284-42E6-AE12-27593E1AF9F5}" type="parTrans" cxnId="{0BB7CBFE-4CDB-40F8-875B-28ECDF1963AD}">
      <dgm:prSet/>
      <dgm:spPr/>
      <dgm:t>
        <a:bodyPr/>
        <a:lstStyle/>
        <a:p>
          <a:endParaRPr lang="en-US"/>
        </a:p>
      </dgm:t>
    </dgm:pt>
    <dgm:pt modelId="{CE5835C3-65DF-4A01-9173-2E4912DA8730}" type="sibTrans" cxnId="{0BB7CBFE-4CDB-40F8-875B-28ECDF1963AD}">
      <dgm:prSet/>
      <dgm:spPr/>
      <dgm:t>
        <a:bodyPr/>
        <a:lstStyle/>
        <a:p>
          <a:endParaRPr lang="en-US"/>
        </a:p>
      </dgm:t>
    </dgm:pt>
    <dgm:pt modelId="{01C93A04-2B59-4240-89D0-5E50051B16FA}">
      <dgm:prSet/>
      <dgm:spPr/>
      <dgm:t>
        <a:bodyPr/>
        <a:lstStyle/>
        <a:p>
          <a:r>
            <a:rPr lang="en-IN" dirty="0" err="1"/>
            <a:t>Analyzing</a:t>
          </a:r>
          <a:r>
            <a:rPr lang="en-IN" dirty="0"/>
            <a:t> the historical dataset and it’s patterns</a:t>
          </a:r>
          <a:endParaRPr lang="en-US" dirty="0"/>
        </a:p>
      </dgm:t>
    </dgm:pt>
    <dgm:pt modelId="{A4CE029D-64A6-43EE-AF2D-210C2A2ED78C}" type="parTrans" cxnId="{F03A877B-13D1-4949-9EB6-0D02CFA39FC7}">
      <dgm:prSet/>
      <dgm:spPr/>
      <dgm:t>
        <a:bodyPr/>
        <a:lstStyle/>
        <a:p>
          <a:endParaRPr lang="en-US"/>
        </a:p>
      </dgm:t>
    </dgm:pt>
    <dgm:pt modelId="{415FC698-9078-4028-B629-712CDFF937BE}" type="sibTrans" cxnId="{F03A877B-13D1-4949-9EB6-0D02CFA39FC7}">
      <dgm:prSet/>
      <dgm:spPr/>
      <dgm:t>
        <a:bodyPr/>
        <a:lstStyle/>
        <a:p>
          <a:endParaRPr lang="en-US"/>
        </a:p>
      </dgm:t>
    </dgm:pt>
    <dgm:pt modelId="{3C7A8FC3-E06E-49DB-9918-B220533026E1}">
      <dgm:prSet/>
      <dgm:spPr/>
      <dgm:t>
        <a:bodyPr/>
        <a:lstStyle/>
        <a:p>
          <a:r>
            <a:rPr lang="en-IN" dirty="0"/>
            <a:t>Understanding and matching the current situation with patterns derived from the previous stage.</a:t>
          </a:r>
          <a:endParaRPr lang="en-US" dirty="0"/>
        </a:p>
      </dgm:t>
    </dgm:pt>
    <dgm:pt modelId="{6E8E7F97-B917-4C94-891F-BED480D30F42}" type="parTrans" cxnId="{45C562FB-CC40-469B-8D59-28DB33E272A5}">
      <dgm:prSet/>
      <dgm:spPr/>
      <dgm:t>
        <a:bodyPr/>
        <a:lstStyle/>
        <a:p>
          <a:endParaRPr lang="en-US"/>
        </a:p>
      </dgm:t>
    </dgm:pt>
    <dgm:pt modelId="{C98F856A-D82D-410D-85F2-2F778C54F209}" type="sibTrans" cxnId="{45C562FB-CC40-469B-8D59-28DB33E272A5}">
      <dgm:prSet/>
      <dgm:spPr/>
      <dgm:t>
        <a:bodyPr/>
        <a:lstStyle/>
        <a:p>
          <a:endParaRPr lang="en-US"/>
        </a:p>
      </dgm:t>
    </dgm:pt>
    <dgm:pt modelId="{FB1B9962-F17B-4BA9-A4D7-863DE6127279}">
      <dgm:prSet/>
      <dgm:spPr/>
      <dgm:t>
        <a:bodyPr/>
        <a:lstStyle/>
        <a:p>
          <a:r>
            <a:rPr lang="en-IN" dirty="0"/>
            <a:t>Understanding the factor(s) influencing certain variable(s) in different periods.</a:t>
          </a:r>
          <a:endParaRPr lang="en-US" dirty="0"/>
        </a:p>
      </dgm:t>
    </dgm:pt>
    <dgm:pt modelId="{2773C540-E78A-4C85-B246-58DD70920518}" type="parTrans" cxnId="{95321388-45E1-4655-BB38-5112E4819F4E}">
      <dgm:prSet/>
      <dgm:spPr/>
      <dgm:t>
        <a:bodyPr/>
        <a:lstStyle/>
        <a:p>
          <a:endParaRPr lang="en-US"/>
        </a:p>
      </dgm:t>
    </dgm:pt>
    <dgm:pt modelId="{C0DB81ED-52E5-4728-B55E-E1DC2C232B30}" type="sibTrans" cxnId="{95321388-45E1-4655-BB38-5112E4819F4E}">
      <dgm:prSet/>
      <dgm:spPr/>
      <dgm:t>
        <a:bodyPr/>
        <a:lstStyle/>
        <a:p>
          <a:endParaRPr lang="en-US"/>
        </a:p>
      </dgm:t>
    </dgm:pt>
    <dgm:pt modelId="{6EFEFD97-9F18-4CD7-A2C5-1D76F435FE64}" type="pres">
      <dgm:prSet presAssocID="{B1EC872E-7F61-45B0-84AC-C53BFD3BA7DC}" presName="vert0" presStyleCnt="0">
        <dgm:presLayoutVars>
          <dgm:dir/>
          <dgm:animOne val="branch"/>
          <dgm:animLvl val="lvl"/>
        </dgm:presLayoutVars>
      </dgm:prSet>
      <dgm:spPr/>
    </dgm:pt>
    <dgm:pt modelId="{0D44416A-2F3A-47FA-950A-5D352A63732A}" type="pres">
      <dgm:prSet presAssocID="{7F214A19-928C-4CC6-A3C8-CA6186B50128}" presName="thickLine" presStyleLbl="alignNode1" presStyleIdx="0" presStyleCnt="1"/>
      <dgm:spPr/>
    </dgm:pt>
    <dgm:pt modelId="{BDF6C5DB-FF0B-4A10-A228-9D5251B91D2D}" type="pres">
      <dgm:prSet presAssocID="{7F214A19-928C-4CC6-A3C8-CA6186B50128}" presName="horz1" presStyleCnt="0"/>
      <dgm:spPr/>
    </dgm:pt>
    <dgm:pt modelId="{D8B89A30-31B1-485F-999A-B3905E003CA9}" type="pres">
      <dgm:prSet presAssocID="{7F214A19-928C-4CC6-A3C8-CA6186B50128}" presName="tx1" presStyleLbl="revTx" presStyleIdx="0" presStyleCnt="4" custScaleX="206844"/>
      <dgm:spPr/>
    </dgm:pt>
    <dgm:pt modelId="{CBD591FE-EC74-43F9-BF32-95729568F23C}" type="pres">
      <dgm:prSet presAssocID="{7F214A19-928C-4CC6-A3C8-CA6186B50128}" presName="vert1" presStyleCnt="0"/>
      <dgm:spPr/>
    </dgm:pt>
    <dgm:pt modelId="{64BBCD41-0AC6-4B03-A80B-9B65F07BE1F4}" type="pres">
      <dgm:prSet presAssocID="{01C93A04-2B59-4240-89D0-5E50051B16FA}" presName="vertSpace2a" presStyleCnt="0"/>
      <dgm:spPr/>
    </dgm:pt>
    <dgm:pt modelId="{89C691BD-04F6-45B1-BB1C-C01BF52F8605}" type="pres">
      <dgm:prSet presAssocID="{01C93A04-2B59-4240-89D0-5E50051B16FA}" presName="horz2" presStyleCnt="0"/>
      <dgm:spPr/>
    </dgm:pt>
    <dgm:pt modelId="{DEF2B157-76F5-4F80-A10A-005275F9F352}" type="pres">
      <dgm:prSet presAssocID="{01C93A04-2B59-4240-89D0-5E50051B16FA}" presName="horzSpace2" presStyleCnt="0"/>
      <dgm:spPr/>
    </dgm:pt>
    <dgm:pt modelId="{1255F7F4-08E8-42CF-8E55-94CB9518FFDC}" type="pres">
      <dgm:prSet presAssocID="{01C93A04-2B59-4240-89D0-5E50051B16FA}" presName="tx2" presStyleLbl="revTx" presStyleIdx="1" presStyleCnt="4"/>
      <dgm:spPr/>
    </dgm:pt>
    <dgm:pt modelId="{E6568B64-901E-4359-AB29-B99D9541CFBD}" type="pres">
      <dgm:prSet presAssocID="{01C93A04-2B59-4240-89D0-5E50051B16FA}" presName="vert2" presStyleCnt="0"/>
      <dgm:spPr/>
    </dgm:pt>
    <dgm:pt modelId="{86DE6446-FD05-4297-9543-FF73039F6FC5}" type="pres">
      <dgm:prSet presAssocID="{01C93A04-2B59-4240-89D0-5E50051B16FA}" presName="thinLine2b" presStyleLbl="callout" presStyleIdx="0" presStyleCnt="3"/>
      <dgm:spPr/>
    </dgm:pt>
    <dgm:pt modelId="{6D88CD18-8682-4B2A-A4D8-18C2A7A15A32}" type="pres">
      <dgm:prSet presAssocID="{01C93A04-2B59-4240-89D0-5E50051B16FA}" presName="vertSpace2b" presStyleCnt="0"/>
      <dgm:spPr/>
    </dgm:pt>
    <dgm:pt modelId="{DE5EEA27-ADA8-4692-A52F-02ED1D4AE407}" type="pres">
      <dgm:prSet presAssocID="{3C7A8FC3-E06E-49DB-9918-B220533026E1}" presName="horz2" presStyleCnt="0"/>
      <dgm:spPr/>
    </dgm:pt>
    <dgm:pt modelId="{92CBFFB5-12C9-4795-AECA-53E5C4DD3CF4}" type="pres">
      <dgm:prSet presAssocID="{3C7A8FC3-E06E-49DB-9918-B220533026E1}" presName="horzSpace2" presStyleCnt="0"/>
      <dgm:spPr/>
    </dgm:pt>
    <dgm:pt modelId="{02A1C6DB-0EF8-4A18-A5D9-19FD4AA9C410}" type="pres">
      <dgm:prSet presAssocID="{3C7A8FC3-E06E-49DB-9918-B220533026E1}" presName="tx2" presStyleLbl="revTx" presStyleIdx="2" presStyleCnt="4"/>
      <dgm:spPr/>
    </dgm:pt>
    <dgm:pt modelId="{865F1F30-7367-47FF-A4D3-F7C09C63EBAC}" type="pres">
      <dgm:prSet presAssocID="{3C7A8FC3-E06E-49DB-9918-B220533026E1}" presName="vert2" presStyleCnt="0"/>
      <dgm:spPr/>
    </dgm:pt>
    <dgm:pt modelId="{DC988A66-7DB7-4525-8061-93D3149B02C0}" type="pres">
      <dgm:prSet presAssocID="{3C7A8FC3-E06E-49DB-9918-B220533026E1}" presName="thinLine2b" presStyleLbl="callout" presStyleIdx="1" presStyleCnt="3"/>
      <dgm:spPr/>
    </dgm:pt>
    <dgm:pt modelId="{24937AA6-7EF3-4B8A-AB43-EDFFEE419DF8}" type="pres">
      <dgm:prSet presAssocID="{3C7A8FC3-E06E-49DB-9918-B220533026E1}" presName="vertSpace2b" presStyleCnt="0"/>
      <dgm:spPr/>
    </dgm:pt>
    <dgm:pt modelId="{19AF27D2-80D0-4B9E-BA45-3E66F705639C}" type="pres">
      <dgm:prSet presAssocID="{FB1B9962-F17B-4BA9-A4D7-863DE6127279}" presName="horz2" presStyleCnt="0"/>
      <dgm:spPr/>
    </dgm:pt>
    <dgm:pt modelId="{3075B7E8-5B38-4311-809B-E9CFF09FE72F}" type="pres">
      <dgm:prSet presAssocID="{FB1B9962-F17B-4BA9-A4D7-863DE6127279}" presName="horzSpace2" presStyleCnt="0"/>
      <dgm:spPr/>
    </dgm:pt>
    <dgm:pt modelId="{50601D01-99E9-41DF-B5FA-A6763A7D6DE3}" type="pres">
      <dgm:prSet presAssocID="{FB1B9962-F17B-4BA9-A4D7-863DE6127279}" presName="tx2" presStyleLbl="revTx" presStyleIdx="3" presStyleCnt="4"/>
      <dgm:spPr/>
    </dgm:pt>
    <dgm:pt modelId="{E33D7DF3-0BBA-48E1-B6B2-5A2DD7A302F9}" type="pres">
      <dgm:prSet presAssocID="{FB1B9962-F17B-4BA9-A4D7-863DE6127279}" presName="vert2" presStyleCnt="0"/>
      <dgm:spPr/>
    </dgm:pt>
    <dgm:pt modelId="{A85A3F28-F6A7-4201-B134-B179BB835317}" type="pres">
      <dgm:prSet presAssocID="{FB1B9962-F17B-4BA9-A4D7-863DE6127279}" presName="thinLine2b" presStyleLbl="callout" presStyleIdx="2" presStyleCnt="3"/>
      <dgm:spPr/>
    </dgm:pt>
    <dgm:pt modelId="{9C3E9E62-55BE-4BAA-8801-7A9F84545E21}" type="pres">
      <dgm:prSet presAssocID="{FB1B9962-F17B-4BA9-A4D7-863DE6127279}" presName="vertSpace2b" presStyleCnt="0"/>
      <dgm:spPr/>
    </dgm:pt>
  </dgm:ptLst>
  <dgm:cxnLst>
    <dgm:cxn modelId="{6BA3BC1B-F827-4E63-BB35-E19281D175C8}" type="presOf" srcId="{FB1B9962-F17B-4BA9-A4D7-863DE6127279}" destId="{50601D01-99E9-41DF-B5FA-A6763A7D6DE3}" srcOrd="0" destOrd="0" presId="urn:microsoft.com/office/officeart/2008/layout/LinedList"/>
    <dgm:cxn modelId="{3FD23264-7E91-4101-9F42-1C7C7C584C42}" type="presOf" srcId="{B1EC872E-7F61-45B0-84AC-C53BFD3BA7DC}" destId="{6EFEFD97-9F18-4CD7-A2C5-1D76F435FE64}" srcOrd="0" destOrd="0" presId="urn:microsoft.com/office/officeart/2008/layout/LinedList"/>
    <dgm:cxn modelId="{36D45652-E1EC-46ED-9C58-518480BEBFD7}" type="presOf" srcId="{01C93A04-2B59-4240-89D0-5E50051B16FA}" destId="{1255F7F4-08E8-42CF-8E55-94CB9518FFDC}" srcOrd="0" destOrd="0" presId="urn:microsoft.com/office/officeart/2008/layout/LinedList"/>
    <dgm:cxn modelId="{F03A877B-13D1-4949-9EB6-0D02CFA39FC7}" srcId="{7F214A19-928C-4CC6-A3C8-CA6186B50128}" destId="{01C93A04-2B59-4240-89D0-5E50051B16FA}" srcOrd="0" destOrd="0" parTransId="{A4CE029D-64A6-43EE-AF2D-210C2A2ED78C}" sibTransId="{415FC698-9078-4028-B629-712CDFF937BE}"/>
    <dgm:cxn modelId="{95321388-45E1-4655-BB38-5112E4819F4E}" srcId="{7F214A19-928C-4CC6-A3C8-CA6186B50128}" destId="{FB1B9962-F17B-4BA9-A4D7-863DE6127279}" srcOrd="2" destOrd="0" parTransId="{2773C540-E78A-4C85-B246-58DD70920518}" sibTransId="{C0DB81ED-52E5-4728-B55E-E1DC2C232B30}"/>
    <dgm:cxn modelId="{40E57694-D2C0-4E16-9C0D-AF08E3DAEF65}" type="presOf" srcId="{7F214A19-928C-4CC6-A3C8-CA6186B50128}" destId="{D8B89A30-31B1-485F-999A-B3905E003CA9}" srcOrd="0" destOrd="0" presId="urn:microsoft.com/office/officeart/2008/layout/LinedList"/>
    <dgm:cxn modelId="{F712F9DD-013E-4C60-9C90-C5C7722510E3}" type="presOf" srcId="{3C7A8FC3-E06E-49DB-9918-B220533026E1}" destId="{02A1C6DB-0EF8-4A18-A5D9-19FD4AA9C410}" srcOrd="0" destOrd="0" presId="urn:microsoft.com/office/officeart/2008/layout/LinedList"/>
    <dgm:cxn modelId="{45C562FB-CC40-469B-8D59-28DB33E272A5}" srcId="{7F214A19-928C-4CC6-A3C8-CA6186B50128}" destId="{3C7A8FC3-E06E-49DB-9918-B220533026E1}" srcOrd="1" destOrd="0" parTransId="{6E8E7F97-B917-4C94-891F-BED480D30F42}" sibTransId="{C98F856A-D82D-410D-85F2-2F778C54F209}"/>
    <dgm:cxn modelId="{0BB7CBFE-4CDB-40F8-875B-28ECDF1963AD}" srcId="{B1EC872E-7F61-45B0-84AC-C53BFD3BA7DC}" destId="{7F214A19-928C-4CC6-A3C8-CA6186B50128}" srcOrd="0" destOrd="0" parTransId="{D48F9C62-4284-42E6-AE12-27593E1AF9F5}" sibTransId="{CE5835C3-65DF-4A01-9173-2E4912DA8730}"/>
    <dgm:cxn modelId="{F59EE782-0CE7-456C-9333-1553C7B26F76}" type="presParOf" srcId="{6EFEFD97-9F18-4CD7-A2C5-1D76F435FE64}" destId="{0D44416A-2F3A-47FA-950A-5D352A63732A}" srcOrd="0" destOrd="0" presId="urn:microsoft.com/office/officeart/2008/layout/LinedList"/>
    <dgm:cxn modelId="{0DBA78F4-C418-4943-9356-D23A60BD9FA8}" type="presParOf" srcId="{6EFEFD97-9F18-4CD7-A2C5-1D76F435FE64}" destId="{BDF6C5DB-FF0B-4A10-A228-9D5251B91D2D}" srcOrd="1" destOrd="0" presId="urn:microsoft.com/office/officeart/2008/layout/LinedList"/>
    <dgm:cxn modelId="{97D1EF6B-233A-44A7-9EDC-D614D89E1002}" type="presParOf" srcId="{BDF6C5DB-FF0B-4A10-A228-9D5251B91D2D}" destId="{D8B89A30-31B1-485F-999A-B3905E003CA9}" srcOrd="0" destOrd="0" presId="urn:microsoft.com/office/officeart/2008/layout/LinedList"/>
    <dgm:cxn modelId="{133FCA6B-B354-4D01-9129-1CA7FE67B63A}" type="presParOf" srcId="{BDF6C5DB-FF0B-4A10-A228-9D5251B91D2D}" destId="{CBD591FE-EC74-43F9-BF32-95729568F23C}" srcOrd="1" destOrd="0" presId="urn:microsoft.com/office/officeart/2008/layout/LinedList"/>
    <dgm:cxn modelId="{3ECD8F1B-C30A-481E-B951-37BA8DBA7C80}" type="presParOf" srcId="{CBD591FE-EC74-43F9-BF32-95729568F23C}" destId="{64BBCD41-0AC6-4B03-A80B-9B65F07BE1F4}" srcOrd="0" destOrd="0" presId="urn:microsoft.com/office/officeart/2008/layout/LinedList"/>
    <dgm:cxn modelId="{D194294B-16FD-482B-A28D-FBC71742FF0D}" type="presParOf" srcId="{CBD591FE-EC74-43F9-BF32-95729568F23C}" destId="{89C691BD-04F6-45B1-BB1C-C01BF52F8605}" srcOrd="1" destOrd="0" presId="urn:microsoft.com/office/officeart/2008/layout/LinedList"/>
    <dgm:cxn modelId="{C8C272A3-ECBB-4EB9-A28F-EEB8F0CCC39E}" type="presParOf" srcId="{89C691BD-04F6-45B1-BB1C-C01BF52F8605}" destId="{DEF2B157-76F5-4F80-A10A-005275F9F352}" srcOrd="0" destOrd="0" presId="urn:microsoft.com/office/officeart/2008/layout/LinedList"/>
    <dgm:cxn modelId="{1127A744-5BBB-4327-B60F-262FFBC8C15E}" type="presParOf" srcId="{89C691BD-04F6-45B1-BB1C-C01BF52F8605}" destId="{1255F7F4-08E8-42CF-8E55-94CB9518FFDC}" srcOrd="1" destOrd="0" presId="urn:microsoft.com/office/officeart/2008/layout/LinedList"/>
    <dgm:cxn modelId="{10273B34-39B7-4499-AA2B-369F135A91DD}" type="presParOf" srcId="{89C691BD-04F6-45B1-BB1C-C01BF52F8605}" destId="{E6568B64-901E-4359-AB29-B99D9541CFBD}" srcOrd="2" destOrd="0" presId="urn:microsoft.com/office/officeart/2008/layout/LinedList"/>
    <dgm:cxn modelId="{C5CD4201-CDD7-4EDF-B025-EB59DFAD4A41}" type="presParOf" srcId="{CBD591FE-EC74-43F9-BF32-95729568F23C}" destId="{86DE6446-FD05-4297-9543-FF73039F6FC5}" srcOrd="2" destOrd="0" presId="urn:microsoft.com/office/officeart/2008/layout/LinedList"/>
    <dgm:cxn modelId="{3376A79B-245A-4EED-8D8F-91FF52FFC486}" type="presParOf" srcId="{CBD591FE-EC74-43F9-BF32-95729568F23C}" destId="{6D88CD18-8682-4B2A-A4D8-18C2A7A15A32}" srcOrd="3" destOrd="0" presId="urn:microsoft.com/office/officeart/2008/layout/LinedList"/>
    <dgm:cxn modelId="{8E837DD3-A333-4568-A773-C4681BECAC75}" type="presParOf" srcId="{CBD591FE-EC74-43F9-BF32-95729568F23C}" destId="{DE5EEA27-ADA8-4692-A52F-02ED1D4AE407}" srcOrd="4" destOrd="0" presId="urn:microsoft.com/office/officeart/2008/layout/LinedList"/>
    <dgm:cxn modelId="{461E068C-910E-491B-9355-7F10ACC7D920}" type="presParOf" srcId="{DE5EEA27-ADA8-4692-A52F-02ED1D4AE407}" destId="{92CBFFB5-12C9-4795-AECA-53E5C4DD3CF4}" srcOrd="0" destOrd="0" presId="urn:microsoft.com/office/officeart/2008/layout/LinedList"/>
    <dgm:cxn modelId="{162242AA-48D0-4C18-AB97-3EE18FC05922}" type="presParOf" srcId="{DE5EEA27-ADA8-4692-A52F-02ED1D4AE407}" destId="{02A1C6DB-0EF8-4A18-A5D9-19FD4AA9C410}" srcOrd="1" destOrd="0" presId="urn:microsoft.com/office/officeart/2008/layout/LinedList"/>
    <dgm:cxn modelId="{414BA27A-7212-410A-88D2-9BB279AEAC70}" type="presParOf" srcId="{DE5EEA27-ADA8-4692-A52F-02ED1D4AE407}" destId="{865F1F30-7367-47FF-A4D3-F7C09C63EBAC}" srcOrd="2" destOrd="0" presId="urn:microsoft.com/office/officeart/2008/layout/LinedList"/>
    <dgm:cxn modelId="{F7C8892C-C4FD-4398-99B4-2B33463A16E9}" type="presParOf" srcId="{CBD591FE-EC74-43F9-BF32-95729568F23C}" destId="{DC988A66-7DB7-4525-8061-93D3149B02C0}" srcOrd="5" destOrd="0" presId="urn:microsoft.com/office/officeart/2008/layout/LinedList"/>
    <dgm:cxn modelId="{349DE9F0-8599-4264-9E5B-928443406958}" type="presParOf" srcId="{CBD591FE-EC74-43F9-BF32-95729568F23C}" destId="{24937AA6-7EF3-4B8A-AB43-EDFFEE419DF8}" srcOrd="6" destOrd="0" presId="urn:microsoft.com/office/officeart/2008/layout/LinedList"/>
    <dgm:cxn modelId="{D7F68F14-D28A-4CB3-B1C6-DA3BB0F9A05C}" type="presParOf" srcId="{CBD591FE-EC74-43F9-BF32-95729568F23C}" destId="{19AF27D2-80D0-4B9E-BA45-3E66F705639C}" srcOrd="7" destOrd="0" presId="urn:microsoft.com/office/officeart/2008/layout/LinedList"/>
    <dgm:cxn modelId="{D95E0B17-C2C1-49E0-B558-633E9A5918DA}" type="presParOf" srcId="{19AF27D2-80D0-4B9E-BA45-3E66F705639C}" destId="{3075B7E8-5B38-4311-809B-E9CFF09FE72F}" srcOrd="0" destOrd="0" presId="urn:microsoft.com/office/officeart/2008/layout/LinedList"/>
    <dgm:cxn modelId="{3DCD8BEE-2178-464A-9FA6-59157458AC6D}" type="presParOf" srcId="{19AF27D2-80D0-4B9E-BA45-3E66F705639C}" destId="{50601D01-99E9-41DF-B5FA-A6763A7D6DE3}" srcOrd="1" destOrd="0" presId="urn:microsoft.com/office/officeart/2008/layout/LinedList"/>
    <dgm:cxn modelId="{15765074-8BCD-4152-964E-29921458F7E1}" type="presParOf" srcId="{19AF27D2-80D0-4B9E-BA45-3E66F705639C}" destId="{E33D7DF3-0BBA-48E1-B6B2-5A2DD7A302F9}" srcOrd="2" destOrd="0" presId="urn:microsoft.com/office/officeart/2008/layout/LinedList"/>
    <dgm:cxn modelId="{5BB266D1-273A-45F4-B6F7-2E42B7BD2E9D}" type="presParOf" srcId="{CBD591FE-EC74-43F9-BF32-95729568F23C}" destId="{A85A3F28-F6A7-4201-B134-B179BB835317}" srcOrd="8" destOrd="0" presId="urn:microsoft.com/office/officeart/2008/layout/LinedList"/>
    <dgm:cxn modelId="{9E6AB32C-E158-4CDA-BC84-E4D99F7558B0}" type="presParOf" srcId="{CBD591FE-EC74-43F9-BF32-95729568F23C}" destId="{9C3E9E62-55BE-4BAA-8801-7A9F84545E21}"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496FAF-4DA0-4A6C-842E-BF9BD3F1FB4A}" type="doc">
      <dgm:prSet loTypeId="urn:microsoft.com/office/officeart/2005/8/layout/vList2" loCatId="list" qsTypeId="urn:microsoft.com/office/officeart/2005/8/quickstyle/simple4" qsCatId="simple" csTypeId="urn:microsoft.com/office/officeart/2005/8/colors/accent0_3" csCatId="mainScheme"/>
      <dgm:spPr/>
      <dgm:t>
        <a:bodyPr/>
        <a:lstStyle/>
        <a:p>
          <a:endParaRPr lang="en-US"/>
        </a:p>
      </dgm:t>
    </dgm:pt>
    <dgm:pt modelId="{DE8B45F0-EBC9-4E5C-8195-FB5F4AF1E3C0}">
      <dgm:prSet/>
      <dgm:spPr/>
      <dgm:t>
        <a:bodyPr/>
        <a:lstStyle/>
        <a:p>
          <a:r>
            <a:rPr lang="en-IN" dirty="0"/>
            <a:t>Missing Value are not supported by Time Series Analysis.</a:t>
          </a:r>
          <a:endParaRPr lang="en-US" dirty="0"/>
        </a:p>
      </dgm:t>
    </dgm:pt>
    <dgm:pt modelId="{1FC2E3B2-C74B-495E-91CD-1F05E11FA1A3}" type="parTrans" cxnId="{EEAEF721-938C-40DB-B008-EBFBEFAB9B63}">
      <dgm:prSet/>
      <dgm:spPr/>
      <dgm:t>
        <a:bodyPr/>
        <a:lstStyle/>
        <a:p>
          <a:endParaRPr lang="en-US"/>
        </a:p>
      </dgm:t>
    </dgm:pt>
    <dgm:pt modelId="{41A17D54-9EA7-4D5F-91D9-C0DA19D03436}" type="sibTrans" cxnId="{EEAEF721-938C-40DB-B008-EBFBEFAB9B63}">
      <dgm:prSet/>
      <dgm:spPr/>
      <dgm:t>
        <a:bodyPr/>
        <a:lstStyle/>
        <a:p>
          <a:endParaRPr lang="en-US"/>
        </a:p>
      </dgm:t>
    </dgm:pt>
    <dgm:pt modelId="{71C92525-43D3-4E9E-B54E-6E17E21784E8}">
      <dgm:prSet/>
      <dgm:spPr/>
      <dgm:t>
        <a:bodyPr/>
        <a:lstStyle/>
        <a:p>
          <a:r>
            <a:rPr lang="en-IN" dirty="0"/>
            <a:t>The data points must be linear in their relationship.</a:t>
          </a:r>
          <a:endParaRPr lang="en-US" dirty="0"/>
        </a:p>
      </dgm:t>
    </dgm:pt>
    <dgm:pt modelId="{59BCBB9C-4A38-40F4-AE71-C476AF95A4F6}" type="parTrans" cxnId="{FDC44697-085F-4823-8562-0D22F14BDC32}">
      <dgm:prSet/>
      <dgm:spPr/>
      <dgm:t>
        <a:bodyPr/>
        <a:lstStyle/>
        <a:p>
          <a:endParaRPr lang="en-US"/>
        </a:p>
      </dgm:t>
    </dgm:pt>
    <dgm:pt modelId="{0B0D7F1E-7724-4FAD-BA9A-1C9CAF6479B9}" type="sibTrans" cxnId="{FDC44697-085F-4823-8562-0D22F14BDC32}">
      <dgm:prSet/>
      <dgm:spPr/>
      <dgm:t>
        <a:bodyPr/>
        <a:lstStyle/>
        <a:p>
          <a:endParaRPr lang="en-US"/>
        </a:p>
      </dgm:t>
    </dgm:pt>
    <dgm:pt modelId="{152B4AE4-7FA9-4ABE-B677-CAE15EF1EA34}">
      <dgm:prSet/>
      <dgm:spPr/>
      <dgm:t>
        <a:bodyPr/>
        <a:lstStyle/>
        <a:p>
          <a:r>
            <a:rPr lang="en-IN" dirty="0"/>
            <a:t>Data transformation are mandatory, so they are little expensive.</a:t>
          </a:r>
          <a:endParaRPr lang="en-US" dirty="0"/>
        </a:p>
      </dgm:t>
    </dgm:pt>
    <dgm:pt modelId="{4E93569F-EDCF-4898-93BF-E8C169497112}" type="parTrans" cxnId="{65967C37-436C-4EE2-8191-E4981C055E42}">
      <dgm:prSet/>
      <dgm:spPr/>
      <dgm:t>
        <a:bodyPr/>
        <a:lstStyle/>
        <a:p>
          <a:endParaRPr lang="en-US"/>
        </a:p>
      </dgm:t>
    </dgm:pt>
    <dgm:pt modelId="{D3D3B2BF-2D5C-4DCF-9D16-A600856F7058}" type="sibTrans" cxnId="{65967C37-436C-4EE2-8191-E4981C055E42}">
      <dgm:prSet/>
      <dgm:spPr/>
      <dgm:t>
        <a:bodyPr/>
        <a:lstStyle/>
        <a:p>
          <a:endParaRPr lang="en-US"/>
        </a:p>
      </dgm:t>
    </dgm:pt>
    <dgm:pt modelId="{2EA6E722-FE0E-424D-AF5D-F6F79C69E961}">
      <dgm:prSet/>
      <dgm:spPr/>
      <dgm:t>
        <a:bodyPr/>
        <a:lstStyle/>
        <a:p>
          <a:r>
            <a:rPr lang="en-IN" dirty="0"/>
            <a:t>Model mostly work on Uni-variate (single time-dependent variable) data.</a:t>
          </a:r>
          <a:endParaRPr lang="en-US" dirty="0"/>
        </a:p>
      </dgm:t>
    </dgm:pt>
    <dgm:pt modelId="{5F415489-3878-4EE2-8EE5-1640D922AC05}" type="parTrans" cxnId="{4DB448D4-4DB5-41DF-8E36-E58318AFF7CE}">
      <dgm:prSet/>
      <dgm:spPr/>
      <dgm:t>
        <a:bodyPr/>
        <a:lstStyle/>
        <a:p>
          <a:endParaRPr lang="en-US"/>
        </a:p>
      </dgm:t>
    </dgm:pt>
    <dgm:pt modelId="{D7CAC8CD-E1ED-48E6-8E41-F5C0C7C71075}" type="sibTrans" cxnId="{4DB448D4-4DB5-41DF-8E36-E58318AFF7CE}">
      <dgm:prSet/>
      <dgm:spPr/>
      <dgm:t>
        <a:bodyPr/>
        <a:lstStyle/>
        <a:p>
          <a:endParaRPr lang="en-US"/>
        </a:p>
      </dgm:t>
    </dgm:pt>
    <dgm:pt modelId="{0849F074-3BB1-47DC-8177-71A2D12F9372}" type="pres">
      <dgm:prSet presAssocID="{66496FAF-4DA0-4A6C-842E-BF9BD3F1FB4A}" presName="linear" presStyleCnt="0">
        <dgm:presLayoutVars>
          <dgm:animLvl val="lvl"/>
          <dgm:resizeHandles val="exact"/>
        </dgm:presLayoutVars>
      </dgm:prSet>
      <dgm:spPr/>
    </dgm:pt>
    <dgm:pt modelId="{25D4F934-9202-468F-A55A-EE60E552D807}" type="pres">
      <dgm:prSet presAssocID="{DE8B45F0-EBC9-4E5C-8195-FB5F4AF1E3C0}" presName="parentText" presStyleLbl="node1" presStyleIdx="0" presStyleCnt="4">
        <dgm:presLayoutVars>
          <dgm:chMax val="0"/>
          <dgm:bulletEnabled val="1"/>
        </dgm:presLayoutVars>
      </dgm:prSet>
      <dgm:spPr/>
    </dgm:pt>
    <dgm:pt modelId="{2F905638-E5FC-4E81-A00D-94B4BD9F9497}" type="pres">
      <dgm:prSet presAssocID="{41A17D54-9EA7-4D5F-91D9-C0DA19D03436}" presName="spacer" presStyleCnt="0"/>
      <dgm:spPr/>
    </dgm:pt>
    <dgm:pt modelId="{3C4CB16A-2229-48C2-8FF8-04059F9E223B}" type="pres">
      <dgm:prSet presAssocID="{71C92525-43D3-4E9E-B54E-6E17E21784E8}" presName="parentText" presStyleLbl="node1" presStyleIdx="1" presStyleCnt="4">
        <dgm:presLayoutVars>
          <dgm:chMax val="0"/>
          <dgm:bulletEnabled val="1"/>
        </dgm:presLayoutVars>
      </dgm:prSet>
      <dgm:spPr/>
    </dgm:pt>
    <dgm:pt modelId="{15A2E973-9195-44A5-83E1-F402C2E5B9BB}" type="pres">
      <dgm:prSet presAssocID="{0B0D7F1E-7724-4FAD-BA9A-1C9CAF6479B9}" presName="spacer" presStyleCnt="0"/>
      <dgm:spPr/>
    </dgm:pt>
    <dgm:pt modelId="{F1555DA8-E072-4BFC-BA85-83C12B7F6EDC}" type="pres">
      <dgm:prSet presAssocID="{152B4AE4-7FA9-4ABE-B677-CAE15EF1EA34}" presName="parentText" presStyleLbl="node1" presStyleIdx="2" presStyleCnt="4">
        <dgm:presLayoutVars>
          <dgm:chMax val="0"/>
          <dgm:bulletEnabled val="1"/>
        </dgm:presLayoutVars>
      </dgm:prSet>
      <dgm:spPr/>
    </dgm:pt>
    <dgm:pt modelId="{AB78DBEA-56BC-45BE-A1D2-CA1F6065E430}" type="pres">
      <dgm:prSet presAssocID="{D3D3B2BF-2D5C-4DCF-9D16-A600856F7058}" presName="spacer" presStyleCnt="0"/>
      <dgm:spPr/>
    </dgm:pt>
    <dgm:pt modelId="{1D8BC5B0-224C-449A-B227-765163C70FDD}" type="pres">
      <dgm:prSet presAssocID="{2EA6E722-FE0E-424D-AF5D-F6F79C69E961}" presName="parentText" presStyleLbl="node1" presStyleIdx="3" presStyleCnt="4">
        <dgm:presLayoutVars>
          <dgm:chMax val="0"/>
          <dgm:bulletEnabled val="1"/>
        </dgm:presLayoutVars>
      </dgm:prSet>
      <dgm:spPr/>
    </dgm:pt>
  </dgm:ptLst>
  <dgm:cxnLst>
    <dgm:cxn modelId="{7686CD02-A4B8-4CDE-B4B9-13AB29682AA5}" type="presOf" srcId="{71C92525-43D3-4E9E-B54E-6E17E21784E8}" destId="{3C4CB16A-2229-48C2-8FF8-04059F9E223B}" srcOrd="0" destOrd="0" presId="urn:microsoft.com/office/officeart/2005/8/layout/vList2"/>
    <dgm:cxn modelId="{929FFE0F-D1B0-410B-B3DF-9D296F9F4AD3}" type="presOf" srcId="{2EA6E722-FE0E-424D-AF5D-F6F79C69E961}" destId="{1D8BC5B0-224C-449A-B227-765163C70FDD}" srcOrd="0" destOrd="0" presId="urn:microsoft.com/office/officeart/2005/8/layout/vList2"/>
    <dgm:cxn modelId="{EEAEF721-938C-40DB-B008-EBFBEFAB9B63}" srcId="{66496FAF-4DA0-4A6C-842E-BF9BD3F1FB4A}" destId="{DE8B45F0-EBC9-4E5C-8195-FB5F4AF1E3C0}" srcOrd="0" destOrd="0" parTransId="{1FC2E3B2-C74B-495E-91CD-1F05E11FA1A3}" sibTransId="{41A17D54-9EA7-4D5F-91D9-C0DA19D03436}"/>
    <dgm:cxn modelId="{65967C37-436C-4EE2-8191-E4981C055E42}" srcId="{66496FAF-4DA0-4A6C-842E-BF9BD3F1FB4A}" destId="{152B4AE4-7FA9-4ABE-B677-CAE15EF1EA34}" srcOrd="2" destOrd="0" parTransId="{4E93569F-EDCF-4898-93BF-E8C169497112}" sibTransId="{D3D3B2BF-2D5C-4DCF-9D16-A600856F7058}"/>
    <dgm:cxn modelId="{FDC44697-085F-4823-8562-0D22F14BDC32}" srcId="{66496FAF-4DA0-4A6C-842E-BF9BD3F1FB4A}" destId="{71C92525-43D3-4E9E-B54E-6E17E21784E8}" srcOrd="1" destOrd="0" parTransId="{59BCBB9C-4A38-40F4-AE71-C476AF95A4F6}" sibTransId="{0B0D7F1E-7724-4FAD-BA9A-1C9CAF6479B9}"/>
    <dgm:cxn modelId="{739A119F-EA9D-47E8-BB4C-58489327A4F9}" type="presOf" srcId="{66496FAF-4DA0-4A6C-842E-BF9BD3F1FB4A}" destId="{0849F074-3BB1-47DC-8177-71A2D12F9372}" srcOrd="0" destOrd="0" presId="urn:microsoft.com/office/officeart/2005/8/layout/vList2"/>
    <dgm:cxn modelId="{3CADF0A9-57D0-43A1-981A-EC3F1B4D79AA}" type="presOf" srcId="{152B4AE4-7FA9-4ABE-B677-CAE15EF1EA34}" destId="{F1555DA8-E072-4BFC-BA85-83C12B7F6EDC}" srcOrd="0" destOrd="0" presId="urn:microsoft.com/office/officeart/2005/8/layout/vList2"/>
    <dgm:cxn modelId="{4DB448D4-4DB5-41DF-8E36-E58318AFF7CE}" srcId="{66496FAF-4DA0-4A6C-842E-BF9BD3F1FB4A}" destId="{2EA6E722-FE0E-424D-AF5D-F6F79C69E961}" srcOrd="3" destOrd="0" parTransId="{5F415489-3878-4EE2-8EE5-1640D922AC05}" sibTransId="{D7CAC8CD-E1ED-48E6-8E41-F5C0C7C71075}"/>
    <dgm:cxn modelId="{6DC636D5-F0E0-410C-84E4-20A4A8E31DF4}" type="presOf" srcId="{DE8B45F0-EBC9-4E5C-8195-FB5F4AF1E3C0}" destId="{25D4F934-9202-468F-A55A-EE60E552D807}" srcOrd="0" destOrd="0" presId="urn:microsoft.com/office/officeart/2005/8/layout/vList2"/>
    <dgm:cxn modelId="{CCEDC31D-76A1-4BEC-B0C6-0F66E1E6E669}" type="presParOf" srcId="{0849F074-3BB1-47DC-8177-71A2D12F9372}" destId="{25D4F934-9202-468F-A55A-EE60E552D807}" srcOrd="0" destOrd="0" presId="urn:microsoft.com/office/officeart/2005/8/layout/vList2"/>
    <dgm:cxn modelId="{F82E63A0-58F5-4DE2-A234-D858D9C85E72}" type="presParOf" srcId="{0849F074-3BB1-47DC-8177-71A2D12F9372}" destId="{2F905638-E5FC-4E81-A00D-94B4BD9F9497}" srcOrd="1" destOrd="0" presId="urn:microsoft.com/office/officeart/2005/8/layout/vList2"/>
    <dgm:cxn modelId="{FF5C155A-9327-4901-92E4-D66402A86C5E}" type="presParOf" srcId="{0849F074-3BB1-47DC-8177-71A2D12F9372}" destId="{3C4CB16A-2229-48C2-8FF8-04059F9E223B}" srcOrd="2" destOrd="0" presId="urn:microsoft.com/office/officeart/2005/8/layout/vList2"/>
    <dgm:cxn modelId="{FB7219DD-1808-4E88-A68E-CF1DB7131D1F}" type="presParOf" srcId="{0849F074-3BB1-47DC-8177-71A2D12F9372}" destId="{15A2E973-9195-44A5-83E1-F402C2E5B9BB}" srcOrd="3" destOrd="0" presId="urn:microsoft.com/office/officeart/2005/8/layout/vList2"/>
    <dgm:cxn modelId="{7747624C-BB34-402C-A09D-B9EF10140CD2}" type="presParOf" srcId="{0849F074-3BB1-47DC-8177-71A2D12F9372}" destId="{F1555DA8-E072-4BFC-BA85-83C12B7F6EDC}" srcOrd="4" destOrd="0" presId="urn:microsoft.com/office/officeart/2005/8/layout/vList2"/>
    <dgm:cxn modelId="{603D3998-21C4-4CC2-A6C3-F795C91BE177}" type="presParOf" srcId="{0849F074-3BB1-47DC-8177-71A2D12F9372}" destId="{AB78DBEA-56BC-45BE-A1D2-CA1F6065E430}" srcOrd="5" destOrd="0" presId="urn:microsoft.com/office/officeart/2005/8/layout/vList2"/>
    <dgm:cxn modelId="{01B8F27B-2CB0-4548-AEDA-41C32E8FECA9}" type="presParOf" srcId="{0849F074-3BB1-47DC-8177-71A2D12F9372}" destId="{1D8BC5B0-224C-449A-B227-765163C70FD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44416A-2F3A-47FA-950A-5D352A63732A}">
      <dsp:nvSpPr>
        <dsp:cNvPr id="0" name=""/>
        <dsp:cNvSpPr/>
      </dsp:nvSpPr>
      <dsp:spPr>
        <a:xfrm>
          <a:off x="0" y="0"/>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B89A30-31B1-485F-999A-B3905E003CA9}">
      <dsp:nvSpPr>
        <dsp:cNvPr id="0" name=""/>
        <dsp:cNvSpPr/>
      </dsp:nvSpPr>
      <dsp:spPr>
        <a:xfrm>
          <a:off x="0" y="0"/>
          <a:ext cx="3581249"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ctr" defTabSz="1600200">
            <a:lnSpc>
              <a:spcPct val="90000"/>
            </a:lnSpc>
            <a:spcBef>
              <a:spcPct val="0"/>
            </a:spcBef>
            <a:spcAft>
              <a:spcPct val="35000"/>
            </a:spcAft>
            <a:buNone/>
          </a:pPr>
          <a:r>
            <a:rPr lang="en-IN" sz="3600" b="0" kern="1200" dirty="0"/>
            <a:t>Time series analysis is the backbone for forecasting analysis, specific to time-based problem statements.</a:t>
          </a:r>
          <a:endParaRPr lang="en-US" sz="3600" b="0" kern="1200" dirty="0"/>
        </a:p>
      </dsp:txBody>
      <dsp:txXfrm>
        <a:off x="0" y="0"/>
        <a:ext cx="3581249" cy="4351338"/>
      </dsp:txXfrm>
    </dsp:sp>
    <dsp:sp modelId="{1255F7F4-08E8-42CF-8E55-94CB9518FFDC}">
      <dsp:nvSpPr>
        <dsp:cNvPr id="0" name=""/>
        <dsp:cNvSpPr/>
      </dsp:nvSpPr>
      <dsp:spPr>
        <a:xfrm>
          <a:off x="3711102" y="67989"/>
          <a:ext cx="6795655" cy="1359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err="1"/>
            <a:t>Analyzing</a:t>
          </a:r>
          <a:r>
            <a:rPr lang="en-IN" sz="2700" kern="1200" dirty="0"/>
            <a:t> the historical dataset and it’s patterns</a:t>
          </a:r>
          <a:endParaRPr lang="en-US" sz="2700" kern="1200" dirty="0"/>
        </a:p>
      </dsp:txBody>
      <dsp:txXfrm>
        <a:off x="3711102" y="67989"/>
        <a:ext cx="6795655" cy="1359793"/>
      </dsp:txXfrm>
    </dsp:sp>
    <dsp:sp modelId="{86DE6446-FD05-4297-9543-FF73039F6FC5}">
      <dsp:nvSpPr>
        <dsp:cNvPr id="0" name=""/>
        <dsp:cNvSpPr/>
      </dsp:nvSpPr>
      <dsp:spPr>
        <a:xfrm>
          <a:off x="3581249" y="1427782"/>
          <a:ext cx="6925508"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A1C6DB-0EF8-4A18-A5D9-19FD4AA9C410}">
      <dsp:nvSpPr>
        <dsp:cNvPr id="0" name=""/>
        <dsp:cNvSpPr/>
      </dsp:nvSpPr>
      <dsp:spPr>
        <a:xfrm>
          <a:off x="3711102" y="1495772"/>
          <a:ext cx="6795655" cy="1359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a:t>Understanding and matching the current situation with patterns derived from the previous stage.</a:t>
          </a:r>
          <a:endParaRPr lang="en-US" sz="2700" kern="1200" dirty="0"/>
        </a:p>
      </dsp:txBody>
      <dsp:txXfrm>
        <a:off x="3711102" y="1495772"/>
        <a:ext cx="6795655" cy="1359793"/>
      </dsp:txXfrm>
    </dsp:sp>
    <dsp:sp modelId="{DC988A66-7DB7-4525-8061-93D3149B02C0}">
      <dsp:nvSpPr>
        <dsp:cNvPr id="0" name=""/>
        <dsp:cNvSpPr/>
      </dsp:nvSpPr>
      <dsp:spPr>
        <a:xfrm>
          <a:off x="3581249" y="2855565"/>
          <a:ext cx="6925508"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601D01-99E9-41DF-B5FA-A6763A7D6DE3}">
      <dsp:nvSpPr>
        <dsp:cNvPr id="0" name=""/>
        <dsp:cNvSpPr/>
      </dsp:nvSpPr>
      <dsp:spPr>
        <a:xfrm>
          <a:off x="3711102" y="2923555"/>
          <a:ext cx="6795655" cy="13597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dirty="0"/>
            <a:t>Understanding the factor(s) influencing certain variable(s) in different periods.</a:t>
          </a:r>
          <a:endParaRPr lang="en-US" sz="2700" kern="1200" dirty="0"/>
        </a:p>
      </dsp:txBody>
      <dsp:txXfrm>
        <a:off x="3711102" y="2923555"/>
        <a:ext cx="6795655" cy="1359793"/>
      </dsp:txXfrm>
    </dsp:sp>
    <dsp:sp modelId="{A85A3F28-F6A7-4201-B134-B179BB835317}">
      <dsp:nvSpPr>
        <dsp:cNvPr id="0" name=""/>
        <dsp:cNvSpPr/>
      </dsp:nvSpPr>
      <dsp:spPr>
        <a:xfrm>
          <a:off x="3581249" y="4283348"/>
          <a:ext cx="6925508"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4F934-9202-468F-A55A-EE60E552D807}">
      <dsp:nvSpPr>
        <dsp:cNvPr id="0" name=""/>
        <dsp:cNvSpPr/>
      </dsp:nvSpPr>
      <dsp:spPr>
        <a:xfrm>
          <a:off x="0" y="698488"/>
          <a:ext cx="10515600" cy="6388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Missing Value are not supported by Time Series Analysis.</a:t>
          </a:r>
          <a:endParaRPr lang="en-US" sz="2600" kern="1200" dirty="0"/>
        </a:p>
      </dsp:txBody>
      <dsp:txXfrm>
        <a:off x="31185" y="729673"/>
        <a:ext cx="10453230" cy="576450"/>
      </dsp:txXfrm>
    </dsp:sp>
    <dsp:sp modelId="{3C4CB16A-2229-48C2-8FF8-04059F9E223B}">
      <dsp:nvSpPr>
        <dsp:cNvPr id="0" name=""/>
        <dsp:cNvSpPr/>
      </dsp:nvSpPr>
      <dsp:spPr>
        <a:xfrm>
          <a:off x="0" y="1412188"/>
          <a:ext cx="10515600" cy="6388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The data points must be linear in their relationship.</a:t>
          </a:r>
          <a:endParaRPr lang="en-US" sz="2600" kern="1200" dirty="0"/>
        </a:p>
      </dsp:txBody>
      <dsp:txXfrm>
        <a:off x="31185" y="1443373"/>
        <a:ext cx="10453230" cy="576450"/>
      </dsp:txXfrm>
    </dsp:sp>
    <dsp:sp modelId="{F1555DA8-E072-4BFC-BA85-83C12B7F6EDC}">
      <dsp:nvSpPr>
        <dsp:cNvPr id="0" name=""/>
        <dsp:cNvSpPr/>
      </dsp:nvSpPr>
      <dsp:spPr>
        <a:xfrm>
          <a:off x="0" y="2125888"/>
          <a:ext cx="10515600" cy="6388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Data transformation are mandatory, so they are little expensive.</a:t>
          </a:r>
          <a:endParaRPr lang="en-US" sz="2600" kern="1200" dirty="0"/>
        </a:p>
      </dsp:txBody>
      <dsp:txXfrm>
        <a:off x="31185" y="2157073"/>
        <a:ext cx="10453230" cy="576450"/>
      </dsp:txXfrm>
    </dsp:sp>
    <dsp:sp modelId="{1D8BC5B0-224C-449A-B227-765163C70FDD}">
      <dsp:nvSpPr>
        <dsp:cNvPr id="0" name=""/>
        <dsp:cNvSpPr/>
      </dsp:nvSpPr>
      <dsp:spPr>
        <a:xfrm>
          <a:off x="0" y="2839588"/>
          <a:ext cx="10515600" cy="63882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IN" sz="2600" kern="1200" dirty="0"/>
            <a:t>Model mostly work on Uni-variate (single time-dependent variable) data.</a:t>
          </a:r>
          <a:endParaRPr lang="en-US" sz="2600" kern="1200" dirty="0"/>
        </a:p>
      </dsp:txBody>
      <dsp:txXfrm>
        <a:off x="31185" y="2870773"/>
        <a:ext cx="10453230" cy="5764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688F21-221C-441C-AA7F-05194FC2DC85}"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F62E1-D98E-4DA6-AF53-F8822A1F19F2}" type="slidenum">
              <a:rPr lang="en-IN" smtClean="0"/>
              <a:t>‹#›</a:t>
            </a:fld>
            <a:endParaRPr lang="en-IN"/>
          </a:p>
        </p:txBody>
      </p:sp>
    </p:spTree>
    <p:extLst>
      <p:ext uri="{BB962C8B-B14F-4D97-AF65-F5344CB8AC3E}">
        <p14:creationId xmlns:p14="http://schemas.microsoft.com/office/powerpoint/2010/main" val="281615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88F21-221C-441C-AA7F-05194FC2DC85}"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F62E1-D98E-4DA6-AF53-F8822A1F19F2}" type="slidenum">
              <a:rPr lang="en-IN" smtClean="0"/>
              <a:t>‹#›</a:t>
            </a:fld>
            <a:endParaRPr lang="en-IN"/>
          </a:p>
        </p:txBody>
      </p:sp>
    </p:spTree>
    <p:extLst>
      <p:ext uri="{BB962C8B-B14F-4D97-AF65-F5344CB8AC3E}">
        <p14:creationId xmlns:p14="http://schemas.microsoft.com/office/powerpoint/2010/main" val="3222681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88F21-221C-441C-AA7F-05194FC2DC85}"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F62E1-D98E-4DA6-AF53-F8822A1F19F2}" type="slidenum">
              <a:rPr lang="en-IN" smtClean="0"/>
              <a:t>‹#›</a:t>
            </a:fld>
            <a:endParaRPr lang="en-IN"/>
          </a:p>
        </p:txBody>
      </p:sp>
    </p:spTree>
    <p:extLst>
      <p:ext uri="{BB962C8B-B14F-4D97-AF65-F5344CB8AC3E}">
        <p14:creationId xmlns:p14="http://schemas.microsoft.com/office/powerpoint/2010/main" val="3669040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88F21-221C-441C-AA7F-05194FC2DC85}"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F62E1-D98E-4DA6-AF53-F8822A1F19F2}" type="slidenum">
              <a:rPr lang="en-IN" smtClean="0"/>
              <a:t>‹#›</a:t>
            </a:fld>
            <a:endParaRPr lang="en-IN"/>
          </a:p>
        </p:txBody>
      </p:sp>
    </p:spTree>
    <p:extLst>
      <p:ext uri="{BB962C8B-B14F-4D97-AF65-F5344CB8AC3E}">
        <p14:creationId xmlns:p14="http://schemas.microsoft.com/office/powerpoint/2010/main" val="44915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688F21-221C-441C-AA7F-05194FC2DC85}" type="datetimeFigureOut">
              <a:rPr lang="en-IN" smtClean="0"/>
              <a:t>03-08-2024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DF62E1-D98E-4DA6-AF53-F8822A1F19F2}" type="slidenum">
              <a:rPr lang="en-IN" smtClean="0"/>
              <a:t>‹#›</a:t>
            </a:fld>
            <a:endParaRPr lang="en-IN"/>
          </a:p>
        </p:txBody>
      </p:sp>
    </p:spTree>
    <p:extLst>
      <p:ext uri="{BB962C8B-B14F-4D97-AF65-F5344CB8AC3E}">
        <p14:creationId xmlns:p14="http://schemas.microsoft.com/office/powerpoint/2010/main" val="2893725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688F21-221C-441C-AA7F-05194FC2DC85}"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DF62E1-D98E-4DA6-AF53-F8822A1F19F2}" type="slidenum">
              <a:rPr lang="en-IN" smtClean="0"/>
              <a:t>‹#›</a:t>
            </a:fld>
            <a:endParaRPr lang="en-IN"/>
          </a:p>
        </p:txBody>
      </p:sp>
    </p:spTree>
    <p:extLst>
      <p:ext uri="{BB962C8B-B14F-4D97-AF65-F5344CB8AC3E}">
        <p14:creationId xmlns:p14="http://schemas.microsoft.com/office/powerpoint/2010/main" val="1620651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688F21-221C-441C-AA7F-05194FC2DC85}" type="datetimeFigureOut">
              <a:rPr lang="en-IN" smtClean="0"/>
              <a:t>03-08-2024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DF62E1-D98E-4DA6-AF53-F8822A1F19F2}" type="slidenum">
              <a:rPr lang="en-IN" smtClean="0"/>
              <a:t>‹#›</a:t>
            </a:fld>
            <a:endParaRPr lang="en-IN"/>
          </a:p>
        </p:txBody>
      </p:sp>
    </p:spTree>
    <p:extLst>
      <p:ext uri="{BB962C8B-B14F-4D97-AF65-F5344CB8AC3E}">
        <p14:creationId xmlns:p14="http://schemas.microsoft.com/office/powerpoint/2010/main" val="134730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688F21-221C-441C-AA7F-05194FC2DC85}" type="datetimeFigureOut">
              <a:rPr lang="en-IN" smtClean="0"/>
              <a:t>03-08-2024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DF62E1-D98E-4DA6-AF53-F8822A1F19F2}" type="slidenum">
              <a:rPr lang="en-IN" smtClean="0"/>
              <a:t>‹#›</a:t>
            </a:fld>
            <a:endParaRPr lang="en-IN"/>
          </a:p>
        </p:txBody>
      </p:sp>
    </p:spTree>
    <p:extLst>
      <p:ext uri="{BB962C8B-B14F-4D97-AF65-F5344CB8AC3E}">
        <p14:creationId xmlns:p14="http://schemas.microsoft.com/office/powerpoint/2010/main" val="63088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88F21-221C-441C-AA7F-05194FC2DC85}" type="datetimeFigureOut">
              <a:rPr lang="en-IN" smtClean="0"/>
              <a:t>03-08-2024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DF62E1-D98E-4DA6-AF53-F8822A1F19F2}" type="slidenum">
              <a:rPr lang="en-IN" smtClean="0"/>
              <a:t>‹#›</a:t>
            </a:fld>
            <a:endParaRPr lang="en-IN"/>
          </a:p>
        </p:txBody>
      </p:sp>
    </p:spTree>
    <p:extLst>
      <p:ext uri="{BB962C8B-B14F-4D97-AF65-F5344CB8AC3E}">
        <p14:creationId xmlns:p14="http://schemas.microsoft.com/office/powerpoint/2010/main" val="309352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688F21-221C-441C-AA7F-05194FC2DC85}"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DF62E1-D98E-4DA6-AF53-F8822A1F19F2}" type="slidenum">
              <a:rPr lang="en-IN" smtClean="0"/>
              <a:t>‹#›</a:t>
            </a:fld>
            <a:endParaRPr lang="en-IN"/>
          </a:p>
        </p:txBody>
      </p:sp>
    </p:spTree>
    <p:extLst>
      <p:ext uri="{BB962C8B-B14F-4D97-AF65-F5344CB8AC3E}">
        <p14:creationId xmlns:p14="http://schemas.microsoft.com/office/powerpoint/2010/main" val="2122933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688F21-221C-441C-AA7F-05194FC2DC85}" type="datetimeFigureOut">
              <a:rPr lang="en-IN" smtClean="0"/>
              <a:t>03-08-2024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DF62E1-D98E-4DA6-AF53-F8822A1F19F2}" type="slidenum">
              <a:rPr lang="en-IN" smtClean="0"/>
              <a:t>‹#›</a:t>
            </a:fld>
            <a:endParaRPr lang="en-IN"/>
          </a:p>
        </p:txBody>
      </p:sp>
    </p:spTree>
    <p:extLst>
      <p:ext uri="{BB962C8B-B14F-4D97-AF65-F5344CB8AC3E}">
        <p14:creationId xmlns:p14="http://schemas.microsoft.com/office/powerpoint/2010/main" val="198064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4688F21-221C-441C-AA7F-05194FC2DC85}" type="datetimeFigureOut">
              <a:rPr lang="en-IN" smtClean="0"/>
              <a:t>03-08-2024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DF62E1-D98E-4DA6-AF53-F8822A1F19F2}" type="slidenum">
              <a:rPr lang="en-IN" smtClean="0"/>
              <a:t>‹#›</a:t>
            </a:fld>
            <a:endParaRPr lang="en-IN"/>
          </a:p>
        </p:txBody>
      </p:sp>
    </p:spTree>
    <p:extLst>
      <p:ext uri="{BB962C8B-B14F-4D97-AF65-F5344CB8AC3E}">
        <p14:creationId xmlns:p14="http://schemas.microsoft.com/office/powerpoint/2010/main" val="32850768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Debsudu/Time-Series-CA-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ilver stopwatch">
            <a:extLst>
              <a:ext uri="{FF2B5EF4-FFF2-40B4-BE49-F238E27FC236}">
                <a16:creationId xmlns:a16="http://schemas.microsoft.com/office/drawing/2014/main" id="{808CE38B-0268-3E74-0F96-DEA632AFA223}"/>
              </a:ext>
            </a:extLst>
          </p:cNvPr>
          <p:cNvPicPr>
            <a:picLocks noChangeAspect="1"/>
          </p:cNvPicPr>
          <p:nvPr/>
        </p:nvPicPr>
        <p:blipFill>
          <a:blip r:embed="rId2"/>
          <a:srcRect t="5436"/>
          <a:stretch/>
        </p:blipFill>
        <p:spPr>
          <a:xfrm>
            <a:off x="2522356" y="10"/>
            <a:ext cx="9669642" cy="6857990"/>
          </a:xfrm>
          <a:prstGeom prst="rect">
            <a:avLst/>
          </a:prstGeom>
        </p:spPr>
      </p:pic>
      <p:sp>
        <p:nvSpPr>
          <p:cNvPr id="86" name="Rectangle 8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FE1AC8-F94F-9BE6-2726-C87AE82B6E95}"/>
              </a:ext>
            </a:extLst>
          </p:cNvPr>
          <p:cNvSpPr>
            <a:spLocks noGrp="1"/>
          </p:cNvSpPr>
          <p:nvPr>
            <p:ph type="ctrTitle"/>
          </p:nvPr>
        </p:nvSpPr>
        <p:spPr>
          <a:xfrm>
            <a:off x="796643" y="2888645"/>
            <a:ext cx="3822189" cy="2089903"/>
          </a:xfrm>
        </p:spPr>
        <p:txBody>
          <a:bodyPr vert="horz" lIns="91440" tIns="45720" rIns="91440" bIns="45720" rtlCol="0" anchor="ctr">
            <a:normAutofit/>
          </a:bodyPr>
          <a:lstStyle/>
          <a:p>
            <a:pPr algn="l"/>
            <a:r>
              <a:rPr lang="en-US" sz="4800" b="1" dirty="0">
                <a:solidFill>
                  <a:schemeClr val="bg2">
                    <a:lumMod val="10000"/>
                    <a:lumOff val="90000"/>
                  </a:schemeClr>
                </a:solidFill>
              </a:rPr>
              <a:t>Components of Time Series</a:t>
            </a:r>
          </a:p>
        </p:txBody>
      </p:sp>
      <p:sp>
        <p:nvSpPr>
          <p:cNvPr id="3" name="Subtitle 2">
            <a:extLst>
              <a:ext uri="{FF2B5EF4-FFF2-40B4-BE49-F238E27FC236}">
                <a16:creationId xmlns:a16="http://schemas.microsoft.com/office/drawing/2014/main" id="{A3F7A427-A2BD-C95F-E6B2-018C5D0A1847}"/>
              </a:ext>
            </a:extLst>
          </p:cNvPr>
          <p:cNvSpPr>
            <a:spLocks noGrp="1"/>
          </p:cNvSpPr>
          <p:nvPr>
            <p:ph type="subTitle" idx="1"/>
          </p:nvPr>
        </p:nvSpPr>
        <p:spPr>
          <a:xfrm>
            <a:off x="845689" y="5101157"/>
            <a:ext cx="3474717" cy="1442996"/>
          </a:xfrm>
        </p:spPr>
        <p:txBody>
          <a:bodyPr vert="horz" lIns="91440" tIns="45720" rIns="91440" bIns="45720" rtlCol="0">
            <a:normAutofit/>
          </a:bodyPr>
          <a:lstStyle/>
          <a:p>
            <a:pPr algn="l"/>
            <a:r>
              <a:rPr lang="en-US" sz="2000" dirty="0"/>
              <a:t>Submitted by :-</a:t>
            </a:r>
            <a:br>
              <a:rPr lang="en-US" sz="2000" dirty="0"/>
            </a:br>
            <a:r>
              <a:rPr lang="en-US" sz="2000" dirty="0"/>
              <a:t>Sudesna Debnath</a:t>
            </a:r>
            <a:br>
              <a:rPr lang="en-US" sz="2000" dirty="0"/>
            </a:br>
            <a:r>
              <a:rPr lang="en-US" sz="2000" dirty="0"/>
              <a:t>24243030103</a:t>
            </a:r>
            <a:br>
              <a:rPr lang="en-US" sz="2000" dirty="0"/>
            </a:br>
            <a:r>
              <a:rPr lang="en-US" sz="2000" dirty="0"/>
              <a:t>Date: 05/08/2024</a:t>
            </a:r>
          </a:p>
        </p:txBody>
      </p:sp>
    </p:spTree>
    <p:extLst>
      <p:ext uri="{BB962C8B-B14F-4D97-AF65-F5344CB8AC3E}">
        <p14:creationId xmlns:p14="http://schemas.microsoft.com/office/powerpoint/2010/main" val="2705944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A1B1-CD92-5ABA-DE7A-ED8132CE9DC6}"/>
              </a:ext>
            </a:extLst>
          </p:cNvPr>
          <p:cNvSpPr>
            <a:spLocks noGrp="1"/>
          </p:cNvSpPr>
          <p:nvPr>
            <p:ph type="title"/>
          </p:nvPr>
        </p:nvSpPr>
        <p:spPr/>
        <p:txBody>
          <a:bodyPr>
            <a:normAutofit/>
          </a:bodyPr>
          <a:lstStyle/>
          <a:p>
            <a:r>
              <a:rPr lang="en-IN" sz="5400" b="1" dirty="0">
                <a:solidFill>
                  <a:schemeClr val="bg2">
                    <a:lumMod val="25000"/>
                    <a:lumOff val="75000"/>
                  </a:schemeClr>
                </a:solidFill>
              </a:rPr>
              <a:t>References:</a:t>
            </a:r>
          </a:p>
        </p:txBody>
      </p:sp>
      <p:sp>
        <p:nvSpPr>
          <p:cNvPr id="3" name="Content Placeholder 2">
            <a:extLst>
              <a:ext uri="{FF2B5EF4-FFF2-40B4-BE49-F238E27FC236}">
                <a16:creationId xmlns:a16="http://schemas.microsoft.com/office/drawing/2014/main" id="{2E349F5D-734D-574C-441D-F033645596C2}"/>
              </a:ext>
            </a:extLst>
          </p:cNvPr>
          <p:cNvSpPr>
            <a:spLocks noGrp="1"/>
          </p:cNvSpPr>
          <p:nvPr>
            <p:ph idx="1"/>
          </p:nvPr>
        </p:nvSpPr>
        <p:spPr/>
        <p:txBody>
          <a:bodyPr/>
          <a:lstStyle/>
          <a:p>
            <a:r>
              <a:rPr lang="en-IN" dirty="0"/>
              <a:t>Managerial Statistics - by S. </a:t>
            </a:r>
            <a:r>
              <a:rPr lang="en-IN" dirty="0" err="1"/>
              <a:t>Roychowdhury</a:t>
            </a:r>
            <a:r>
              <a:rPr lang="en-IN" dirty="0"/>
              <a:t>, D. Bhattacharya.</a:t>
            </a:r>
          </a:p>
          <a:p>
            <a:r>
              <a:rPr lang="en-IN" dirty="0"/>
              <a:t>https://www.analyticsvidhya.com/blog/2021/10/a-comprehensive-guide-to-time-series-analysis/ </a:t>
            </a:r>
          </a:p>
          <a:p>
            <a:r>
              <a:rPr lang="en-IN" dirty="0">
                <a:hlinkClick r:id="rId2"/>
              </a:rPr>
              <a:t>https://github.com/Debsudu/Time-Series-CA-1</a:t>
            </a:r>
            <a:endParaRPr lang="en-IN" dirty="0"/>
          </a:p>
        </p:txBody>
      </p:sp>
    </p:spTree>
    <p:extLst>
      <p:ext uri="{BB962C8B-B14F-4D97-AF65-F5344CB8AC3E}">
        <p14:creationId xmlns:p14="http://schemas.microsoft.com/office/powerpoint/2010/main" val="272079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339AAD-B4A0-567B-3025-8990077CA600}"/>
              </a:ext>
            </a:extLst>
          </p:cNvPr>
          <p:cNvSpPr>
            <a:spLocks noGrp="1"/>
          </p:cNvSpPr>
          <p:nvPr>
            <p:ph type="title"/>
          </p:nvPr>
        </p:nvSpPr>
        <p:spPr>
          <a:xfrm>
            <a:off x="1115568" y="548640"/>
            <a:ext cx="10168128" cy="1179576"/>
          </a:xfrm>
        </p:spPr>
        <p:txBody>
          <a:bodyPr>
            <a:normAutofit/>
          </a:bodyPr>
          <a:lstStyle/>
          <a:p>
            <a:r>
              <a:rPr lang="en-IN" sz="7200" b="1" dirty="0">
                <a:solidFill>
                  <a:schemeClr val="bg2">
                    <a:lumMod val="25000"/>
                    <a:lumOff val="75000"/>
                  </a:schemeClr>
                </a:solidFill>
              </a:rPr>
              <a:t>Introduction: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0DEF4DF-15AD-5D3F-F317-91C640C47912}"/>
              </a:ext>
            </a:extLst>
          </p:cNvPr>
          <p:cNvSpPr>
            <a:spLocks noGrp="1"/>
          </p:cNvSpPr>
          <p:nvPr>
            <p:ph idx="1"/>
          </p:nvPr>
        </p:nvSpPr>
        <p:spPr>
          <a:xfrm>
            <a:off x="607162" y="2802586"/>
            <a:ext cx="11184941" cy="3053735"/>
          </a:xfrm>
        </p:spPr>
        <p:txBody>
          <a:bodyPr>
            <a:normAutofit/>
          </a:bodyPr>
          <a:lstStyle/>
          <a:p>
            <a:r>
              <a:rPr lang="en-IN" dirty="0"/>
              <a:t>Time series is helps us understand the past behaviour of the data, and with this knowledge it would be possible with certain limitations, to forecast the probable future variation in the data.</a:t>
            </a:r>
          </a:p>
          <a:p>
            <a:r>
              <a:rPr lang="en-IN" dirty="0"/>
              <a:t>In time series data, time is always the independent variable, and there can be one or more dependent variables.</a:t>
            </a:r>
          </a:p>
        </p:txBody>
      </p:sp>
    </p:spTree>
    <p:extLst>
      <p:ext uri="{BB962C8B-B14F-4D97-AF65-F5344CB8AC3E}">
        <p14:creationId xmlns:p14="http://schemas.microsoft.com/office/powerpoint/2010/main" val="1211275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8870-522F-CC05-1A9B-4284D32250A2}"/>
              </a:ext>
            </a:extLst>
          </p:cNvPr>
          <p:cNvSpPr>
            <a:spLocks noGrp="1"/>
          </p:cNvSpPr>
          <p:nvPr>
            <p:ph type="title"/>
          </p:nvPr>
        </p:nvSpPr>
        <p:spPr>
          <a:xfrm>
            <a:off x="838200" y="365125"/>
            <a:ext cx="10515600" cy="1325563"/>
          </a:xfrm>
        </p:spPr>
        <p:txBody>
          <a:bodyPr>
            <a:normAutofit/>
          </a:bodyPr>
          <a:lstStyle/>
          <a:p>
            <a:pPr algn="ctr"/>
            <a:r>
              <a:rPr lang="en-IN" sz="6000" b="1">
                <a:solidFill>
                  <a:srgbClr val="00B0F0"/>
                </a:solidFill>
              </a:rPr>
              <a:t>Significance of Time Series</a:t>
            </a:r>
            <a:endParaRPr lang="en-IN" sz="6000" b="1" dirty="0">
              <a:solidFill>
                <a:srgbClr val="00B0F0"/>
              </a:solidFill>
            </a:endParaRPr>
          </a:p>
        </p:txBody>
      </p:sp>
      <p:graphicFrame>
        <p:nvGraphicFramePr>
          <p:cNvPr id="5" name="Content Placeholder 2">
            <a:extLst>
              <a:ext uri="{FF2B5EF4-FFF2-40B4-BE49-F238E27FC236}">
                <a16:creationId xmlns:a16="http://schemas.microsoft.com/office/drawing/2014/main" id="{0C4E7C39-9B8E-943A-233A-BDBA20ECB92B}"/>
              </a:ext>
            </a:extLst>
          </p:cNvPr>
          <p:cNvGraphicFramePr>
            <a:graphicFrameLocks noGrp="1"/>
          </p:cNvGraphicFramePr>
          <p:nvPr>
            <p:ph idx="1"/>
            <p:extLst>
              <p:ext uri="{D42A27DB-BD31-4B8C-83A1-F6EECF244321}">
                <p14:modId xmlns:p14="http://schemas.microsoft.com/office/powerpoint/2010/main" val="21735937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164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D9418-1D42-88C2-2673-13BF3D7F9343}"/>
              </a:ext>
            </a:extLst>
          </p:cNvPr>
          <p:cNvSpPr>
            <a:spLocks noGrp="1"/>
          </p:cNvSpPr>
          <p:nvPr>
            <p:ph type="title"/>
          </p:nvPr>
        </p:nvSpPr>
        <p:spPr>
          <a:xfrm>
            <a:off x="1180895" y="516135"/>
            <a:ext cx="9988672" cy="1764324"/>
          </a:xfrm>
        </p:spPr>
        <p:txBody>
          <a:bodyPr>
            <a:normAutofit/>
          </a:bodyPr>
          <a:lstStyle/>
          <a:p>
            <a:pPr algn="ctr"/>
            <a:r>
              <a:rPr lang="en-IN" sz="6000" b="1" dirty="0">
                <a:solidFill>
                  <a:schemeClr val="bg2">
                    <a:lumMod val="25000"/>
                    <a:lumOff val="75000"/>
                  </a:schemeClr>
                </a:solidFill>
              </a:rPr>
              <a:t>Limitations of Time Series Analysis</a:t>
            </a:r>
          </a:p>
        </p:txBody>
      </p:sp>
      <p:graphicFrame>
        <p:nvGraphicFramePr>
          <p:cNvPr id="5" name="Content Placeholder 2">
            <a:extLst>
              <a:ext uri="{FF2B5EF4-FFF2-40B4-BE49-F238E27FC236}">
                <a16:creationId xmlns:a16="http://schemas.microsoft.com/office/drawing/2014/main" id="{1AEE49EB-6B34-FE83-4832-C6DB1D00C8E7}"/>
              </a:ext>
            </a:extLst>
          </p:cNvPr>
          <p:cNvGraphicFramePr>
            <a:graphicFrameLocks noGrp="1"/>
          </p:cNvGraphicFramePr>
          <p:nvPr>
            <p:ph idx="1"/>
            <p:extLst>
              <p:ext uri="{D42A27DB-BD31-4B8C-83A1-F6EECF244321}">
                <p14:modId xmlns:p14="http://schemas.microsoft.com/office/powerpoint/2010/main" val="3408464682"/>
              </p:ext>
            </p:extLst>
          </p:nvPr>
        </p:nvGraphicFramePr>
        <p:xfrm>
          <a:off x="838200" y="2316960"/>
          <a:ext cx="10515600" cy="4176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7915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B9FEF8-A2EE-C716-CD0A-1669BC4ABA23}"/>
              </a:ext>
            </a:extLst>
          </p:cNvPr>
          <p:cNvSpPr>
            <a:spLocks noGrp="1"/>
          </p:cNvSpPr>
          <p:nvPr>
            <p:ph type="title"/>
          </p:nvPr>
        </p:nvSpPr>
        <p:spPr>
          <a:xfrm>
            <a:off x="826396" y="586855"/>
            <a:ext cx="4230100" cy="3387497"/>
          </a:xfrm>
        </p:spPr>
        <p:txBody>
          <a:bodyPr anchor="b">
            <a:normAutofit/>
          </a:bodyPr>
          <a:lstStyle/>
          <a:p>
            <a:pPr algn="r"/>
            <a:r>
              <a:rPr lang="en-IN" sz="5400" b="1" dirty="0">
                <a:solidFill>
                  <a:schemeClr val="tx2">
                    <a:lumMod val="90000"/>
                  </a:schemeClr>
                </a:solidFill>
              </a:rPr>
              <a:t>Components of Time Series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2ED78D-6CEC-738D-77A3-C33A6C1AF550}"/>
                  </a:ext>
                </a:extLst>
              </p:cNvPr>
              <p:cNvSpPr>
                <a:spLocks noGrp="1"/>
              </p:cNvSpPr>
              <p:nvPr>
                <p:ph idx="1"/>
              </p:nvPr>
            </p:nvSpPr>
            <p:spPr>
              <a:xfrm>
                <a:off x="6260035" y="901573"/>
                <a:ext cx="5348692" cy="5041861"/>
              </a:xfrm>
            </p:spPr>
            <p:txBody>
              <a:bodyPr anchor="ctr">
                <a:normAutofit lnSpcReduction="10000"/>
              </a:bodyPr>
              <a:lstStyle/>
              <a:p>
                <a:pPr marL="0" indent="0">
                  <a:buNone/>
                </a:pPr>
                <a:r>
                  <a:rPr lang="en-IN" sz="2400" dirty="0"/>
                  <a:t>A time series consists of the following four components:</a:t>
                </a:r>
              </a:p>
              <a:p>
                <a:r>
                  <a:rPr lang="en-IN" sz="2400" dirty="0"/>
                  <a:t>Trend </a:t>
                </a:r>
                <a14:m>
                  <m:oMath xmlns:m="http://schemas.openxmlformats.org/officeDocument/2006/math">
                    <m:d>
                      <m:dPr>
                        <m:ctrlPr>
                          <a:rPr lang="en-IN" sz="2400" b="0" i="1">
                            <a:latin typeface="Cambria Math" panose="02040503050406030204" pitchFamily="18" charset="0"/>
                          </a:rPr>
                        </m:ctrlPr>
                      </m:dPr>
                      <m:e>
                        <m:sSub>
                          <m:sSubPr>
                            <m:ctrlPr>
                              <a:rPr lang="en-IN" sz="2400" b="0" i="1">
                                <a:latin typeface="Cambria Math" panose="02040503050406030204" pitchFamily="18" charset="0"/>
                              </a:rPr>
                            </m:ctrlPr>
                          </m:sSubPr>
                          <m:e>
                            <m:r>
                              <a:rPr lang="en-IN" sz="2400" b="0" i="1">
                                <a:latin typeface="Cambria Math" panose="02040503050406030204" pitchFamily="18" charset="0"/>
                              </a:rPr>
                              <m:t>𝑇</m:t>
                            </m:r>
                          </m:e>
                          <m:sub>
                            <m:r>
                              <a:rPr lang="en-IN" sz="2400" b="0" i="1">
                                <a:latin typeface="Cambria Math" panose="02040503050406030204" pitchFamily="18" charset="0"/>
                              </a:rPr>
                              <m:t>𝑡</m:t>
                            </m:r>
                          </m:sub>
                        </m:sSub>
                      </m:e>
                    </m:d>
                  </m:oMath>
                </a14:m>
                <a:r>
                  <a:rPr lang="en-IN" sz="2400" dirty="0"/>
                  <a:t> </a:t>
                </a:r>
              </a:p>
              <a:p>
                <a:r>
                  <a:rPr lang="en-IN" sz="2400" dirty="0"/>
                  <a:t>Seasonality </a:t>
                </a:r>
                <a14:m>
                  <m:oMath xmlns:m="http://schemas.openxmlformats.org/officeDocument/2006/math">
                    <m:d>
                      <m:dPr>
                        <m:ctrlPr>
                          <a:rPr lang="en-IN" sz="2400" b="0" i="1">
                            <a:latin typeface="Cambria Math" panose="02040503050406030204" pitchFamily="18" charset="0"/>
                          </a:rPr>
                        </m:ctrlPr>
                      </m:dPr>
                      <m:e>
                        <m:sSub>
                          <m:sSubPr>
                            <m:ctrlPr>
                              <a:rPr lang="en-IN" sz="2400" b="0" i="1">
                                <a:latin typeface="Cambria Math" panose="02040503050406030204" pitchFamily="18" charset="0"/>
                              </a:rPr>
                            </m:ctrlPr>
                          </m:sSubPr>
                          <m:e>
                            <m:r>
                              <a:rPr lang="en-IN" sz="2400" b="0" i="1">
                                <a:latin typeface="Cambria Math" panose="02040503050406030204" pitchFamily="18" charset="0"/>
                              </a:rPr>
                              <m:t>𝑆</m:t>
                            </m:r>
                          </m:e>
                          <m:sub>
                            <m:r>
                              <a:rPr lang="en-IN" sz="2400" b="0" i="1">
                                <a:latin typeface="Cambria Math" panose="02040503050406030204" pitchFamily="18" charset="0"/>
                              </a:rPr>
                              <m:t>𝑡</m:t>
                            </m:r>
                          </m:sub>
                        </m:sSub>
                      </m:e>
                    </m:d>
                  </m:oMath>
                </a14:m>
                <a:endParaRPr lang="en-IN" sz="2400" dirty="0"/>
              </a:p>
              <a:p>
                <a:r>
                  <a:rPr lang="en-IN" sz="2400" dirty="0"/>
                  <a:t>Cyclical </a:t>
                </a:r>
                <a14:m>
                  <m:oMath xmlns:m="http://schemas.openxmlformats.org/officeDocument/2006/math">
                    <m:d>
                      <m:dPr>
                        <m:ctrlPr>
                          <a:rPr lang="en-IN" sz="2400" b="0" i="1">
                            <a:latin typeface="Cambria Math" panose="02040503050406030204" pitchFamily="18" charset="0"/>
                          </a:rPr>
                        </m:ctrlPr>
                      </m:dPr>
                      <m:e>
                        <m:sSub>
                          <m:sSubPr>
                            <m:ctrlPr>
                              <a:rPr lang="en-IN" sz="2400" b="0" i="1">
                                <a:latin typeface="Cambria Math" panose="02040503050406030204" pitchFamily="18" charset="0"/>
                              </a:rPr>
                            </m:ctrlPr>
                          </m:sSubPr>
                          <m:e>
                            <m:r>
                              <a:rPr lang="en-IN" sz="2400" b="0" i="1">
                                <a:latin typeface="Cambria Math" panose="02040503050406030204" pitchFamily="18" charset="0"/>
                              </a:rPr>
                              <m:t>𝐶</m:t>
                            </m:r>
                          </m:e>
                          <m:sub>
                            <m:r>
                              <a:rPr lang="en-IN" sz="2400" b="0" i="1">
                                <a:latin typeface="Cambria Math" panose="02040503050406030204" pitchFamily="18" charset="0"/>
                              </a:rPr>
                              <m:t>𝑡</m:t>
                            </m:r>
                          </m:sub>
                        </m:sSub>
                      </m:e>
                    </m:d>
                  </m:oMath>
                </a14:m>
                <a:endParaRPr lang="en-IN" sz="2400" dirty="0"/>
              </a:p>
              <a:p>
                <a:r>
                  <a:rPr lang="en-IN" sz="2400" dirty="0"/>
                  <a:t>Irregularity </a:t>
                </a:r>
                <a14:m>
                  <m:oMath xmlns:m="http://schemas.openxmlformats.org/officeDocument/2006/math">
                    <m:d>
                      <m:dPr>
                        <m:ctrlPr>
                          <a:rPr lang="en-IN" sz="2400" b="0" i="1">
                            <a:latin typeface="Cambria Math" panose="02040503050406030204" pitchFamily="18" charset="0"/>
                          </a:rPr>
                        </m:ctrlPr>
                      </m:dPr>
                      <m:e>
                        <m:sSub>
                          <m:sSubPr>
                            <m:ctrlPr>
                              <a:rPr lang="en-IN" sz="2400" b="0" i="1">
                                <a:latin typeface="Cambria Math" panose="02040503050406030204" pitchFamily="18" charset="0"/>
                              </a:rPr>
                            </m:ctrlPr>
                          </m:sSubPr>
                          <m:e>
                            <m:r>
                              <a:rPr lang="en-IN" sz="2400" b="0" i="1">
                                <a:latin typeface="Cambria Math" panose="02040503050406030204" pitchFamily="18" charset="0"/>
                              </a:rPr>
                              <m:t>𝐼</m:t>
                            </m:r>
                          </m:e>
                          <m:sub>
                            <m:r>
                              <a:rPr lang="en-IN" sz="2400" b="0" i="1">
                                <a:latin typeface="Cambria Math" panose="02040503050406030204" pitchFamily="18" charset="0"/>
                              </a:rPr>
                              <m:t>𝑡</m:t>
                            </m:r>
                          </m:sub>
                        </m:sSub>
                      </m:e>
                    </m:d>
                    <m:r>
                      <a:rPr lang="en-IN" sz="2400" b="0" i="1">
                        <a:latin typeface="Cambria Math" panose="02040503050406030204" pitchFamily="18" charset="0"/>
                      </a:rPr>
                      <m:t> </m:t>
                    </m:r>
                  </m:oMath>
                </a14:m>
                <a:endParaRPr lang="en-IN" sz="2400" i="1" dirty="0">
                  <a:latin typeface="Cambria Math" panose="02040503050406030204" pitchFamily="18" charset="0"/>
                </a:endParaRPr>
              </a:p>
              <a:p>
                <a:endParaRPr lang="en-IN" sz="2400" b="0" dirty="0"/>
              </a:p>
              <a:p>
                <a:pPr marL="0" indent="0">
                  <a:buNone/>
                </a:pPr>
                <a:r>
                  <a:rPr lang="en-IN" sz="2400" dirty="0"/>
                  <a:t>There are two models for describing a time series:</a:t>
                </a:r>
              </a:p>
              <a:p>
                <a:r>
                  <a:rPr lang="en-IN" sz="2400" dirty="0"/>
                  <a:t>Additive model </a:t>
                </a:r>
                <a14:m>
                  <m:oMath xmlns:m="http://schemas.openxmlformats.org/officeDocument/2006/math">
                    <m:d>
                      <m:dPr>
                        <m:ctrlPr>
                          <a:rPr lang="en-IN" sz="2400" b="0" i="1" kern="1200">
                            <a:effectLst/>
                            <a:latin typeface="Cambria Math" panose="02040503050406030204" pitchFamily="18" charset="0"/>
                            <a:ea typeface="+mn-ea"/>
                            <a:cs typeface="+mn-cs"/>
                          </a:rPr>
                        </m:ctrlPr>
                      </m:dPr>
                      <m:e>
                        <m:sSub>
                          <m:sSubPr>
                            <m:ctrlPr>
                              <a:rPr lang="en-IN" sz="2400" b="0" i="1" kern="1200">
                                <a:effectLst/>
                                <a:latin typeface="Cambria Math" panose="02040503050406030204" pitchFamily="18" charset="0"/>
                                <a:ea typeface="+mn-ea"/>
                                <a:cs typeface="+mn-cs"/>
                              </a:rPr>
                            </m:ctrlPr>
                          </m:sSubPr>
                          <m:e>
                            <m:r>
                              <a:rPr lang="en-IN" sz="2400" b="0" i="1" kern="1200">
                                <a:effectLst/>
                                <a:latin typeface="Cambria Math" panose="02040503050406030204" pitchFamily="18" charset="0"/>
                                <a:ea typeface="+mn-ea"/>
                                <a:cs typeface="+mn-cs"/>
                              </a:rPr>
                              <m:t>𝑌</m:t>
                            </m:r>
                          </m:e>
                          <m:sub>
                            <m:r>
                              <a:rPr lang="en-IN" sz="2400" b="0" i="1" kern="1200">
                                <a:effectLst/>
                                <a:latin typeface="Cambria Math" panose="02040503050406030204" pitchFamily="18" charset="0"/>
                                <a:ea typeface="+mn-ea"/>
                                <a:cs typeface="+mn-cs"/>
                              </a:rPr>
                              <m:t>𝑡</m:t>
                            </m:r>
                          </m:sub>
                        </m:sSub>
                        <m:r>
                          <a:rPr lang="en-IN" sz="2400" b="0" i="1" kern="1200">
                            <a:effectLst/>
                            <a:latin typeface="Cambria Math" panose="02040503050406030204" pitchFamily="18" charset="0"/>
                            <a:ea typeface="+mn-ea"/>
                            <a:cs typeface="+mn-cs"/>
                          </a:rPr>
                          <m:t>=</m:t>
                        </m:r>
                        <m:sSub>
                          <m:sSubPr>
                            <m:ctrlPr>
                              <a:rPr lang="en-IN" sz="2400" b="0" i="1" kern="1200">
                                <a:effectLst/>
                                <a:latin typeface="Cambria Math" panose="02040503050406030204" pitchFamily="18" charset="0"/>
                                <a:ea typeface="+mn-ea"/>
                                <a:cs typeface="+mn-cs"/>
                              </a:rPr>
                            </m:ctrlPr>
                          </m:sSubPr>
                          <m:e>
                            <m:r>
                              <a:rPr lang="en-IN" sz="2400" b="0" i="1" kern="1200">
                                <a:effectLst/>
                                <a:latin typeface="Cambria Math" panose="02040503050406030204" pitchFamily="18" charset="0"/>
                                <a:ea typeface="+mn-ea"/>
                                <a:cs typeface="+mn-cs"/>
                              </a:rPr>
                              <m:t>𝑇</m:t>
                            </m:r>
                          </m:e>
                          <m:sub>
                            <m:r>
                              <a:rPr lang="en-IN" sz="2400" b="0" i="1" kern="1200">
                                <a:effectLst/>
                                <a:latin typeface="Cambria Math" panose="02040503050406030204" pitchFamily="18" charset="0"/>
                                <a:ea typeface="+mn-ea"/>
                                <a:cs typeface="+mn-cs"/>
                              </a:rPr>
                              <m:t>𝑡</m:t>
                            </m:r>
                          </m:sub>
                        </m:sSub>
                        <m:r>
                          <a:rPr lang="en-IN" sz="2400" b="0" i="1" kern="1200">
                            <a:effectLst/>
                            <a:latin typeface="Cambria Math" panose="02040503050406030204" pitchFamily="18" charset="0"/>
                            <a:ea typeface="+mn-ea"/>
                            <a:cs typeface="+mn-cs"/>
                          </a:rPr>
                          <m:t>+</m:t>
                        </m:r>
                        <m:sSub>
                          <m:sSubPr>
                            <m:ctrlPr>
                              <a:rPr lang="en-IN" sz="2400" b="0" i="1" kern="1200">
                                <a:effectLst/>
                                <a:latin typeface="Cambria Math" panose="02040503050406030204" pitchFamily="18" charset="0"/>
                                <a:ea typeface="+mn-ea"/>
                                <a:cs typeface="+mn-cs"/>
                              </a:rPr>
                            </m:ctrlPr>
                          </m:sSubPr>
                          <m:e>
                            <m:r>
                              <a:rPr lang="en-IN" sz="2400" b="0" i="1" kern="1200">
                                <a:effectLst/>
                                <a:latin typeface="Cambria Math" panose="02040503050406030204" pitchFamily="18" charset="0"/>
                                <a:ea typeface="+mn-ea"/>
                                <a:cs typeface="+mn-cs"/>
                              </a:rPr>
                              <m:t>𝑆</m:t>
                            </m:r>
                          </m:e>
                          <m:sub>
                            <m:r>
                              <a:rPr lang="en-IN" sz="2400" b="0" i="1" kern="1200">
                                <a:effectLst/>
                                <a:latin typeface="Cambria Math" panose="02040503050406030204" pitchFamily="18" charset="0"/>
                                <a:ea typeface="+mn-ea"/>
                                <a:cs typeface="+mn-cs"/>
                              </a:rPr>
                              <m:t>𝑡</m:t>
                            </m:r>
                          </m:sub>
                        </m:sSub>
                        <m:r>
                          <a:rPr lang="en-IN" sz="2400" b="0" i="1" kern="1200">
                            <a:effectLst/>
                            <a:latin typeface="Cambria Math" panose="02040503050406030204" pitchFamily="18" charset="0"/>
                            <a:ea typeface="+mn-ea"/>
                            <a:cs typeface="+mn-cs"/>
                          </a:rPr>
                          <m:t>+</m:t>
                        </m:r>
                        <m:sSub>
                          <m:sSubPr>
                            <m:ctrlPr>
                              <a:rPr lang="en-IN" sz="2400" b="0" i="1" kern="1200">
                                <a:effectLst/>
                                <a:latin typeface="Cambria Math" panose="02040503050406030204" pitchFamily="18" charset="0"/>
                                <a:ea typeface="+mn-ea"/>
                                <a:cs typeface="+mn-cs"/>
                              </a:rPr>
                            </m:ctrlPr>
                          </m:sSubPr>
                          <m:e>
                            <m:r>
                              <a:rPr lang="en-IN" sz="2400" b="0" i="1" kern="1200">
                                <a:effectLst/>
                                <a:latin typeface="Cambria Math" panose="02040503050406030204" pitchFamily="18" charset="0"/>
                                <a:ea typeface="+mn-ea"/>
                                <a:cs typeface="+mn-cs"/>
                              </a:rPr>
                              <m:t>𝐶</m:t>
                            </m:r>
                          </m:e>
                          <m:sub>
                            <m:r>
                              <a:rPr lang="en-IN" sz="2400" b="0" i="1" kern="1200">
                                <a:effectLst/>
                                <a:latin typeface="Cambria Math" panose="02040503050406030204" pitchFamily="18" charset="0"/>
                                <a:ea typeface="+mn-ea"/>
                                <a:cs typeface="+mn-cs"/>
                              </a:rPr>
                              <m:t>𝑡</m:t>
                            </m:r>
                          </m:sub>
                        </m:sSub>
                        <m:r>
                          <a:rPr lang="en-IN" sz="2400" b="0" i="1" kern="1200">
                            <a:effectLst/>
                            <a:latin typeface="Cambria Math" panose="02040503050406030204" pitchFamily="18" charset="0"/>
                            <a:ea typeface="+mn-ea"/>
                            <a:cs typeface="+mn-cs"/>
                          </a:rPr>
                          <m:t>+</m:t>
                        </m:r>
                        <m:sSub>
                          <m:sSubPr>
                            <m:ctrlPr>
                              <a:rPr lang="en-IN" sz="2400" b="0" i="1" kern="1200">
                                <a:effectLst/>
                                <a:latin typeface="Cambria Math" panose="02040503050406030204" pitchFamily="18" charset="0"/>
                                <a:ea typeface="+mn-ea"/>
                                <a:cs typeface="+mn-cs"/>
                              </a:rPr>
                            </m:ctrlPr>
                          </m:sSubPr>
                          <m:e>
                            <m:r>
                              <a:rPr lang="en-IN" sz="2400" b="0" i="1" kern="1200">
                                <a:effectLst/>
                                <a:latin typeface="Cambria Math" panose="02040503050406030204" pitchFamily="18" charset="0"/>
                                <a:ea typeface="+mn-ea"/>
                                <a:cs typeface="+mn-cs"/>
                              </a:rPr>
                              <m:t>𝐼</m:t>
                            </m:r>
                          </m:e>
                          <m:sub>
                            <m:r>
                              <a:rPr lang="en-IN" sz="2400" b="0" i="1" kern="1200">
                                <a:effectLst/>
                                <a:latin typeface="Cambria Math" panose="02040503050406030204" pitchFamily="18" charset="0"/>
                                <a:ea typeface="+mn-ea"/>
                                <a:cs typeface="+mn-cs"/>
                              </a:rPr>
                              <m:t>𝑡</m:t>
                            </m:r>
                          </m:sub>
                        </m:sSub>
                      </m:e>
                    </m:d>
                  </m:oMath>
                </a14:m>
                <a:endParaRPr lang="en-IN" sz="2400" dirty="0"/>
              </a:p>
              <a:p>
                <a:r>
                  <a:rPr lang="en-IN" sz="2400" dirty="0"/>
                  <a:t>Multiplicative model </a:t>
                </a:r>
                <a14:m>
                  <m:oMath xmlns:m="http://schemas.openxmlformats.org/officeDocument/2006/math">
                    <m:d>
                      <m:dPr>
                        <m:ctrlPr>
                          <a:rPr lang="en-IN" sz="2400" b="0" i="1" kern="1200">
                            <a:effectLst/>
                            <a:latin typeface="Cambria Math" panose="02040503050406030204" pitchFamily="18" charset="0"/>
                            <a:ea typeface="+mn-ea"/>
                            <a:cs typeface="+mn-cs"/>
                          </a:rPr>
                        </m:ctrlPr>
                      </m:dPr>
                      <m:e>
                        <m:sSub>
                          <m:sSubPr>
                            <m:ctrlPr>
                              <a:rPr lang="en-IN" sz="2400" b="0" i="1" kern="1200">
                                <a:effectLst/>
                                <a:latin typeface="Cambria Math" panose="02040503050406030204" pitchFamily="18" charset="0"/>
                                <a:ea typeface="+mn-ea"/>
                                <a:cs typeface="+mn-cs"/>
                              </a:rPr>
                            </m:ctrlPr>
                          </m:sSubPr>
                          <m:e>
                            <m:r>
                              <a:rPr lang="en-IN" sz="2400" b="0" i="1" kern="1200">
                                <a:effectLst/>
                                <a:latin typeface="Cambria Math" panose="02040503050406030204" pitchFamily="18" charset="0"/>
                                <a:ea typeface="+mn-ea"/>
                                <a:cs typeface="+mn-cs"/>
                              </a:rPr>
                              <m:t>𝑌</m:t>
                            </m:r>
                          </m:e>
                          <m:sub>
                            <m:r>
                              <a:rPr lang="en-IN" sz="2400" b="0" i="1" kern="1200">
                                <a:effectLst/>
                                <a:latin typeface="Cambria Math" panose="02040503050406030204" pitchFamily="18" charset="0"/>
                                <a:ea typeface="+mn-ea"/>
                                <a:cs typeface="+mn-cs"/>
                              </a:rPr>
                              <m:t>𝑡</m:t>
                            </m:r>
                          </m:sub>
                        </m:sSub>
                        <m:r>
                          <a:rPr lang="en-IN" sz="2400" b="0" i="1" kern="1200">
                            <a:effectLst/>
                            <a:latin typeface="Cambria Math" panose="02040503050406030204" pitchFamily="18" charset="0"/>
                            <a:ea typeface="+mn-ea"/>
                            <a:cs typeface="+mn-cs"/>
                          </a:rPr>
                          <m:t>=</m:t>
                        </m:r>
                        <m:sSub>
                          <m:sSubPr>
                            <m:ctrlPr>
                              <a:rPr lang="en-IN" sz="2400" b="0" i="1" kern="1200">
                                <a:effectLst/>
                                <a:latin typeface="Cambria Math" panose="02040503050406030204" pitchFamily="18" charset="0"/>
                                <a:ea typeface="+mn-ea"/>
                                <a:cs typeface="+mn-cs"/>
                              </a:rPr>
                            </m:ctrlPr>
                          </m:sSubPr>
                          <m:e>
                            <m:r>
                              <a:rPr lang="en-IN" sz="2400" b="0" i="1" kern="1200">
                                <a:effectLst/>
                                <a:latin typeface="Cambria Math" panose="02040503050406030204" pitchFamily="18" charset="0"/>
                                <a:ea typeface="+mn-ea"/>
                                <a:cs typeface="+mn-cs"/>
                              </a:rPr>
                              <m:t>𝑇</m:t>
                            </m:r>
                          </m:e>
                          <m:sub>
                            <m:r>
                              <a:rPr lang="en-IN" sz="2400" b="0" i="1" kern="1200">
                                <a:effectLst/>
                                <a:latin typeface="Cambria Math" panose="02040503050406030204" pitchFamily="18" charset="0"/>
                                <a:ea typeface="+mn-ea"/>
                                <a:cs typeface="+mn-cs"/>
                              </a:rPr>
                              <m:t>𝑡</m:t>
                            </m:r>
                          </m:sub>
                        </m:sSub>
                        <m:r>
                          <a:rPr lang="en-IN" sz="2400" b="0" i="1" kern="1200">
                            <a:effectLst/>
                            <a:latin typeface="Cambria Math" panose="02040503050406030204" pitchFamily="18" charset="0"/>
                            <a:ea typeface="+mn-ea"/>
                            <a:cs typeface="+mn-cs"/>
                          </a:rPr>
                          <m:t>∗</m:t>
                        </m:r>
                        <m:sSub>
                          <m:sSubPr>
                            <m:ctrlPr>
                              <a:rPr lang="en-IN" sz="2400" b="0" i="1" kern="1200">
                                <a:effectLst/>
                                <a:latin typeface="Cambria Math" panose="02040503050406030204" pitchFamily="18" charset="0"/>
                                <a:ea typeface="+mn-ea"/>
                                <a:cs typeface="+mn-cs"/>
                              </a:rPr>
                            </m:ctrlPr>
                          </m:sSubPr>
                          <m:e>
                            <m:r>
                              <a:rPr lang="en-IN" sz="2400" b="0" i="1" kern="1200">
                                <a:effectLst/>
                                <a:latin typeface="Cambria Math" panose="02040503050406030204" pitchFamily="18" charset="0"/>
                                <a:ea typeface="+mn-ea"/>
                                <a:cs typeface="+mn-cs"/>
                              </a:rPr>
                              <m:t>𝑆</m:t>
                            </m:r>
                          </m:e>
                          <m:sub>
                            <m:r>
                              <a:rPr lang="en-IN" sz="2400" b="0" i="1" kern="1200">
                                <a:effectLst/>
                                <a:latin typeface="Cambria Math" panose="02040503050406030204" pitchFamily="18" charset="0"/>
                                <a:ea typeface="+mn-ea"/>
                                <a:cs typeface="+mn-cs"/>
                              </a:rPr>
                              <m:t>𝑡</m:t>
                            </m:r>
                          </m:sub>
                        </m:sSub>
                        <m:r>
                          <a:rPr lang="en-IN" sz="2400" b="0" i="1" kern="1200">
                            <a:effectLst/>
                            <a:latin typeface="Cambria Math" panose="02040503050406030204" pitchFamily="18" charset="0"/>
                            <a:ea typeface="+mn-ea"/>
                            <a:cs typeface="+mn-cs"/>
                          </a:rPr>
                          <m:t>∗</m:t>
                        </m:r>
                        <m:sSub>
                          <m:sSubPr>
                            <m:ctrlPr>
                              <a:rPr lang="en-IN" sz="2400" b="0" i="1" kern="1200">
                                <a:effectLst/>
                                <a:latin typeface="Cambria Math" panose="02040503050406030204" pitchFamily="18" charset="0"/>
                                <a:ea typeface="+mn-ea"/>
                                <a:cs typeface="+mn-cs"/>
                              </a:rPr>
                            </m:ctrlPr>
                          </m:sSubPr>
                          <m:e>
                            <m:r>
                              <a:rPr lang="en-IN" sz="2400" b="0" i="1" kern="1200">
                                <a:effectLst/>
                                <a:latin typeface="Cambria Math" panose="02040503050406030204" pitchFamily="18" charset="0"/>
                                <a:ea typeface="+mn-ea"/>
                                <a:cs typeface="+mn-cs"/>
                              </a:rPr>
                              <m:t>𝐶</m:t>
                            </m:r>
                          </m:e>
                          <m:sub>
                            <m:r>
                              <a:rPr lang="en-IN" sz="2400" b="0" i="1" kern="1200">
                                <a:effectLst/>
                                <a:latin typeface="Cambria Math" panose="02040503050406030204" pitchFamily="18" charset="0"/>
                                <a:ea typeface="+mn-ea"/>
                                <a:cs typeface="+mn-cs"/>
                              </a:rPr>
                              <m:t>𝑡</m:t>
                            </m:r>
                          </m:sub>
                        </m:sSub>
                        <m:r>
                          <a:rPr lang="en-IN" sz="2400" b="0" i="1" kern="1200">
                            <a:effectLst/>
                            <a:latin typeface="Cambria Math" panose="02040503050406030204" pitchFamily="18" charset="0"/>
                            <a:ea typeface="+mn-ea"/>
                            <a:cs typeface="+mn-cs"/>
                          </a:rPr>
                          <m:t>∗</m:t>
                        </m:r>
                        <m:sSub>
                          <m:sSubPr>
                            <m:ctrlPr>
                              <a:rPr lang="en-IN" sz="2400" b="0" i="1" kern="1200">
                                <a:effectLst/>
                                <a:latin typeface="Cambria Math" panose="02040503050406030204" pitchFamily="18" charset="0"/>
                                <a:ea typeface="+mn-ea"/>
                                <a:cs typeface="+mn-cs"/>
                              </a:rPr>
                            </m:ctrlPr>
                          </m:sSubPr>
                          <m:e>
                            <m:r>
                              <a:rPr lang="en-IN" sz="2400" b="0" i="1" kern="1200">
                                <a:effectLst/>
                                <a:latin typeface="Cambria Math" panose="02040503050406030204" pitchFamily="18" charset="0"/>
                                <a:ea typeface="+mn-ea"/>
                                <a:cs typeface="+mn-cs"/>
                              </a:rPr>
                              <m:t>𝐼</m:t>
                            </m:r>
                          </m:e>
                          <m:sub>
                            <m:r>
                              <a:rPr lang="en-IN" sz="2400" b="0" i="1" kern="1200">
                                <a:effectLst/>
                                <a:latin typeface="Cambria Math" panose="02040503050406030204" pitchFamily="18" charset="0"/>
                                <a:ea typeface="+mn-ea"/>
                                <a:cs typeface="+mn-cs"/>
                              </a:rPr>
                              <m:t>𝑡</m:t>
                            </m:r>
                          </m:sub>
                        </m:sSub>
                      </m:e>
                    </m:d>
                  </m:oMath>
                </a14:m>
                <a:endParaRPr lang="en-IN" sz="2400" dirty="0"/>
              </a:p>
            </p:txBody>
          </p:sp>
        </mc:Choice>
        <mc:Fallback xmlns="">
          <p:sp>
            <p:nvSpPr>
              <p:cNvPr id="3" name="Content Placeholder 2">
                <a:extLst>
                  <a:ext uri="{FF2B5EF4-FFF2-40B4-BE49-F238E27FC236}">
                    <a16:creationId xmlns:a16="http://schemas.microsoft.com/office/drawing/2014/main" id="{292ED78D-6CEC-738D-77A3-C33A6C1AF550}"/>
                  </a:ext>
                </a:extLst>
              </p:cNvPr>
              <p:cNvSpPr>
                <a:spLocks noGrp="1" noRot="1" noChangeAspect="1" noMove="1" noResize="1" noEditPoints="1" noAdjustHandles="1" noChangeArrowheads="1" noChangeShapeType="1" noTextEdit="1"/>
              </p:cNvSpPr>
              <p:nvPr>
                <p:ph idx="1"/>
              </p:nvPr>
            </p:nvSpPr>
            <p:spPr>
              <a:xfrm>
                <a:off x="6260035" y="901573"/>
                <a:ext cx="5348692" cy="5041861"/>
              </a:xfrm>
              <a:blipFill>
                <a:blip r:embed="rId2"/>
                <a:stretch>
                  <a:fillRect l="-1824" t="-967" b="-16808"/>
                </a:stretch>
              </a:blipFill>
            </p:spPr>
            <p:txBody>
              <a:bodyPr/>
              <a:lstStyle/>
              <a:p>
                <a:r>
                  <a:rPr lang="en-IN">
                    <a:noFill/>
                  </a:rPr>
                  <a:t> </a:t>
                </a:r>
              </a:p>
            </p:txBody>
          </p:sp>
        </mc:Fallback>
      </mc:AlternateContent>
    </p:spTree>
    <p:extLst>
      <p:ext uri="{BB962C8B-B14F-4D97-AF65-F5344CB8AC3E}">
        <p14:creationId xmlns:p14="http://schemas.microsoft.com/office/powerpoint/2010/main" val="3114407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CAE8B-5C56-A4D4-494F-67F52800625D}"/>
              </a:ext>
            </a:extLst>
          </p:cNvPr>
          <p:cNvSpPr>
            <a:spLocks noGrp="1"/>
          </p:cNvSpPr>
          <p:nvPr>
            <p:ph type="title"/>
          </p:nvPr>
        </p:nvSpPr>
        <p:spPr>
          <a:xfrm>
            <a:off x="2832635" y="183137"/>
            <a:ext cx="6523683" cy="1479127"/>
          </a:xfrm>
        </p:spPr>
        <p:txBody>
          <a:bodyPr anchor="ctr">
            <a:normAutofit/>
          </a:bodyPr>
          <a:lstStyle/>
          <a:p>
            <a:pPr algn="ctr"/>
            <a:r>
              <a:rPr lang="en-IN" sz="4800" b="1" dirty="0">
                <a:solidFill>
                  <a:srgbClr val="00B0F0"/>
                </a:solidFill>
              </a:rPr>
              <a:t>Perform Time Series Analysis using Python </a:t>
            </a:r>
          </a:p>
        </p:txBody>
      </p:sp>
      <p:sp>
        <p:nvSpPr>
          <p:cNvPr id="6" name="TextBox 5">
            <a:extLst>
              <a:ext uri="{FF2B5EF4-FFF2-40B4-BE49-F238E27FC236}">
                <a16:creationId xmlns:a16="http://schemas.microsoft.com/office/drawing/2014/main" id="{CB0744F3-9160-4C6D-997D-F4740AF19483}"/>
              </a:ext>
            </a:extLst>
          </p:cNvPr>
          <p:cNvSpPr txBox="1"/>
          <p:nvPr/>
        </p:nvSpPr>
        <p:spPr>
          <a:xfrm>
            <a:off x="249514" y="1871138"/>
            <a:ext cx="1133946" cy="708355"/>
          </a:xfrm>
          <a:prstGeom prst="rect">
            <a:avLst/>
          </a:prstGeom>
          <a:noFill/>
        </p:spPr>
        <p:txBody>
          <a:bodyPr wrap="square" rtlCol="0">
            <a:spAutoFit/>
          </a:bodyPr>
          <a:lstStyle/>
          <a:p>
            <a:pPr defTabSz="813816">
              <a:spcAft>
                <a:spcPts val="600"/>
              </a:spcAft>
            </a:pPr>
            <a:r>
              <a:rPr lang="en-IN" sz="1602" b="1" kern="1200" dirty="0">
                <a:solidFill>
                  <a:schemeClr val="tx1"/>
                </a:solidFill>
                <a:latin typeface="+mn-lt"/>
                <a:ea typeface="+mn-ea"/>
                <a:cs typeface="+mn-cs"/>
              </a:rPr>
              <a:t>Required Libraries:</a:t>
            </a:r>
            <a:endParaRPr lang="en-IN" b="1" dirty="0"/>
          </a:p>
        </p:txBody>
      </p:sp>
      <p:sp>
        <p:nvSpPr>
          <p:cNvPr id="7" name="TextBox 6">
            <a:extLst>
              <a:ext uri="{FF2B5EF4-FFF2-40B4-BE49-F238E27FC236}">
                <a16:creationId xmlns:a16="http://schemas.microsoft.com/office/drawing/2014/main" id="{E18ED4CA-032C-58A8-F665-8D01D6EC6579}"/>
              </a:ext>
            </a:extLst>
          </p:cNvPr>
          <p:cNvSpPr txBox="1"/>
          <p:nvPr/>
        </p:nvSpPr>
        <p:spPr>
          <a:xfrm>
            <a:off x="370759" y="3213839"/>
            <a:ext cx="654287" cy="532197"/>
          </a:xfrm>
          <a:prstGeom prst="rect">
            <a:avLst/>
          </a:prstGeom>
          <a:noFill/>
        </p:spPr>
        <p:txBody>
          <a:bodyPr wrap="square" rtlCol="0">
            <a:spAutoFit/>
          </a:bodyPr>
          <a:lstStyle/>
          <a:p>
            <a:pPr defTabSz="813816">
              <a:spcAft>
                <a:spcPts val="600"/>
              </a:spcAft>
            </a:pPr>
            <a:r>
              <a:rPr lang="en-IN" sz="1602" b="1" kern="1200" dirty="0">
                <a:solidFill>
                  <a:schemeClr val="tx1"/>
                </a:solidFill>
                <a:latin typeface="+mn-lt"/>
                <a:ea typeface="+mn-ea"/>
                <a:cs typeface="+mn-cs"/>
              </a:rPr>
              <a:t>Data Set:</a:t>
            </a:r>
            <a:endParaRPr lang="en-IN" b="1" dirty="0"/>
          </a:p>
        </p:txBody>
      </p:sp>
      <p:pic>
        <p:nvPicPr>
          <p:cNvPr id="13" name="Picture 12">
            <a:extLst>
              <a:ext uri="{FF2B5EF4-FFF2-40B4-BE49-F238E27FC236}">
                <a16:creationId xmlns:a16="http://schemas.microsoft.com/office/drawing/2014/main" id="{9ACD1A85-A4AA-B237-F8B3-6168BE5C11C2}"/>
              </a:ext>
            </a:extLst>
          </p:cNvPr>
          <p:cNvPicPr>
            <a:picLocks noChangeAspect="1"/>
          </p:cNvPicPr>
          <p:nvPr/>
        </p:nvPicPr>
        <p:blipFill>
          <a:blip r:embed="rId2"/>
          <a:stretch>
            <a:fillRect/>
          </a:stretch>
        </p:blipFill>
        <p:spPr>
          <a:xfrm>
            <a:off x="1242378" y="1851202"/>
            <a:ext cx="4228030" cy="672061"/>
          </a:xfrm>
          <a:prstGeom prst="rect">
            <a:avLst/>
          </a:prstGeom>
        </p:spPr>
      </p:pic>
      <p:pic>
        <p:nvPicPr>
          <p:cNvPr id="15" name="Picture 14">
            <a:extLst>
              <a:ext uri="{FF2B5EF4-FFF2-40B4-BE49-F238E27FC236}">
                <a16:creationId xmlns:a16="http://schemas.microsoft.com/office/drawing/2014/main" id="{60215A01-9A5F-F9F5-4A19-DCBD995923B3}"/>
              </a:ext>
            </a:extLst>
          </p:cNvPr>
          <p:cNvPicPr>
            <a:picLocks noChangeAspect="1"/>
          </p:cNvPicPr>
          <p:nvPr/>
        </p:nvPicPr>
        <p:blipFill rotWithShape="1">
          <a:blip r:embed="rId3"/>
          <a:srcRect l="12499" r="4045"/>
          <a:stretch/>
        </p:blipFill>
        <p:spPr>
          <a:xfrm>
            <a:off x="2308226" y="4353084"/>
            <a:ext cx="1838388" cy="2069012"/>
          </a:xfrm>
          <a:prstGeom prst="rect">
            <a:avLst/>
          </a:prstGeom>
        </p:spPr>
      </p:pic>
      <p:pic>
        <p:nvPicPr>
          <p:cNvPr id="16" name="Picture 15">
            <a:extLst>
              <a:ext uri="{FF2B5EF4-FFF2-40B4-BE49-F238E27FC236}">
                <a16:creationId xmlns:a16="http://schemas.microsoft.com/office/drawing/2014/main" id="{7B738122-DD2B-F337-AD16-C4D7B9CCC5BC}"/>
              </a:ext>
            </a:extLst>
          </p:cNvPr>
          <p:cNvPicPr>
            <a:picLocks noChangeAspect="1"/>
          </p:cNvPicPr>
          <p:nvPr/>
        </p:nvPicPr>
        <p:blipFill rotWithShape="1">
          <a:blip r:embed="rId4"/>
          <a:srcRect t="6474"/>
          <a:stretch/>
        </p:blipFill>
        <p:spPr>
          <a:xfrm>
            <a:off x="7124512" y="2926650"/>
            <a:ext cx="4601887" cy="3347510"/>
          </a:xfrm>
          <a:prstGeom prst="rect">
            <a:avLst/>
          </a:prstGeom>
        </p:spPr>
      </p:pic>
      <p:sp>
        <p:nvSpPr>
          <p:cNvPr id="17" name="TextBox 16">
            <a:extLst>
              <a:ext uri="{FF2B5EF4-FFF2-40B4-BE49-F238E27FC236}">
                <a16:creationId xmlns:a16="http://schemas.microsoft.com/office/drawing/2014/main" id="{CE5BE2A1-D5A7-87AE-BA75-231F2CBD3C6B}"/>
              </a:ext>
            </a:extLst>
          </p:cNvPr>
          <p:cNvSpPr txBox="1"/>
          <p:nvPr/>
        </p:nvSpPr>
        <p:spPr>
          <a:xfrm>
            <a:off x="6163646" y="1935534"/>
            <a:ext cx="1025973" cy="643959"/>
          </a:xfrm>
          <a:prstGeom prst="rect">
            <a:avLst/>
          </a:prstGeom>
          <a:noFill/>
        </p:spPr>
        <p:txBody>
          <a:bodyPr wrap="square" rtlCol="0">
            <a:spAutoFit/>
          </a:bodyPr>
          <a:lstStyle/>
          <a:p>
            <a:pPr defTabSz="813816">
              <a:spcAft>
                <a:spcPts val="600"/>
              </a:spcAft>
            </a:pPr>
            <a:r>
              <a:rPr lang="en-IN" sz="1602" b="1" kern="1200" dirty="0">
                <a:solidFill>
                  <a:schemeClr val="tx1"/>
                </a:solidFill>
                <a:latin typeface="+mn-lt"/>
                <a:ea typeface="+mn-ea"/>
                <a:cs typeface="+mn-cs"/>
              </a:rPr>
              <a:t>Plotting Dataset:</a:t>
            </a:r>
            <a:endParaRPr lang="en-IN" b="1" dirty="0"/>
          </a:p>
        </p:txBody>
      </p:sp>
      <p:pic>
        <p:nvPicPr>
          <p:cNvPr id="8" name="Picture 7">
            <a:extLst>
              <a:ext uri="{FF2B5EF4-FFF2-40B4-BE49-F238E27FC236}">
                <a16:creationId xmlns:a16="http://schemas.microsoft.com/office/drawing/2014/main" id="{AEBDBB75-A600-1EA3-9B7B-F4E6B7478434}"/>
              </a:ext>
            </a:extLst>
          </p:cNvPr>
          <p:cNvPicPr>
            <a:picLocks noChangeAspect="1"/>
          </p:cNvPicPr>
          <p:nvPr/>
        </p:nvPicPr>
        <p:blipFill rotWithShape="1">
          <a:blip r:embed="rId5"/>
          <a:srcRect t="76578"/>
          <a:stretch/>
        </p:blipFill>
        <p:spPr>
          <a:xfrm>
            <a:off x="7125698" y="1809311"/>
            <a:ext cx="4650833" cy="986863"/>
          </a:xfrm>
          <a:prstGeom prst="rect">
            <a:avLst/>
          </a:prstGeom>
        </p:spPr>
      </p:pic>
      <p:pic>
        <p:nvPicPr>
          <p:cNvPr id="9" name="Picture 8">
            <a:extLst>
              <a:ext uri="{FF2B5EF4-FFF2-40B4-BE49-F238E27FC236}">
                <a16:creationId xmlns:a16="http://schemas.microsoft.com/office/drawing/2014/main" id="{52BBBBE0-927C-DA6D-913A-621C48EED1B6}"/>
              </a:ext>
            </a:extLst>
          </p:cNvPr>
          <p:cNvPicPr>
            <a:picLocks noChangeAspect="1"/>
          </p:cNvPicPr>
          <p:nvPr/>
        </p:nvPicPr>
        <p:blipFill rotWithShape="1">
          <a:blip r:embed="rId5"/>
          <a:srcRect r="13420" b="75606"/>
          <a:stretch/>
        </p:blipFill>
        <p:spPr>
          <a:xfrm>
            <a:off x="1463222" y="3072727"/>
            <a:ext cx="3906511" cy="997142"/>
          </a:xfrm>
          <a:prstGeom prst="rect">
            <a:avLst/>
          </a:prstGeom>
        </p:spPr>
      </p:pic>
    </p:spTree>
    <p:extLst>
      <p:ext uri="{BB962C8B-B14F-4D97-AF65-F5344CB8AC3E}">
        <p14:creationId xmlns:p14="http://schemas.microsoft.com/office/powerpoint/2010/main" val="405694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7D0-1E70-F78C-627C-8C9F6DB2CE03}"/>
              </a:ext>
            </a:extLst>
          </p:cNvPr>
          <p:cNvSpPr>
            <a:spLocks noGrp="1"/>
          </p:cNvSpPr>
          <p:nvPr>
            <p:ph type="title"/>
          </p:nvPr>
        </p:nvSpPr>
        <p:spPr>
          <a:xfrm>
            <a:off x="838200" y="145482"/>
            <a:ext cx="10515600" cy="995915"/>
          </a:xfrm>
        </p:spPr>
        <p:txBody>
          <a:bodyPr>
            <a:normAutofit/>
          </a:bodyPr>
          <a:lstStyle/>
          <a:p>
            <a:pPr algn="ctr"/>
            <a:r>
              <a:rPr lang="en-IN" sz="5400" b="1" dirty="0">
                <a:solidFill>
                  <a:srgbClr val="92D050"/>
                </a:solidFill>
              </a:rPr>
              <a:t>Additive Model</a:t>
            </a:r>
          </a:p>
        </p:txBody>
      </p:sp>
      <p:pic>
        <p:nvPicPr>
          <p:cNvPr id="8" name="Content Placeholder 7">
            <a:extLst>
              <a:ext uri="{FF2B5EF4-FFF2-40B4-BE49-F238E27FC236}">
                <a16:creationId xmlns:a16="http://schemas.microsoft.com/office/drawing/2014/main" id="{668BC1B1-D81E-99C5-759A-A50367A7C185}"/>
              </a:ext>
            </a:extLst>
          </p:cNvPr>
          <p:cNvPicPr>
            <a:picLocks noGrp="1" noChangeAspect="1"/>
          </p:cNvPicPr>
          <p:nvPr>
            <p:ph idx="1"/>
          </p:nvPr>
        </p:nvPicPr>
        <p:blipFill>
          <a:blip r:embed="rId2"/>
          <a:stretch>
            <a:fillRect/>
          </a:stretch>
        </p:blipFill>
        <p:spPr>
          <a:xfrm>
            <a:off x="5991956" y="1624570"/>
            <a:ext cx="5794383" cy="4351339"/>
          </a:xfrm>
          <a:prstGeom prst="rect">
            <a:avLst/>
          </a:prstGeom>
        </p:spPr>
      </p:pic>
      <p:pic>
        <p:nvPicPr>
          <p:cNvPr id="10" name="Picture 9">
            <a:extLst>
              <a:ext uri="{FF2B5EF4-FFF2-40B4-BE49-F238E27FC236}">
                <a16:creationId xmlns:a16="http://schemas.microsoft.com/office/drawing/2014/main" id="{3DAF7DFC-B889-D556-EA86-75E186393532}"/>
              </a:ext>
            </a:extLst>
          </p:cNvPr>
          <p:cNvPicPr>
            <a:picLocks noChangeAspect="1"/>
          </p:cNvPicPr>
          <p:nvPr/>
        </p:nvPicPr>
        <p:blipFill rotWithShape="1">
          <a:blip r:embed="rId3"/>
          <a:srcRect l="10561" b="8073"/>
          <a:stretch/>
        </p:blipFill>
        <p:spPr>
          <a:xfrm>
            <a:off x="1312394" y="4675007"/>
            <a:ext cx="3331422" cy="1917835"/>
          </a:xfrm>
          <a:prstGeom prst="rect">
            <a:avLst/>
          </a:prstGeom>
        </p:spPr>
      </p:pic>
      <p:pic>
        <p:nvPicPr>
          <p:cNvPr id="4" name="Picture 3">
            <a:extLst>
              <a:ext uri="{FF2B5EF4-FFF2-40B4-BE49-F238E27FC236}">
                <a16:creationId xmlns:a16="http://schemas.microsoft.com/office/drawing/2014/main" id="{21474E94-F2CA-E232-5FA4-80F26F890901}"/>
              </a:ext>
            </a:extLst>
          </p:cNvPr>
          <p:cNvPicPr>
            <a:picLocks noChangeAspect="1"/>
          </p:cNvPicPr>
          <p:nvPr/>
        </p:nvPicPr>
        <p:blipFill>
          <a:blip r:embed="rId4"/>
          <a:stretch>
            <a:fillRect/>
          </a:stretch>
        </p:blipFill>
        <p:spPr>
          <a:xfrm>
            <a:off x="467574" y="1143095"/>
            <a:ext cx="4983910" cy="3201050"/>
          </a:xfrm>
          <a:prstGeom prst="rect">
            <a:avLst/>
          </a:prstGeom>
        </p:spPr>
      </p:pic>
    </p:spTree>
    <p:extLst>
      <p:ext uri="{BB962C8B-B14F-4D97-AF65-F5344CB8AC3E}">
        <p14:creationId xmlns:p14="http://schemas.microsoft.com/office/powerpoint/2010/main" val="1872552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B4AC6-6338-2EBF-287B-C0C312C7FE39}"/>
              </a:ext>
            </a:extLst>
          </p:cNvPr>
          <p:cNvSpPr>
            <a:spLocks noGrp="1"/>
          </p:cNvSpPr>
          <p:nvPr>
            <p:ph type="title"/>
          </p:nvPr>
        </p:nvSpPr>
        <p:spPr>
          <a:xfrm>
            <a:off x="838200" y="41572"/>
            <a:ext cx="10515600" cy="995915"/>
          </a:xfrm>
        </p:spPr>
        <p:txBody>
          <a:bodyPr>
            <a:normAutofit/>
          </a:bodyPr>
          <a:lstStyle/>
          <a:p>
            <a:pPr algn="ctr"/>
            <a:r>
              <a:rPr lang="en-IN" sz="5400" b="1" dirty="0">
                <a:solidFill>
                  <a:srgbClr val="92D050"/>
                </a:solidFill>
              </a:rPr>
              <a:t>Multiplicative Model</a:t>
            </a:r>
          </a:p>
        </p:txBody>
      </p:sp>
      <p:pic>
        <p:nvPicPr>
          <p:cNvPr id="12" name="Content Placeholder 11">
            <a:extLst>
              <a:ext uri="{FF2B5EF4-FFF2-40B4-BE49-F238E27FC236}">
                <a16:creationId xmlns:a16="http://schemas.microsoft.com/office/drawing/2014/main" id="{2B589DCC-E5E2-B035-951A-D5E4360AFCBA}"/>
              </a:ext>
            </a:extLst>
          </p:cNvPr>
          <p:cNvPicPr>
            <a:picLocks noGrp="1" noChangeAspect="1"/>
          </p:cNvPicPr>
          <p:nvPr>
            <p:ph idx="1"/>
          </p:nvPr>
        </p:nvPicPr>
        <p:blipFill>
          <a:blip r:embed="rId2"/>
          <a:stretch>
            <a:fillRect/>
          </a:stretch>
        </p:blipFill>
        <p:spPr>
          <a:xfrm>
            <a:off x="5668589" y="1451549"/>
            <a:ext cx="6139454" cy="4351338"/>
          </a:xfrm>
          <a:prstGeom prst="rect">
            <a:avLst/>
          </a:prstGeom>
        </p:spPr>
      </p:pic>
      <p:pic>
        <p:nvPicPr>
          <p:cNvPr id="14" name="Picture 13">
            <a:extLst>
              <a:ext uri="{FF2B5EF4-FFF2-40B4-BE49-F238E27FC236}">
                <a16:creationId xmlns:a16="http://schemas.microsoft.com/office/drawing/2014/main" id="{E072849C-7109-309E-94BC-7EB95C1C4819}"/>
              </a:ext>
            </a:extLst>
          </p:cNvPr>
          <p:cNvPicPr>
            <a:picLocks noChangeAspect="1"/>
          </p:cNvPicPr>
          <p:nvPr/>
        </p:nvPicPr>
        <p:blipFill rotWithShape="1">
          <a:blip r:embed="rId3"/>
          <a:srcRect l="11092" r="962" b="3340"/>
          <a:stretch/>
        </p:blipFill>
        <p:spPr>
          <a:xfrm>
            <a:off x="1197542" y="4575979"/>
            <a:ext cx="3575739" cy="2025796"/>
          </a:xfrm>
          <a:prstGeom prst="rect">
            <a:avLst/>
          </a:prstGeom>
        </p:spPr>
      </p:pic>
      <p:pic>
        <p:nvPicPr>
          <p:cNvPr id="4" name="Picture 3">
            <a:extLst>
              <a:ext uri="{FF2B5EF4-FFF2-40B4-BE49-F238E27FC236}">
                <a16:creationId xmlns:a16="http://schemas.microsoft.com/office/drawing/2014/main" id="{A014AAA1-4C66-1E62-5663-0184A540040B}"/>
              </a:ext>
            </a:extLst>
          </p:cNvPr>
          <p:cNvPicPr>
            <a:picLocks noChangeAspect="1"/>
          </p:cNvPicPr>
          <p:nvPr/>
        </p:nvPicPr>
        <p:blipFill>
          <a:blip r:embed="rId4"/>
          <a:stretch>
            <a:fillRect/>
          </a:stretch>
        </p:blipFill>
        <p:spPr>
          <a:xfrm>
            <a:off x="521369" y="1179587"/>
            <a:ext cx="4810796" cy="2981741"/>
          </a:xfrm>
          <a:prstGeom prst="rect">
            <a:avLst/>
          </a:prstGeom>
        </p:spPr>
      </p:pic>
    </p:spTree>
    <p:extLst>
      <p:ext uri="{BB962C8B-B14F-4D97-AF65-F5344CB8AC3E}">
        <p14:creationId xmlns:p14="http://schemas.microsoft.com/office/powerpoint/2010/main" val="1853133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F7ED-D4F7-81D4-BD22-D3977E054D96}"/>
              </a:ext>
            </a:extLst>
          </p:cNvPr>
          <p:cNvSpPr>
            <a:spLocks noGrp="1"/>
          </p:cNvSpPr>
          <p:nvPr>
            <p:ph type="title"/>
          </p:nvPr>
        </p:nvSpPr>
        <p:spPr>
          <a:xfrm>
            <a:off x="758952" y="127152"/>
            <a:ext cx="10838881" cy="1442873"/>
          </a:xfrm>
        </p:spPr>
        <p:txBody>
          <a:bodyPr>
            <a:normAutofit/>
          </a:bodyPr>
          <a:lstStyle/>
          <a:p>
            <a:pPr algn="ctr"/>
            <a:r>
              <a:rPr lang="en-IN" b="1">
                <a:solidFill>
                  <a:schemeClr val="bg2">
                    <a:lumMod val="10000"/>
                    <a:lumOff val="90000"/>
                  </a:schemeClr>
                </a:solidFill>
              </a:rPr>
              <a:t>Determination of Trend using moving averages method</a:t>
            </a:r>
          </a:p>
        </p:txBody>
      </p:sp>
      <p:pic>
        <p:nvPicPr>
          <p:cNvPr id="20" name="Content Placeholder 19">
            <a:extLst>
              <a:ext uri="{FF2B5EF4-FFF2-40B4-BE49-F238E27FC236}">
                <a16:creationId xmlns:a16="http://schemas.microsoft.com/office/drawing/2014/main" id="{BCDB32EC-C62B-E3C1-CF0E-AC67BC94BBAA}"/>
              </a:ext>
            </a:extLst>
          </p:cNvPr>
          <p:cNvPicPr>
            <a:picLocks noGrp="1" noChangeAspect="1"/>
          </p:cNvPicPr>
          <p:nvPr>
            <p:ph idx="1"/>
          </p:nvPr>
        </p:nvPicPr>
        <p:blipFill>
          <a:blip r:embed="rId2"/>
          <a:stretch>
            <a:fillRect/>
          </a:stretch>
        </p:blipFill>
        <p:spPr>
          <a:xfrm>
            <a:off x="6502068" y="3851509"/>
            <a:ext cx="5391902" cy="2267266"/>
          </a:xfrm>
          <a:prstGeom prst="rect">
            <a:avLst/>
          </a:prstGeom>
        </p:spPr>
      </p:pic>
      <p:pic>
        <p:nvPicPr>
          <p:cNvPr id="18" name="Content Placeholder 5">
            <a:extLst>
              <a:ext uri="{FF2B5EF4-FFF2-40B4-BE49-F238E27FC236}">
                <a16:creationId xmlns:a16="http://schemas.microsoft.com/office/drawing/2014/main" id="{ECA0DC86-9B3B-AEEA-B61D-DF3C441F1DB3}"/>
              </a:ext>
            </a:extLst>
          </p:cNvPr>
          <p:cNvPicPr>
            <a:picLocks noChangeAspect="1"/>
          </p:cNvPicPr>
          <p:nvPr/>
        </p:nvPicPr>
        <p:blipFill>
          <a:blip r:embed="rId3"/>
          <a:stretch>
            <a:fillRect/>
          </a:stretch>
        </p:blipFill>
        <p:spPr>
          <a:xfrm>
            <a:off x="468517" y="2034245"/>
            <a:ext cx="5655056" cy="4327277"/>
          </a:xfrm>
          <a:prstGeom prst="rect">
            <a:avLst/>
          </a:prstGeom>
        </p:spPr>
      </p:pic>
      <p:pic>
        <p:nvPicPr>
          <p:cNvPr id="23" name="Picture 22">
            <a:extLst>
              <a:ext uri="{FF2B5EF4-FFF2-40B4-BE49-F238E27FC236}">
                <a16:creationId xmlns:a16="http://schemas.microsoft.com/office/drawing/2014/main" id="{BE7265AD-88CF-4D21-E568-59387925E734}"/>
              </a:ext>
            </a:extLst>
          </p:cNvPr>
          <p:cNvPicPr>
            <a:picLocks noChangeAspect="1"/>
          </p:cNvPicPr>
          <p:nvPr/>
        </p:nvPicPr>
        <p:blipFill>
          <a:blip r:embed="rId4"/>
          <a:stretch>
            <a:fillRect/>
          </a:stretch>
        </p:blipFill>
        <p:spPr>
          <a:xfrm>
            <a:off x="6511065" y="2613375"/>
            <a:ext cx="5400675" cy="838200"/>
          </a:xfrm>
          <a:prstGeom prst="rect">
            <a:avLst/>
          </a:prstGeom>
        </p:spPr>
      </p:pic>
      <p:sp>
        <p:nvSpPr>
          <p:cNvPr id="24" name="TextBox 23">
            <a:extLst>
              <a:ext uri="{FF2B5EF4-FFF2-40B4-BE49-F238E27FC236}">
                <a16:creationId xmlns:a16="http://schemas.microsoft.com/office/drawing/2014/main" id="{3458BF35-EDE5-1F06-3B8C-677E808AB075}"/>
              </a:ext>
            </a:extLst>
          </p:cNvPr>
          <p:cNvSpPr txBox="1"/>
          <p:nvPr/>
        </p:nvSpPr>
        <p:spPr>
          <a:xfrm>
            <a:off x="6517074" y="2071867"/>
            <a:ext cx="1874572" cy="369332"/>
          </a:xfrm>
          <a:prstGeom prst="rect">
            <a:avLst/>
          </a:prstGeom>
          <a:noFill/>
        </p:spPr>
        <p:txBody>
          <a:bodyPr wrap="square" rtlCol="0">
            <a:spAutoFit/>
          </a:bodyPr>
          <a:lstStyle/>
          <a:p>
            <a:r>
              <a:rPr lang="en-IN" b="1" dirty="0"/>
              <a:t>Code:</a:t>
            </a:r>
          </a:p>
        </p:txBody>
      </p:sp>
    </p:spTree>
    <p:extLst>
      <p:ext uri="{BB962C8B-B14F-4D97-AF65-F5344CB8AC3E}">
        <p14:creationId xmlns:p14="http://schemas.microsoft.com/office/powerpoint/2010/main" val="37501970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945</TotalTime>
  <Words>284</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Cambria Math</vt:lpstr>
      <vt:lpstr>Office Theme</vt:lpstr>
      <vt:lpstr>Components of Time Series</vt:lpstr>
      <vt:lpstr>Introduction:</vt:lpstr>
      <vt:lpstr>Significance of Time Series</vt:lpstr>
      <vt:lpstr>Limitations of Time Series Analysis</vt:lpstr>
      <vt:lpstr>Components of Time Series Analysis</vt:lpstr>
      <vt:lpstr>Perform Time Series Analysis using Python </vt:lpstr>
      <vt:lpstr>Additive Model</vt:lpstr>
      <vt:lpstr>Multiplicative Model</vt:lpstr>
      <vt:lpstr>Determination of Trend using moving averages method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Sudesna Debnath</dc:creator>
  <cp:lastModifiedBy>Sudesna Debnath</cp:lastModifiedBy>
  <cp:revision>41</cp:revision>
  <dcterms:created xsi:type="dcterms:W3CDTF">2024-07-31T03:35:21Z</dcterms:created>
  <dcterms:modified xsi:type="dcterms:W3CDTF">2024-08-03T17:49:18Z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2024-07-31T03:49:25Z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c3780256-aaed-4bde-b67a-3264c1b00d65</vt:lpwstr>
  </property>
  <property fmtid="{D5CDD505-2E9C-101B-9397-08002B2CF9AE}" pid="7" name="MSIP_Label_defa4170-0d19-0005-0004-bc88714345d2_ActionId">
    <vt:lpwstr>a76132ef-ae4a-4a59-90b7-49c51a13cc85</vt:lpwstr>
  </property>
  <property fmtid="{D5CDD505-2E9C-101B-9397-08002B2CF9AE}" pid="8" name="MSIP_Label_defa4170-0d19-0005-0004-bc88714345d2_ContentBits">
    <vt:lpwstr>0</vt:lpwstr>
  </property>
</Properties>
</file>