
<file path=[Content_Types].xml><?xml version="1.0" encoding="utf-8"?>
<Types xmlns="http://schemas.openxmlformats.org/package/2006/content-types">
  <Default Extension="gif&amp;ehk=p2ZUjhd7iSnuek29pKwxKQ&amp;r=0&amp;pid=OfficeInsert" ContentType="image/gif"/>
  <Default Extension="jpeg" ContentType="image/jpeg"/>
  <Default Extension="jpg" ContentType="image/jpeg"/>
  <Default Extension="jpg&amp;ehk=nEz9eBrDedxQSy9Xu2o" ContentType="image/jpeg"/>
  <Default Extension="jpg&amp;ehk=Rfw6ic0a7WVWkL1qqfcMEw&amp;r=0&amp;pid=OfficeInsert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3" r:id="rId1"/>
  </p:sldMasterIdLst>
  <p:notesMasterIdLst>
    <p:notesMasterId r:id="rId16"/>
  </p:notesMasterIdLst>
  <p:sldIdLst>
    <p:sldId id="256" r:id="rId2"/>
    <p:sldId id="261" r:id="rId3"/>
    <p:sldId id="263" r:id="rId4"/>
    <p:sldId id="343" r:id="rId5"/>
    <p:sldId id="257" r:id="rId6"/>
    <p:sldId id="338" r:id="rId7"/>
    <p:sldId id="266" r:id="rId8"/>
    <p:sldId id="265" r:id="rId9"/>
    <p:sldId id="258" r:id="rId10"/>
    <p:sldId id="342" r:id="rId11"/>
    <p:sldId id="341" r:id="rId12"/>
    <p:sldId id="340" r:id="rId13"/>
    <p:sldId id="262" r:id="rId14"/>
    <p:sldId id="339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7" autoAdjust="0"/>
    <p:restoredTop sz="85144" autoAdjust="0"/>
  </p:normalViewPr>
  <p:slideViewPr>
    <p:cSldViewPr snapToGrid="0" showGuides="1">
      <p:cViewPr varScale="1">
        <p:scale>
          <a:sx n="73" d="100"/>
          <a:sy n="73" d="100"/>
        </p:scale>
        <p:origin x="106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F77BE-010C-4491-A7A0-59F934D2AFDA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36098-445A-43F0-9A61-0182006B9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3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rohdesign/3521269974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nc-nd/3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there is time, invoke-</a:t>
            </a:r>
            <a:r>
              <a:rPr lang="en-US" dirty="0" err="1"/>
              <a:t>sqlnotebooks</a:t>
            </a:r>
            <a:r>
              <a:rPr lang="en-US" dirty="0"/>
              <a:t> </a:t>
            </a:r>
            <a:r>
              <a:rPr lang="en-US" dirty="0" err="1"/>
              <a:t>module</a:t>
            </a:r>
            <a:r>
              <a:rPr lang="en-US" sz="1200" dirty="0" err="1">
                <a:hlinkClick r:id="rId3" tooltip="https://www.flickr.com/photos/rohdesign/3521269974"/>
              </a:rPr>
              <a:t>This</a:t>
            </a:r>
            <a:r>
              <a:rPr lang="en-US" sz="1200" dirty="0">
                <a:hlinkClick r:id="rId3" tooltip="https://www.flickr.com/photos/rohdesign/3521269974"/>
              </a:rPr>
              <a:t> Photo</a:t>
            </a:r>
            <a:r>
              <a:rPr lang="en-US" sz="1200" dirty="0"/>
              <a:t> by Unknown Author is licensed under </a:t>
            </a:r>
            <a:r>
              <a:rPr lang="en-US" sz="1200" dirty="0">
                <a:hlinkClick r:id="rId4" tooltip="https://creativecommons.org/licenses/by-nc-nd/3.0/"/>
              </a:rPr>
              <a:t>CC BY-NC-ND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36098-445A-43F0-9A61-0182006B9E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8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Deprecating these but keeping around just in case:</a:t>
            </a:r>
          </a:p>
          <a:p>
            <a:endParaRPr lang="en-US" dirty="0"/>
          </a:p>
          <a:p>
            <a:r>
              <a:rPr lang="en-US" dirty="0"/>
              <a:t>https://github.com/microsoft/azuredatastudio/tree/main/samples</a:t>
            </a:r>
          </a:p>
          <a:p>
            <a:r>
              <a:rPr lang="en-US" dirty="0"/>
              <a:t>Bringing .NET Interactive to Azure Data Studio: https://www.youtube.com/watch?v=938jBJ-tK3c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36098-445A-43F0-9A61-0182006B9E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32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36098-445A-43F0-9A61-0182006B9E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70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4902982" y="5704465"/>
            <a:ext cx="7307772" cy="577328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914400" y="1454333"/>
            <a:ext cx="7157200" cy="39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919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7596285" y="3514025"/>
            <a:ext cx="1185600" cy="395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3899768"/>
            <a:ext cx="8785449" cy="2703024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618033" y="3828197"/>
            <a:ext cx="5459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618033" y="5300599"/>
            <a:ext cx="5459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1pPr>
            <a:lvl2pPr lvl="1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2pPr>
            <a:lvl3pPr lvl="2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3pPr>
            <a:lvl4pPr lvl="3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4pPr>
            <a:lvl5pPr lvl="4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5pPr>
            <a:lvl6pPr lvl="5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6pPr>
            <a:lvl7pPr lvl="6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7pPr>
            <a:lvl8pPr lvl="7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8pPr>
            <a:lvl9pPr lvl="8" rtl="0">
              <a:spcBef>
                <a:spcPts val="1333"/>
              </a:spcBef>
              <a:spcAft>
                <a:spcPts val="1333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0674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1106367" y="1602667"/>
            <a:ext cx="6787600" cy="3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 i="1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1219170" lvl="1" indent="-558786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2pPr>
            <a:lvl3pPr marL="1828754" lvl="2" indent="-558786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3pPr>
            <a:lvl4pPr marL="2438339" lvl="3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4pPr>
            <a:lvl5pPr marL="3047924" lvl="4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5pPr>
            <a:lvl6pPr marL="3657509" lvl="5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6pPr>
            <a:lvl7pPr marL="4267093" lvl="6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7pPr>
            <a:lvl8pPr marL="4876678" lvl="7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8pPr>
            <a:lvl9pPr marL="5486263" lvl="8" indent="-558786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9" name="Google Shape;59;p4"/>
          <p:cNvSpPr txBox="1"/>
          <p:nvPr/>
        </p:nvSpPr>
        <p:spPr>
          <a:xfrm>
            <a:off x="382133" y="1352767"/>
            <a:ext cx="9020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5"/>
                </a:solidFill>
              </a:rPr>
              <a:t>“</a:t>
            </a:r>
            <a:endParaRPr sz="96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3D3C4ED-DCDE-4919-8B47-0E69C6DAE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6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323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▰"/>
              <a:defRPr sz="36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1219170" lvl="1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2pPr>
            <a:lvl3pPr marL="1828754" lvl="2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3pPr>
            <a:lvl4pPr marL="2438339" lvl="3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4pPr>
            <a:lvl5pPr marL="3047924" lvl="4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5pPr>
            <a:lvl6pPr marL="3657509" lvl="5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6pPr>
            <a:lvl7pPr marL="4267093" lvl="6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7pPr>
            <a:lvl8pPr marL="4876678" lvl="7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8pPr>
            <a:lvl9pPr marL="5486263" lvl="8" indent="-507987">
              <a:spcBef>
                <a:spcPts val="1333"/>
              </a:spcBef>
              <a:spcAft>
                <a:spcPts val="1333"/>
              </a:spcAft>
              <a:buSzPts val="2400"/>
              <a:buChar char="▻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597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1085700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32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1219170" lvl="1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2pPr>
            <a:lvl3pPr marL="1828754" lvl="2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3pPr>
            <a:lvl4pPr marL="2438339" lvl="3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4pPr>
            <a:lvl5pPr marL="3047924" lvl="4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5pPr>
            <a:lvl6pPr marL="3657509" lvl="5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6pPr>
            <a:lvl7pPr marL="4267093" lvl="6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7pPr>
            <a:lvl8pPr marL="4876678" lvl="7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8pPr>
            <a:lvl9pPr marL="5486263" lvl="8" indent="-474121">
              <a:spcBef>
                <a:spcPts val="1333"/>
              </a:spcBef>
              <a:spcAft>
                <a:spcPts val="1333"/>
              </a:spcAft>
              <a:buSzPts val="2000"/>
              <a:buChar char="▻"/>
              <a:defRPr sz="2667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5861497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3200" baseline="0">
                <a:latin typeface="Roboto Condensed" panose="02000000000000000000" pitchFamily="2" charset="0"/>
              </a:defRPr>
            </a:lvl1pPr>
            <a:lvl2pPr marL="1219170" lvl="1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2pPr>
            <a:lvl3pPr marL="1828754" lvl="2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3pPr>
            <a:lvl4pPr marL="2438339" lvl="3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4pPr>
            <a:lvl5pPr marL="3047924" lvl="4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5pPr>
            <a:lvl6pPr marL="3657509" lvl="5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6pPr>
            <a:lvl7pPr marL="4267093" lvl="6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7pPr>
            <a:lvl8pPr marL="4876678" lvl="7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8pPr>
            <a:lvl9pPr marL="5486263" lvl="8" indent="-474121">
              <a:spcBef>
                <a:spcPts val="1333"/>
              </a:spcBef>
              <a:spcAft>
                <a:spcPts val="1333"/>
              </a:spcAft>
              <a:buSzPts val="2000"/>
              <a:buChar char="▻"/>
              <a:defRPr sz="2667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3D3C4ED-DCDE-4919-8B47-0E69C6DAE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1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1160600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4311516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7387533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3D3C4ED-DCDE-4919-8B47-0E69C6DAE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5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3D3C4ED-DCDE-4919-8B47-0E69C6DAE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1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3288185" y="5963632"/>
            <a:ext cx="8915767" cy="894393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3577067" y="6182000"/>
            <a:ext cx="80056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3D3C4ED-DCDE-4919-8B47-0E69C6DAE34F}" type="slidenum">
              <a:rPr lang="en-US" smtClean="0"/>
              <a:t>‹#›</a:t>
            </a:fld>
            <a:endParaRPr lang="en-US"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11" y="-2"/>
            <a:ext cx="2937107" cy="894393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591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11" y="-2"/>
            <a:ext cx="2937107" cy="894393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3D3C4ED-DCDE-4919-8B47-0E69C6DAE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1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347393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164" r:id="rId1"/>
    <p:sldLayoutId id="2147484165" r:id="rId2"/>
    <p:sldLayoutId id="2147484166" r:id="rId3"/>
    <p:sldLayoutId id="2147484167" r:id="rId4"/>
    <p:sldLayoutId id="2147484168" r:id="rId5"/>
    <p:sldLayoutId id="2147484169" r:id="rId6"/>
    <p:sldLayoutId id="2147484170" r:id="rId7"/>
    <p:sldLayoutId id="2147484171" r:id="rId8"/>
    <p:sldLayoutId id="2147484172" r:id="rId9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qlvariant.com/2019/09/automate-your-sql-notebooks-with-two-new-options/" TargetMode="External"/><Relationship Id="rId2" Type="http://schemas.openxmlformats.org/officeDocument/2006/relationships/hyperlink" Target="https://glennsqlperformance.com/resources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dataplat/ADSNotebook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&amp;ehk=p2ZUjhd7iSnuek29pKwxKQ&amp;r=0&amp;pid=OfficeInsert"/><Relationship Id="rId3" Type="http://schemas.openxmlformats.org/officeDocument/2006/relationships/hyperlink" Target="mailto:dgmelkin@gmail.com" TargetMode="External"/><Relationship Id="rId7" Type="http://schemas.openxmlformats.org/officeDocument/2006/relationships/image" Target="../media/image10.jpg&amp;ehk=nEz9eBrDedxQSy9Xu2o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&amp;ehk=Rfw6ic0a7WVWkL1qqfcMEw&amp;r=0&amp;pid=OfficeInsert"/><Relationship Id="rId5" Type="http://schemas.openxmlformats.org/officeDocument/2006/relationships/hyperlink" Target="https://tinyurl.com/y22ys3oc" TargetMode="External"/><Relationship Id="rId10" Type="http://schemas.openxmlformats.org/officeDocument/2006/relationships/hyperlink" Target="https://uk.wikipedia.org/wiki/Mastodon_(%D0%BF%D1%80%D0%BE%D0%B3%D1%80%D0%B0%D0%BC%D0%BD%D0%B5_%D0%B7%D0%B0%D0%B1%D0%B5%D0%B7%D0%BF%D0%B5%D1%87%D0%B5%D0%BD%D0%BD%D1%8F)" TargetMode="External"/><Relationship Id="rId4" Type="http://schemas.openxmlformats.org/officeDocument/2006/relationships/hyperlink" Target="https://github.com/DebtheDBA/PracticalStarterGuideSQLNotebooks" TargetMode="External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Girl-Wonder-Woman-Superhero-Power-Hero-Super-2478971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lickr.com/photos/rohdesign/352126997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azuredatastudi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youtu.be/IXRGa5m-Lbo" TargetMode="External"/><Relationship Id="rId5" Type="http://schemas.openxmlformats.org/officeDocument/2006/relationships/hyperlink" Target="https://www.nuget.org/packages/Microsoft.DotNet.Interactive.SqlServer/" TargetMode="External"/><Relationship Id="rId4" Type="http://schemas.openxmlformats.org/officeDocument/2006/relationships/hyperlink" Target="https://github.com/microsoft/sql-server-samples/tree/master/samples/features/sql2019notebook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E8F7-9D4F-4217-9F12-82366A21C0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Practical Starter Guide to SQL Notebooks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22252-53A0-48D5-BDB7-D68AC6E3F1D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5202238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Deborah Melkin (she\her)</a:t>
            </a:r>
          </a:p>
          <a:p>
            <a:r>
              <a:rPr lang="en-US" sz="2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March 17, 2023</a:t>
            </a:r>
          </a:p>
        </p:txBody>
      </p:sp>
    </p:spTree>
    <p:extLst>
      <p:ext uri="{BB962C8B-B14F-4D97-AF65-F5344CB8AC3E}">
        <p14:creationId xmlns:p14="http://schemas.microsoft.com/office/powerpoint/2010/main" val="2243017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B093-9242-4D8B-BC09-357AFDFA6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99F46-B0AF-4F31-8E3C-BD240AC5EA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Microsoft </a:t>
            </a:r>
            <a:r>
              <a:rPr lang="en-US" sz="2800" dirty="0" err="1"/>
              <a:t>DevBlogs</a:t>
            </a:r>
            <a:r>
              <a:rPr lang="en-US" sz="2800" dirty="0"/>
              <a:t> about Polyglot notebooks (with demos)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https://devblogs.microsoft.com/dotnet/dotnet-interactive-notebooks-is-now-polyglot-notebooks/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https://devblogs.microsoft.com/dotnet/net-interactive-preview-3-vs-code-insiders-and-polyglot-notebooks/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https://devblogs.microsoft.com/dotnet/net-interactive-with-sql-net-notebooks-in-visual-studio-code/</a:t>
            </a:r>
          </a:p>
        </p:txBody>
      </p:sp>
    </p:spTree>
    <p:extLst>
      <p:ext uri="{BB962C8B-B14F-4D97-AF65-F5344CB8AC3E}">
        <p14:creationId xmlns:p14="http://schemas.microsoft.com/office/powerpoint/2010/main" val="1739115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B093-9242-4D8B-BC09-357AFDFA6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 – Community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99F46-B0AF-4F31-8E3C-BD240AC5EA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Glenn Berry - </a:t>
            </a:r>
            <a:r>
              <a:rPr lang="en-US" sz="2800" dirty="0">
                <a:hlinkClick r:id="rId2"/>
              </a:rPr>
              <a:t>Diagnostic Queries in Notebooks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Aaron Nelson - </a:t>
            </a:r>
            <a:r>
              <a:rPr lang="en-US" sz="2800" dirty="0">
                <a:hlinkClick r:id="rId3"/>
              </a:rPr>
              <a:t>Automating SQL Notebooks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Rob Sewell - </a:t>
            </a:r>
            <a:r>
              <a:rPr lang="en-US" sz="2800" dirty="0">
                <a:hlinkClick r:id="rId4"/>
              </a:rPr>
              <a:t>Module for creating Notebooks with PowerShell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6747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054D-E912-4259-AF26-18C64328D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CDF6D-1DF6-465C-891A-0272CEA9F7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err="1"/>
              <a:t>SQLCommunity</a:t>
            </a:r>
            <a:r>
              <a:rPr lang="en-US" sz="2800" dirty="0"/>
              <a:t> Slack: #azure-data-studio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Twitter: @AzureDataStudio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915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916D6-277F-4BF3-86F9-C65AAFA85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Other Questions?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85955B-B9AD-DE5B-1DAF-FBF36F7B22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Email:</a:t>
            </a:r>
            <a:r>
              <a:rPr lang="en-US" sz="2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3"/>
              </a:rPr>
              <a:t>dgmelkin@gmail.com</a:t>
            </a:r>
            <a:endParaRPr lang="en-US" sz="28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Twitter:</a:t>
            </a:r>
            <a:r>
              <a:rPr lang="en-US" sz="2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@dgmelkin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Mastodon:</a:t>
            </a:r>
            <a:r>
              <a:rPr lang="en-US" sz="2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8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dataplatform.social</a:t>
            </a:r>
            <a:r>
              <a:rPr lang="en-US" sz="2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/@dgmelkin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Blog:</a:t>
            </a:r>
            <a:r>
              <a:rPr lang="en-US" sz="2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DebtheDBA.wordpress.com</a:t>
            </a:r>
          </a:p>
          <a:p>
            <a:pPr>
              <a:lnSpc>
                <a:spcPct val="150000"/>
              </a:lnSpc>
            </a:pPr>
            <a:r>
              <a:rPr lang="en-US" sz="2800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Github</a:t>
            </a:r>
            <a:r>
              <a:rPr lang="en-US" sz="2800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</a:t>
            </a:r>
            <a:r>
              <a:rPr lang="en-US" sz="2400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4"/>
              </a:rPr>
              <a:t>DebtheDBA</a:t>
            </a:r>
            <a:r>
              <a:rPr lang="en-US" sz="2400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4"/>
              </a:rPr>
              <a:t> - </a:t>
            </a:r>
            <a:r>
              <a:rPr lang="en-US" sz="2400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4"/>
              </a:rPr>
              <a:t>PracticalStarterGuideSQLNotebooks</a:t>
            </a:r>
            <a:endParaRPr lang="en-US" sz="2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2400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DB Scripts: </a:t>
            </a:r>
            <a:r>
              <a:rPr lang="en-US" sz="2400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5"/>
              </a:rPr>
              <a:t>https://tinyurl.com/y22ys3oc</a:t>
            </a:r>
            <a:endParaRPr lang="en-US" sz="2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135464" indent="0">
              <a:buNone/>
            </a:pP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661BAC-E256-4162-A7FE-88E1F1EC5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248" y="256558"/>
            <a:ext cx="1556104" cy="1362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903853-A5B2-4178-B54F-AEC313930B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996" y="4557758"/>
            <a:ext cx="1816608" cy="13624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EC901C-E063-407C-A728-7F55FF971A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072" y="1690291"/>
            <a:ext cx="1362456" cy="13624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CD5A3E-4BA2-BFAB-D761-205D02ACC2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>
            <a:off x="10472108" y="3124024"/>
            <a:ext cx="1268384" cy="136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00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E3B3F9F-4E9A-7091-E194-88E72C8CA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Thanks for Coming!!!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EE0929-FA51-5E13-1A6E-DD7ED77B15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3866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E574B1-5213-43CD-ACE5-FE31E5A70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70243" y="2136593"/>
            <a:ext cx="1320300" cy="16916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DE5E39-0548-A286-1C85-2E70EA05B3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21" y="2136593"/>
            <a:ext cx="8622222" cy="130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69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2C0B0B-7DBE-44B8-A48B-7CA56D3055EE}"/>
              </a:ext>
            </a:extLst>
          </p:cNvPr>
          <p:cNvSpPr txBox="1"/>
          <p:nvPr/>
        </p:nvSpPr>
        <p:spPr>
          <a:xfrm>
            <a:off x="1052660" y="889843"/>
            <a:ext cx="10086680" cy="50783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Ink Free" panose="03080402000500000000" pitchFamily="66" charset="0"/>
              </a:rPr>
              <a:t>I really want to learn how to use SQL Notebooks but I don’t have time to figure it out at work either. </a:t>
            </a:r>
          </a:p>
          <a:p>
            <a:pPr algn="ctr"/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Ink Free" panose="03080402000500000000" pitchFamily="66" charset="0"/>
              </a:rPr>
              <a:t>So let’s go on a quest to do this stuff together.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1E3BAE-8B45-7934-3F80-54C4EA213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3275"/>
            <a:ext cx="6096000" cy="92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552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5A1C-BCEA-47B6-92C1-5E58BDE9D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42015-89BF-4287-98F9-58EE74CBE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5699" y="1769799"/>
            <a:ext cx="8416110" cy="4971087"/>
          </a:xfrm>
        </p:spPr>
        <p:txBody>
          <a:bodyPr numCol="1" anchor="t">
            <a:normAutofit/>
          </a:bodyPr>
          <a:lstStyle/>
          <a:p>
            <a:r>
              <a:rPr lang="en-US" sz="2800" dirty="0"/>
              <a:t>20+ years as a DBA</a:t>
            </a:r>
          </a:p>
          <a:p>
            <a:r>
              <a:rPr lang="en-US" sz="2800" dirty="0"/>
              <a:t>NESQL Board Member</a:t>
            </a:r>
          </a:p>
          <a:p>
            <a:r>
              <a:rPr lang="en-US" sz="2800" dirty="0"/>
              <a:t>Azure Data Community Advisory Council</a:t>
            </a:r>
          </a:p>
          <a:p>
            <a:r>
              <a:rPr lang="en-US" sz="2800" dirty="0"/>
              <a:t>Co-Founder, </a:t>
            </a:r>
            <a:r>
              <a:rPr lang="en-US" sz="2800" dirty="0" err="1"/>
              <a:t>WITspiration</a:t>
            </a:r>
            <a:endParaRPr lang="en-US" sz="2800" dirty="0"/>
          </a:p>
          <a:p>
            <a:r>
              <a:rPr lang="en-US" sz="2800" dirty="0"/>
              <a:t>Speaker Idol Winner 2019</a:t>
            </a:r>
          </a:p>
          <a:p>
            <a:r>
              <a:rPr lang="en-US" sz="2800" dirty="0" err="1"/>
              <a:t>Idera</a:t>
            </a:r>
            <a:r>
              <a:rPr lang="en-US" sz="2800" dirty="0"/>
              <a:t> ACE, Class of 2020</a:t>
            </a:r>
          </a:p>
          <a:p>
            <a:r>
              <a:rPr lang="en-US" sz="2800" dirty="0"/>
              <a:t>#Redgate100</a:t>
            </a:r>
          </a:p>
          <a:p>
            <a:r>
              <a:rPr lang="en-US" sz="2800" dirty="0"/>
              <a:t>Microsoft MVP – Data Platform</a:t>
            </a:r>
            <a:endParaRPr lang="en-US" sz="2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6EDD54-1409-46B1-053B-FE774F93545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686675" y="2051050"/>
            <a:ext cx="4505325" cy="3632200"/>
          </a:xfrm>
        </p:spPr>
        <p:txBody>
          <a:bodyPr/>
          <a:lstStyle/>
          <a:p>
            <a:pPr marL="0" indent="0">
              <a:buNone/>
            </a:pPr>
            <a:endParaRPr lang="en-US" b="1" u="sng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F75E84-CA83-43DB-8E08-2FD2FB8C1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53795" y="117114"/>
            <a:ext cx="2549082" cy="25490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DEE173-7FF8-43F3-B6C1-6867B50CE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10129" y="1685399"/>
            <a:ext cx="1381871" cy="138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06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5A1C-BCEA-47B6-92C1-5E58BDE9D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42015-89BF-4287-98F9-58EE74CBE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5699" y="1769799"/>
            <a:ext cx="8416110" cy="4971087"/>
          </a:xfrm>
        </p:spPr>
        <p:txBody>
          <a:bodyPr numCol="1" anchor="t">
            <a:normAutofit/>
          </a:bodyPr>
          <a:lstStyle/>
          <a:p>
            <a:r>
              <a:rPr lang="en-US" sz="2800" dirty="0"/>
              <a:t>I’m the alto section leader in my choir.</a:t>
            </a:r>
          </a:p>
          <a:p>
            <a:r>
              <a:rPr lang="en-US" sz="2800" dirty="0"/>
              <a:t>I go to bluegrass jams regularly.</a:t>
            </a:r>
          </a:p>
          <a:p>
            <a:r>
              <a:rPr lang="en-US" sz="2800" dirty="0"/>
              <a:t>I’ve been learning guitar and now mandolin.</a:t>
            </a:r>
          </a:p>
          <a:p>
            <a:r>
              <a:rPr lang="en-US" sz="2800" dirty="0"/>
              <a:t>I am a bit of a musical theater geek.</a:t>
            </a:r>
          </a:p>
          <a:p>
            <a:r>
              <a:rPr lang="en-US" sz="2800" dirty="0"/>
              <a:t>My husband and I take pictures of our dog doing geeky things.</a:t>
            </a:r>
            <a:endParaRPr lang="en-US" sz="2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6EDD54-1409-46B1-053B-FE774F93545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686675" y="2051050"/>
            <a:ext cx="4505325" cy="3632200"/>
          </a:xfrm>
        </p:spPr>
        <p:txBody>
          <a:bodyPr/>
          <a:lstStyle/>
          <a:p>
            <a:pPr marL="0" indent="0">
              <a:buNone/>
            </a:pPr>
            <a:endParaRPr lang="en-US" b="1" u="sng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F75E84-CA83-43DB-8E08-2FD2FB8C1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53795" y="117114"/>
            <a:ext cx="2549082" cy="25490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DEE173-7FF8-43F3-B6C1-6867B50CE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10129" y="1685399"/>
            <a:ext cx="1381871" cy="13818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9A74B3-371E-9B63-0DF8-913D867FC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705" y="4866126"/>
            <a:ext cx="2927883" cy="19535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1892CC-8F11-7572-7427-E1328C021D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390" y="5224177"/>
            <a:ext cx="2127316" cy="15954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2" descr="No photo description available.">
            <a:extLst>
              <a:ext uri="{FF2B5EF4-FFF2-40B4-BE49-F238E27FC236}">
                <a16:creationId xmlns:a16="http://schemas.microsoft.com/office/drawing/2014/main" id="{B572E1BD-7BFE-D0A2-AB22-742A19D65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1" y="5094514"/>
            <a:ext cx="1293863" cy="1725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215F4FE-5054-2028-78B4-1B4E04803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622" y="5326894"/>
            <a:ext cx="3231770" cy="14927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8939484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179D-F029-4C41-AA0A-21D3D88CC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E7500-F30F-420E-B9C9-557A37CD52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to know the SQL Notebook interface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sz="2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Troubleshooting Cheat Sheet</a:t>
            </a:r>
          </a:p>
          <a:p>
            <a:pPr lvl="1"/>
            <a:r>
              <a:rPr lang="en-US" sz="2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Development Testing Procedures</a:t>
            </a:r>
          </a:p>
          <a:p>
            <a:pPr lvl="1"/>
            <a:r>
              <a:rPr lang="en-US" sz="2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Interaction with SSMS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2E995B-ECC9-4958-8B4C-3151F2A2A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330700" y="2536431"/>
            <a:ext cx="3714750" cy="278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0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A7F27A-34B5-5113-F9D4-0E00B188CA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r>
              <a:rPr lang="en-US" sz="4400" dirty="0"/>
              <a:t>Before we continue -</a:t>
            </a:r>
            <a:br>
              <a:rPr lang="en-US" sz="4400" dirty="0"/>
            </a:br>
            <a:r>
              <a:rPr lang="en-US" sz="4400" dirty="0"/>
              <a:t>Did we check in our code???</a:t>
            </a:r>
          </a:p>
        </p:txBody>
      </p:sp>
    </p:spTree>
    <p:extLst>
      <p:ext uri="{BB962C8B-B14F-4D97-AF65-F5344CB8AC3E}">
        <p14:creationId xmlns:p14="http://schemas.microsoft.com/office/powerpoint/2010/main" val="3581940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F90F-DD16-406B-8E93-E961D2D24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SQL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78E59-352B-4754-8330-4DD88ABC7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5699" y="1769799"/>
            <a:ext cx="8548631" cy="4882792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Documentation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Ability to save results with the queries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Can use the same tool for multiple kernels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Can be run by PowerShell and SQL Agent Jobs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Monthly Updates to Azure Data Studio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The Experience team is paying attention</a:t>
            </a:r>
          </a:p>
        </p:txBody>
      </p:sp>
    </p:spTree>
    <p:extLst>
      <p:ext uri="{BB962C8B-B14F-4D97-AF65-F5344CB8AC3E}">
        <p14:creationId xmlns:p14="http://schemas.microsoft.com/office/powerpoint/2010/main" val="709606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E88A-7FBC-4F3C-80E9-EBB1C751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SQL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1058E-DECC-476A-B1EC-DD73727B5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5700" y="1769799"/>
            <a:ext cx="8376352" cy="4564768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1 Kernel Per SQL Notebook – Either SQL or PowerShell or Python, etc.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Exception – Polyglot Notebooks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Polyglot is technically still in Preview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No Execution Plan for the query built in for Notebooks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Adjustment to a new tool</a:t>
            </a:r>
          </a:p>
        </p:txBody>
      </p:sp>
    </p:spTree>
    <p:extLst>
      <p:ext uri="{BB962C8B-B14F-4D97-AF65-F5344CB8AC3E}">
        <p14:creationId xmlns:p14="http://schemas.microsoft.com/office/powerpoint/2010/main" val="1615917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B093-9242-4D8B-BC09-357AFDFA6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99F46-B0AF-4F31-8E3C-BD240AC5EA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hlinkClick r:id="rId3"/>
              </a:rPr>
              <a:t>Azure Data Studio Git Hub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Notebooks that show </a:t>
            </a:r>
            <a:r>
              <a:rPr lang="en-US" dirty="0">
                <a:hlinkClick r:id="rId4"/>
              </a:rPr>
              <a:t>features from SQL 2019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List of </a:t>
            </a:r>
            <a:r>
              <a:rPr lang="en-US" dirty="0" err="1">
                <a:hlinkClick r:id="rId5"/>
              </a:rPr>
              <a:t>nuget</a:t>
            </a:r>
            <a:r>
              <a:rPr lang="en-US" dirty="0">
                <a:hlinkClick r:id="rId5"/>
              </a:rPr>
              <a:t> package versions</a:t>
            </a:r>
            <a:r>
              <a:rPr lang="en-US" dirty="0"/>
              <a:t> for </a:t>
            </a:r>
            <a:r>
              <a:rPr lang="en-US" dirty="0" err="1"/>
              <a:t>Microsoft.DotNet.Interactive.SQLServer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.NET Conf 2022 - </a:t>
            </a:r>
            <a:r>
              <a:rPr lang="en-US" dirty="0">
                <a:hlinkClick r:id="rId6"/>
              </a:rPr>
              <a:t>The Power of Polyglot Notebooks</a:t>
            </a:r>
            <a:r>
              <a:rPr lang="en-US" dirty="0"/>
              <a:t> (YouTube)</a:t>
            </a:r>
          </a:p>
        </p:txBody>
      </p:sp>
    </p:spTree>
    <p:extLst>
      <p:ext uri="{BB962C8B-B14F-4D97-AF65-F5344CB8AC3E}">
        <p14:creationId xmlns:p14="http://schemas.microsoft.com/office/powerpoint/2010/main" val="1533493849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Salerio · SlidesCarnival</Template>
  <TotalTime>10386</TotalTime>
  <Words>498</Words>
  <Application>Microsoft Office PowerPoint</Application>
  <PresentationFormat>Widescreen</PresentationFormat>
  <Paragraphs>73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Arvo</vt:lpstr>
      <vt:lpstr>Calibri</vt:lpstr>
      <vt:lpstr>Ink Free</vt:lpstr>
      <vt:lpstr>Roboto Condensed</vt:lpstr>
      <vt:lpstr>Roboto Condensed Light</vt:lpstr>
      <vt:lpstr>Salerio template</vt:lpstr>
      <vt:lpstr>A Practical Starter Guide to SQL Notebooks</vt:lpstr>
      <vt:lpstr>PowerPoint Presentation</vt:lpstr>
      <vt:lpstr>Who Am I?</vt:lpstr>
      <vt:lpstr>Who Am I?</vt:lpstr>
      <vt:lpstr>Agenda </vt:lpstr>
      <vt:lpstr>PowerPoint Presentation</vt:lpstr>
      <vt:lpstr>Advantages of SQL Notebooks</vt:lpstr>
      <vt:lpstr>Limitations of SQL Notebooks</vt:lpstr>
      <vt:lpstr>References</vt:lpstr>
      <vt:lpstr>References (cont’d)</vt:lpstr>
      <vt:lpstr>References – Community References</vt:lpstr>
      <vt:lpstr>More Resources</vt:lpstr>
      <vt:lpstr>Any Other Questions?</vt:lpstr>
      <vt:lpstr>Thanks for Coming!!!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Practical Starter Guide to SQL Notebooks</dc:title>
  <dc:creator>Deborah Melkin</dc:creator>
  <cp:lastModifiedBy>Deborah Melkin</cp:lastModifiedBy>
  <cp:revision>135</cp:revision>
  <dcterms:created xsi:type="dcterms:W3CDTF">2020-07-05T22:11:10Z</dcterms:created>
  <dcterms:modified xsi:type="dcterms:W3CDTF">2023-05-10T13:18:33Z</dcterms:modified>
</cp:coreProperties>
</file>