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7559675" cy="10691800"/>
  <p:embeddedFontLst>
    <p:embeddedFont>
      <p:font typeface="Bebas Neue"/>
      <p:regular r:id="rId31"/>
    </p:embeddedFont>
    <p:embeddedFont>
      <p:font typeface="Quicksand"/>
      <p:regular r:id="rId32"/>
      <p:bold r:id="rId33"/>
    </p:embeddedFont>
    <p:embeddedFont>
      <p:font typeface="Gill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D1889A-D07E-44FD-8E3F-3C94EFBE2B92}">
  <a:tblStyle styleId="{2CD1889A-D07E-44FD-8E3F-3C94EFBE2B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basNeu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icksand-bold.fntdata"/><Relationship Id="rId10" Type="http://schemas.openxmlformats.org/officeDocument/2006/relationships/slide" Target="slides/slide5.xml"/><Relationship Id="rId32" Type="http://schemas.openxmlformats.org/officeDocument/2006/relationships/font" Target="fonts/Quicksand-regular.fntdata"/><Relationship Id="rId13" Type="http://schemas.openxmlformats.org/officeDocument/2006/relationships/slide" Target="slides/slide8.xml"/><Relationship Id="rId35" Type="http://schemas.openxmlformats.org/officeDocument/2006/relationships/font" Target="fonts/GillSans-bold.fntdata"/><Relationship Id="rId12" Type="http://schemas.openxmlformats.org/officeDocument/2006/relationships/slide" Target="slides/slide7.xml"/><Relationship Id="rId34" Type="http://schemas.openxmlformats.org/officeDocument/2006/relationships/font" Target="fonts/GillSans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53567b7cf_1_3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53567b7cf_1_3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53567b7cf_1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e53567b7cf_1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53567b7cf_1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e53567b7cf_1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57efe4ddc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e57efe4ddc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57efe4ddc_0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e57efe4ddc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57efe4ddc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e57efe4ddc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57efe4ddc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e57efe4ddc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57efe4ddc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e57efe4ddc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3c77f15d3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73c77f15d3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57efe4ddc_0_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e57efe4ddc_0_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57efe4ddc_0_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e57efe4ddc_0_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715100" y="535000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720000" y="1430950"/>
            <a:ext cx="77040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048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38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685800" y="2548890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2313" y="1771650"/>
            <a:ext cx="7772400" cy="16502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722313" y="3470149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A44E"/>
              </a:solidFill>
            </a:endParaRPr>
          </a:p>
        </p:txBody>
      </p:sp>
      <p:cxnSp>
        <p:nvCxnSpPr>
          <p:cNvPr id="39" name="Google Shape;39;p6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8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1" y="1597915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A44E"/>
              </a:solidFill>
            </a:endParaRPr>
          </a:p>
        </p:txBody>
      </p:sp>
      <p:cxnSp>
        <p:nvCxnSpPr>
          <p:cNvPr id="69" name="Google Shape;69;p10"/>
          <p:cNvCxnSpPr/>
          <p:nvPr/>
        </p:nvCxnSpPr>
        <p:spPr>
          <a:xfrm rot="5400000">
            <a:off x="684114" y="2684956"/>
            <a:ext cx="418338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esearchgate.net/publication/373686685_Comparative_Analysis_of_Deep_Learning_Architectures_for_Breast_Cancer_Diagnosis_Using_the_BreaKHis_Datase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465625" y="195475"/>
            <a:ext cx="87498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SDP END-TERM EVALUATION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72314"/>
                </a:solidFill>
                <a:latin typeface="Bebas Neue"/>
                <a:ea typeface="Bebas Neue"/>
                <a:cs typeface="Bebas Neue"/>
                <a:sym typeface="Bebas Neue"/>
              </a:rPr>
              <a:t>A CNN model with attention designed for Histopathological </a:t>
            </a:r>
            <a:endParaRPr sz="2800">
              <a:solidFill>
                <a:srgbClr val="57231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72314"/>
                </a:solidFill>
                <a:latin typeface="Bebas Neue"/>
                <a:ea typeface="Bebas Neue"/>
                <a:cs typeface="Bebas Neue"/>
                <a:sym typeface="Bebas Neue"/>
              </a:rPr>
              <a:t>breast cancer image classification with minimal overhead</a:t>
            </a:r>
            <a:br>
              <a:rPr b="0" i="0" lang="en-US" sz="12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endParaRPr b="0" i="0" sz="28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640282" y="1887862"/>
            <a:ext cx="6400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0">
            <a:normAutofit/>
          </a:bodyPr>
          <a:lstStyle/>
          <a:p>
            <a:pPr indent="0" lvl="0" marL="27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Supervised By</a:t>
            </a:r>
            <a:r>
              <a:rPr b="1" i="0" lang="en-US" sz="1900" u="none" cap="none" strike="noStrike">
                <a:solidFill>
                  <a:srgbClr val="361309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lang="en-US" sz="1900">
                <a:solidFill>
                  <a:schemeClr val="dk1"/>
                </a:solidFill>
              </a:rPr>
              <a:t> </a:t>
            </a:r>
            <a:r>
              <a:rPr b="1" i="0" lang="en-US" sz="1900" u="none" cap="none" strike="noStrike">
                <a:solidFill>
                  <a:srgbClr val="361309"/>
                </a:solidFill>
                <a:latin typeface="Gill Sans"/>
                <a:ea typeface="Gill Sans"/>
                <a:cs typeface="Gill Sans"/>
                <a:sym typeface="Gill Sans"/>
              </a:rPr>
              <a:t>Dr. Dibyasundar Das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23525" y="2499750"/>
            <a:ext cx="38163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Group No.</a:t>
            </a:r>
            <a:r>
              <a:rPr b="1" lang="en-US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C2</a:t>
            </a:r>
            <a:r>
              <a:rPr b="1" i="0" lang="en-US" sz="1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Bishal Ranjan Ray [2041018088]</a:t>
            </a:r>
            <a:endParaRPr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Priyabrata Biswal [2041002133]</a:t>
            </a:r>
            <a:endParaRPr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Sangram Jyotiprakash Giri [2041007019]  </a:t>
            </a:r>
            <a:endParaRPr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Adarsha Mohapatra [2041013206]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139952" y="3075806"/>
            <a:ext cx="48594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Department of Computer Sc. and Engineering</a:t>
            </a:r>
            <a:endParaRPr b="1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Faculty of Engineering &amp; Technology (ITER)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Siksha ‘O’ Anusandhan (Deemed to be) University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Bhubaneswar, Odisha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613720" y="4729050"/>
            <a:ext cx="456840" cy="3569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B5A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55520" y="-108270"/>
            <a:ext cx="304560" cy="2284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357480"/>
            <a:ext cx="1042904" cy="99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480200" y="282200"/>
            <a:ext cx="83619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</a:t>
            </a: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2800" strike="noStrike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 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647650" y="1085950"/>
            <a:ext cx="83619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Methods: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Collection and Preprocessing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 Augmentation: Rotation, flip, shear, zoom.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Splitting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Creation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AutoNum type="alphaLcPeriod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Convolutional Neural Network (CNN) architecture.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AutoNum type="alphaLcPeriod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Attention Mechanism in CNN.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Training and Evaluation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Tools: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Python Libraries: </a:t>
            </a:r>
            <a:r>
              <a:rPr lang="en-US" sz="1600">
                <a:solidFill>
                  <a:srgbClr val="188038"/>
                </a:solidFill>
                <a:latin typeface="Gill Sans"/>
                <a:ea typeface="Gill Sans"/>
                <a:cs typeface="Gill Sans"/>
                <a:sym typeface="Gill Sans"/>
              </a:rPr>
              <a:t>numpy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600">
                <a:solidFill>
                  <a:srgbClr val="188038"/>
                </a:solidFill>
                <a:latin typeface="Gill Sans"/>
                <a:ea typeface="Gill Sans"/>
                <a:cs typeface="Gill Sans"/>
                <a:sym typeface="Gill Sans"/>
              </a:rPr>
              <a:t>pandas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600">
                <a:solidFill>
                  <a:srgbClr val="188038"/>
                </a:solidFill>
                <a:latin typeface="Gill Sans"/>
                <a:ea typeface="Gill Sans"/>
                <a:cs typeface="Gill Sans"/>
                <a:sym typeface="Gill Sans"/>
              </a:rPr>
              <a:t>matplotlib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600">
                <a:solidFill>
                  <a:srgbClr val="188038"/>
                </a:solidFill>
                <a:latin typeface="Gill Sans"/>
                <a:ea typeface="Gill Sans"/>
                <a:cs typeface="Gill Sans"/>
                <a:sym typeface="Gill Sans"/>
              </a:rPr>
              <a:t>seaborn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600">
                <a:solidFill>
                  <a:srgbClr val="188038"/>
                </a:solidFill>
                <a:latin typeface="Gill Sans"/>
                <a:ea typeface="Gill Sans"/>
                <a:cs typeface="Gill Sans"/>
                <a:sym typeface="Gill Sans"/>
              </a:rPr>
              <a:t>sklearn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600">
                <a:solidFill>
                  <a:srgbClr val="188038"/>
                </a:solidFill>
                <a:latin typeface="Gill Sans"/>
                <a:ea typeface="Gill Sans"/>
                <a:cs typeface="Gill Sans"/>
                <a:sym typeface="Gill Sans"/>
              </a:rPr>
              <a:t>os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600">
                <a:solidFill>
                  <a:srgbClr val="188038"/>
                </a:solidFill>
                <a:latin typeface="Gill Sans"/>
                <a:ea typeface="Gill Sans"/>
                <a:cs typeface="Gill Sans"/>
                <a:sym typeface="Gill Sans"/>
              </a:rPr>
              <a:t>shutil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600">
                <a:solidFill>
                  <a:srgbClr val="188038"/>
                </a:solidFill>
                <a:latin typeface="Gill Sans"/>
                <a:ea typeface="Gill Sans"/>
                <a:cs typeface="Gill Sans"/>
                <a:sym typeface="Gill Sans"/>
              </a:rPr>
              <a:t>cv2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600">
                <a:solidFill>
                  <a:srgbClr val="188038"/>
                </a:solidFill>
                <a:latin typeface="Gill Sans"/>
                <a:ea typeface="Gill Sans"/>
                <a:cs typeface="Gill Sans"/>
                <a:sym typeface="Gill Sans"/>
              </a:rPr>
              <a:t>tensorflow</a:t>
            </a:r>
            <a:endParaRPr sz="1600">
              <a:solidFill>
                <a:srgbClr val="188038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Google Colab and Google Drive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8613720" y="4729050"/>
            <a:ext cx="456840" cy="3569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B5A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467550" y="282200"/>
            <a:ext cx="83619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and Tools</a:t>
            </a:r>
            <a:r>
              <a:rPr b="1" lang="en-US" sz="2800" strike="noStrike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Contd..</a:t>
            </a:r>
            <a:endParaRPr b="1" sz="112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647650" y="1085950"/>
            <a:ext cx="83619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Deep Learning Frameworks: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TensorFlow: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Developed by Google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Open-source machine learning framework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Supports neural networks, reinforcement learning, etc.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Keras: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High-level neural network API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User-friendly, modular, and extensible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Integrates with TensorFlow for deep learning tasks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8613720" y="4729050"/>
            <a:ext cx="456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B5A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67550" y="282200"/>
            <a:ext cx="8229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ill Sans"/>
              <a:buNone/>
            </a:pPr>
            <a:br>
              <a:rPr lang="en-US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1" lang="en-US" sz="31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Experimentation and Results</a:t>
            </a:r>
            <a:br>
              <a:rPr lang="en-US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41894" y="985732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❑"/>
            </a:pPr>
            <a:r>
              <a:rPr lang="en-US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Specifications/Architecture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702000" y="1318550"/>
            <a:ext cx="81783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Layers: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 Layer: 224x224 RGB Images.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Convolutional Layers: 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■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 layers (64, 128, 256, 512 filters)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■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MaxPooling Layers: After each convolutional layer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■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Dropout Layers: 0.5 dropout after pooling layers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Attention mechanism: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■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Conv2D (1x1) with sigmoid activation for attention weights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■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Multiply layer for applying attention to feature maps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67544" y="267494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ill Sans"/>
              <a:buNone/>
            </a:pPr>
            <a:br>
              <a:rPr lang="en-US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1" lang="en-US" sz="31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Experimentation and Results Contd..</a:t>
            </a:r>
            <a:br>
              <a:rPr lang="en-US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41894" y="985732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❑"/>
            </a:pPr>
            <a:r>
              <a:rPr lang="en-US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Specifications/Architecture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630625" y="1318550"/>
            <a:ext cx="81783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Layers Contd..: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Flatten Layer: Flattens the multi-dimensional output into 1D Vector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Dense Layers: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■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Dense with 512 neurons, RELU activation, L2 regularisation(0.01)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■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Dropout (0.5)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■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Dense with 256 neurons, RELU activation, L2 regularisation(0.01)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Output Layer: Dense with 1 neuron, sigmoid activation for binary classification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Optimizer: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Adam optimizer with InverseTimeDecay learning rate scheduler.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Loss Function: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Binary Crossentropy.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467544" y="267494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ill Sans"/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Experimentation and Results Contd</a:t>
            </a: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..</a:t>
            </a:r>
            <a:endParaRPr sz="2800"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435519" y="979532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❑"/>
            </a:pPr>
            <a:r>
              <a:rPr lang="en-US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Datasets Description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7325" lvl="0" marL="1828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•"/>
            </a:pP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The Breast Cancer Histopathological Image Classification (BreakHis) is composed of 7,909 microscopic images of breast tumor tissue.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187325" lvl="0" marL="1828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•"/>
            </a:pP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The images are collected using different magnifying factors (40X, 100X, 200X, and 400X). To date, it contains 2,480 benign and 5,429 malignant samples (700X460 pixels, 3-channel RGB, 8-bit depth in each channel, PNG format).</a:t>
            </a:r>
            <a:endParaRPr sz="1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27"/>
          <p:cNvGraphicFramePr/>
          <p:nvPr/>
        </p:nvGraphicFramePr>
        <p:xfrm>
          <a:off x="962850" y="313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{2CD1889A-D07E-44FD-8E3F-3C94EFBE2B92}</a:tableStyleId>
              </a:tblPr>
              <a:tblGrid>
                <a:gridCol w="3619500"/>
                <a:gridCol w="3619500"/>
              </a:tblGrid>
              <a:tr h="14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Figure 3 : Image samples from BreakHis Dataset</a:t>
                      </a:r>
                      <a:endParaRPr b="1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350" y="3134775"/>
            <a:ext cx="1419949" cy="14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300" y="3134775"/>
            <a:ext cx="1419949" cy="143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457200" y="2822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xperimentation and Results Contd</a:t>
            </a: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..</a:t>
            </a:r>
            <a:endParaRPr sz="2800"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429175" y="985275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Parameters used </a:t>
            </a:r>
            <a:endParaRPr/>
          </a:p>
          <a:p>
            <a:pPr indent="-31750" lvl="0" marL="18288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The parameters used in the project can be categorised into 2 parts: 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05" name="Google Shape;205;p28"/>
          <p:cNvGraphicFramePr/>
          <p:nvPr/>
        </p:nvGraphicFramePr>
        <p:xfrm>
          <a:off x="457200" y="204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{2CD1889A-D07E-44FD-8E3F-3C94EFBE2B92}</a:tableStyleId>
              </a:tblPr>
              <a:tblGrid>
                <a:gridCol w="4114800"/>
                <a:gridCol w="4114800"/>
              </a:tblGrid>
              <a:tr h="2813700">
                <a:tc>
                  <a:txBody>
                    <a:bodyPr/>
                    <a:lstStyle/>
                    <a:p>
                      <a:pPr indent="-215900" lvl="2" marL="17145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Image Data Generator Parameters:</a:t>
                      </a:r>
                      <a:endParaRPr b="1"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170179" lvl="3" marL="100583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rotation_range: 20 degrees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170179" lvl="3" marL="100583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horizontal_flip: True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170179" lvl="3" marL="100583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vertical_flip: True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170179" lvl="3" marL="100583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shear_range: 0.2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170179" lvl="3" marL="100583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fill_mode: Nearest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170179" lvl="3" marL="100583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zoom_range: 0.2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15900" lvl="2" marL="17145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Model Training Parameters:</a:t>
                      </a:r>
                      <a:endParaRPr b="1"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170179" lvl="3" marL="100583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Batch Size: 32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170179" lvl="3" marL="100583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Epochs: 100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170179" lvl="3" marL="100583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Learning Rate: 0.0001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170179" lvl="3" marL="100583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Class Weights: Computed for data imbalance</a:t>
                      </a:r>
                      <a:endParaRPr b="1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457200" y="282200"/>
            <a:ext cx="8229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Experimentation and Results Contd..</a:t>
            </a:r>
            <a:endParaRPr sz="2800"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457200" y="102860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7625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Experimental outcomes (Tables and Figures)</a:t>
            </a:r>
            <a:endParaRPr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graphicFrame>
        <p:nvGraphicFramePr>
          <p:cNvPr id="212" name="Google Shape;212;p29"/>
          <p:cNvGraphicFramePr/>
          <p:nvPr/>
        </p:nvGraphicFramePr>
        <p:xfrm>
          <a:off x="457200" y="18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{2CD1889A-D07E-44FD-8E3F-3C94EFBE2B92}</a:tableStyleId>
              </a:tblPr>
              <a:tblGrid>
                <a:gridCol w="4114800"/>
                <a:gridCol w="4114800"/>
              </a:tblGrid>
              <a:tr h="27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Gill Sans"/>
                        <a:buChar char="●"/>
                      </a:pPr>
                      <a:r>
                        <a:rPr lang="en-US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The left plot shows the accuracy of the model on both training and validation datasets over epochs.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Gill Sans"/>
                        <a:buChar char="●"/>
                      </a:pPr>
                      <a:r>
                        <a:rPr lang="en-US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The increase in accuracy over time indicates the model is learning effectively.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Gill Sans"/>
                        <a:buChar char="●"/>
                      </a:pPr>
                      <a:r>
                        <a:rPr lang="en-US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The validation accuracy helps monitor the model's performance on unseen data.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0" y="1722850"/>
            <a:ext cx="4043201" cy="27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1861175" y="4382550"/>
            <a:ext cx="29643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Number of Epochs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260300" y="2069775"/>
            <a:ext cx="2685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Accuracy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92725" y="1650475"/>
            <a:ext cx="3191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Figure 4 :</a:t>
            </a:r>
            <a:endParaRPr b="1"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467561" y="28221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Experimentation and Results Contd..</a:t>
            </a:r>
            <a:endParaRPr sz="2800"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457200" y="102530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">
                <a:latin typeface="Gill Sans"/>
                <a:ea typeface="Gill Sans"/>
                <a:cs typeface="Gill Sans"/>
                <a:sym typeface="Gill Sans"/>
              </a:rPr>
              <a:t>Figure 1: Breast with cancerous tissue</a:t>
            </a:r>
            <a:endParaRPr b="1" sz="800"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23" name="Google Shape;223;p30"/>
          <p:cNvGraphicFramePr/>
          <p:nvPr/>
        </p:nvGraphicFramePr>
        <p:xfrm>
          <a:off x="457200" y="179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{2CD1889A-D07E-44FD-8E3F-3C94EFBE2B92}</a:tableStyleId>
              </a:tblPr>
              <a:tblGrid>
                <a:gridCol w="4114800"/>
                <a:gridCol w="4114800"/>
              </a:tblGrid>
              <a:tr h="27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Gill Sans"/>
                        <a:buChar char="●"/>
                      </a:pPr>
                      <a:r>
                        <a:rPr lang="en-US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This plot illustrates the loss for training and validation datasets over epochs.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Gill Sans"/>
                        <a:buChar char="●"/>
                      </a:pPr>
                      <a:r>
                        <a:rPr lang="en-US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 decreasing trend in both training and validation loss signifies effective learning.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Gill Sans"/>
                        <a:buChar char="●"/>
                      </a:pPr>
                      <a:r>
                        <a:rPr lang="en-US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Monitoring both helps ensure the model isn't overfitting or underfitting.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0" y="1795150"/>
            <a:ext cx="3904075" cy="27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1737225" y="4578800"/>
            <a:ext cx="278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Number of Epochs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301575" y="2100775"/>
            <a:ext cx="3717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024488" y="1691850"/>
            <a:ext cx="29127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Figure 5: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488100" y="2822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Experimentation and Results Contd..</a:t>
            </a:r>
            <a:endParaRPr sz="2800"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457200" y="102530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7625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Result Analysis and Validation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34" name="Google Shape;234;p31"/>
          <p:cNvGraphicFramePr/>
          <p:nvPr/>
        </p:nvGraphicFramePr>
        <p:xfrm>
          <a:off x="457200" y="18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{2CD1889A-D07E-44FD-8E3F-3C94EFBE2B92}</a:tableStyleId>
              </a:tblPr>
              <a:tblGrid>
                <a:gridCol w="1800700"/>
                <a:gridCol w="1842350"/>
                <a:gridCol w="1331800"/>
                <a:gridCol w="1658275"/>
                <a:gridCol w="165827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9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Benign (0)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Malignant(1)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457188" y="333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{2CD1889A-D07E-44FD-8E3F-3C94EFBE2B92}</a:tableStyleId>
              </a:tblPr>
              <a:tblGrid>
                <a:gridCol w="3604600"/>
                <a:gridCol w="1317700"/>
                <a:gridCol w="1640775"/>
                <a:gridCol w="1728300"/>
              </a:tblGrid>
              <a:tr h="46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Macro Average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3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Weighted 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457225" y="447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{2CD1889A-D07E-44FD-8E3F-3C94EFBE2B92}</a:tableStyleId>
              </a:tblPr>
              <a:tblGrid>
                <a:gridCol w="829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Table 1: Classification report on testing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457200" y="2822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Experimentation and Results Contd..</a:t>
            </a:r>
            <a:endParaRPr sz="2800"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457200" y="102530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7625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Result Analysis and Validation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0" l="0" r="0" t="1574"/>
          <a:stretch/>
        </p:blipFill>
        <p:spPr>
          <a:xfrm>
            <a:off x="2247350" y="1702825"/>
            <a:ext cx="4468125" cy="3154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4143550" y="4857750"/>
            <a:ext cx="31503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Figure 6 : Confusion Matrix </a:t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571472" y="206010"/>
            <a:ext cx="8361928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Outline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28700" y="585400"/>
            <a:ext cx="85047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295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128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/>
          </a:p>
          <a:p>
            <a:pPr indent="-23724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Overview</a:t>
            </a:r>
            <a:endParaRPr/>
          </a:p>
          <a:p>
            <a:pPr indent="-237240" lvl="1" marL="640080" marR="0" rtl="0" algn="l"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Motivations</a:t>
            </a:r>
            <a:endParaRPr b="0" i="0" sz="1400" u="none" cap="none" strike="noStrik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724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Uniqueness of the work</a:t>
            </a:r>
            <a:endParaRPr b="0" i="0" sz="1400" u="none" cap="none" strike="noStrik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959" lvl="0" marL="365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891A7"/>
              </a:buClr>
              <a:buSzPts val="128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Literature Survey</a:t>
            </a:r>
            <a:endParaRPr b="0" i="0" sz="1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7240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Existing System</a:t>
            </a:r>
            <a:endParaRPr b="0" i="0" sz="1400" u="none" cap="none" strike="noStrik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7240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Problem Identification</a:t>
            </a:r>
            <a:endParaRPr/>
          </a:p>
          <a:p>
            <a:pPr indent="-282959" lvl="0" marL="365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891A7"/>
              </a:buClr>
              <a:buSzPts val="128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Diagram </a:t>
            </a:r>
            <a:endParaRPr b="0" i="0" sz="1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959" lvl="0" marL="365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891A7"/>
              </a:buClr>
              <a:buSzPts val="128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Methods </a:t>
            </a: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and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Tools </a:t>
            </a:r>
            <a:endParaRPr/>
          </a:p>
          <a:p>
            <a:pPr indent="-282959" lvl="0" marL="365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891A7"/>
              </a:buClr>
              <a:buSzPts val="128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Experimentation and Results</a:t>
            </a:r>
            <a:endParaRPr/>
          </a:p>
          <a:p>
            <a:pPr indent="-237240" lvl="1" marL="640080" marR="0" rtl="0" algn="l"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112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Model Specifications</a:t>
            </a:r>
            <a:endParaRPr b="0" i="0" sz="1400" u="none" cap="none" strike="noStrik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7240" lvl="1" marL="640080" marR="0" rtl="0" algn="l"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112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Datasets Description </a:t>
            </a:r>
            <a:endParaRPr/>
          </a:p>
          <a:p>
            <a:pPr indent="-237240" lvl="1" marL="640080" marR="0" rtl="0" algn="l"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112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Parameters used </a:t>
            </a:r>
            <a:endParaRPr/>
          </a:p>
          <a:p>
            <a:pPr indent="-237240" lvl="1" marL="640080" marR="0" rtl="0" algn="l"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112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Experimental outcomes</a:t>
            </a:r>
            <a:endParaRPr/>
          </a:p>
          <a:p>
            <a:pPr indent="-237240" lvl="1" marL="640080" marR="0" rtl="0" algn="l"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112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Result Analysis and Validation</a:t>
            </a:r>
            <a:endParaRPr/>
          </a:p>
          <a:p>
            <a:pPr indent="-282959" lvl="0" marL="365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891A7"/>
              </a:buClr>
              <a:buSzPts val="128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Conclusion and Future Scope </a:t>
            </a:r>
            <a:endParaRPr/>
          </a:p>
          <a:p>
            <a:pPr indent="-282959" lvl="0" marL="365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891A7"/>
              </a:buClr>
              <a:buSzPts val="128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Bibliography</a:t>
            </a:r>
            <a:endParaRPr b="0" i="0" sz="1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613720" y="4729050"/>
            <a:ext cx="456840" cy="3569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B5A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457200" y="2822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 and Validation</a:t>
            </a:r>
            <a:endParaRPr sz="2800"/>
          </a:p>
        </p:txBody>
      </p:sp>
      <p:graphicFrame>
        <p:nvGraphicFramePr>
          <p:cNvPr id="250" name="Google Shape;250;p33"/>
          <p:cNvGraphicFramePr/>
          <p:nvPr/>
        </p:nvGraphicFramePr>
        <p:xfrm>
          <a:off x="952500" y="459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{2CD1889A-D07E-44FD-8E3F-3C94EFBE2B92}</a:tableStyleId>
              </a:tblPr>
              <a:tblGrid>
                <a:gridCol w="7239000"/>
              </a:tblGrid>
              <a:tr h="50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Reference: </a:t>
                      </a:r>
                      <a:r>
                        <a:rPr lang="en-US" sz="1100" u="sng">
                          <a:solidFill>
                            <a:schemeClr val="hlink"/>
                          </a:solidFill>
                          <a:hlinkClick r:id="rId3"/>
                        </a:rPr>
                        <a:t>(PDF) Comparative Analysis of Deep Learning Architectures for Breast Cancer Diagnosis Using the BreaKHis Dataset (researchgate.net)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dk1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33"/>
          <p:cNvSpPr/>
          <p:nvPr/>
        </p:nvSpPr>
        <p:spPr>
          <a:xfrm>
            <a:off x="1313800" y="4177100"/>
            <a:ext cx="6564000" cy="13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1250100" y="1683475"/>
            <a:ext cx="6643800" cy="13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53" name="Google Shape;253;p33"/>
          <p:cNvGraphicFramePr/>
          <p:nvPr/>
        </p:nvGraphicFramePr>
        <p:xfrm>
          <a:off x="832850" y="1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{2CD1889A-D07E-44FD-8E3F-3C94EFBE2B92}</a:tableStyleId>
              </a:tblPr>
              <a:tblGrid>
                <a:gridCol w="1859800"/>
                <a:gridCol w="1008700"/>
                <a:gridCol w="1005525"/>
                <a:gridCol w="1249575"/>
                <a:gridCol w="1088125"/>
                <a:gridCol w="1283750"/>
              </a:tblGrid>
              <a:tr h="35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Macro F1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Weighted F1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VGG16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VGG19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RssNet152V2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InceptionV3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InceptionResNetV2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Xception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CNN Model with attention Map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0.95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0.96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0.95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0.94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0.95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/>
        </p:nvSpPr>
        <p:spPr>
          <a:xfrm>
            <a:off x="467550" y="282199"/>
            <a:ext cx="87192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Scope</a:t>
            </a:r>
            <a:endParaRPr b="1" sz="28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539100" y="891450"/>
            <a:ext cx="81612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Summary of Findings: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proposed deep learning model with an attention mechanism shows significant improvements in distinguishing between benign and malignant breast cancer cases.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model achieves high precision and recall, leading to better detection accuracy and fewer false positives.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8613720" y="4729050"/>
            <a:ext cx="456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B5A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/>
        </p:nvSpPr>
        <p:spPr>
          <a:xfrm>
            <a:off x="467550" y="282200"/>
            <a:ext cx="84660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onclusion and Future Scope Contd..</a:t>
            </a:r>
            <a:endParaRPr b="1" sz="28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357150" y="1085951"/>
            <a:ext cx="8576100" cy="4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Advantages of the Proposed Model: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Improved Detection Accuracy: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model provides better performance metrics compared to traditional methods and some existing AI-based systems.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 precision and recall rates ensure reliable results.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Enhanced Interpretability: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attention mechanism allows for better understanding of the model's focus areas, making the decision-making process more transparent.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can help radiologists understand and trust the AI's suggestions.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Cost-Effectiveness and Accessibility: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model can be implemented on standard medical imaging equipment, making it more accessible.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Reduces the need for expensive molecular imaging techniques, lowering overall healthcare costs.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8613720" y="4729050"/>
            <a:ext cx="456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B5A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/>
        </p:nvSpPr>
        <p:spPr>
          <a:xfrm>
            <a:off x="467550" y="282200"/>
            <a:ext cx="84660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Scope Contd..</a:t>
            </a:r>
            <a:endParaRPr b="1" sz="28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357450" y="900300"/>
            <a:ext cx="8576100" cy="4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Future Scope: </a:t>
            </a:r>
            <a:endParaRPr b="1"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Further Enhancement of Accuracy and Performance Metrics: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Continuously strive to improve detection accuracy by refining the model architecture, optimizing hyperparameters, and incorporating larger and more diverse datasets.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Explore ensemble methods or multi-modal approaches to leverage complementary information sources and enhance overall performance metrics such as sensitivity, specificity, and F1-score.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Cost-Effectiveness and Accessibility: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Conduct economic evaluations and cost-effectiveness analyses to quantify the financial benefits of implementing your model compared to traditional methods or other AI-based systems.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Work on making the model more accessible by optimizing computational resources and ensuring compatibility with a wide range of medical imaging equipment and facilities.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8613720" y="4729050"/>
            <a:ext cx="456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B5A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467550" y="282200"/>
            <a:ext cx="8465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500"/>
              <a:buFont typeface="Times New Roman"/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b="1" sz="28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678150" y="980750"/>
            <a:ext cx="77877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AutoNum type="arabicPeriod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F. A. Spanhol, L. S. Oliveira, C. Petitjean, and L. Heutte, “A Dataset for Breast Cancer Histopathological Image Classification,” IEEE Trans. Biomed. Eng., vol. 63, no. 7, pp. 1455–1462, Jul. 2016.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AutoNum type="arabicPeriod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Y. Alqahtani, U. Mandawkar, A. Sharma, M. N. S. Hasan, M. H. Kulkarni, and R. Sugumar, “Breast Cancer Pathological Image Classification Based on the Multiscale CNN Squeeze Model,” Computational Intelligence and Neuroscience, vol. 2022, pp. 1–11, Aug. 2022.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AutoNum type="arabicPeriod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S. M. Thwin, S. J. Malebary, A. W. Abulfaraj, and H.-S. Park, “Attention-Based Ensemble Network for Effective Breast Cancer Classification over Benchmarks,” Technologies, vol. 12, no. 2, p. 16, Jan. 2024.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AutoNum type="arabicPeriod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F. B. Ashraf, S. M. M. Alam, and S. M. Sakib, “Enhancing breast cancer classification via histopathological image analysis: Leveraging self-supervised contrastive learning and transfer learning,” Heliyon, vol. 10, no. 2, p. e24094, Jan. 2024.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AutoNum type="arabicPeriod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M. Desai and M. Shah, “An anatomization on breast cancer detection and diagnosis employing multi-layer perceptron neural network (MLP) and Convolutional neural network (CNN),” Clinical eHealth, vol. 4, pp. 1–11, 2021.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AutoNum type="arabicPeriod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S. Dabeer, M. M. Khan, and S. Islam, “Cancer diagnosis in histopathological image: CNN based approach,” Informatics in Medicine Unlocked, vol. 16, p. 100231, 2019.</a:t>
            </a:r>
            <a:endParaRPr i="1"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/>
        </p:nvSpPr>
        <p:spPr>
          <a:xfrm>
            <a:off x="1435680" y="206010"/>
            <a:ext cx="749772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8613720" y="4729050"/>
            <a:ext cx="456840" cy="3569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B5A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Happy National Thank You Day! - Inventionland" id="287" name="Google Shape;287;p3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appy National Thank You Day! - Inventionland" id="288" name="Google Shape;288;p3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appy National Thank You Day! - Inventionland"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2" y="1419622"/>
            <a:ext cx="4382201" cy="1917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480122" y="282210"/>
            <a:ext cx="83619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37325" y="983000"/>
            <a:ext cx="8504700" cy="3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❏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Overview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Breast cancer is a type of cancer that originates in the cells of the breast. It occurs when mutations in breast cells cause them to grow uncontrollably and form a tumor. </a:t>
            </a:r>
            <a:endParaRPr sz="1600">
              <a:solidFill>
                <a:srgbClr val="0D0D0D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The tumor can be benign (non-cancerous) or malignant (cancerous), and later on it causes the Cancer.</a:t>
            </a:r>
            <a:endParaRPr sz="1600">
              <a:solidFill>
                <a:srgbClr val="0D0D0D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There are some methods to diagnosis the breast cancer i.e.</a:t>
            </a:r>
            <a:endParaRPr sz="1600">
              <a:solidFill>
                <a:srgbClr val="0D0D0D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Mammogram 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rgbClr val="080808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Breast MRI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rgbClr val="080808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CT Scan</a:t>
            </a:r>
            <a:endParaRPr sz="1600">
              <a:solidFill>
                <a:srgbClr val="080808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rgbClr val="080808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Histopathological image classification      </a:t>
            </a:r>
            <a:endParaRPr sz="1600">
              <a:solidFill>
                <a:srgbClr val="080808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A histopathological image is a visual representation of tissue samples examined under a microscope to study the microscopic structure of tissues and cells.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0284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8613720" y="4729050"/>
            <a:ext cx="456840" cy="3569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B5A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6312100" y="2381975"/>
            <a:ext cx="2124049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6491700" y="3743000"/>
            <a:ext cx="265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Figure 1: Breast with cancerous tissue</a:t>
            </a:r>
            <a:endParaRPr b="1" sz="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67544" y="28221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100"/>
              <a:buFont typeface="Times New Roman"/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contd..</a:t>
            </a:r>
            <a:endParaRPr sz="280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40350" y="991299"/>
            <a:ext cx="8229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❑"/>
            </a:pPr>
            <a:r>
              <a:rPr lang="en-US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Motivations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Now Breast Cancer is a Global Health Concern. </a:t>
            </a:r>
            <a:r>
              <a:rPr lang="en-US" sz="1600">
                <a:solidFill>
                  <a:srgbClr val="0D0D0D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Despite advancements in treatment, mortality rates remain high, emphasizing the importance of early detection.</a:t>
            </a:r>
            <a:endParaRPr sz="1600">
              <a:solidFill>
                <a:srgbClr val="0D0D0D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Overdiagnosis and misdiagnosis are concerns in breast cancer diagnosis.</a:t>
            </a:r>
            <a:endParaRPr sz="1600">
              <a:solidFill>
                <a:srgbClr val="0D0D0D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Histopathological analysis is the current gold standard for cancer diagnosis, including breast cancer.</a:t>
            </a:r>
            <a:endParaRPr sz="1600">
              <a:solidFill>
                <a:srgbClr val="0D0D0D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There is a growing need for Computer-Assisted Diagnosis(CAD) systems to  assist pathologists in diagnosing breast cancer.</a:t>
            </a:r>
            <a:endParaRPr sz="1600">
              <a:solidFill>
                <a:srgbClr val="0D0D0D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Gill Sans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The project aims to develop a computationally efficient convolutional neural network (CNN) with an attention-based mechanism to improve diagnosis efficiency and accuracy.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467550" y="282200"/>
            <a:ext cx="8290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iterature Survey</a:t>
            </a:r>
            <a:endParaRPr b="1" sz="28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26757" y="986536"/>
            <a:ext cx="82905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4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Existing System for Breast Cancer D</a:t>
            </a: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tection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024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824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8613720" y="4729050"/>
            <a:ext cx="456840" cy="3569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B5A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7550" y="1450100"/>
            <a:ext cx="8272200" cy="3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6113" l="2854" r="4757" t="4240"/>
          <a:stretch/>
        </p:blipFill>
        <p:spPr>
          <a:xfrm>
            <a:off x="428275" y="1338375"/>
            <a:ext cx="8350750" cy="36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467550" y="282200"/>
            <a:ext cx="8448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Contd..</a:t>
            </a:r>
            <a:endParaRPr b="1" sz="28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26744" y="995161"/>
            <a:ext cx="82905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02479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824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8613720" y="4729050"/>
            <a:ext cx="456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B5A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67550" y="995150"/>
            <a:ext cx="82722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9218" l="5582" r="4667" t="9914"/>
          <a:stretch/>
        </p:blipFill>
        <p:spPr>
          <a:xfrm>
            <a:off x="468625" y="841150"/>
            <a:ext cx="8272201" cy="41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282200"/>
            <a:ext cx="8229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Contd..</a:t>
            </a:r>
            <a:endParaRPr sz="2800"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11" y="98349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1930" lvl="0" marL="1828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25525" y="1656650"/>
            <a:ext cx="82296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Limitations of Traditional Methods: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Mammography: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Reduced sensitivity in dense breast tissue.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False positives leading to unnecessary biopsies.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Ultrasound and MRI: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 cost and limited accessibility.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Requires skilled technicians and radiologists.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" y="2822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Contd..</a:t>
            </a:r>
            <a:endParaRPr sz="2800"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57211" y="98529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1930" lvl="0" marL="1828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Problem Identification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30625" y="1451500"/>
            <a:ext cx="82296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Challenges with AI-Based Systems: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Generalization:</a:t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Difficulty in generalizing to diverse populations.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Risk of overfitting to specific datasets.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Interpretability: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○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Challenges in understanding decision-making process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467550" y="284874"/>
            <a:ext cx="86478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Diagram</a:t>
            </a:r>
            <a:endParaRPr b="1" sz="28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8613720" y="4729050"/>
            <a:ext cx="456840" cy="3569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B5A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12782" l="0" r="10" t="15926"/>
          <a:stretch/>
        </p:blipFill>
        <p:spPr>
          <a:xfrm>
            <a:off x="232300" y="1169163"/>
            <a:ext cx="8957674" cy="3324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2286738" y="4544675"/>
            <a:ext cx="4689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Figure 2 : Model diagram for Breast Cancer Detection</a:t>
            </a:r>
            <a:endParaRPr b="1"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