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8" r:id="rId7"/>
    <p:sldId id="265" r:id="rId8"/>
    <p:sldId id="266" r:id="rId9"/>
    <p:sldId id="260" r:id="rId10"/>
    <p:sldId id="267" r:id="rId11"/>
    <p:sldId id="269" r:id="rId12"/>
    <p:sldId id="270" r:id="rId13"/>
    <p:sldId id="261" r:id="rId14"/>
    <p:sldId id="272" r:id="rId15"/>
    <p:sldId id="271" r:id="rId16"/>
    <p:sldId id="262" r:id="rId17"/>
    <p:sldId id="26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张驰" initials="张驰" lastIdx="1" clrIdx="0">
    <p:extLst>
      <p:ext uri="{19B8F6BF-5375-455C-9EA6-DF929625EA0E}">
        <p15:presenceInfo xmlns:p15="http://schemas.microsoft.com/office/powerpoint/2012/main" userId="e1d7ef1ea193d38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1"/>
  </p:normalViewPr>
  <p:slideViewPr>
    <p:cSldViewPr snapToGrid="0" snapToObjects="1">
      <p:cViewPr>
        <p:scale>
          <a:sx n="100" d="100"/>
          <a:sy n="100" d="100"/>
        </p:scale>
        <p:origin x="95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08T04:03:31.650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08T04:03:31.650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iff"/><Relationship Id="rId2" Type="http://schemas.openxmlformats.org/officeDocument/2006/relationships/image" Target="../media/image32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tif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83596" y="1975944"/>
            <a:ext cx="8361229" cy="1301135"/>
          </a:xfrm>
        </p:spPr>
        <p:txBody>
          <a:bodyPr/>
          <a:lstStyle/>
          <a:p>
            <a:r>
              <a:rPr kumimoji="1" lang="en-US" altLang="zh-CN" sz="3600" dirty="0"/>
              <a:t>Predicting Consumption patterns with Repeated and novel events</a:t>
            </a:r>
            <a:endParaRPr kumimoji="1"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855547" y="3672500"/>
            <a:ext cx="6831673" cy="1086237"/>
          </a:xfrm>
        </p:spPr>
        <p:txBody>
          <a:bodyPr/>
          <a:lstStyle/>
          <a:p>
            <a:r>
              <a:rPr kumimoji="1" lang="en-US" altLang="zh-CN"/>
              <a:t>Jingyuan</a:t>
            </a:r>
            <a:r>
              <a:rPr kumimoji="1" lang="en-US" altLang="zh-CN" dirty="0"/>
              <a:t> Liu  Chi Zhang</a:t>
            </a:r>
          </a:p>
          <a:p>
            <a:r>
              <a:rPr kumimoji="1" lang="en-US" altLang="zh-CN" dirty="0"/>
              <a:t>  (jl4926)       (cz2465)</a:t>
            </a:r>
          </a:p>
        </p:txBody>
      </p:sp>
    </p:spTree>
    <p:extLst>
      <p:ext uri="{BB962C8B-B14F-4D97-AF65-F5344CB8AC3E}">
        <p14:creationId xmlns:p14="http://schemas.microsoft.com/office/powerpoint/2010/main" val="74229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341416"/>
            <a:ext cx="9601200" cy="964870"/>
          </a:xfrm>
        </p:spPr>
        <p:txBody>
          <a:bodyPr>
            <a:normAutofit/>
          </a:bodyPr>
          <a:lstStyle/>
          <a:p>
            <a:r>
              <a:rPr kumimoji="1" lang="en-US" altLang="zh-CN" sz="4000" dirty="0"/>
              <a:t>Mixture Model</a:t>
            </a:r>
            <a:endParaRPr kumimoji="1"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163782"/>
            <a:ext cx="9601200" cy="4751119"/>
          </a:xfrm>
        </p:spPr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80D5763-B22E-4B5D-82CA-8134D862D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3462" y="1227014"/>
            <a:ext cx="2445011" cy="238357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7329BDB-E9CA-4C5B-BA83-C889A5C492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321"/>
          <a:stretch/>
        </p:blipFill>
        <p:spPr>
          <a:xfrm>
            <a:off x="7222377" y="3847385"/>
            <a:ext cx="2445011" cy="238357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E550751B-2CEC-4A58-9553-132FF4281C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8883" y="1227014"/>
            <a:ext cx="3860253" cy="2421684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A63F9D69-D70C-43E7-9965-B1C281B2B8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3036" y="3847386"/>
            <a:ext cx="3876100" cy="2383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492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341416"/>
            <a:ext cx="9601200" cy="964870"/>
          </a:xfrm>
        </p:spPr>
        <p:txBody>
          <a:bodyPr>
            <a:normAutofit/>
          </a:bodyPr>
          <a:lstStyle/>
          <a:p>
            <a:r>
              <a:rPr kumimoji="1" lang="en-US" altLang="zh-CN" sz="4000" dirty="0"/>
              <a:t>Mixture Model</a:t>
            </a:r>
            <a:endParaRPr kumimoji="1"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163782"/>
            <a:ext cx="9601200" cy="4751119"/>
          </a:xfrm>
        </p:spPr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8DB5E57-F3EF-4A4C-BB09-38693AF72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600" y="3875386"/>
            <a:ext cx="3835071" cy="241093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4C2B222-ECA6-457A-AF27-3EEAB43CC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2768" y="3914562"/>
            <a:ext cx="2357399" cy="233258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6619727-7492-4738-B227-5C477DC90D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2768" y="1289620"/>
            <a:ext cx="2333935" cy="224972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6F991DA-AFFE-4109-95BD-22B2E09226F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373"/>
          <a:stretch/>
        </p:blipFill>
        <p:spPr>
          <a:xfrm>
            <a:off x="2211601" y="1278321"/>
            <a:ext cx="3835071" cy="237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963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341416"/>
            <a:ext cx="9601200" cy="964870"/>
          </a:xfrm>
        </p:spPr>
        <p:txBody>
          <a:bodyPr>
            <a:normAutofit/>
          </a:bodyPr>
          <a:lstStyle/>
          <a:p>
            <a:r>
              <a:rPr kumimoji="1" lang="en-US" altLang="zh-CN" sz="4000" dirty="0"/>
              <a:t>Mixture Model</a:t>
            </a:r>
            <a:endParaRPr kumimoji="1"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163782"/>
            <a:ext cx="9601200" cy="4751119"/>
          </a:xfrm>
        </p:spPr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9AAB4CA-EB17-43BF-BB02-8C0900B46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0319" y="3883946"/>
            <a:ext cx="2550505" cy="251854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6600688-3020-4AD7-8F54-0173A3543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0320" y="1223979"/>
            <a:ext cx="2550505" cy="243515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5CDD790-282B-4FAF-8A39-A4FB363429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0804" y="3934005"/>
            <a:ext cx="3784271" cy="233509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028129EE-A4BE-4142-B16F-991BCDDBC3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9879" y="1274010"/>
            <a:ext cx="3795196" cy="233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536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454544"/>
            <a:ext cx="9601200" cy="1485900"/>
          </a:xfrm>
        </p:spPr>
        <p:txBody>
          <a:bodyPr>
            <a:normAutofit/>
          </a:bodyPr>
          <a:lstStyle/>
          <a:p>
            <a:r>
              <a:rPr kumimoji="1" lang="en-US" altLang="zh-CN" sz="4000" dirty="0"/>
              <a:t>Evaluation Metrics</a:t>
            </a:r>
            <a:endParaRPr kumimoji="1" lang="zh-CN" alt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377538"/>
                <a:ext cx="9601200" cy="448986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dirty="0"/>
                  <a:t>log-loss: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−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𝑙𝑜𝑔𝑃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=−</m:t>
                    </m:r>
                    <m:f>
                      <m:fPr>
                        <m:ctrlPr>
                          <a:rPr kumimoji="1" lang="mr-IN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𝑁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𝑡𝑒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kumimoji="1" lang="mr-IN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kumimoji="1" lang="en-US" altLang="zh-CN" b="0" i="1" smtClean="0">
                            <a:latin typeface="Cambria Math" charset="0"/>
                          </a:rPr>
                          <m:t>𝑢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kumimoji="1" lang="mr-IN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kumimoji="1" lang="en-US" altLang="zh-CN" b="0" i="1" smtClean="0">
                                <a:latin typeface="Cambria Math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𝑢𝑗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𝑙𝑜𝑔𝑃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𝑗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|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𝑢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r>
                  <a:rPr kumimoji="1" lang="en-US" altLang="zh-CN" dirty="0"/>
                  <a:t>     (Lower scores are better)</a:t>
                </a:r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en-US" altLang="zh-CN" dirty="0" err="1"/>
                  <a:t>Recall@k</a:t>
                </a:r>
                <a:r>
                  <a:rPr kumimoji="1" lang="en-US" altLang="zh-CN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charset="0"/>
                      </a:rPr>
                      <m:t>Re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𝑐𝑎𝑙𝑙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@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𝑘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kumimoji="1" lang="mr-I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i="1">
                            <a:latin typeface="Cambria Math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𝑁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charset="0"/>
                              </a:rPr>
                              <m:t>𝑡𝑒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kumimoji="1" lang="mr-I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kumimoji="1" lang="en-US" altLang="zh-CN" i="1">
                            <a:latin typeface="Cambria Math" charset="0"/>
                          </a:rPr>
                          <m:t>𝑢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kumimoji="1" lang="mr-IN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kumimoji="1" lang="en-US" altLang="zh-CN" i="1">
                                <a:latin typeface="Cambria Math" charset="0"/>
                              </a:rPr>
                              <m:t>𝑗</m:t>
                            </m:r>
                          </m:sub>
                          <m:sup/>
                          <m:e>
                            <m:f>
                              <m:fPr>
                                <m:ctrlPr>
                                  <a:rPr kumimoji="1" lang="mr-IN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𝑢𝑗</m:t>
                                    </m:r>
                                  </m:sub>
                                </m:sSub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1{</m:t>
                                </m:r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𝑟𝑎𝑛𝑘</m:t>
                                </m:r>
                                <m:d>
                                  <m:d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𝑢</m:t>
                                    </m:r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,</m:t>
                                    </m:r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kumimoji="1" lang="en-US" altLang="zh-C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≤</m:t>
                                </m:r>
                                <m:r>
                                  <a:rPr kumimoji="1" lang="en-US" altLang="zh-C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𝑘</m:t>
                                </m:r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}</m:t>
                                </m:r>
                              </m:num>
                              <m:den>
                                <m:nary>
                                  <m:naryPr>
                                    <m:chr m:val="∑"/>
                                    <m:limLoc m:val="subSup"/>
                                    <m:supHide m:val="on"/>
                                    <m:ctrlPr>
                                      <a:rPr kumimoji="1" lang="mr-IN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9"/>
                                      </m:rP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𝑗</m:t>
                                    </m:r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′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kumimoji="1"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b="0" i="1" smtClean="0">
                                            <a:latin typeface="Cambria Math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b="0" i="1" smtClean="0">
                                            <a:latin typeface="Cambria Math" charset="0"/>
                                          </a:rPr>
                                          <m:t>𝑢𝑗</m:t>
                                        </m:r>
                                        <m:r>
                                          <a:rPr kumimoji="1" lang="en-US" altLang="zh-CN" b="0" i="1" smtClean="0">
                                            <a:latin typeface="Cambria Math" charset="0"/>
                                          </a:rPr>
                                          <m:t>′</m:t>
                                        </m:r>
                                      </m:sub>
                                    </m:sSub>
                                  </m:e>
                                </m:nary>
                              </m:den>
                            </m:f>
                          </m:e>
                        </m:nary>
                      </m:e>
                    </m:nary>
                  </m:oMath>
                </a14:m>
                <a:r>
                  <a:rPr kumimoji="1" lang="en-US" altLang="zh-CN" dirty="0"/>
                  <a:t>   (Higher scores are better)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377538"/>
                <a:ext cx="9601200" cy="4489862"/>
              </a:xfrm>
              <a:blipFill>
                <a:blip r:embed="rId2"/>
                <a:stretch>
                  <a:fillRect l="-6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B234869-A323-4EF6-B41A-CF5097E2C8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358952"/>
              </p:ext>
            </p:extLst>
          </p:nvPr>
        </p:nvGraphicFramePr>
        <p:xfrm>
          <a:off x="5920296" y="2025238"/>
          <a:ext cx="3886200" cy="167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240">
                  <a:extLst>
                    <a:ext uri="{9D8B030D-6E8A-4147-A177-3AD203B41FA5}">
                      <a16:colId xmlns:a16="http://schemas.microsoft.com/office/drawing/2014/main" val="933670330"/>
                    </a:ext>
                  </a:extLst>
                </a:gridCol>
                <a:gridCol w="1132550">
                  <a:extLst>
                    <a:ext uri="{9D8B030D-6E8A-4147-A177-3AD203B41FA5}">
                      <a16:colId xmlns:a16="http://schemas.microsoft.com/office/drawing/2014/main" val="1398446580"/>
                    </a:ext>
                  </a:extLst>
                </a:gridCol>
                <a:gridCol w="1116688">
                  <a:extLst>
                    <a:ext uri="{9D8B030D-6E8A-4147-A177-3AD203B41FA5}">
                      <a16:colId xmlns:a16="http://schemas.microsoft.com/office/drawing/2014/main" val="655900239"/>
                    </a:ext>
                  </a:extLst>
                </a:gridCol>
                <a:gridCol w="951722">
                  <a:extLst>
                    <a:ext uri="{9D8B030D-6E8A-4147-A177-3AD203B41FA5}">
                      <a16:colId xmlns:a16="http://schemas.microsoft.com/office/drawing/2014/main" val="1058185989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200" u="none" strike="noStrike">
                          <a:effectLst/>
                        </a:rPr>
                        <a:t>log loss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200" u="none" strike="noStrike">
                          <a:effectLst/>
                        </a:rPr>
                        <a:t>NMF 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200" u="none" strike="noStrike">
                          <a:effectLst/>
                        </a:rPr>
                        <a:t>NMF ns 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200" u="none" strike="noStrike">
                          <a:effectLst/>
                        </a:rPr>
                        <a:t>Mixture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925083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200" u="none" strike="noStrike">
                          <a:effectLst/>
                        </a:rPr>
                        <a:t>redditS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altLang="zh-CN" sz="1200" u="none" strike="noStrike">
                          <a:effectLst/>
                        </a:rPr>
                        <a:t>2.276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t"/>
                      <a:r>
                        <a:rPr lang="en-US" sz="1200" u="none" strike="noStrike">
                          <a:effectLst/>
                        </a:rPr>
                        <a:t>inf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altLang="zh-CN" sz="1200" u="none" strike="noStrike" dirty="0">
                          <a:effectLst/>
                        </a:rPr>
                        <a:t>0.881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0745273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200" u="none" strike="noStrike">
                          <a:effectLst/>
                        </a:rPr>
                        <a:t>redditT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altLang="zh-CN" sz="1200" u="none" strike="noStrike">
                          <a:effectLst/>
                        </a:rPr>
                        <a:t>1.694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t"/>
                      <a:r>
                        <a:rPr lang="en-US" sz="1200" u="none" strike="noStrike">
                          <a:effectLst/>
                        </a:rPr>
                        <a:t>inf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altLang="zh-CN" sz="1200" u="none" strike="noStrike">
                          <a:effectLst/>
                        </a:rPr>
                        <a:t>0.815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2923435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200" u="none" strike="noStrike">
                          <a:effectLst/>
                        </a:rPr>
                        <a:t>lastfm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altLang="zh-CN" sz="1200" u="none" strike="noStrike">
                          <a:effectLst/>
                        </a:rPr>
                        <a:t>6.814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u="none" strike="noStrike">
                          <a:effectLst/>
                        </a:rPr>
                        <a:t>inf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altLang="zh-CN" sz="1200" u="none" strike="noStrike">
                          <a:effectLst/>
                        </a:rPr>
                        <a:t>5.262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6726327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200" u="none" strike="noStrike">
                          <a:effectLst/>
                        </a:rPr>
                        <a:t>goSFloc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zh-CN" altLang="en-US" sz="1200" u="none" strike="noStrike">
                          <a:effectLst/>
                        </a:rPr>
                        <a:t> </a:t>
                      </a:r>
                      <a:r>
                        <a:rPr lang="en-US" altLang="zh-CN" sz="1200" u="none" strike="noStrike">
                          <a:effectLst/>
                        </a:rPr>
                        <a:t>8.85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200" u="none" strike="noStrike">
                          <a:effectLst/>
                        </a:rPr>
                        <a:t>inf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altLang="zh-CN" sz="1200" u="none" strike="noStrike">
                          <a:effectLst/>
                        </a:rPr>
                        <a:t>5.766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0513139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200" u="none" strike="noStrike">
                          <a:effectLst/>
                        </a:rPr>
                        <a:t>goNYloc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altLang="zh-CN" sz="1200" u="none" strike="noStrike">
                          <a:effectLst/>
                        </a:rPr>
                        <a:t>12.1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200" u="none" strike="noStrike">
                          <a:effectLst/>
                        </a:rPr>
                        <a:t>inf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altLang="zh-CN" sz="1200" u="none" strike="noStrike">
                          <a:effectLst/>
                        </a:rPr>
                        <a:t>5.702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1611792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200" u="none" strike="noStrike">
                          <a:effectLst/>
                        </a:rPr>
                        <a:t>twOCloc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altLang="zh-CN" sz="1200" u="none" strike="noStrike">
                          <a:effectLst/>
                        </a:rPr>
                        <a:t>3.265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u="none" strike="noStrike">
                          <a:effectLst/>
                        </a:rPr>
                        <a:t>inf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altLang="zh-CN" sz="1200" u="none" strike="noStrike">
                          <a:effectLst/>
                        </a:rPr>
                        <a:t>1.442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668858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200" u="none" strike="noStrike">
                          <a:effectLst/>
                        </a:rPr>
                        <a:t>twNYloc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altLang="zh-CN" sz="1200" u="none" strike="noStrike">
                          <a:effectLst/>
                        </a:rPr>
                        <a:t>2.386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u="none" strike="noStrike">
                          <a:effectLst/>
                        </a:rPr>
                        <a:t>inf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altLang="zh-CN" sz="1200" u="none" strike="noStrike" dirty="0">
                          <a:effectLst/>
                        </a:rPr>
                        <a:t>1.278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53595685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C64A6E98-FD62-487D-A065-AF37B8189E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341168"/>
              </p:ext>
            </p:extLst>
          </p:nvPr>
        </p:nvGraphicFramePr>
        <p:xfrm>
          <a:off x="5920295" y="4458472"/>
          <a:ext cx="3886201" cy="167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0463">
                  <a:extLst>
                    <a:ext uri="{9D8B030D-6E8A-4147-A177-3AD203B41FA5}">
                      <a16:colId xmlns:a16="http://schemas.microsoft.com/office/drawing/2014/main" val="2317527608"/>
                    </a:ext>
                  </a:extLst>
                </a:gridCol>
                <a:gridCol w="1055358">
                  <a:extLst>
                    <a:ext uri="{9D8B030D-6E8A-4147-A177-3AD203B41FA5}">
                      <a16:colId xmlns:a16="http://schemas.microsoft.com/office/drawing/2014/main" val="2263785371"/>
                    </a:ext>
                  </a:extLst>
                </a:gridCol>
                <a:gridCol w="980862">
                  <a:extLst>
                    <a:ext uri="{9D8B030D-6E8A-4147-A177-3AD203B41FA5}">
                      <a16:colId xmlns:a16="http://schemas.microsoft.com/office/drawing/2014/main" val="3819621545"/>
                    </a:ext>
                  </a:extLst>
                </a:gridCol>
                <a:gridCol w="1179518">
                  <a:extLst>
                    <a:ext uri="{9D8B030D-6E8A-4147-A177-3AD203B41FA5}">
                      <a16:colId xmlns:a16="http://schemas.microsoft.com/office/drawing/2014/main" val="1704286916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Recall@k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200" u="none" strike="noStrike">
                          <a:effectLst/>
                        </a:rPr>
                        <a:t>NMF 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200" u="none" strike="noStrike">
                          <a:effectLst/>
                        </a:rPr>
                        <a:t>NMF ns 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200" u="none" strike="noStrike">
                          <a:effectLst/>
                        </a:rPr>
                        <a:t>Mixture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4502306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200" u="none" strike="noStrike">
                          <a:effectLst/>
                        </a:rPr>
                        <a:t>redditS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altLang="zh-CN" sz="1200" u="none" strike="noStrike">
                          <a:effectLst/>
                        </a:rPr>
                        <a:t>0.0713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altLang="zh-CN" sz="1200" u="none" strike="noStrike">
                          <a:effectLst/>
                        </a:rPr>
                        <a:t>0.0647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altLang="zh-CN" sz="1200" u="none" strike="noStrike">
                          <a:effectLst/>
                        </a:rPr>
                        <a:t>0.073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3692303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200" u="none" strike="noStrike">
                          <a:effectLst/>
                        </a:rPr>
                        <a:t>redditT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altLang="zh-CN" sz="1200" u="none" strike="noStrike">
                          <a:effectLst/>
                        </a:rPr>
                        <a:t>0.0183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altLang="zh-CN" sz="1200" u="none" strike="noStrike">
                          <a:effectLst/>
                        </a:rPr>
                        <a:t>0.0139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altLang="zh-CN" sz="1200" u="none" strike="noStrike">
                          <a:effectLst/>
                        </a:rPr>
                        <a:t>0.0187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394868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200" u="none" strike="noStrike">
                          <a:effectLst/>
                        </a:rPr>
                        <a:t>lastfm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altLang="zh-CN" sz="1200" u="none" strike="noStrike">
                          <a:effectLst/>
                        </a:rPr>
                        <a:t>0.0054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altLang="zh-CN" sz="1200" u="none" strike="noStrike">
                          <a:effectLst/>
                        </a:rPr>
                        <a:t>0.0049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altLang="zh-CN" sz="1200" u="none" strike="noStrike">
                          <a:effectLst/>
                        </a:rPr>
                        <a:t>0.007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7608389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200" u="none" strike="noStrike">
                          <a:effectLst/>
                        </a:rPr>
                        <a:t>goSFloc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zh-CN" altLang="en-US" sz="1200" u="none" strike="noStrike">
                          <a:effectLst/>
                        </a:rPr>
                        <a:t> </a:t>
                      </a:r>
                      <a:r>
                        <a:rPr lang="en-US" altLang="zh-CN" sz="1200" u="none" strike="noStrike">
                          <a:effectLst/>
                        </a:rPr>
                        <a:t>0.0675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altLang="zh-CN" sz="1200" u="none" strike="noStrike">
                          <a:effectLst/>
                        </a:rPr>
                        <a:t>0.0624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altLang="zh-CN" sz="1200" u="none" strike="noStrike">
                          <a:effectLst/>
                        </a:rPr>
                        <a:t>0.074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6383879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200" u="none" strike="noStrike">
                          <a:effectLst/>
                        </a:rPr>
                        <a:t>goNYloc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altLang="zh-CN" sz="1200" u="none" strike="noStrike">
                          <a:effectLst/>
                        </a:rPr>
                        <a:t>0.114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altLang="zh-CN" sz="1200" u="none" strike="noStrike">
                          <a:effectLst/>
                        </a:rPr>
                        <a:t>0.108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altLang="zh-CN" sz="1200" u="none" strike="noStrike" dirty="0">
                          <a:effectLst/>
                        </a:rPr>
                        <a:t>0.143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796792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200" u="none" strike="noStrike">
                          <a:effectLst/>
                        </a:rPr>
                        <a:t>twOCloc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altLang="zh-CN" sz="1200" u="none" strike="noStrike">
                          <a:effectLst/>
                        </a:rPr>
                        <a:t>0.2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altLang="zh-CN" sz="1200" u="none" strike="noStrike">
                          <a:effectLst/>
                        </a:rPr>
                        <a:t>0.199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altLang="zh-CN" sz="1200" u="none" strike="noStrike" dirty="0">
                          <a:effectLst/>
                        </a:rPr>
                        <a:t>0.208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8122928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200" u="none" strike="noStrike">
                          <a:effectLst/>
                        </a:rPr>
                        <a:t>twNYloc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altLang="zh-CN" sz="1200" u="none" strike="noStrike">
                          <a:effectLst/>
                        </a:rPr>
                        <a:t>0.16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altLang="zh-CN" sz="1200" u="none" strike="noStrike">
                          <a:effectLst/>
                        </a:rPr>
                        <a:t>0.156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altLang="zh-CN" sz="1200" u="none" strike="noStrike" dirty="0">
                          <a:effectLst/>
                        </a:rPr>
                        <a:t>0.17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15108649"/>
                  </a:ext>
                </a:extLst>
              </a:tr>
            </a:tbl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DDE68DE8-92AC-4A75-9158-8527135ED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4301" y="2025238"/>
            <a:ext cx="3653692" cy="16764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1CC7C23-68D1-4E80-B72E-4AD83131C1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4302" y="4388099"/>
            <a:ext cx="3653691" cy="181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17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No smooth NMF algorithm</a:t>
            </a:r>
            <a:endParaRPr kumimoji="1" lang="zh-CN" altLang="en-US" dirty="0"/>
          </a:p>
        </p:txBody>
      </p:sp>
      <p:pic>
        <p:nvPicPr>
          <p:cNvPr id="15" name="内容占位符 14">
            <a:extLst>
              <a:ext uri="{FF2B5EF4-FFF2-40B4-BE49-F238E27FC236}">
                <a16:creationId xmlns:a16="http://schemas.microsoft.com/office/drawing/2014/main" id="{B217CE49-5D43-41CE-93DA-127FECF5BC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3947" y="1324699"/>
            <a:ext cx="3462712" cy="2104301"/>
          </a:xfr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85B6858E-B8AE-415A-B956-B2D531348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998" y="1324698"/>
            <a:ext cx="3375450" cy="2104301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4FE0E7C3-552A-47C9-976F-795FA7E8C8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3947" y="3838300"/>
            <a:ext cx="3462712" cy="2158638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E660FF82-5979-40EF-986B-9E6DF5CA48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7832" y="3833564"/>
            <a:ext cx="3430500" cy="2104301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5E280981-C29B-451A-A45F-C58EA520E2A1}"/>
              </a:ext>
            </a:extLst>
          </p:cNvPr>
          <p:cNvSpPr txBox="1"/>
          <p:nvPr/>
        </p:nvSpPr>
        <p:spPr>
          <a:xfrm>
            <a:off x="1673947" y="3448984"/>
            <a:ext cx="1798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Rsme</a:t>
            </a:r>
            <a:r>
              <a:rPr lang="en-US" altLang="zh-CN" dirty="0"/>
              <a:t>: 0.8698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4056638-98C0-415F-A99E-EC43E7BBB8A3}"/>
              </a:ext>
            </a:extLst>
          </p:cNvPr>
          <p:cNvSpPr txBox="1"/>
          <p:nvPr/>
        </p:nvSpPr>
        <p:spPr>
          <a:xfrm>
            <a:off x="6654285" y="3448984"/>
            <a:ext cx="1798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Rsme</a:t>
            </a:r>
            <a:r>
              <a:rPr lang="en-US" altLang="zh-CN" dirty="0"/>
              <a:t>: 0.8652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6295A8B-2168-4EF3-BBF5-1EB3AE3A8986}"/>
              </a:ext>
            </a:extLst>
          </p:cNvPr>
          <p:cNvSpPr txBox="1"/>
          <p:nvPr/>
        </p:nvSpPr>
        <p:spPr>
          <a:xfrm>
            <a:off x="1673947" y="6036906"/>
            <a:ext cx="1798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Rsme</a:t>
            </a:r>
            <a:r>
              <a:rPr lang="en-US" altLang="zh-CN" dirty="0"/>
              <a:t>: 0.4733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4A96D11-F6DB-44BB-B3F6-D3A745E6FCEF}"/>
              </a:ext>
            </a:extLst>
          </p:cNvPr>
          <p:cNvSpPr txBox="1"/>
          <p:nvPr/>
        </p:nvSpPr>
        <p:spPr>
          <a:xfrm>
            <a:off x="6654286" y="6001708"/>
            <a:ext cx="1798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Rsme</a:t>
            </a:r>
            <a:r>
              <a:rPr lang="en-US" altLang="zh-CN" dirty="0"/>
              <a:t>: 0.5724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0995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No smooth NMF algorithm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579418"/>
            <a:ext cx="9601200" cy="4287982"/>
          </a:xfrm>
        </p:spPr>
        <p:txBody>
          <a:bodyPr/>
          <a:lstStyle/>
          <a:p>
            <a:r>
              <a:rPr kumimoji="1" lang="en-US" altLang="zh-CN" dirty="0"/>
              <a:t>No smooth NMF algorithm does not improve the performance significantly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No smooth NMF gets worst scores in two evaluation </a:t>
            </a:r>
            <a:r>
              <a:rPr kumimoji="1" lang="en-US" altLang="zh-CN"/>
              <a:t>than NMF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No smooth NMF reduce the time cost of NMF significantly:</a:t>
            </a:r>
          </a:p>
          <a:p>
            <a:pPr lvl="1"/>
            <a:r>
              <a:rPr kumimoji="1" lang="en-US" altLang="zh-CN" sz="1800" dirty="0"/>
              <a:t>NMF with default brunet algorithm cost 15 mins to compute a rank 10 matrix</a:t>
            </a:r>
          </a:p>
          <a:p>
            <a:pPr lvl="1"/>
            <a:r>
              <a:rPr kumimoji="1" lang="en-US" altLang="zh-CN" sz="1800" dirty="0"/>
              <a:t>NMF with </a:t>
            </a:r>
            <a:r>
              <a:rPr kumimoji="1" lang="en-US" altLang="zh-CN" sz="1800" dirty="0" err="1"/>
              <a:t>nsNMF</a:t>
            </a:r>
            <a:r>
              <a:rPr kumimoji="1" lang="en-US" altLang="zh-CN" sz="1800" dirty="0"/>
              <a:t> algorithm cost 6 mins to compute a rank 10 matrix</a:t>
            </a:r>
          </a:p>
        </p:txBody>
      </p:sp>
    </p:spTree>
    <p:extLst>
      <p:ext uri="{BB962C8B-B14F-4D97-AF65-F5344CB8AC3E}">
        <p14:creationId xmlns:p14="http://schemas.microsoft.com/office/powerpoint/2010/main" val="2398722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400792"/>
            <a:ext cx="9601200" cy="762990"/>
          </a:xfrm>
        </p:spPr>
        <p:txBody>
          <a:bodyPr>
            <a:normAutofit/>
          </a:bodyPr>
          <a:lstStyle/>
          <a:p>
            <a:r>
              <a:rPr kumimoji="1" lang="en-US" altLang="zh-CN" sz="4000" dirty="0"/>
              <a:t>Besides, We also did</a:t>
            </a:r>
            <a:endParaRPr kumimoji="1"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306286"/>
            <a:ext cx="9601200" cy="4561114"/>
          </a:xfrm>
        </p:spPr>
        <p:txBody>
          <a:bodyPr/>
          <a:lstStyle/>
          <a:p>
            <a:r>
              <a:rPr kumimoji="1" lang="en-US" altLang="zh-CN" dirty="0"/>
              <a:t>Association Analysis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282" y="1669885"/>
            <a:ext cx="6273800" cy="1549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5400" y="1669885"/>
            <a:ext cx="4450981" cy="326670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0282" y="3361789"/>
            <a:ext cx="62738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84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Conclusion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579418"/>
            <a:ext cx="9601200" cy="4287982"/>
          </a:xfrm>
        </p:spPr>
        <p:txBody>
          <a:bodyPr/>
          <a:lstStyle/>
          <a:p>
            <a:r>
              <a:rPr kumimoji="1" lang="en-US" altLang="zh-CN" dirty="0"/>
              <a:t>Log-loss is still a lot larger than the lower bound =&gt; improvement needed.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153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423042"/>
            <a:ext cx="9601200" cy="649014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Introduction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246909"/>
            <a:ext cx="9601200" cy="4620492"/>
          </a:xfrm>
        </p:spPr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Consumption Patterns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Dataset: Repeat Consumption Matrices Data Set (UCI,2018)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Reference Paper: </a:t>
            </a:r>
            <a:r>
              <a:rPr lang="en-US" altLang="zh-CN" dirty="0"/>
              <a:t>Predicting Consumption Patterns with Repeated and Novel Events. 				</a:t>
            </a:r>
            <a:r>
              <a:rPr lang="en-US" altLang="zh-CN" dirty="0" err="1"/>
              <a:t>Dimitrios</a:t>
            </a:r>
            <a:r>
              <a:rPr lang="en-US" altLang="zh-CN" dirty="0"/>
              <a:t> </a:t>
            </a:r>
            <a:r>
              <a:rPr lang="en-US" altLang="zh-CN" dirty="0" err="1"/>
              <a:t>Kotzias</a:t>
            </a:r>
            <a:r>
              <a:rPr lang="en-US" altLang="zh-CN" dirty="0"/>
              <a:t>, Moshe </a:t>
            </a:r>
            <a:r>
              <a:rPr lang="en-US" altLang="zh-CN" dirty="0" err="1"/>
              <a:t>Lichman</a:t>
            </a:r>
            <a:r>
              <a:rPr lang="en-US" altLang="zh-CN" dirty="0"/>
              <a:t>, and </a:t>
            </a:r>
            <a:r>
              <a:rPr lang="en-US" altLang="zh-CN" dirty="0" err="1"/>
              <a:t>Padhraic</a:t>
            </a:r>
            <a:r>
              <a:rPr lang="en-US" altLang="zh-CN" dirty="0"/>
              <a:t> Smyth.</a:t>
            </a:r>
          </a:p>
          <a:p>
            <a:pPr marL="0" indent="0">
              <a:buNone/>
            </a:pPr>
            <a:r>
              <a:rPr lang="en-US" altLang="zh-CN" dirty="0"/>
              <a:t>Main Method: NMF, Mixture Model.</a:t>
            </a:r>
            <a:br>
              <a:rPr lang="en-US" altLang="zh-CN" dirty="0"/>
            </a:b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左大括号 3"/>
          <p:cNvSpPr/>
          <p:nvPr/>
        </p:nvSpPr>
        <p:spPr>
          <a:xfrm>
            <a:off x="4049483" y="1440192"/>
            <a:ext cx="368135" cy="87549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417618" y="1246909"/>
            <a:ext cx="15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Repeated 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417619" y="2131023"/>
            <a:ext cx="15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Novel</a:t>
            </a:r>
            <a:endParaRPr kumimoji="1" lang="zh-CN" altLang="en-US" dirty="0"/>
          </a:p>
        </p:txBody>
      </p:sp>
      <p:sp>
        <p:nvSpPr>
          <p:cNvPr id="7" name="左大括号 6"/>
          <p:cNvSpPr/>
          <p:nvPr/>
        </p:nvSpPr>
        <p:spPr>
          <a:xfrm>
            <a:off x="6699661" y="3119405"/>
            <a:ext cx="368135" cy="87549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左大括号 7"/>
          <p:cNvSpPr/>
          <p:nvPr/>
        </p:nvSpPr>
        <p:spPr>
          <a:xfrm>
            <a:off x="3930240" y="3123888"/>
            <a:ext cx="368135" cy="87549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左大括号 8"/>
          <p:cNvSpPr/>
          <p:nvPr/>
        </p:nvSpPr>
        <p:spPr>
          <a:xfrm>
            <a:off x="1573478" y="3119406"/>
            <a:ext cx="368135" cy="87549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941613" y="2961004"/>
            <a:ext cx="1988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tw_oc</a:t>
            </a:r>
            <a:r>
              <a:rPr kumimoji="1" lang="en-US" altLang="zh-CN" dirty="0"/>
              <a:t> (13k x 11k)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962392" y="3810237"/>
            <a:ext cx="1871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tw_ny</a:t>
            </a:r>
            <a:r>
              <a:rPr kumimoji="1" lang="en-US" altLang="zh-CN" dirty="0"/>
              <a:t> (30k x 11k) 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417617" y="2961004"/>
            <a:ext cx="15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go_sf</a:t>
            </a:r>
            <a:r>
              <a:rPr kumimoji="1" lang="en-US" altLang="zh-CN" dirty="0"/>
              <a:t> (2k x 7k) 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4417617" y="3810237"/>
            <a:ext cx="1698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go_ny</a:t>
            </a:r>
            <a:r>
              <a:rPr kumimoji="1" lang="en-US" altLang="zh-CN" dirty="0"/>
              <a:t> (1k x 7k) 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7140530" y="3810236"/>
            <a:ext cx="2941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reddit_sample</a:t>
            </a:r>
            <a:r>
              <a:rPr kumimoji="1" lang="en-US" altLang="zh-CN" dirty="0"/>
              <a:t> (20k x 21k)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7140530" y="2965561"/>
            <a:ext cx="257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reddit_top</a:t>
            </a:r>
            <a:r>
              <a:rPr kumimoji="1" lang="en-US" altLang="zh-CN" dirty="0"/>
              <a:t> (113k x 21k) 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0082151" y="3353478"/>
            <a:ext cx="2414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l</a:t>
            </a:r>
            <a:r>
              <a:rPr kumimoji="1" lang="en-US" altLang="zh-CN"/>
              <a:t>astfm</a:t>
            </a:r>
            <a:r>
              <a:rPr kumimoji="1" lang="en-US" altLang="zh-CN" dirty="0"/>
              <a:t> (992 x 15k)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1165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Data preprocessing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 original data sets are too large to </a:t>
            </a:r>
          </a:p>
          <a:p>
            <a:pPr marL="0" indent="0">
              <a:buNone/>
            </a:pPr>
            <a:r>
              <a:rPr kumimoji="1" lang="en-US" altLang="zh-CN" dirty="0"/>
              <a:t>use NMF. </a:t>
            </a:r>
          </a:p>
          <a:p>
            <a:pPr marL="0" indent="0">
              <a:buNone/>
            </a:pPr>
            <a:r>
              <a:rPr kumimoji="1" lang="en-US" altLang="zh-CN" dirty="0"/>
              <a:t>(Can’t get any result of the smallest data set </a:t>
            </a:r>
          </a:p>
          <a:p>
            <a:pPr marL="0" indent="0">
              <a:buNone/>
            </a:pPr>
            <a:r>
              <a:rPr kumimoji="1" lang="en-US" altLang="zh-CN" dirty="0"/>
              <a:t>in 30 min)</a:t>
            </a:r>
          </a:p>
          <a:p>
            <a:r>
              <a:rPr kumimoji="1" lang="en-US" altLang="zh-CN" dirty="0"/>
              <a:t>Cut off data set</a:t>
            </a:r>
          </a:p>
        </p:txBody>
      </p:sp>
      <p:pic>
        <p:nvPicPr>
          <p:cNvPr id="4" name="内容占位符 8">
            <a:extLst>
              <a:ext uri="{FF2B5EF4-FFF2-40B4-BE49-F238E27FC236}">
                <a16:creationId xmlns:a16="http://schemas.microsoft.com/office/drawing/2014/main" id="{FF76DE82-C738-49EE-A1D4-524A90925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5685" y="1428750"/>
            <a:ext cx="4492671" cy="214895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1C50609-16FD-469F-B969-AFA5E2C74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5684" y="3710866"/>
            <a:ext cx="4492671" cy="225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522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Characteristics of Data</a:t>
            </a:r>
            <a:endParaRPr kumimoji="1"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8CC81AD6-3D3E-4B5E-87AA-28A8FF74D2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5215" y="1653357"/>
            <a:ext cx="3508375" cy="1858442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9377090-E825-4ADE-B919-FB462841D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004" y="1653357"/>
            <a:ext cx="3413464" cy="185844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3A0BE4A-84D8-419A-BBFB-1718310FDE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62" r="4586"/>
          <a:stretch/>
        </p:blipFill>
        <p:spPr>
          <a:xfrm>
            <a:off x="1052004" y="3993335"/>
            <a:ext cx="3413464" cy="185844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EFBB949-1BB0-4986-96D2-97231728C3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5215" y="3993335"/>
            <a:ext cx="3869510" cy="1858443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C80D5AF2-545A-4EDA-B93A-D95DC034FBE1}"/>
              </a:ext>
            </a:extLst>
          </p:cNvPr>
          <p:cNvSpPr txBox="1"/>
          <p:nvPr/>
        </p:nvSpPr>
        <p:spPr>
          <a:xfrm>
            <a:off x="8627940" y="2005299"/>
            <a:ext cx="26052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Mean consumption </a:t>
            </a:r>
            <a:r>
              <a:rPr lang="en-US" altLang="zh-CN" sz="1600" dirty="0"/>
              <a:t>and </a:t>
            </a:r>
            <a:r>
              <a:rPr lang="en-US" altLang="zh-CN" sz="1600" b="1" dirty="0"/>
              <a:t>repeat consumption </a:t>
            </a:r>
            <a:r>
              <a:rPr lang="en-US" altLang="zh-CN" sz="1600" dirty="0"/>
              <a:t>characteristics across</a:t>
            </a:r>
          </a:p>
          <a:p>
            <a:r>
              <a:rPr lang="en-US" altLang="zh-CN" sz="1600" dirty="0"/>
              <a:t>datasets</a:t>
            </a:r>
            <a:endParaRPr lang="zh-CN" altLang="en-US" sz="16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BC82660-5322-41F2-B53D-A2A87C528410}"/>
              </a:ext>
            </a:extLst>
          </p:cNvPr>
          <p:cNvSpPr txBox="1"/>
          <p:nvPr/>
        </p:nvSpPr>
        <p:spPr>
          <a:xfrm>
            <a:off x="8627940" y="4147691"/>
            <a:ext cx="26999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Exploration rates</a:t>
            </a:r>
            <a:r>
              <a:rPr lang="en-US" altLang="zh-CN" sz="1600" dirty="0"/>
              <a:t>: percentages of new items and events per user, in the</a:t>
            </a:r>
          </a:p>
          <a:p>
            <a:r>
              <a:rPr lang="en-US" altLang="zh-CN" sz="1600" dirty="0"/>
              <a:t>test data, across data sets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20800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NMF: </a:t>
            </a:r>
            <a:r>
              <a:rPr kumimoji="1" lang="en-US" altLang="zh-CN" dirty="0" err="1"/>
              <a:t>Oversmooth</a:t>
            </a:r>
            <a:r>
              <a:rPr kumimoji="1" lang="en-US" altLang="zh-CN" dirty="0"/>
              <a:t>!!</a:t>
            </a:r>
            <a:endParaRPr kumimoji="1" lang="zh-CN" altLang="en-US" dirty="0"/>
          </a:p>
        </p:txBody>
      </p:sp>
      <p:pic>
        <p:nvPicPr>
          <p:cNvPr id="15" name="内容占位符 14">
            <a:extLst>
              <a:ext uri="{FF2B5EF4-FFF2-40B4-BE49-F238E27FC236}">
                <a16:creationId xmlns:a16="http://schemas.microsoft.com/office/drawing/2014/main" id="{F0C5121D-9ECD-40B1-9358-19B64D8671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18752" y="1569729"/>
            <a:ext cx="2332594" cy="2273986"/>
          </a:xfr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47243E33-C81E-4425-902F-C51906A21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1915" y="4042756"/>
            <a:ext cx="3619675" cy="2227099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9FB1C9F8-2884-47C6-817D-E0A76E648A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8752" y="4042755"/>
            <a:ext cx="2332594" cy="222710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F8B31C3D-52EE-49D7-BBD8-570D38CADC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1915" y="1569729"/>
            <a:ext cx="3624817" cy="227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884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NMF: </a:t>
            </a:r>
            <a:r>
              <a:rPr kumimoji="1" lang="en-US" altLang="zh-CN" dirty="0" err="1"/>
              <a:t>Oversmooth</a:t>
            </a:r>
            <a:r>
              <a:rPr kumimoji="1" lang="en-US" altLang="zh-CN" dirty="0"/>
              <a:t>!!</a:t>
            </a:r>
            <a:endParaRPr kumimoji="1"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CDDC5FDA-3B5E-415E-923F-51A6C318A3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4230" y="1981970"/>
            <a:ext cx="4923073" cy="2971772"/>
          </a:xfr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35A0FF1-C5CC-4603-B555-CC4A692E2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465" y="1891131"/>
            <a:ext cx="3271494" cy="315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167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NMF: </a:t>
            </a:r>
            <a:r>
              <a:rPr kumimoji="1" lang="en-US" altLang="zh-CN" sz="3200" dirty="0" err="1"/>
              <a:t>Oversmooth</a:t>
            </a:r>
            <a:r>
              <a:rPr kumimoji="1" lang="en-US" altLang="zh-CN" sz="3200" dirty="0"/>
              <a:t> can be solved with large rank</a:t>
            </a:r>
            <a:endParaRPr kumimoji="1" lang="zh-CN" altLang="en-US" sz="3200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BC7422D5-A797-4D4F-A70F-4E709391C8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7147" y="1516392"/>
            <a:ext cx="3506968" cy="2131196"/>
          </a:xfr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E80C392-1D5F-459B-8333-54BE555C99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27"/>
          <a:stretch/>
        </p:blipFill>
        <p:spPr>
          <a:xfrm>
            <a:off x="6513251" y="1496152"/>
            <a:ext cx="3506968" cy="217167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959D60C-2521-4422-9A0E-D38052A2D4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0292" y="4112025"/>
            <a:ext cx="3506968" cy="220939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D0178C13-5139-41DA-B25F-A7AA68C1D0C2}"/>
              </a:ext>
            </a:extLst>
          </p:cNvPr>
          <p:cNvSpPr txBox="1"/>
          <p:nvPr/>
        </p:nvSpPr>
        <p:spPr>
          <a:xfrm>
            <a:off x="2077374" y="4112024"/>
            <a:ext cx="40186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NMF 10:  </a:t>
            </a:r>
            <a:r>
              <a:rPr lang="en-US" altLang="zh-CN" sz="2000" dirty="0" err="1"/>
              <a:t>Oversmooth</a:t>
            </a:r>
            <a:r>
              <a:rPr lang="en-US" altLang="zh-CN" sz="2000" dirty="0"/>
              <a:t>)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NMF 30:  Reduce </a:t>
            </a:r>
            <a:r>
              <a:rPr lang="en-US" altLang="zh-CN" sz="2000" dirty="0" err="1"/>
              <a:t>oversmooth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Mixture Model:  Ideal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77930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NMF: </a:t>
            </a:r>
            <a:r>
              <a:rPr kumimoji="1" lang="en-US" altLang="zh-CN" sz="3200" dirty="0" err="1"/>
              <a:t>Oversmooth</a:t>
            </a:r>
            <a:r>
              <a:rPr kumimoji="1" lang="en-US" altLang="zh-CN" sz="3200" dirty="0"/>
              <a:t> can be solved with large rank</a:t>
            </a:r>
            <a:endParaRPr kumimoji="1" lang="zh-CN" altLang="en-US" sz="32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D845772-D175-4C2D-98D2-0527DF586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982" y="1428750"/>
            <a:ext cx="3454308" cy="223772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7959466-AD44-4F73-93D5-AD162180F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731" y="1428750"/>
            <a:ext cx="3554936" cy="216132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67284AE-627C-424A-A945-B411262F6E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1731" y="4041003"/>
            <a:ext cx="3554936" cy="2237728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5BD797D0-9983-49C3-8344-C873E83F2D07}"/>
              </a:ext>
            </a:extLst>
          </p:cNvPr>
          <p:cNvSpPr txBox="1"/>
          <p:nvPr/>
        </p:nvSpPr>
        <p:spPr>
          <a:xfrm>
            <a:off x="2077374" y="4112024"/>
            <a:ext cx="40186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NMF 10:        rmse:0.5898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NMF 20:        rmse:0.5788</a:t>
            </a:r>
          </a:p>
          <a:p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NMF 30:        rmse:0.5622</a:t>
            </a:r>
          </a:p>
        </p:txBody>
      </p:sp>
    </p:spTree>
    <p:extLst>
      <p:ext uri="{BB962C8B-B14F-4D97-AF65-F5344CB8AC3E}">
        <p14:creationId xmlns:p14="http://schemas.microsoft.com/office/powerpoint/2010/main" val="3933108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341416"/>
            <a:ext cx="9601200" cy="964870"/>
          </a:xfrm>
        </p:spPr>
        <p:txBody>
          <a:bodyPr>
            <a:normAutofit/>
          </a:bodyPr>
          <a:lstStyle/>
          <a:p>
            <a:r>
              <a:rPr kumimoji="1" lang="en-US" altLang="zh-CN" sz="4000" dirty="0"/>
              <a:t>Mixture Model</a:t>
            </a:r>
            <a:endParaRPr kumimoji="1" lang="zh-CN" alt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163782"/>
                <a:ext cx="9601200" cy="4751119"/>
              </a:xfrm>
            </p:spPr>
            <p:txBody>
              <a:bodyPr/>
              <a:lstStyle/>
              <a:p>
                <a:r>
                  <a:rPr kumimoji="1" lang="en-US" altLang="zh-CN" dirty="0"/>
                  <a:t>Multinomial Components</a:t>
                </a:r>
              </a:p>
              <a:p>
                <a:pPr marL="0" indent="0" algn="ctr">
                  <a:buNone/>
                </a:pPr>
                <a:r>
                  <a:rPr kumimoji="1" lang="en-US" altLang="zh-CN" dirty="0"/>
                  <a:t>Individual: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𝑢𝑗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charset="0"/>
                          </a:rPr>
                          <m:t>𝐼</m:t>
                        </m:r>
                      </m:sup>
                    </m:sSubSup>
                    <m:r>
                      <a:rPr kumimoji="1" lang="en-US" altLang="zh-CN" b="0" i="1" smtClean="0"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kumimoji="1" lang="mr-IN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𝑛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𝑢𝑗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𝑛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𝑢</m:t>
                            </m:r>
                          </m:sub>
                        </m:sSub>
                      </m:den>
                    </m:f>
                  </m:oMath>
                </a14:m>
                <a:r>
                  <a:rPr kumimoji="1" lang="en-US" altLang="zh-CN" dirty="0"/>
                  <a:t> </a:t>
                </a:r>
              </a:p>
              <a:p>
                <a:pPr marL="0" indent="0" algn="ctr">
                  <a:buNone/>
                </a:pPr>
                <a:r>
                  <a:rPr kumimoji="1" lang="en-US" altLang="zh-CN" dirty="0"/>
                  <a:t>population: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charset="0"/>
                          </a:rPr>
                          <m:t>𝑃</m:t>
                        </m:r>
                      </m:sup>
                    </m:sSubSup>
                    <m:r>
                      <a:rPr kumimoji="1" lang="en-US" altLang="zh-CN" b="0" i="1" smtClean="0"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kumimoji="1" lang="mr-IN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𝑛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charset="0"/>
                          </a:rPr>
                          <m:t>+1</m:t>
                        </m:r>
                      </m:num>
                      <m:den>
                        <m:r>
                          <a:rPr kumimoji="1" lang="en-US" altLang="zh-CN" b="0" i="1" smtClean="0">
                            <a:latin typeface="Cambria Math" charset="0"/>
                          </a:rPr>
                          <m:t>𝑛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+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𝑀</m:t>
                        </m:r>
                      </m:den>
                    </m:f>
                  </m:oMath>
                </a14:m>
                <a:endParaRPr kumimoji="1" lang="en-US" altLang="zh-CN" dirty="0"/>
              </a:p>
              <a:p>
                <a:r>
                  <a:rPr kumimoji="1" lang="en-US" altLang="zh-CN" dirty="0"/>
                  <a:t>Consumption Probability Matrix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𝑢𝑗</m:t>
                        </m:r>
                      </m:sub>
                    </m:sSub>
                    <m:r>
                      <a:rPr kumimoji="1" lang="en-US" altLang="zh-CN" b="0" i="1" smtClean="0">
                        <a:latin typeface="Cambria Math" charset="0"/>
                      </a:rPr>
                      <m:t>= 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𝑢</m:t>
                        </m:r>
                      </m:sub>
                    </m:sSub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</a:rPr>
                          <m:t>𝑢𝑗</m:t>
                        </m:r>
                      </m:sub>
                      <m:sup>
                        <m:r>
                          <a:rPr kumimoji="1" lang="en-US" altLang="zh-CN" i="1">
                            <a:latin typeface="Cambria Math" charset="0"/>
                          </a:rPr>
                          <m:t>𝐼</m:t>
                        </m:r>
                      </m:sup>
                    </m:sSubSup>
                  </m:oMath>
                </a14:m>
                <a:r>
                  <a:rPr kumimoji="1" lang="en-US" altLang="zh-CN" dirty="0"/>
                  <a:t> + (1 -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kumimoji="1" lang="en-US" altLang="zh-CN" dirty="0"/>
                  <a:t>)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zh-CN" i="1">
                            <a:latin typeface="Cambria Math" charset="0"/>
                          </a:rPr>
                          <m:t>𝑃</m:t>
                        </m:r>
                      </m:sup>
                    </m:sSubSup>
                  </m:oMath>
                </a14:m>
                <a:endParaRPr kumimoji="1" lang="en-US" altLang="zh-CN" dirty="0"/>
              </a:p>
              <a:p>
                <a:r>
                  <a:rPr kumimoji="1" lang="en-US" altLang="zh-CN" dirty="0"/>
                  <a:t>Global Mixing Weight: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</m:oMath>
                </a14:m>
                <a:r>
                  <a:rPr kumimoji="1" lang="en-US" altLang="zh-CN" dirty="0"/>
                  <a:t> </a:t>
                </a:r>
                <a:r>
                  <a:rPr kumimoji="1" lang="en-US" altLang="zh-CN" sz="1800" dirty="0"/>
                  <a:t>(model the </a:t>
                </a:r>
                <a14:m>
                  <m:oMath xmlns:m="http://schemas.openxmlformats.org/officeDocument/2006/math">
                    <m:r>
                      <a:rPr kumimoji="1" lang="en-US" altLang="zh-CN" sz="1800" i="1"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  <m:r>
                      <a:rPr kumimoji="1" lang="en-US" altLang="zh-CN" sz="1800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kumimoji="1" lang="en-US" altLang="zh-CN" sz="1800" dirty="0"/>
                  <a:t>with a binomial distribution using a Beta prior)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𝔅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𝐼</m:t>
                            </m:r>
                          </m:sup>
                        </m:sSup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𝑃</m:t>
                            </m:r>
                          </m:sup>
                        </m:sSup>
                      </m:e>
                    </m:d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 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𝔅</m:t>
                    </m:r>
                  </m:oMath>
                </a14:m>
                <a:r>
                  <a:rPr kumimoji="1" lang="en-US" altLang="zh-CN" dirty="0"/>
                  <a:t>(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  <m:r>
                      <a:rPr kumimoji="1" lang="en-US" altLang="zh-CN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 </m:t>
                    </m:r>
                    <m:acc>
                      <m:accPr>
                        <m:chr m:val="̅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e>
                    </m:acc>
                  </m:oMath>
                </a14:m>
                <a:r>
                  <a:rPr kumimoji="1" lang="en-US" altLang="zh-CN" dirty="0"/>
                  <a:t>, </a:t>
                </a:r>
                <a14:m>
                  <m:oMath xmlns:m="http://schemas.openxmlformats.org/officeDocument/2006/math">
                    <m:r>
                      <a:rPr kumimoji="1" lang="en-US" altLang="zh-CN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(1 −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  <m:r>
                      <a:rPr kumimoji="1" lang="en-US" altLang="zh-CN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× </m:t>
                    </m:r>
                    <m:acc>
                      <m:accPr>
                        <m:chr m:val="̅"/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e>
                    </m:acc>
                  </m:oMath>
                </a14:m>
                <a:r>
                  <a:rPr kumimoji="1" lang="en-US" altLang="zh-CN" dirty="0"/>
                  <a:t>)</a:t>
                </a:r>
              </a:p>
              <a:p>
                <a:r>
                  <a:rPr kumimoji="1" lang="en-US" altLang="zh-CN" dirty="0"/>
                  <a:t>Individual Mixing Weight: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kumimoji="1" lang="en-US" altLang="zh-CN" dirty="0"/>
                  <a:t> </a:t>
                </a:r>
              </a:p>
              <a:p>
                <a:pPr marL="0" indent="0" algn="ctr">
                  <a:buNone/>
                </a:pPr>
                <a:r>
                  <a:rPr kumimoji="1" lang="en-US" altLang="zh-CN" dirty="0"/>
                  <a:t>EM Equations: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𝓅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𝑉</m:t>
                            </m:r>
                          </m:sub>
                        </m:sSub>
                      </m:e>
                      <m:e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</m:e>
                    </m:d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 </m:t>
                    </m:r>
                    <m:nary>
                      <m:naryPr>
                        <m:chr m:val="∏"/>
                        <m:ctrlPr>
                          <a:rPr kumimoji="1" lang="is-IS" altLang="zh-CN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𝑗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𝑀</m:t>
                        </m:r>
                      </m:sup>
                      <m:e>
                        <m:sSup>
                          <m:sSupPr>
                            <m:ctrlPr>
                              <a:rPr kumimoji="1" lang="is-IS" altLang="zh-CN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kumimoji="1" lang="en-US" altLang="zh-CN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𝑢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𝑢𝑗</m:t>
                                </m:r>
                              </m:sub>
                              <m:sup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𝐼</m:t>
                                </m:r>
                              </m:sup>
                            </m:sSubSup>
                            <m:r>
                              <m:rPr>
                                <m:nor/>
                              </m:rPr>
                              <a:rPr kumimoji="1" lang="en-US" altLang="zh-CN" dirty="0"/>
                              <m:t> + (1 − 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𝑢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kumimoji="1" lang="en-US" altLang="zh-CN" dirty="0"/>
                              <m:t>) </m:t>
                            </m:r>
                            <m:sSubSup>
                              <m:sSubSup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𝑃</m:t>
                                </m:r>
                              </m:sup>
                            </m:sSubSup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)</m:t>
                            </m:r>
                          </m:e>
                          <m:sup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𝑢𝑗</m:t>
                                </m:r>
                              </m:sub>
                            </m:sSub>
                          </m:sup>
                        </m:sSup>
                      </m:e>
                    </m:nary>
                  </m:oMath>
                </a14:m>
                <a:endParaRPr kumimoji="1" lang="en-US" altLang="zh-CN" dirty="0"/>
              </a:p>
              <a:p>
                <a:pPr marL="0" indent="0">
                  <a:buNone/>
                </a:pPr>
                <a:endParaRPr kumimoji="1"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163782"/>
                <a:ext cx="9601200" cy="4751119"/>
              </a:xfrm>
              <a:blipFill>
                <a:blip r:embed="rId2"/>
                <a:stretch>
                  <a:fillRect l="-571" t="-1155" b="-50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左大括号 3"/>
          <p:cNvSpPr/>
          <p:nvPr/>
        </p:nvSpPr>
        <p:spPr>
          <a:xfrm>
            <a:off x="4435434" y="1744343"/>
            <a:ext cx="368135" cy="6736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9001081"/>
      </p:ext>
    </p:extLst>
  </p:cSld>
  <p:clrMapOvr>
    <a:masterClrMapping/>
  </p:clrMapOvr>
</p:sld>
</file>

<file path=ppt/theme/theme1.xml><?xml version="1.0" encoding="utf-8"?>
<a:theme xmlns:a="http://schemas.openxmlformats.org/drawingml/2006/main" name="TF10001025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5" id="{F9915BBD-9749-466F-995C-8C8D6A938EC0}" vid="{CF1D1A65-FC75-42D2-B7EF-D2991382DC6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裁剪</Template>
  <TotalTime>173</TotalTime>
  <Words>508</Words>
  <Application>Microsoft Office PowerPoint</Application>
  <PresentationFormat>宽屏</PresentationFormat>
  <Paragraphs>148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等线</vt:lpstr>
      <vt:lpstr>华文楷体</vt:lpstr>
      <vt:lpstr>Arial</vt:lpstr>
      <vt:lpstr>Cambria Math</vt:lpstr>
      <vt:lpstr>Franklin Gothic Book</vt:lpstr>
      <vt:lpstr>Mangal</vt:lpstr>
      <vt:lpstr>Times New Roman</vt:lpstr>
      <vt:lpstr>TF10001025</vt:lpstr>
      <vt:lpstr>Predicting Consumption patterns with Repeated and novel events</vt:lpstr>
      <vt:lpstr>Introduction</vt:lpstr>
      <vt:lpstr>Data preprocessing</vt:lpstr>
      <vt:lpstr>Characteristics of Data</vt:lpstr>
      <vt:lpstr>NMF: Oversmooth!!</vt:lpstr>
      <vt:lpstr>NMF: Oversmooth!!</vt:lpstr>
      <vt:lpstr>NMF: Oversmooth can be solved with large rank</vt:lpstr>
      <vt:lpstr>NMF: Oversmooth can be solved with large rank</vt:lpstr>
      <vt:lpstr>Mixture Model</vt:lpstr>
      <vt:lpstr>Mixture Model</vt:lpstr>
      <vt:lpstr>Mixture Model</vt:lpstr>
      <vt:lpstr>Mixture Model</vt:lpstr>
      <vt:lpstr>Evaluation Metrics</vt:lpstr>
      <vt:lpstr>No smooth NMF algorithm</vt:lpstr>
      <vt:lpstr>No smooth NMF algorithm</vt:lpstr>
      <vt:lpstr>Besides, We also did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Consumption patterns with Repeated and novel events</dc:title>
  <dc:creator>Microsoft Office 用户</dc:creator>
  <cp:lastModifiedBy>张 驰</cp:lastModifiedBy>
  <cp:revision>24</cp:revision>
  <dcterms:created xsi:type="dcterms:W3CDTF">2018-05-07T19:27:22Z</dcterms:created>
  <dcterms:modified xsi:type="dcterms:W3CDTF">2018-05-08T08:41:46Z</dcterms:modified>
</cp:coreProperties>
</file>