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8"/>
  </p:notesMasterIdLst>
  <p:sldIdLst>
    <p:sldId id="256" r:id="rId2"/>
    <p:sldId id="261" r:id="rId3"/>
    <p:sldId id="263" r:id="rId4"/>
    <p:sldId id="264" r:id="rId5"/>
    <p:sldId id="266" r:id="rId6"/>
    <p:sldId id="265" r:id="rId7"/>
    <p:sldId id="267" r:id="rId8"/>
    <p:sldId id="257" r:id="rId9"/>
    <p:sldId id="258" r:id="rId10"/>
    <p:sldId id="259" r:id="rId11"/>
    <p:sldId id="268" r:id="rId12"/>
    <p:sldId id="260" r:id="rId13"/>
    <p:sldId id="269" r:id="rId14"/>
    <p:sldId id="270" r:id="rId15"/>
    <p:sldId id="271" r:id="rId16"/>
    <p:sldId id="273" r:id="rId17"/>
    <p:sldId id="272" r:id="rId18"/>
    <p:sldId id="279" r:id="rId19"/>
    <p:sldId id="277" r:id="rId20"/>
    <p:sldId id="280" r:id="rId21"/>
    <p:sldId id="281" r:id="rId22"/>
    <p:sldId id="278" r:id="rId23"/>
    <p:sldId id="282" r:id="rId24"/>
    <p:sldId id="274"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07"/>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5E413-CEC1-439D-B6C4-E071AF57C79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E456597-BA87-4854-B6CD-D5147A8B31F2}">
      <dgm:prSet/>
      <dgm:spPr/>
      <dgm:t>
        <a:bodyPr/>
        <a:lstStyle/>
        <a:p>
          <a:r>
            <a:rPr lang="ja-JP"/>
            <a:t>在數學和數碼電路中指以</a:t>
          </a:r>
          <a:r>
            <a:rPr lang="en-US"/>
            <a:t>2</a:t>
          </a:r>
          <a:r>
            <a:rPr lang="ja-JP"/>
            <a:t>為基數的記數系統，以</a:t>
          </a:r>
          <a:r>
            <a:rPr lang="en-US"/>
            <a:t>2</a:t>
          </a:r>
          <a:r>
            <a:rPr lang="ja-JP"/>
            <a:t>為基數代表系統是二進位制的。 </a:t>
          </a:r>
          <a:endParaRPr lang="en-US"/>
        </a:p>
      </dgm:t>
    </dgm:pt>
    <dgm:pt modelId="{4ACD2091-D268-40D1-8140-475C80DA9F47}" type="parTrans" cxnId="{8BF21070-C7D8-4A79-A7A0-FB6DFB746D28}">
      <dgm:prSet/>
      <dgm:spPr/>
      <dgm:t>
        <a:bodyPr/>
        <a:lstStyle/>
        <a:p>
          <a:endParaRPr lang="en-US"/>
        </a:p>
      </dgm:t>
    </dgm:pt>
    <dgm:pt modelId="{66093192-50FC-4934-A6F2-71F18FD1B9F9}" type="sibTrans" cxnId="{8BF21070-C7D8-4A79-A7A0-FB6DFB746D28}">
      <dgm:prSet/>
      <dgm:spPr/>
      <dgm:t>
        <a:bodyPr/>
        <a:lstStyle/>
        <a:p>
          <a:endParaRPr lang="en-US"/>
        </a:p>
      </dgm:t>
    </dgm:pt>
    <dgm:pt modelId="{E765E300-81BA-495E-AEA9-4A38015E64B6}">
      <dgm:prSet/>
      <dgm:spPr/>
      <dgm:t>
        <a:bodyPr/>
        <a:lstStyle/>
        <a:p>
          <a:r>
            <a:rPr lang="ja-JP"/>
            <a:t>這一系統中，通常用兩個不同的數字</a:t>
          </a:r>
          <a:r>
            <a:rPr lang="en-US"/>
            <a:t>0</a:t>
          </a:r>
          <a:r>
            <a:rPr lang="ja-JP"/>
            <a:t>和</a:t>
          </a:r>
          <a:r>
            <a:rPr lang="en-US"/>
            <a:t>1</a:t>
          </a:r>
          <a:r>
            <a:rPr lang="ja-JP"/>
            <a:t>來表示。</a:t>
          </a:r>
          <a:endParaRPr lang="en-US"/>
        </a:p>
      </dgm:t>
    </dgm:pt>
    <dgm:pt modelId="{055804CB-1967-4EDC-A012-BD61E6EA893A}" type="parTrans" cxnId="{3B28DC89-C02E-496A-9147-D5550E879100}">
      <dgm:prSet/>
      <dgm:spPr/>
      <dgm:t>
        <a:bodyPr/>
        <a:lstStyle/>
        <a:p>
          <a:endParaRPr lang="en-US"/>
        </a:p>
      </dgm:t>
    </dgm:pt>
    <dgm:pt modelId="{DC78ACEF-48C9-4563-A361-81CF3EC625D6}" type="sibTrans" cxnId="{3B28DC89-C02E-496A-9147-D5550E879100}">
      <dgm:prSet/>
      <dgm:spPr/>
      <dgm:t>
        <a:bodyPr/>
        <a:lstStyle/>
        <a:p>
          <a:endParaRPr lang="en-US"/>
        </a:p>
      </dgm:t>
    </dgm:pt>
    <dgm:pt modelId="{F13DD345-6E36-3E4D-AF65-C4527B54B86B}" type="pres">
      <dgm:prSet presAssocID="{13E5E413-CEC1-439D-B6C4-E071AF57C79E}" presName="vert0" presStyleCnt="0">
        <dgm:presLayoutVars>
          <dgm:dir/>
          <dgm:animOne val="branch"/>
          <dgm:animLvl val="lvl"/>
        </dgm:presLayoutVars>
      </dgm:prSet>
      <dgm:spPr/>
    </dgm:pt>
    <dgm:pt modelId="{38D8AD37-A7BC-6F40-BAAD-FA9D8BD480B1}" type="pres">
      <dgm:prSet presAssocID="{9E456597-BA87-4854-B6CD-D5147A8B31F2}" presName="thickLine" presStyleLbl="alignNode1" presStyleIdx="0" presStyleCnt="2"/>
      <dgm:spPr/>
    </dgm:pt>
    <dgm:pt modelId="{F9E26027-395C-C241-A088-CBD3E9851484}" type="pres">
      <dgm:prSet presAssocID="{9E456597-BA87-4854-B6CD-D5147A8B31F2}" presName="horz1" presStyleCnt="0"/>
      <dgm:spPr/>
    </dgm:pt>
    <dgm:pt modelId="{F764D6C6-F015-8640-BA31-CCFB4A9506B5}" type="pres">
      <dgm:prSet presAssocID="{9E456597-BA87-4854-B6CD-D5147A8B31F2}" presName="tx1" presStyleLbl="revTx" presStyleIdx="0" presStyleCnt="2"/>
      <dgm:spPr/>
    </dgm:pt>
    <dgm:pt modelId="{EC34466E-84A5-FE41-8164-DE4C2040A7DA}" type="pres">
      <dgm:prSet presAssocID="{9E456597-BA87-4854-B6CD-D5147A8B31F2}" presName="vert1" presStyleCnt="0"/>
      <dgm:spPr/>
    </dgm:pt>
    <dgm:pt modelId="{00463B54-1A78-3F4A-86DC-8243AB64DFD5}" type="pres">
      <dgm:prSet presAssocID="{E765E300-81BA-495E-AEA9-4A38015E64B6}" presName="thickLine" presStyleLbl="alignNode1" presStyleIdx="1" presStyleCnt="2"/>
      <dgm:spPr/>
    </dgm:pt>
    <dgm:pt modelId="{A58A32C4-1661-3446-82F5-BB3BBC4EF9BC}" type="pres">
      <dgm:prSet presAssocID="{E765E300-81BA-495E-AEA9-4A38015E64B6}" presName="horz1" presStyleCnt="0"/>
      <dgm:spPr/>
    </dgm:pt>
    <dgm:pt modelId="{3DB89E86-B639-A148-9821-A607CA2B3292}" type="pres">
      <dgm:prSet presAssocID="{E765E300-81BA-495E-AEA9-4A38015E64B6}" presName="tx1" presStyleLbl="revTx" presStyleIdx="1" presStyleCnt="2"/>
      <dgm:spPr/>
    </dgm:pt>
    <dgm:pt modelId="{E515CB7D-A9BC-C24D-86F1-78545D21DD95}" type="pres">
      <dgm:prSet presAssocID="{E765E300-81BA-495E-AEA9-4A38015E64B6}" presName="vert1" presStyleCnt="0"/>
      <dgm:spPr/>
    </dgm:pt>
  </dgm:ptLst>
  <dgm:cxnLst>
    <dgm:cxn modelId="{753C200E-90D3-4947-9A7F-3C93DF367F61}" type="presOf" srcId="{E765E300-81BA-495E-AEA9-4A38015E64B6}" destId="{3DB89E86-B639-A148-9821-A607CA2B3292}" srcOrd="0" destOrd="0" presId="urn:microsoft.com/office/officeart/2008/layout/LinedList"/>
    <dgm:cxn modelId="{D37A023F-78C7-2149-9153-B8793B468495}" type="presOf" srcId="{9E456597-BA87-4854-B6CD-D5147A8B31F2}" destId="{F764D6C6-F015-8640-BA31-CCFB4A9506B5}" srcOrd="0" destOrd="0" presId="urn:microsoft.com/office/officeart/2008/layout/LinedList"/>
    <dgm:cxn modelId="{E9A5A652-479E-4E40-9B65-068A5EAF7114}" type="presOf" srcId="{13E5E413-CEC1-439D-B6C4-E071AF57C79E}" destId="{F13DD345-6E36-3E4D-AF65-C4527B54B86B}" srcOrd="0" destOrd="0" presId="urn:microsoft.com/office/officeart/2008/layout/LinedList"/>
    <dgm:cxn modelId="{8BF21070-C7D8-4A79-A7A0-FB6DFB746D28}" srcId="{13E5E413-CEC1-439D-B6C4-E071AF57C79E}" destId="{9E456597-BA87-4854-B6CD-D5147A8B31F2}" srcOrd="0" destOrd="0" parTransId="{4ACD2091-D268-40D1-8140-475C80DA9F47}" sibTransId="{66093192-50FC-4934-A6F2-71F18FD1B9F9}"/>
    <dgm:cxn modelId="{3B28DC89-C02E-496A-9147-D5550E879100}" srcId="{13E5E413-CEC1-439D-B6C4-E071AF57C79E}" destId="{E765E300-81BA-495E-AEA9-4A38015E64B6}" srcOrd="1" destOrd="0" parTransId="{055804CB-1967-4EDC-A012-BD61E6EA893A}" sibTransId="{DC78ACEF-48C9-4563-A361-81CF3EC625D6}"/>
    <dgm:cxn modelId="{5B6DF9B9-1499-214D-A198-C69DC3E08509}" type="presParOf" srcId="{F13DD345-6E36-3E4D-AF65-C4527B54B86B}" destId="{38D8AD37-A7BC-6F40-BAAD-FA9D8BD480B1}" srcOrd="0" destOrd="0" presId="urn:microsoft.com/office/officeart/2008/layout/LinedList"/>
    <dgm:cxn modelId="{43F0C014-A95D-6D43-9DFF-D59022376724}" type="presParOf" srcId="{F13DD345-6E36-3E4D-AF65-C4527B54B86B}" destId="{F9E26027-395C-C241-A088-CBD3E9851484}" srcOrd="1" destOrd="0" presId="urn:microsoft.com/office/officeart/2008/layout/LinedList"/>
    <dgm:cxn modelId="{91FBD512-2080-0047-83E0-AF882BBE8BEC}" type="presParOf" srcId="{F9E26027-395C-C241-A088-CBD3E9851484}" destId="{F764D6C6-F015-8640-BA31-CCFB4A9506B5}" srcOrd="0" destOrd="0" presId="urn:microsoft.com/office/officeart/2008/layout/LinedList"/>
    <dgm:cxn modelId="{5FEB0C45-9FB3-014A-B6F0-B098A464F8FD}" type="presParOf" srcId="{F9E26027-395C-C241-A088-CBD3E9851484}" destId="{EC34466E-84A5-FE41-8164-DE4C2040A7DA}" srcOrd="1" destOrd="0" presId="urn:microsoft.com/office/officeart/2008/layout/LinedList"/>
    <dgm:cxn modelId="{EFD3F45D-AC45-9143-8806-D056617A94FE}" type="presParOf" srcId="{F13DD345-6E36-3E4D-AF65-C4527B54B86B}" destId="{00463B54-1A78-3F4A-86DC-8243AB64DFD5}" srcOrd="2" destOrd="0" presId="urn:microsoft.com/office/officeart/2008/layout/LinedList"/>
    <dgm:cxn modelId="{0B9484FB-AFB3-CA46-8101-A4CD06661EAF}" type="presParOf" srcId="{F13DD345-6E36-3E4D-AF65-C4527B54B86B}" destId="{A58A32C4-1661-3446-82F5-BB3BBC4EF9BC}" srcOrd="3" destOrd="0" presId="urn:microsoft.com/office/officeart/2008/layout/LinedList"/>
    <dgm:cxn modelId="{354BF454-C505-1B40-B556-B900D36E0F37}" type="presParOf" srcId="{A58A32C4-1661-3446-82F5-BB3BBC4EF9BC}" destId="{3DB89E86-B639-A148-9821-A607CA2B3292}" srcOrd="0" destOrd="0" presId="urn:microsoft.com/office/officeart/2008/layout/LinedList"/>
    <dgm:cxn modelId="{7E1962C3-AF29-D648-AB0D-8FF8218CCB9A}" type="presParOf" srcId="{A58A32C4-1661-3446-82F5-BB3BBC4EF9BC}" destId="{E515CB7D-A9BC-C24D-86F1-78545D21DD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8AD37-A7BC-6F40-BAAD-FA9D8BD480B1}">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4D6C6-F015-8640-BA31-CCFB4A9506B5}">
      <dsp:nvSpPr>
        <dsp:cNvPr id="0" name=""/>
        <dsp:cNvSpPr/>
      </dsp:nvSpPr>
      <dsp:spPr>
        <a:xfrm>
          <a:off x="0" y="0"/>
          <a:ext cx="6831118" cy="3029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ja-JP" sz="4500" kern="1200"/>
            <a:t>在數學和數碼電路中指以</a:t>
          </a:r>
          <a:r>
            <a:rPr lang="en-US" sz="4500" kern="1200"/>
            <a:t>2</a:t>
          </a:r>
          <a:r>
            <a:rPr lang="ja-JP" sz="4500" kern="1200"/>
            <a:t>為基數的記數系統，以</a:t>
          </a:r>
          <a:r>
            <a:rPr lang="en-US" sz="4500" kern="1200"/>
            <a:t>2</a:t>
          </a:r>
          <a:r>
            <a:rPr lang="ja-JP" sz="4500" kern="1200"/>
            <a:t>為基數代表系統是二進位制的。 </a:t>
          </a:r>
          <a:endParaRPr lang="en-US" sz="4500" kern="1200"/>
        </a:p>
      </dsp:txBody>
      <dsp:txXfrm>
        <a:off x="0" y="0"/>
        <a:ext cx="6831118" cy="3029950"/>
      </dsp:txXfrm>
    </dsp:sp>
    <dsp:sp modelId="{00463B54-1A78-3F4A-86DC-8243AB64DFD5}">
      <dsp:nvSpPr>
        <dsp:cNvPr id="0" name=""/>
        <dsp:cNvSpPr/>
      </dsp:nvSpPr>
      <dsp:spPr>
        <a:xfrm>
          <a:off x="0" y="3029950"/>
          <a:ext cx="6831118" cy="0"/>
        </a:xfrm>
        <a:prstGeom prst="line">
          <a:avLst/>
        </a:prstGeom>
        <a:solidFill>
          <a:schemeClr val="accent2">
            <a:hueOff val="-1525257"/>
            <a:satOff val="-418"/>
            <a:lumOff val="7058"/>
            <a:alphaOff val="0"/>
          </a:schemeClr>
        </a:solidFill>
        <a:ln w="12700" cap="flat" cmpd="sng" algn="ctr">
          <a:solidFill>
            <a:schemeClr val="accent2">
              <a:hueOff val="-1525257"/>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89E86-B639-A148-9821-A607CA2B3292}">
      <dsp:nvSpPr>
        <dsp:cNvPr id="0" name=""/>
        <dsp:cNvSpPr/>
      </dsp:nvSpPr>
      <dsp:spPr>
        <a:xfrm>
          <a:off x="0" y="3029950"/>
          <a:ext cx="6831118" cy="3029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ja-JP" sz="4500" kern="1200"/>
            <a:t>這一系統中，通常用兩個不同的數字</a:t>
          </a:r>
          <a:r>
            <a:rPr lang="en-US" sz="4500" kern="1200"/>
            <a:t>0</a:t>
          </a:r>
          <a:r>
            <a:rPr lang="ja-JP" sz="4500" kern="1200"/>
            <a:t>和</a:t>
          </a:r>
          <a:r>
            <a:rPr lang="en-US" sz="4500" kern="1200"/>
            <a:t>1</a:t>
          </a:r>
          <a:r>
            <a:rPr lang="ja-JP" sz="4500" kern="1200"/>
            <a:t>來表示。</a:t>
          </a:r>
          <a:endParaRPr lang="en-US" sz="4500" kern="1200"/>
        </a:p>
      </dsp:txBody>
      <dsp:txXfrm>
        <a:off x="0" y="3029950"/>
        <a:ext cx="6831118" cy="30299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0973D-0518-084A-BF96-02DDF3149C15}" type="datetimeFigureOut">
              <a:rPr lang="en-US" smtClean="0"/>
              <a:t>3/9/21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96F30-A5E3-0C49-AA6C-4850E5079CC8}" type="slidenum">
              <a:rPr lang="en-US" smtClean="0"/>
              <a:t>‹#›</a:t>
            </a:fld>
            <a:endParaRPr lang="en-US"/>
          </a:p>
        </p:txBody>
      </p:sp>
    </p:spTree>
    <p:extLst>
      <p:ext uri="{BB962C8B-B14F-4D97-AF65-F5344CB8AC3E}">
        <p14:creationId xmlns:p14="http://schemas.microsoft.com/office/powerpoint/2010/main" val="210272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HK" dirty="0"/>
              <a:t>We sometime want to avoid re-inventing the wheel, as in avoid useless duplicated effort. But in this workshop, we have this punch line to represent how we would like all of us to learn from basics together. And of coz, pun intended, Wheel is a standard of Python distribution you will know later</a:t>
            </a:r>
          </a:p>
          <a:p>
            <a:endParaRPr kumimoji="1" lang="en-US" altLang="ja-HK" dirty="0"/>
          </a:p>
          <a:p>
            <a:r>
              <a:rPr kumimoji="1" lang="en-US" altLang="ja-HK" dirty="0"/>
              <a:t>By learning the fundamentals and working principles of wheels from basic to advanced, we will know how to choose to use the right ones, assemble them together and fix existing ones in various situations, and to create new ones to fit missing gaps and ones of better designs.</a:t>
            </a:r>
            <a:endParaRPr kumimoji="1" lang="ja-HK" altLang="en-US" dirty="0"/>
          </a:p>
        </p:txBody>
      </p:sp>
      <p:sp>
        <p:nvSpPr>
          <p:cNvPr id="4" name="スライド番号プレースホルダー 3"/>
          <p:cNvSpPr>
            <a:spLocks noGrp="1"/>
          </p:cNvSpPr>
          <p:nvPr>
            <p:ph type="sldNum" sz="quarter" idx="5"/>
          </p:nvPr>
        </p:nvSpPr>
        <p:spPr/>
        <p:txBody>
          <a:bodyPr/>
          <a:lstStyle/>
          <a:p>
            <a:fld id="{59EEC6FB-B00D-6245-9B6E-9ADA5E76A4B3}" type="slidenum">
              <a:rPr kumimoji="1" lang="ja-HK" altLang="en-US" smtClean="0"/>
              <a:t>5</a:t>
            </a:fld>
            <a:endParaRPr kumimoji="1" lang="ja-HK" altLang="en-US"/>
          </a:p>
        </p:txBody>
      </p:sp>
    </p:spTree>
    <p:extLst>
      <p:ext uri="{BB962C8B-B14F-4D97-AF65-F5344CB8AC3E}">
        <p14:creationId xmlns:p14="http://schemas.microsoft.com/office/powerpoint/2010/main" val="262402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3/8/21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4109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3/8/21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3402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3/8/21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6889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a:buFont typeface="+mj-lt"/>
              <a:buAutoNum type="arabicPeriod"/>
              <a:defRPr/>
            </a:lvl1pPr>
            <a:lvl2pPr marL="228600" indent="-228600">
              <a:buFont typeface="+mj-lt"/>
              <a:buAutoNum type="arabicPeriod"/>
              <a:defRPr/>
            </a:lvl2pPr>
            <a:lvl3pPr marL="228600">
              <a:buFont typeface="+mj-lt"/>
              <a:buAutoNum type="arabicPeriod"/>
              <a:defRPr/>
            </a:lvl3pPr>
            <a:lvl4pPr marL="228600" indent="-228600">
              <a:buFont typeface="+mj-lt"/>
              <a:buAutoNum type="arabicPeriod"/>
              <a:defRPr/>
            </a:lvl4pPr>
            <a:lvl5pPr marL="2286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3/8/21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7967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3/8/21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1837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3/8/21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3190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3/8/21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425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3/8/21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8319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3/8/21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2752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3/8/21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4603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3/8/21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0836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3/8/21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34557807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sourc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jpe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emf"/><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jpe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8" name="Picture 7" descr="Icon&#10;&#10;Description automatically generated">
            <a:extLst>
              <a:ext uri="{FF2B5EF4-FFF2-40B4-BE49-F238E27FC236}">
                <a16:creationId xmlns:a16="http://schemas.microsoft.com/office/drawing/2014/main" id="{0E10BD91-541C-F848-A221-7FEB6ECF0899}"/>
              </a:ext>
            </a:extLst>
          </p:cNvPr>
          <p:cNvPicPr>
            <a:picLocks noChangeAspect="1"/>
          </p:cNvPicPr>
          <p:nvPr/>
        </p:nvPicPr>
        <p:blipFill rotWithShape="1">
          <a:blip r:embed="rId2"/>
          <a:srcRect t="23245" b="1755"/>
          <a:stretch/>
        </p:blipFill>
        <p:spPr>
          <a:xfrm>
            <a:off x="20" y="11"/>
            <a:ext cx="12191980" cy="6857989"/>
          </a:xfrm>
          <a:prstGeom prst="rect">
            <a:avLst/>
          </a:prstGeom>
        </p:spPr>
      </p:pic>
      <p:grpSp>
        <p:nvGrpSpPr>
          <p:cNvPr id="51" name="Group 50">
            <a:extLst>
              <a:ext uri="{FF2B5EF4-FFF2-40B4-BE49-F238E27FC236}">
                <a16:creationId xmlns:a16="http://schemas.microsoft.com/office/drawing/2014/main" id="{20C61190-C3C6-470C-AD7E-DE1774D3B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FBA79076-09E2-42F2-AB53-2AC97BBF9E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6EFE7B6-A678-4080-8095-C35AC6E62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819F03-C610-41AD-8191-AA9D0505BB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3F4891-5EFC-4D18-A624-398BDF1CA0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B7416C3-B1E9-4255-96DF-4E177FC3E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7C17DC8-7DA5-4B05-966A-FB28DD872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1CE5E79-B59D-401A-BCC0-2D95B96A6C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3BD0973-E146-44AE-8BD5-665926060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0B00FB7-2DA7-477B-8D71-0F3C3442F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B9C836F-E0FA-4F43-8595-37B03CFFB7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6D2723-3E4D-48B1-A6D2-1A24F3DA37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E33C010-3B40-4B74-AFED-9A12421E80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75A24DA-3AD1-4146-9C36-1FF666EDB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C312543-C4C1-48AB-A32C-CEBC25977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3B4AB31-8C5A-4150-95D6-D57F6C25C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04B4EB-7F4A-4631-8A31-10795C50E1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7E2406-347A-4008-A837-B169329A8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A29D85-8791-40DE-8AC1-55E01EF5F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56E209-65A9-41F0-95CA-06832E2C6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48FBE92-306C-410A-A46C-78FA64751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DEEC058-0746-4C6F-B438-432F7C5BB6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05675A2-165F-45F4-B82A-CADDAC635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7B04075-3949-4CE8-BC5D-8CC7C69B4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2095348-F370-432D-AB24-DF01B3569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0338639-8676-4CBD-A1C3-38D647AC9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CD5D49-5B76-4AC2-AC0F-021E858B67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F0315B3-012B-4122-9034-0EA1ED049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7F3B018-21CC-4BB8-B439-99AEF58B1F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0B51FB9-22BD-46DF-BE69-B2A00DA0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ectangle 81">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2BD525ED-9438-2840-8793-905227529C6D}"/>
              </a:ext>
            </a:extLst>
          </p:cNvPr>
          <p:cNvSpPr>
            <a:spLocks noGrp="1"/>
          </p:cNvSpPr>
          <p:nvPr>
            <p:ph type="ctrTitle"/>
          </p:nvPr>
        </p:nvSpPr>
        <p:spPr/>
        <p:txBody>
          <a:bodyPr/>
          <a:lstStyle/>
          <a:p>
            <a:endParaRPr lang="en-US"/>
          </a:p>
        </p:txBody>
      </p:sp>
      <p:sp>
        <p:nvSpPr>
          <p:cNvPr id="45" name="Subtitle 44">
            <a:extLst>
              <a:ext uri="{FF2B5EF4-FFF2-40B4-BE49-F238E27FC236}">
                <a16:creationId xmlns:a16="http://schemas.microsoft.com/office/drawing/2014/main" id="{ED480F42-29D2-3741-AB37-916EC3E84F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892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2E51-1708-5A4A-8756-1E7006F9CD07}"/>
              </a:ext>
            </a:extLst>
          </p:cNvPr>
          <p:cNvSpPr>
            <a:spLocks noGrp="1"/>
          </p:cNvSpPr>
          <p:nvPr>
            <p:ph type="title"/>
          </p:nvPr>
        </p:nvSpPr>
        <p:spPr/>
        <p:txBody>
          <a:bodyPr/>
          <a:lstStyle/>
          <a:p>
            <a:r>
              <a:rPr lang="en-US" dirty="0"/>
              <a:t>Example (binary-&gt;decimal)</a:t>
            </a:r>
          </a:p>
        </p:txBody>
      </p:sp>
      <p:sp>
        <p:nvSpPr>
          <p:cNvPr id="3" name="Content Placeholder 2">
            <a:extLst>
              <a:ext uri="{FF2B5EF4-FFF2-40B4-BE49-F238E27FC236}">
                <a16:creationId xmlns:a16="http://schemas.microsoft.com/office/drawing/2014/main" id="{E048D06C-03A0-A746-9D47-E68F6CD7EC7C}"/>
              </a:ext>
            </a:extLst>
          </p:cNvPr>
          <p:cNvSpPr>
            <a:spLocks noGrp="1"/>
          </p:cNvSpPr>
          <p:nvPr>
            <p:ph idx="1"/>
          </p:nvPr>
        </p:nvSpPr>
        <p:spPr/>
        <p:txBody>
          <a:bodyPr/>
          <a:lstStyle/>
          <a:p>
            <a:pPr marL="0" indent="0">
              <a:buNone/>
            </a:pPr>
            <a:r>
              <a:rPr lang="en-US" dirty="0"/>
              <a:t>0010 </a:t>
            </a:r>
            <a:r>
              <a:rPr lang="en-US" sz="1400" dirty="0"/>
              <a:t>2 </a:t>
            </a:r>
            <a:r>
              <a:rPr lang="en-US" dirty="0"/>
              <a:t>= 2^1 = 2 </a:t>
            </a:r>
            <a:r>
              <a:rPr lang="en-US" sz="1400" dirty="0"/>
              <a:t>10</a:t>
            </a:r>
          </a:p>
          <a:p>
            <a:pPr marL="0" indent="0">
              <a:buNone/>
            </a:pPr>
            <a:r>
              <a:rPr lang="en-US" dirty="0"/>
              <a:t>0011 </a:t>
            </a:r>
            <a:r>
              <a:rPr lang="en-US" sz="1400" dirty="0"/>
              <a:t>2 </a:t>
            </a:r>
            <a:r>
              <a:rPr lang="en-US" dirty="0"/>
              <a:t>= 2^0 + 2^1 = 3</a:t>
            </a:r>
            <a:r>
              <a:rPr lang="en-US" sz="1400" dirty="0"/>
              <a:t> 10</a:t>
            </a:r>
          </a:p>
          <a:p>
            <a:pPr marL="0" indent="0">
              <a:buNone/>
            </a:pPr>
            <a:r>
              <a:rPr lang="en-US" dirty="0"/>
              <a:t>0100 </a:t>
            </a:r>
            <a:r>
              <a:rPr lang="en-US" sz="1400" dirty="0"/>
              <a:t>2 </a:t>
            </a:r>
            <a:r>
              <a:rPr lang="en-US" dirty="0"/>
              <a:t>= 2^2 = 4</a:t>
            </a:r>
            <a:r>
              <a:rPr lang="en-US" sz="1400" dirty="0"/>
              <a:t> 10</a:t>
            </a:r>
            <a:endParaRPr lang="en-US" dirty="0"/>
          </a:p>
          <a:p>
            <a:pPr marL="0" indent="0">
              <a:buNone/>
            </a:pPr>
            <a:r>
              <a:rPr lang="en-US" dirty="0"/>
              <a:t>0101 </a:t>
            </a:r>
            <a:r>
              <a:rPr lang="en-US" sz="1400" dirty="0"/>
              <a:t>2</a:t>
            </a:r>
            <a:r>
              <a:rPr lang="en-US" dirty="0"/>
              <a:t> = 2^0 + 2^2 = 5</a:t>
            </a:r>
            <a:r>
              <a:rPr lang="en-US" sz="1400" dirty="0"/>
              <a:t> 10</a:t>
            </a:r>
            <a:endParaRPr lang="en-US" dirty="0"/>
          </a:p>
          <a:p>
            <a:pPr marL="0" indent="0">
              <a:buNone/>
            </a:pPr>
            <a:r>
              <a:rPr lang="en-US" dirty="0"/>
              <a:t>1010 </a:t>
            </a:r>
            <a:r>
              <a:rPr lang="en-US" sz="1400" dirty="0"/>
              <a:t>2 </a:t>
            </a:r>
            <a:r>
              <a:rPr lang="en-US" dirty="0"/>
              <a:t>= 2^2 + 2^3 = 10</a:t>
            </a:r>
            <a:r>
              <a:rPr lang="en-US" sz="1400" dirty="0"/>
              <a:t> 10</a:t>
            </a:r>
          </a:p>
        </p:txBody>
      </p:sp>
    </p:spTree>
    <p:extLst>
      <p:ext uri="{BB962C8B-B14F-4D97-AF65-F5344CB8AC3E}">
        <p14:creationId xmlns:p14="http://schemas.microsoft.com/office/powerpoint/2010/main" val="245969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2E51-1708-5A4A-8756-1E7006F9CD07}"/>
              </a:ext>
            </a:extLst>
          </p:cNvPr>
          <p:cNvSpPr>
            <a:spLocks noGrp="1"/>
          </p:cNvSpPr>
          <p:nvPr>
            <p:ph type="title"/>
          </p:nvPr>
        </p:nvSpPr>
        <p:spPr/>
        <p:txBody>
          <a:bodyPr/>
          <a:lstStyle/>
          <a:p>
            <a:r>
              <a:rPr lang="en-US" dirty="0"/>
              <a:t>Example (dec &gt; bin)</a:t>
            </a:r>
          </a:p>
        </p:txBody>
      </p:sp>
      <p:sp>
        <p:nvSpPr>
          <p:cNvPr id="3" name="Content Placeholder 2">
            <a:extLst>
              <a:ext uri="{FF2B5EF4-FFF2-40B4-BE49-F238E27FC236}">
                <a16:creationId xmlns:a16="http://schemas.microsoft.com/office/drawing/2014/main" id="{E048D06C-03A0-A746-9D47-E68F6CD7EC7C}"/>
              </a:ext>
            </a:extLst>
          </p:cNvPr>
          <p:cNvSpPr>
            <a:spLocks noGrp="1"/>
          </p:cNvSpPr>
          <p:nvPr>
            <p:ph idx="1"/>
          </p:nvPr>
        </p:nvSpPr>
        <p:spPr/>
        <p:txBody>
          <a:bodyPr/>
          <a:lstStyle/>
          <a:p>
            <a:pPr marL="0" indent="0">
              <a:buNone/>
            </a:pPr>
            <a:r>
              <a:rPr lang="en-US" dirty="0"/>
              <a:t>2 </a:t>
            </a:r>
            <a:r>
              <a:rPr lang="en-US" sz="1400" dirty="0"/>
              <a:t>10</a:t>
            </a:r>
            <a:r>
              <a:rPr lang="en-US" dirty="0"/>
              <a:t> = {2/2 = </a:t>
            </a:r>
            <a:r>
              <a:rPr lang="en-US" b="1" dirty="0"/>
              <a:t>1</a:t>
            </a:r>
            <a:r>
              <a:rPr lang="en-US" dirty="0"/>
              <a:t>..</a:t>
            </a:r>
            <a:r>
              <a:rPr lang="en-US" b="1" dirty="0"/>
              <a:t>0</a:t>
            </a:r>
            <a:r>
              <a:rPr lang="en-US" dirty="0"/>
              <a:t>} =  0010 </a:t>
            </a:r>
            <a:r>
              <a:rPr lang="en-US" sz="1400" dirty="0"/>
              <a:t>2</a:t>
            </a:r>
            <a:endParaRPr lang="en-US" dirty="0"/>
          </a:p>
          <a:p>
            <a:pPr marL="0" indent="0">
              <a:buNone/>
            </a:pPr>
            <a:r>
              <a:rPr lang="en-US" dirty="0"/>
              <a:t>3</a:t>
            </a:r>
            <a:r>
              <a:rPr lang="en-US" sz="1400" dirty="0"/>
              <a:t> 10</a:t>
            </a:r>
            <a:r>
              <a:rPr lang="en-US" dirty="0"/>
              <a:t> = </a:t>
            </a:r>
            <a:r>
              <a:rPr lang="en-US" sz="1900" dirty="0"/>
              <a:t>{3/2 = </a:t>
            </a:r>
            <a:r>
              <a:rPr lang="en-US" sz="1900" dirty="0">
                <a:solidFill>
                  <a:srgbClr val="FF0000"/>
                </a:solidFill>
              </a:rPr>
              <a:t>1</a:t>
            </a:r>
            <a:r>
              <a:rPr lang="en-US" sz="1900" dirty="0"/>
              <a:t>..1, </a:t>
            </a:r>
            <a:r>
              <a:rPr lang="en-US" sz="1900" dirty="0">
                <a:solidFill>
                  <a:srgbClr val="FF0000"/>
                </a:solidFill>
              </a:rPr>
              <a:t>1</a:t>
            </a:r>
            <a:r>
              <a:rPr lang="en-US" sz="1900" dirty="0"/>
              <a:t>/2 = 0..1} </a:t>
            </a:r>
            <a:r>
              <a:rPr lang="en-US" dirty="0"/>
              <a:t>= 0011 </a:t>
            </a:r>
            <a:r>
              <a:rPr lang="en-US" sz="1400" dirty="0"/>
              <a:t>2</a:t>
            </a:r>
          </a:p>
          <a:p>
            <a:pPr marL="0" lvl="0" indent="0">
              <a:buClr>
                <a:srgbClr val="FFFFFF"/>
              </a:buClr>
              <a:buNone/>
            </a:pPr>
            <a:r>
              <a:rPr lang="en-US" dirty="0"/>
              <a:t>4</a:t>
            </a:r>
            <a:r>
              <a:rPr lang="en-US" sz="1400" dirty="0"/>
              <a:t> 10 </a:t>
            </a:r>
            <a:r>
              <a:rPr lang="en-US" dirty="0"/>
              <a:t>= { ... } = 0100 </a:t>
            </a:r>
            <a:r>
              <a:rPr lang="en-US" sz="1400" dirty="0"/>
              <a:t>2 </a:t>
            </a:r>
          </a:p>
          <a:p>
            <a:pPr marL="0" lvl="0" indent="0">
              <a:buClr>
                <a:srgbClr val="FFFFFF"/>
              </a:buClr>
              <a:buNone/>
            </a:pPr>
            <a:r>
              <a:rPr lang="en-US" dirty="0"/>
              <a:t>5</a:t>
            </a:r>
            <a:r>
              <a:rPr lang="en-US" sz="1400" dirty="0"/>
              <a:t> 10 </a:t>
            </a:r>
            <a:r>
              <a:rPr lang="en-US" dirty="0"/>
              <a:t>=  { ... } = 0101 </a:t>
            </a:r>
            <a:r>
              <a:rPr lang="en-US" sz="1400" dirty="0"/>
              <a:t>2</a:t>
            </a:r>
            <a:endParaRPr lang="en-US" dirty="0"/>
          </a:p>
          <a:p>
            <a:pPr marL="0" indent="0">
              <a:buClr>
                <a:srgbClr val="FFFFFF"/>
              </a:buClr>
              <a:buNone/>
            </a:pPr>
            <a:r>
              <a:rPr lang="en-US" dirty="0"/>
              <a:t>10</a:t>
            </a:r>
            <a:r>
              <a:rPr lang="en-US" sz="1400" dirty="0"/>
              <a:t> 10</a:t>
            </a:r>
            <a:r>
              <a:rPr lang="en-US" dirty="0"/>
              <a:t> =  { ... } = 1010 </a:t>
            </a:r>
            <a:r>
              <a:rPr lang="en-US" sz="1400" dirty="0"/>
              <a:t>2 </a:t>
            </a:r>
          </a:p>
        </p:txBody>
      </p:sp>
    </p:spTree>
    <p:extLst>
      <p:ext uri="{BB962C8B-B14F-4D97-AF65-F5344CB8AC3E}">
        <p14:creationId xmlns:p14="http://schemas.microsoft.com/office/powerpoint/2010/main" val="311319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03B9-BC60-564D-A7D8-C3841C33802C}"/>
              </a:ext>
            </a:extLst>
          </p:cNvPr>
          <p:cNvSpPr>
            <a:spLocks noGrp="1"/>
          </p:cNvSpPr>
          <p:nvPr>
            <p:ph type="title"/>
          </p:nvPr>
        </p:nvSpPr>
        <p:spPr/>
        <p:txBody>
          <a:bodyPr/>
          <a:lstStyle/>
          <a:p>
            <a:r>
              <a:rPr lang="en-US" dirty="0"/>
              <a:t>Warm up</a:t>
            </a:r>
          </a:p>
        </p:txBody>
      </p:sp>
      <p:sp>
        <p:nvSpPr>
          <p:cNvPr id="3" name="Content Placeholder 2">
            <a:extLst>
              <a:ext uri="{FF2B5EF4-FFF2-40B4-BE49-F238E27FC236}">
                <a16:creationId xmlns:a16="http://schemas.microsoft.com/office/drawing/2014/main" id="{C109C9E9-8A8E-B940-B7D7-0D9F3AD809F5}"/>
              </a:ext>
            </a:extLst>
          </p:cNvPr>
          <p:cNvSpPr>
            <a:spLocks noGrp="1"/>
          </p:cNvSpPr>
          <p:nvPr>
            <p:ph idx="1"/>
          </p:nvPr>
        </p:nvSpPr>
        <p:spPr/>
        <p:txBody>
          <a:bodyPr/>
          <a:lstStyle/>
          <a:p>
            <a:pPr marL="0" indent="0">
              <a:buNone/>
            </a:pPr>
            <a:r>
              <a:rPr lang="en-US" dirty="0"/>
              <a:t>  7</a:t>
            </a:r>
            <a:r>
              <a:rPr lang="en-US" sz="1400" dirty="0"/>
              <a:t>10</a:t>
            </a:r>
            <a:r>
              <a:rPr lang="en-US" dirty="0"/>
              <a:t> </a:t>
            </a:r>
            <a:r>
              <a:rPr lang="en-US" dirty="0">
                <a:sym typeface="Wingdings" pitchFamily="2" charset="2"/>
              </a:rPr>
              <a:t> </a:t>
            </a:r>
            <a:r>
              <a:rPr lang="en-US" dirty="0"/>
              <a:t>(bin)</a:t>
            </a:r>
          </a:p>
          <a:p>
            <a:pPr marL="0" indent="0">
              <a:buNone/>
            </a:pPr>
            <a:r>
              <a:rPr lang="en-US" dirty="0"/>
              <a:t>11</a:t>
            </a:r>
            <a:r>
              <a:rPr lang="en-US" sz="1400" dirty="0"/>
              <a:t>10</a:t>
            </a:r>
            <a:r>
              <a:rPr lang="en-US" dirty="0"/>
              <a:t> </a:t>
            </a:r>
            <a:r>
              <a:rPr lang="en-US" dirty="0">
                <a:sym typeface="Wingdings" pitchFamily="2" charset="2"/>
              </a:rPr>
              <a:t> (bin)</a:t>
            </a:r>
          </a:p>
          <a:p>
            <a:pPr marL="0" indent="0">
              <a:buNone/>
            </a:pPr>
            <a:r>
              <a:rPr lang="en-US" dirty="0"/>
              <a:t>1001 </a:t>
            </a:r>
            <a:r>
              <a:rPr lang="en-US" sz="1400" dirty="0"/>
              <a:t>2</a:t>
            </a:r>
            <a:r>
              <a:rPr lang="en-US" dirty="0">
                <a:sym typeface="Wingdings" pitchFamily="2" charset="2"/>
              </a:rPr>
              <a:t> (dec)</a:t>
            </a:r>
          </a:p>
          <a:p>
            <a:pPr marL="0" indent="0">
              <a:buNone/>
            </a:pPr>
            <a:r>
              <a:rPr lang="en-US" dirty="0">
                <a:sym typeface="Wingdings" pitchFamily="2" charset="2"/>
              </a:rPr>
              <a:t>1111 </a:t>
            </a:r>
            <a:r>
              <a:rPr lang="en-US" sz="1400" dirty="0"/>
              <a:t>2 </a:t>
            </a:r>
            <a:r>
              <a:rPr lang="en-US" dirty="0">
                <a:sym typeface="Wingdings" pitchFamily="2" charset="2"/>
              </a:rPr>
              <a:t> (dec)</a:t>
            </a:r>
          </a:p>
          <a:p>
            <a:pPr marL="0" indent="0">
              <a:buNone/>
            </a:pPr>
            <a:r>
              <a:rPr lang="en-US" u="sng" dirty="0">
                <a:sym typeface="Wingdings" pitchFamily="2" charset="2"/>
              </a:rPr>
              <a:t>Advance ~ </a:t>
            </a:r>
          </a:p>
          <a:p>
            <a:pPr marL="0" indent="0">
              <a:buNone/>
            </a:pPr>
            <a:r>
              <a:rPr lang="en-US" dirty="0">
                <a:sym typeface="Wingdings" pitchFamily="2" charset="2"/>
              </a:rPr>
              <a:t>127</a:t>
            </a:r>
            <a:r>
              <a:rPr lang="en-US" sz="1400" dirty="0"/>
              <a:t>10</a:t>
            </a:r>
            <a:r>
              <a:rPr lang="en-US" dirty="0">
                <a:sym typeface="Wingdings" pitchFamily="2" charset="2"/>
              </a:rPr>
              <a:t> (bin)</a:t>
            </a:r>
          </a:p>
          <a:p>
            <a:pPr marL="0" indent="0">
              <a:buNone/>
            </a:pPr>
            <a:r>
              <a:rPr lang="en-US" dirty="0">
                <a:sym typeface="Wingdings" pitchFamily="2" charset="2"/>
              </a:rPr>
              <a:t>10101010 </a:t>
            </a:r>
            <a:r>
              <a:rPr lang="en-US" sz="1400" dirty="0"/>
              <a:t>2 </a:t>
            </a:r>
            <a:r>
              <a:rPr lang="en-US" dirty="0">
                <a:sym typeface="Wingdings" pitchFamily="2" charset="2"/>
              </a:rPr>
              <a:t> (dec) </a:t>
            </a:r>
          </a:p>
        </p:txBody>
      </p:sp>
    </p:spTree>
    <p:extLst>
      <p:ext uri="{BB962C8B-B14F-4D97-AF65-F5344CB8AC3E}">
        <p14:creationId xmlns:p14="http://schemas.microsoft.com/office/powerpoint/2010/main" val="133971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03B9-BC60-564D-A7D8-C3841C33802C}"/>
              </a:ext>
            </a:extLst>
          </p:cNvPr>
          <p:cNvSpPr>
            <a:spLocks noGrp="1"/>
          </p:cNvSpPr>
          <p:nvPr>
            <p:ph type="title"/>
          </p:nvPr>
        </p:nvSpPr>
        <p:spPr/>
        <p:txBody>
          <a:bodyPr/>
          <a:lstStyle/>
          <a:p>
            <a:r>
              <a:rPr lang="en-US" dirty="0"/>
              <a:t>Oct, Hex</a:t>
            </a:r>
          </a:p>
        </p:txBody>
      </p:sp>
      <p:sp>
        <p:nvSpPr>
          <p:cNvPr id="3" name="Content Placeholder 2">
            <a:extLst>
              <a:ext uri="{FF2B5EF4-FFF2-40B4-BE49-F238E27FC236}">
                <a16:creationId xmlns:a16="http://schemas.microsoft.com/office/drawing/2014/main" id="{C109C9E9-8A8E-B940-B7D7-0D9F3AD809F5}"/>
              </a:ext>
            </a:extLst>
          </p:cNvPr>
          <p:cNvSpPr>
            <a:spLocks noGrp="1"/>
          </p:cNvSpPr>
          <p:nvPr>
            <p:ph idx="1"/>
          </p:nvPr>
        </p:nvSpPr>
        <p:spPr/>
        <p:txBody>
          <a:bodyPr/>
          <a:lstStyle/>
          <a:p>
            <a:pPr marL="0" indent="0">
              <a:buNone/>
            </a:pPr>
            <a:r>
              <a:rPr lang="en-US" dirty="0"/>
              <a:t> 3 digit Oct, 000 (0) – 111(7)</a:t>
            </a:r>
          </a:p>
          <a:p>
            <a:pPr marL="0" indent="0">
              <a:buNone/>
            </a:pPr>
            <a:r>
              <a:rPr lang="en-US" dirty="0"/>
              <a:t>4 digit 0000 (0) – 1111 (15) </a:t>
            </a:r>
          </a:p>
        </p:txBody>
      </p:sp>
    </p:spTree>
    <p:extLst>
      <p:ext uri="{BB962C8B-B14F-4D97-AF65-F5344CB8AC3E}">
        <p14:creationId xmlns:p14="http://schemas.microsoft.com/office/powerpoint/2010/main" val="226368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4" name="Group 15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 name="Straight Connector 15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5" name="Freeform: Shape 18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7" name="Freeform: Shape 18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9" name="Freeform: Shape 18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91" name="Group 19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2" name="Straight Connector 19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22" name="Rectangle 22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48" name="Picture 147" descr="Blue digital binary data on a screen">
            <a:extLst>
              <a:ext uri="{FF2B5EF4-FFF2-40B4-BE49-F238E27FC236}">
                <a16:creationId xmlns:a16="http://schemas.microsoft.com/office/drawing/2014/main" id="{D85F2B74-46E0-47E1-9BDA-2FB9E082618E}"/>
              </a:ext>
            </a:extLst>
          </p:cNvPr>
          <p:cNvPicPr>
            <a:picLocks noChangeAspect="1"/>
          </p:cNvPicPr>
          <p:nvPr/>
        </p:nvPicPr>
        <p:blipFill rotWithShape="1">
          <a:blip r:embed="rId2"/>
          <a:srcRect/>
          <a:stretch/>
        </p:blipFill>
        <p:spPr>
          <a:xfrm>
            <a:off x="20" y="10"/>
            <a:ext cx="12191980" cy="6857989"/>
          </a:xfrm>
          <a:prstGeom prst="rect">
            <a:avLst/>
          </a:prstGeom>
        </p:spPr>
      </p:pic>
      <p:grpSp>
        <p:nvGrpSpPr>
          <p:cNvPr id="224" name="Group 223">
            <a:extLst>
              <a:ext uri="{FF2B5EF4-FFF2-40B4-BE49-F238E27FC236}">
                <a16:creationId xmlns:a16="http://schemas.microsoft.com/office/drawing/2014/main" id="{E14ED0B8-5CE6-4AC7-8B17-EA48222717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5" name="Straight Connector 224">
              <a:extLst>
                <a:ext uri="{FF2B5EF4-FFF2-40B4-BE49-F238E27FC236}">
                  <a16:creationId xmlns:a16="http://schemas.microsoft.com/office/drawing/2014/main" id="{F29A6D1E-B2C5-4EA5-AE1C-38B013F2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9931AB8-CF9B-4AD8-AC1D-4C2601AAC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C2CCADA-1B82-43E3-833B-4060BE7F57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7F08988-F992-4294-949D-DDCE169A3C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85FC3C8-5C9D-43F8-9E30-0803257695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36C109A7-0606-445C-9BD7-D34D2D5631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22D562A-981A-4601-A486-56FF6166F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3ED2D30-01A5-481E-BC98-230A36B19F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99B6A44-3E5B-4A1B-9F08-91A9AC7D5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CEAA436-3B60-4F4D-969C-F9E59166B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012AB3E-0EB0-401C-AEB9-1B11EBFA2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12C0EF1-16A8-43D3-BB08-6324EA2B18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10C8DD8-4E78-4609-8B03-3B03707792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BF743F9-1D19-4FF2-8251-F57CA383B0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DB321D0-DFB6-4B6E-906B-988177945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06D4111-68A3-4087-9A9D-1929BD9359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0306072-4363-499C-81A5-02B06A7F0B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71D919DE-BA6B-4AFE-8C93-FE0D8613B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AF5B730-8B89-4959-803E-A637FEE30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AD62196-A255-462C-806B-4343D253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35DB4585-EC2B-48C9-88AD-993DF150E3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98895D7-763A-4933-9336-204257916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E65AD35-513F-4B81-B4DC-6349631911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CC64BBD-6AF9-4976-B460-FFA23615CB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F7C37CF-13E0-4F8F-9C0C-36F8307DFE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5D31D96-DD3E-4B9F-8596-594BFBE8DF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93F56F-BB6A-475E-9C1D-15F77F3B1D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5552F12-F557-4C88-869D-73EA869783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11692E3-49EE-410A-92E3-C182E8B30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55" name="Freeform: Shape 254">
            <a:extLst>
              <a:ext uri="{FF2B5EF4-FFF2-40B4-BE49-F238E27FC236}">
                <a16:creationId xmlns:a16="http://schemas.microsoft.com/office/drawing/2014/main" id="{0A4744D7-5764-4D74-8DF2-28385F080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4" y="3733815"/>
            <a:ext cx="12208613" cy="3124184"/>
          </a:xfrm>
          <a:custGeom>
            <a:avLst/>
            <a:gdLst>
              <a:gd name="connsiteX0" fmla="*/ 8951169 w 12179808"/>
              <a:gd name="connsiteY0" fmla="*/ 21 h 2933519"/>
              <a:gd name="connsiteX1" fmla="*/ 11653845 w 12179808"/>
              <a:gd name="connsiteY1" fmla="*/ 146056 h 2933519"/>
              <a:gd name="connsiteX2" fmla="*/ 12178450 w 12179808"/>
              <a:gd name="connsiteY2" fmla="*/ 199538 h 2933519"/>
              <a:gd name="connsiteX3" fmla="*/ 12178450 w 12179808"/>
              <a:gd name="connsiteY3" fmla="*/ 1261956 h 2933519"/>
              <a:gd name="connsiteX4" fmla="*/ 12179808 w 12179808"/>
              <a:gd name="connsiteY4" fmla="*/ 1261956 h 2933519"/>
              <a:gd name="connsiteX5" fmla="*/ 12179808 w 12179808"/>
              <a:gd name="connsiteY5" fmla="*/ 2933519 h 2933519"/>
              <a:gd name="connsiteX6" fmla="*/ 0 w 12179808"/>
              <a:gd name="connsiteY6" fmla="*/ 2933519 h 2933519"/>
              <a:gd name="connsiteX7" fmla="*/ 0 w 12179808"/>
              <a:gd name="connsiteY7" fmla="*/ 1392987 h 2933519"/>
              <a:gd name="connsiteX8" fmla="*/ 0 w 12179808"/>
              <a:gd name="connsiteY8" fmla="*/ 1261956 h 2933519"/>
              <a:gd name="connsiteX9" fmla="*/ 0 w 12179808"/>
              <a:gd name="connsiteY9" fmla="*/ 703569 h 2933519"/>
              <a:gd name="connsiteX10" fmla="*/ 8951169 w 12179808"/>
              <a:gd name="connsiteY10" fmla="*/ 21 h 293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9808" h="2933519">
                <a:moveTo>
                  <a:pt x="8951169" y="21"/>
                </a:moveTo>
                <a:cubicBezTo>
                  <a:pt x="9704520" y="1107"/>
                  <a:pt x="10578586" y="43239"/>
                  <a:pt x="11653845" y="146056"/>
                </a:cubicBezTo>
                <a:lnTo>
                  <a:pt x="12178450" y="199538"/>
                </a:lnTo>
                <a:lnTo>
                  <a:pt x="12178450" y="1261956"/>
                </a:lnTo>
                <a:lnTo>
                  <a:pt x="12179808" y="1261956"/>
                </a:lnTo>
                <a:lnTo>
                  <a:pt x="12179808" y="2933519"/>
                </a:lnTo>
                <a:lnTo>
                  <a:pt x="0" y="2933519"/>
                </a:lnTo>
                <a:lnTo>
                  <a:pt x="0" y="1392987"/>
                </a:lnTo>
                <a:lnTo>
                  <a:pt x="0" y="1261956"/>
                </a:lnTo>
                <a:lnTo>
                  <a:pt x="0" y="703569"/>
                </a:lnTo>
                <a:cubicBezTo>
                  <a:pt x="4768989" y="703569"/>
                  <a:pt x="5812206" y="-4505"/>
                  <a:pt x="8951169" y="21"/>
                </a:cubicBez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7ACBFACE-FF8F-A641-9494-EA7BFA5EC3AE}"/>
              </a:ext>
            </a:extLst>
          </p:cNvPr>
          <p:cNvSpPr>
            <a:spLocks noGrp="1"/>
          </p:cNvSpPr>
          <p:nvPr>
            <p:ph type="title"/>
          </p:nvPr>
        </p:nvSpPr>
        <p:spPr>
          <a:xfrm>
            <a:off x="1524000" y="3902383"/>
            <a:ext cx="9144000" cy="1600200"/>
          </a:xfrm>
        </p:spPr>
        <p:txBody>
          <a:bodyPr vert="horz" lIns="91440" tIns="45720" rIns="91440" bIns="45720" rtlCol="0" anchor="b">
            <a:normAutofit/>
          </a:bodyPr>
          <a:lstStyle/>
          <a:p>
            <a:pPr algn="ctr"/>
            <a:r>
              <a:rPr lang="en-US" sz="5400"/>
              <a:t>Coding</a:t>
            </a:r>
          </a:p>
        </p:txBody>
      </p:sp>
    </p:spTree>
    <p:extLst>
      <p:ext uri="{BB962C8B-B14F-4D97-AF65-F5344CB8AC3E}">
        <p14:creationId xmlns:p14="http://schemas.microsoft.com/office/powerpoint/2010/main" val="66681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E487-5056-8448-A484-D505311C7A89}"/>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6C714FD9-BB99-0844-83B3-BFEE43B61EC5}"/>
              </a:ext>
            </a:extLst>
          </p:cNvPr>
          <p:cNvSpPr>
            <a:spLocks noGrp="1"/>
          </p:cNvSpPr>
          <p:nvPr>
            <p:ph idx="1"/>
          </p:nvPr>
        </p:nvSpPr>
        <p:spPr/>
        <p:txBody>
          <a:bodyPr>
            <a:normAutofit lnSpcReduction="10000"/>
          </a:bodyPr>
          <a:lstStyle/>
          <a:p>
            <a:pPr marL="0" indent="0">
              <a:buNone/>
            </a:pPr>
            <a:r>
              <a:rPr lang="en-HK" dirty="0"/>
              <a:t>Python is an easy to learn, powerful programming language. It has </a:t>
            </a:r>
            <a:r>
              <a:rPr lang="en-HK" b="1" dirty="0"/>
              <a:t>efficient high-level data structures</a:t>
            </a:r>
            <a:r>
              <a:rPr lang="en-HK" dirty="0"/>
              <a:t> and a simple but effective approach to </a:t>
            </a:r>
            <a:r>
              <a:rPr lang="en-HK" b="1" dirty="0"/>
              <a:t>object-oriented programming</a:t>
            </a:r>
            <a:r>
              <a:rPr lang="en-HK" dirty="0"/>
              <a:t>. Python’s </a:t>
            </a:r>
            <a:r>
              <a:rPr lang="en-HK" b="1" dirty="0"/>
              <a:t>elegant syntax and dynamic typing</a:t>
            </a:r>
            <a:r>
              <a:rPr lang="en-HK" dirty="0"/>
              <a:t>, together with its interpreted nature, make it an ideal language for scripting and rapid application development in many areas on most platforms.</a:t>
            </a:r>
            <a:br>
              <a:rPr lang="en-HK" dirty="0"/>
            </a:br>
            <a:endParaRPr lang="en-HK" dirty="0"/>
          </a:p>
          <a:p>
            <a:pPr marL="0" indent="0">
              <a:buNone/>
            </a:pPr>
            <a:r>
              <a:rPr lang="en-HK" b="1" dirty="0"/>
              <a:t>Free and Open Source</a:t>
            </a:r>
            <a:br>
              <a:rPr lang="en-HK" dirty="0"/>
            </a:br>
            <a:r>
              <a:rPr lang="en-US" dirty="0"/>
              <a:t> </a:t>
            </a:r>
          </a:p>
        </p:txBody>
      </p:sp>
    </p:spTree>
    <p:extLst>
      <p:ext uri="{BB962C8B-B14F-4D97-AF65-F5344CB8AC3E}">
        <p14:creationId xmlns:p14="http://schemas.microsoft.com/office/powerpoint/2010/main" val="232974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272-86E5-634C-BED8-33F1F960A521}"/>
              </a:ext>
            </a:extLst>
          </p:cNvPr>
          <p:cNvSpPr>
            <a:spLocks noGrp="1"/>
          </p:cNvSpPr>
          <p:nvPr>
            <p:ph type="title"/>
          </p:nvPr>
        </p:nvSpPr>
        <p:spPr/>
        <p:txBody>
          <a:bodyPr/>
          <a:lstStyle/>
          <a:p>
            <a:r>
              <a:rPr lang="en-US" dirty="0"/>
              <a:t>Python (more)</a:t>
            </a:r>
          </a:p>
        </p:txBody>
      </p:sp>
      <p:sp>
        <p:nvSpPr>
          <p:cNvPr id="3" name="Content Placeholder 2">
            <a:extLst>
              <a:ext uri="{FF2B5EF4-FFF2-40B4-BE49-F238E27FC236}">
                <a16:creationId xmlns:a16="http://schemas.microsoft.com/office/drawing/2014/main" id="{7389282B-2808-8941-9D3D-686C92EF15D2}"/>
              </a:ext>
            </a:extLst>
          </p:cNvPr>
          <p:cNvSpPr>
            <a:spLocks noGrp="1"/>
          </p:cNvSpPr>
          <p:nvPr>
            <p:ph idx="1"/>
          </p:nvPr>
        </p:nvSpPr>
        <p:spPr/>
        <p:txBody>
          <a:bodyPr/>
          <a:lstStyle/>
          <a:p>
            <a:pPr marL="0" indent="0">
              <a:buNone/>
            </a:pPr>
            <a:r>
              <a:rPr lang="en-US" dirty="0"/>
              <a:t>Use Python3</a:t>
            </a:r>
          </a:p>
          <a:p>
            <a:endParaRPr lang="en-US" dirty="0"/>
          </a:p>
        </p:txBody>
      </p:sp>
    </p:spTree>
    <p:extLst>
      <p:ext uri="{BB962C8B-B14F-4D97-AF65-F5344CB8AC3E}">
        <p14:creationId xmlns:p14="http://schemas.microsoft.com/office/powerpoint/2010/main" val="222613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0229-68A2-1744-97D8-D7A907641C63}"/>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2367FD47-8B24-B149-A5CC-E80D1D2D76BF}"/>
              </a:ext>
            </a:extLst>
          </p:cNvPr>
          <p:cNvSpPr>
            <a:spLocks noGrp="1"/>
          </p:cNvSpPr>
          <p:nvPr>
            <p:ph idx="1"/>
          </p:nvPr>
        </p:nvSpPr>
        <p:spPr/>
        <p:txBody>
          <a:bodyPr/>
          <a:lstStyle/>
          <a:p>
            <a:pPr marL="0" indent="0">
              <a:buNone/>
            </a:pPr>
            <a:r>
              <a:rPr lang="en-HK" b="1" dirty="0"/>
              <a:t>print</a:t>
            </a:r>
            <a:r>
              <a:rPr lang="en-HK" dirty="0"/>
              <a:t>("Hello, World!")</a:t>
            </a:r>
            <a:endParaRPr lang="en-US" b="1" dirty="0"/>
          </a:p>
          <a:p>
            <a:pPr marL="0" indent="0">
              <a:buNone/>
            </a:pPr>
            <a:r>
              <a:rPr lang="en-US" b="1" dirty="0"/>
              <a:t># comment</a:t>
            </a:r>
          </a:p>
          <a:p>
            <a:pPr marL="0" indent="0">
              <a:buNone/>
            </a:pPr>
            <a:endParaRPr lang="en-US" b="1" dirty="0"/>
          </a:p>
          <a:p>
            <a:pPr marL="0" indent="0">
              <a:buNone/>
            </a:pPr>
            <a:r>
              <a:rPr lang="en-US" i="1" dirty="0"/>
              <a:t>Run &gt;&gt; `</a:t>
            </a:r>
            <a:r>
              <a:rPr lang="en-HK" dirty="0"/>
              <a:t>python </a:t>
            </a:r>
            <a:r>
              <a:rPr lang="en-HK" dirty="0" err="1"/>
              <a:t>myfile.py</a:t>
            </a:r>
            <a:r>
              <a:rPr lang="en-HK" dirty="0"/>
              <a:t>`</a:t>
            </a:r>
            <a:endParaRPr lang="en-US" i="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92904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50CC-313C-D646-AD5D-0510BB9F2570}"/>
              </a:ext>
            </a:extLst>
          </p:cNvPr>
          <p:cNvSpPr>
            <a:spLocks noGrp="1"/>
          </p:cNvSpPr>
          <p:nvPr>
            <p:ph type="title"/>
          </p:nvPr>
        </p:nvSpPr>
        <p:spPr/>
        <p:txBody>
          <a:bodyPr/>
          <a:lstStyle/>
          <a:p>
            <a:r>
              <a:rPr lang="en-HK" dirty="0"/>
              <a:t>Python Indentation</a:t>
            </a:r>
            <a:endParaRPr lang="en-US" dirty="0"/>
          </a:p>
        </p:txBody>
      </p:sp>
      <p:sp>
        <p:nvSpPr>
          <p:cNvPr id="3" name="Content Placeholder 2">
            <a:extLst>
              <a:ext uri="{FF2B5EF4-FFF2-40B4-BE49-F238E27FC236}">
                <a16:creationId xmlns:a16="http://schemas.microsoft.com/office/drawing/2014/main" id="{1DA55230-189E-BB40-A7A5-51DD26F3A534}"/>
              </a:ext>
            </a:extLst>
          </p:cNvPr>
          <p:cNvSpPr>
            <a:spLocks noGrp="1"/>
          </p:cNvSpPr>
          <p:nvPr>
            <p:ph idx="1"/>
          </p:nvPr>
        </p:nvSpPr>
        <p:spPr/>
        <p:txBody>
          <a:bodyPr/>
          <a:lstStyle/>
          <a:p>
            <a:pPr marL="0" indent="0">
              <a:buNone/>
            </a:pPr>
            <a:r>
              <a:rPr lang="en-HK" dirty="0"/>
              <a:t>if 5 &gt; 2:</a:t>
            </a:r>
            <a:br>
              <a:rPr lang="en-HK" dirty="0"/>
            </a:br>
            <a:r>
              <a:rPr lang="en-HK" dirty="0"/>
              <a:t>  print("Five is greater than two!")</a:t>
            </a:r>
          </a:p>
          <a:p>
            <a:pPr marL="0" indent="0">
              <a:buNone/>
            </a:pPr>
            <a:endParaRPr lang="en-HK" dirty="0"/>
          </a:p>
          <a:p>
            <a:pPr marL="0" indent="0">
              <a:buNone/>
            </a:pPr>
            <a:r>
              <a:rPr lang="en-HK" b="1" dirty="0">
                <a:solidFill>
                  <a:srgbClr val="FF0000"/>
                </a:solidFill>
              </a:rPr>
              <a:t>Syntax Error:</a:t>
            </a:r>
            <a:endParaRPr lang="en-HK" dirty="0"/>
          </a:p>
          <a:p>
            <a:pPr marL="0" indent="0">
              <a:buNone/>
            </a:pPr>
            <a:r>
              <a:rPr lang="en-HK" dirty="0"/>
              <a:t>if 5 &gt; 2:</a:t>
            </a:r>
            <a:br>
              <a:rPr lang="en-HK" dirty="0"/>
            </a:br>
            <a:r>
              <a:rPr lang="en-HK" dirty="0"/>
              <a:t>print("Five is greater than two!") </a:t>
            </a:r>
          </a:p>
          <a:p>
            <a:pPr marL="0" indent="0">
              <a:buNone/>
            </a:pPr>
            <a:endParaRPr lang="en-US" dirty="0"/>
          </a:p>
        </p:txBody>
      </p:sp>
    </p:spTree>
    <p:extLst>
      <p:ext uri="{BB962C8B-B14F-4D97-AF65-F5344CB8AC3E}">
        <p14:creationId xmlns:p14="http://schemas.microsoft.com/office/powerpoint/2010/main" val="1857245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7C57-2FC9-774A-ACAF-8E6A77E78B53}"/>
              </a:ext>
            </a:extLst>
          </p:cNvPr>
          <p:cNvSpPr>
            <a:spLocks noGrp="1"/>
          </p:cNvSpPr>
          <p:nvPr>
            <p:ph type="title"/>
          </p:nvPr>
        </p:nvSpPr>
        <p:spPr/>
        <p:txBody>
          <a:bodyPr/>
          <a:lstStyle/>
          <a:p>
            <a:r>
              <a:rPr lang="en-US" dirty="0"/>
              <a:t>Looping -1</a:t>
            </a:r>
          </a:p>
        </p:txBody>
      </p:sp>
      <p:sp>
        <p:nvSpPr>
          <p:cNvPr id="3" name="Content Placeholder 2">
            <a:extLst>
              <a:ext uri="{FF2B5EF4-FFF2-40B4-BE49-F238E27FC236}">
                <a16:creationId xmlns:a16="http://schemas.microsoft.com/office/drawing/2014/main" id="{34DF67C6-3D6E-6747-96E6-EFB8D11FA17D}"/>
              </a:ext>
            </a:extLst>
          </p:cNvPr>
          <p:cNvSpPr>
            <a:spLocks noGrp="1"/>
          </p:cNvSpPr>
          <p:nvPr>
            <p:ph idx="1"/>
          </p:nvPr>
        </p:nvSpPr>
        <p:spPr/>
        <p:txBody>
          <a:bodyPr/>
          <a:lstStyle/>
          <a:p>
            <a:pPr marL="0" indent="0">
              <a:buNone/>
            </a:pPr>
            <a:r>
              <a:rPr lang="en-US" dirty="0"/>
              <a:t>for x in range(6):</a:t>
            </a:r>
          </a:p>
          <a:p>
            <a:pPr marL="0" indent="0">
              <a:buNone/>
            </a:pPr>
            <a:r>
              <a:rPr lang="en-US" dirty="0"/>
              <a:t>_ _ print(x)</a:t>
            </a:r>
          </a:p>
          <a:p>
            <a:pPr marL="0" indent="0">
              <a:buNone/>
            </a:pPr>
            <a:endParaRPr lang="en-US" dirty="0"/>
          </a:p>
          <a:p>
            <a:pPr marL="0" indent="0">
              <a:buNone/>
            </a:pPr>
            <a:r>
              <a:rPr lang="en-HK" dirty="0"/>
              <a:t>not the values of 0 to 6, but the values 0 to 5 [6]</a:t>
            </a:r>
            <a:endParaRPr lang="en-US" dirty="0"/>
          </a:p>
        </p:txBody>
      </p:sp>
    </p:spTree>
    <p:extLst>
      <p:ext uri="{BB962C8B-B14F-4D97-AF65-F5344CB8AC3E}">
        <p14:creationId xmlns:p14="http://schemas.microsoft.com/office/powerpoint/2010/main" val="23029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82C2-E5F6-5F45-89CB-B5270D594300}"/>
              </a:ext>
            </a:extLst>
          </p:cNvPr>
          <p:cNvSpPr>
            <a:spLocks noGrp="1"/>
          </p:cNvSpPr>
          <p:nvPr>
            <p:ph type="title"/>
          </p:nvPr>
        </p:nvSpPr>
        <p:spPr/>
        <p:txBody>
          <a:bodyPr/>
          <a:lstStyle/>
          <a:p>
            <a:r>
              <a:rPr lang="en-US" dirty="0"/>
              <a:t>Download</a:t>
            </a:r>
          </a:p>
        </p:txBody>
      </p:sp>
      <p:sp>
        <p:nvSpPr>
          <p:cNvPr id="3" name="Content Placeholder 2">
            <a:extLst>
              <a:ext uri="{FF2B5EF4-FFF2-40B4-BE49-F238E27FC236}">
                <a16:creationId xmlns:a16="http://schemas.microsoft.com/office/drawing/2014/main" id="{6EDD0E3F-92DD-3043-9282-FC3AC6A34BDD}"/>
              </a:ext>
            </a:extLst>
          </p:cNvPr>
          <p:cNvSpPr>
            <a:spLocks noGrp="1"/>
          </p:cNvSpPr>
          <p:nvPr>
            <p:ph idx="1"/>
          </p:nvPr>
        </p:nvSpPr>
        <p:spPr/>
        <p:txBody>
          <a:bodyPr/>
          <a:lstStyle/>
          <a:p>
            <a:pPr marL="0" indent="0">
              <a:buNone/>
            </a:pPr>
            <a:r>
              <a:rPr lang="en-US" dirty="0"/>
              <a:t>Anaconda: </a:t>
            </a:r>
            <a:r>
              <a:rPr lang="en-US" dirty="0">
                <a:hlinkClick r:id="rId2"/>
              </a:rPr>
              <a:t>https://www.anaconda.com/products/individual</a:t>
            </a:r>
            <a:endParaRPr lang="en-US" dirty="0"/>
          </a:p>
          <a:p>
            <a:pPr marL="0" indent="0">
              <a:buNone/>
            </a:pPr>
            <a:r>
              <a:rPr lang="en-US" dirty="0"/>
              <a:t>Visual studio code: https://</a:t>
            </a:r>
            <a:r>
              <a:rPr lang="en-US" dirty="0" err="1"/>
              <a:t>code.visualstudio.com</a:t>
            </a:r>
            <a:r>
              <a:rPr lang="en-US" dirty="0"/>
              <a:t>/</a:t>
            </a:r>
          </a:p>
        </p:txBody>
      </p:sp>
    </p:spTree>
    <p:extLst>
      <p:ext uri="{BB962C8B-B14F-4D97-AF65-F5344CB8AC3E}">
        <p14:creationId xmlns:p14="http://schemas.microsoft.com/office/powerpoint/2010/main" val="357433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7C57-2FC9-774A-ACAF-8E6A77E78B53}"/>
              </a:ext>
            </a:extLst>
          </p:cNvPr>
          <p:cNvSpPr>
            <a:spLocks noGrp="1"/>
          </p:cNvSpPr>
          <p:nvPr>
            <p:ph type="title"/>
          </p:nvPr>
        </p:nvSpPr>
        <p:spPr/>
        <p:txBody>
          <a:bodyPr/>
          <a:lstStyle/>
          <a:p>
            <a:r>
              <a:rPr lang="en-US" dirty="0"/>
              <a:t>Looping -2</a:t>
            </a:r>
          </a:p>
        </p:txBody>
      </p:sp>
      <p:sp>
        <p:nvSpPr>
          <p:cNvPr id="3" name="Content Placeholder 2">
            <a:extLst>
              <a:ext uri="{FF2B5EF4-FFF2-40B4-BE49-F238E27FC236}">
                <a16:creationId xmlns:a16="http://schemas.microsoft.com/office/drawing/2014/main" id="{34DF67C6-3D6E-6747-96E6-EFB8D11FA17D}"/>
              </a:ext>
            </a:extLst>
          </p:cNvPr>
          <p:cNvSpPr>
            <a:spLocks noGrp="1"/>
          </p:cNvSpPr>
          <p:nvPr>
            <p:ph idx="1"/>
          </p:nvPr>
        </p:nvSpPr>
        <p:spPr/>
        <p:txBody>
          <a:bodyPr/>
          <a:lstStyle/>
          <a:p>
            <a:pPr marL="0" indent="0">
              <a:buNone/>
            </a:pPr>
            <a:r>
              <a:rPr lang="en-US" dirty="0"/>
              <a:t>for x in range(2, 30, 3):</a:t>
            </a:r>
          </a:p>
          <a:p>
            <a:pPr marL="0" indent="0">
              <a:buNone/>
            </a:pPr>
            <a:r>
              <a:rPr lang="en-US" dirty="0"/>
              <a:t>  print(x) </a:t>
            </a:r>
          </a:p>
          <a:p>
            <a:pPr marL="0" indent="0">
              <a:buNone/>
            </a:pPr>
            <a:endParaRPr lang="en-HK" dirty="0"/>
          </a:p>
          <a:p>
            <a:pPr marL="0" indent="0">
              <a:buNone/>
            </a:pPr>
            <a:r>
              <a:rPr lang="en-HK" dirty="0"/>
              <a:t>Increment the sequence with 3</a:t>
            </a:r>
          </a:p>
          <a:p>
            <a:pPr marL="0" indent="0">
              <a:buNone/>
            </a:pPr>
            <a:r>
              <a:rPr lang="en-HK" dirty="0"/>
              <a:t>{2, 5, 8, 11, 14…29}</a:t>
            </a:r>
            <a:endParaRPr lang="en-US" dirty="0"/>
          </a:p>
        </p:txBody>
      </p:sp>
    </p:spTree>
    <p:extLst>
      <p:ext uri="{BB962C8B-B14F-4D97-AF65-F5344CB8AC3E}">
        <p14:creationId xmlns:p14="http://schemas.microsoft.com/office/powerpoint/2010/main" val="166608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8689-83DB-B140-979B-20F30CFD5422}"/>
              </a:ext>
            </a:extLst>
          </p:cNvPr>
          <p:cNvSpPr>
            <a:spLocks noGrp="1"/>
          </p:cNvSpPr>
          <p:nvPr>
            <p:ph type="title"/>
          </p:nvPr>
        </p:nvSpPr>
        <p:spPr/>
        <p:txBody>
          <a:bodyPr/>
          <a:lstStyle/>
          <a:p>
            <a:r>
              <a:rPr lang="en-US" dirty="0"/>
              <a:t>Looping when finished</a:t>
            </a:r>
          </a:p>
        </p:txBody>
      </p:sp>
      <p:sp>
        <p:nvSpPr>
          <p:cNvPr id="3" name="Content Placeholder 2">
            <a:extLst>
              <a:ext uri="{FF2B5EF4-FFF2-40B4-BE49-F238E27FC236}">
                <a16:creationId xmlns:a16="http://schemas.microsoft.com/office/drawing/2014/main" id="{C02835E4-22AE-ED42-8E37-BEAA6A1FF682}"/>
              </a:ext>
            </a:extLst>
          </p:cNvPr>
          <p:cNvSpPr>
            <a:spLocks noGrp="1"/>
          </p:cNvSpPr>
          <p:nvPr>
            <p:ph idx="1"/>
          </p:nvPr>
        </p:nvSpPr>
        <p:spPr/>
        <p:txBody>
          <a:bodyPr>
            <a:normAutofit fontScale="85000" lnSpcReduction="20000"/>
          </a:bodyPr>
          <a:lstStyle/>
          <a:p>
            <a:pPr marL="0" indent="0">
              <a:buNone/>
            </a:pPr>
            <a:r>
              <a:rPr lang="en-HK" dirty="0"/>
              <a:t>for x in range(6):</a:t>
            </a:r>
            <a:br>
              <a:rPr lang="en-HK" dirty="0"/>
            </a:br>
            <a:r>
              <a:rPr lang="en-HK" dirty="0"/>
              <a:t>  print(x)</a:t>
            </a:r>
            <a:br>
              <a:rPr lang="en-HK" dirty="0"/>
            </a:br>
            <a:r>
              <a:rPr lang="en-HK" dirty="0"/>
              <a:t>else:</a:t>
            </a:r>
            <a:br>
              <a:rPr lang="en-HK" dirty="0"/>
            </a:br>
            <a:r>
              <a:rPr lang="en-HK" dirty="0"/>
              <a:t>  print("Finally finished!")</a:t>
            </a:r>
            <a:br>
              <a:rPr lang="en-HK" dirty="0"/>
            </a:br>
            <a:endParaRPr lang="en-HK" dirty="0"/>
          </a:p>
          <a:p>
            <a:pPr marL="0" indent="0">
              <a:buNone/>
            </a:pPr>
            <a:r>
              <a:rPr lang="en-HK" i="1" dirty="0"/>
              <a:t>0</a:t>
            </a:r>
            <a:br>
              <a:rPr lang="en-HK" i="1" dirty="0"/>
            </a:br>
            <a:r>
              <a:rPr lang="en-HK" i="1" dirty="0"/>
              <a:t>1</a:t>
            </a:r>
            <a:br>
              <a:rPr lang="en-HK" i="1" dirty="0"/>
            </a:br>
            <a:r>
              <a:rPr lang="en-HK" i="1" dirty="0"/>
              <a:t>2</a:t>
            </a:r>
            <a:br>
              <a:rPr lang="en-HK" i="1" dirty="0"/>
            </a:br>
            <a:r>
              <a:rPr lang="en-HK" i="1" dirty="0"/>
              <a:t>3</a:t>
            </a:r>
            <a:br>
              <a:rPr lang="en-HK" i="1" dirty="0"/>
            </a:br>
            <a:r>
              <a:rPr lang="en-HK" i="1" dirty="0"/>
              <a:t>4</a:t>
            </a:r>
            <a:br>
              <a:rPr lang="en-HK" i="1" dirty="0"/>
            </a:br>
            <a:r>
              <a:rPr lang="en-HK" i="1" dirty="0"/>
              <a:t>5</a:t>
            </a:r>
            <a:br>
              <a:rPr lang="en-HK" i="1" dirty="0"/>
            </a:br>
            <a:r>
              <a:rPr lang="en-HK" i="1" dirty="0"/>
              <a:t>Finally finished!</a:t>
            </a:r>
          </a:p>
          <a:p>
            <a:pPr marL="0" indent="0">
              <a:buNone/>
            </a:pPr>
            <a:endParaRPr lang="en-HK" dirty="0"/>
          </a:p>
        </p:txBody>
      </p:sp>
    </p:spTree>
    <p:extLst>
      <p:ext uri="{BB962C8B-B14F-4D97-AF65-F5344CB8AC3E}">
        <p14:creationId xmlns:p14="http://schemas.microsoft.com/office/powerpoint/2010/main" val="109511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24C4-F04B-FD4C-B818-CB67A87F20C7}"/>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EF647165-4EDD-E147-92DC-21E2F69ECF21}"/>
              </a:ext>
            </a:extLst>
          </p:cNvPr>
          <p:cNvSpPr>
            <a:spLocks noGrp="1"/>
          </p:cNvSpPr>
          <p:nvPr>
            <p:ph idx="1"/>
          </p:nvPr>
        </p:nvSpPr>
        <p:spPr/>
        <p:txBody>
          <a:bodyPr/>
          <a:lstStyle/>
          <a:p>
            <a:r>
              <a:rPr lang="en-US" dirty="0"/>
              <a:t>Print a list from 0 to 10</a:t>
            </a:r>
            <a:br>
              <a:rPr lang="en-US" dirty="0"/>
            </a:br>
            <a:endParaRPr lang="en-US" dirty="0"/>
          </a:p>
          <a:p>
            <a:r>
              <a:rPr lang="en-US" dirty="0"/>
              <a:t>Print a list from 4 to 55</a:t>
            </a:r>
            <a:br>
              <a:rPr lang="en-US" dirty="0"/>
            </a:br>
            <a:endParaRPr lang="en-US" dirty="0"/>
          </a:p>
          <a:p>
            <a:r>
              <a:rPr lang="en-US" dirty="0"/>
              <a:t>Print a list from 0 to 201 with increment 10, print “DONE” when finished</a:t>
            </a:r>
          </a:p>
          <a:p>
            <a:pPr marL="0" indent="0">
              <a:buNone/>
            </a:pPr>
            <a:endParaRPr lang="en-US" dirty="0"/>
          </a:p>
        </p:txBody>
      </p:sp>
    </p:spTree>
    <p:extLst>
      <p:ext uri="{BB962C8B-B14F-4D97-AF65-F5344CB8AC3E}">
        <p14:creationId xmlns:p14="http://schemas.microsoft.com/office/powerpoint/2010/main" val="2929266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2436-C529-1D46-8F06-15EC4BEC73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D58608-02C9-7A4E-9E3C-D0606B236E60}"/>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2215291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C0ED-D581-1B4C-A950-B2EDE5A303FA}"/>
              </a:ext>
            </a:extLst>
          </p:cNvPr>
          <p:cNvSpPr>
            <a:spLocks noGrp="1"/>
          </p:cNvSpPr>
          <p:nvPr>
            <p:ph type="title"/>
          </p:nvPr>
        </p:nvSpPr>
        <p:spPr/>
        <p:txBody>
          <a:bodyPr/>
          <a:lstStyle/>
          <a:p>
            <a:r>
              <a:rPr lang="en-HK" dirty="0"/>
              <a:t>Python Variables</a:t>
            </a:r>
            <a:endParaRPr lang="en-US" dirty="0"/>
          </a:p>
        </p:txBody>
      </p:sp>
      <p:sp>
        <p:nvSpPr>
          <p:cNvPr id="3" name="Content Placeholder 2">
            <a:extLst>
              <a:ext uri="{FF2B5EF4-FFF2-40B4-BE49-F238E27FC236}">
                <a16:creationId xmlns:a16="http://schemas.microsoft.com/office/drawing/2014/main" id="{D52AC1DF-A3BB-9D4F-AD5C-4AF62BDE09EF}"/>
              </a:ext>
            </a:extLst>
          </p:cNvPr>
          <p:cNvSpPr>
            <a:spLocks noGrp="1"/>
          </p:cNvSpPr>
          <p:nvPr>
            <p:ph idx="1"/>
          </p:nvPr>
        </p:nvSpPr>
        <p:spPr/>
        <p:txBody>
          <a:bodyPr/>
          <a:lstStyle/>
          <a:p>
            <a:pPr marL="0" indent="0">
              <a:buNone/>
            </a:pPr>
            <a:r>
              <a:rPr lang="en-HK" dirty="0"/>
              <a:t>x = 5</a:t>
            </a:r>
            <a:br>
              <a:rPr lang="en-HK" dirty="0"/>
            </a:br>
            <a:r>
              <a:rPr lang="en-HK" dirty="0"/>
              <a:t>y = "John"</a:t>
            </a:r>
            <a:br>
              <a:rPr lang="en-HK" dirty="0"/>
            </a:br>
            <a:r>
              <a:rPr lang="en-HK" dirty="0"/>
              <a:t>print(x)</a:t>
            </a:r>
            <a:br>
              <a:rPr lang="en-HK" dirty="0"/>
            </a:br>
            <a:r>
              <a:rPr lang="en-HK" dirty="0"/>
              <a:t>print(y)</a:t>
            </a:r>
          </a:p>
          <a:p>
            <a:pPr marL="0" indent="0">
              <a:buNone/>
            </a:pPr>
            <a:r>
              <a:rPr lang="en-US" dirty="0"/>
              <a:t>-</a:t>
            </a:r>
          </a:p>
          <a:p>
            <a:pPr marL="0" indent="0">
              <a:buNone/>
            </a:pPr>
            <a:r>
              <a:rPr lang="en-HK" dirty="0"/>
              <a:t>x = str(3)    # x will be '3'</a:t>
            </a:r>
            <a:br>
              <a:rPr lang="en-HK" dirty="0"/>
            </a:br>
            <a:r>
              <a:rPr lang="en-HK" dirty="0"/>
              <a:t>y = int(3)    # y will be 3</a:t>
            </a:r>
            <a:br>
              <a:rPr lang="en-HK" dirty="0"/>
            </a:br>
            <a:r>
              <a:rPr lang="en-HK" dirty="0"/>
              <a:t>z = float(3)  # z will be 3.0</a:t>
            </a:r>
          </a:p>
        </p:txBody>
      </p:sp>
    </p:spTree>
    <p:extLst>
      <p:ext uri="{BB962C8B-B14F-4D97-AF65-F5344CB8AC3E}">
        <p14:creationId xmlns:p14="http://schemas.microsoft.com/office/powerpoint/2010/main" val="3923728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7CB8-3EBD-CA4B-A866-6FEA3CC197F8}"/>
              </a:ext>
            </a:extLst>
          </p:cNvPr>
          <p:cNvSpPr>
            <a:spLocks noGrp="1"/>
          </p:cNvSpPr>
          <p:nvPr>
            <p:ph type="title"/>
          </p:nvPr>
        </p:nvSpPr>
        <p:spPr/>
        <p:txBody>
          <a:bodyPr/>
          <a:lstStyle/>
          <a:p>
            <a:r>
              <a:rPr lang="en-US" dirty="0"/>
              <a:t>Conditions</a:t>
            </a:r>
          </a:p>
        </p:txBody>
      </p:sp>
      <p:sp>
        <p:nvSpPr>
          <p:cNvPr id="3" name="Content Placeholder 2">
            <a:extLst>
              <a:ext uri="{FF2B5EF4-FFF2-40B4-BE49-F238E27FC236}">
                <a16:creationId xmlns:a16="http://schemas.microsoft.com/office/drawing/2014/main" id="{AF0485DB-6681-1540-83A1-710451BE13DD}"/>
              </a:ext>
            </a:extLst>
          </p:cNvPr>
          <p:cNvSpPr>
            <a:spLocks noGrp="1"/>
          </p:cNvSpPr>
          <p:nvPr>
            <p:ph idx="1"/>
          </p:nvPr>
        </p:nvSpPr>
        <p:spPr/>
        <p:txBody>
          <a:bodyPr/>
          <a:lstStyle/>
          <a:p>
            <a:pPr marL="0" indent="0">
              <a:buNone/>
            </a:pPr>
            <a:r>
              <a:rPr lang="en-HK" dirty="0"/>
              <a:t>Equals: a == b</a:t>
            </a:r>
          </a:p>
          <a:p>
            <a:pPr marL="0" indent="0">
              <a:buNone/>
            </a:pPr>
            <a:r>
              <a:rPr lang="en-HK" dirty="0"/>
              <a:t>Not Equals: a != b</a:t>
            </a:r>
          </a:p>
          <a:p>
            <a:pPr marL="0" indent="0">
              <a:buNone/>
            </a:pPr>
            <a:r>
              <a:rPr lang="en-HK" dirty="0"/>
              <a:t>Less than: a &lt; b</a:t>
            </a:r>
          </a:p>
          <a:p>
            <a:pPr marL="0" indent="0">
              <a:buNone/>
            </a:pPr>
            <a:r>
              <a:rPr lang="en-HK" dirty="0"/>
              <a:t>Less than or equal to: a &lt;= b</a:t>
            </a:r>
          </a:p>
          <a:p>
            <a:pPr marL="0" indent="0">
              <a:buNone/>
            </a:pPr>
            <a:r>
              <a:rPr lang="en-HK" dirty="0"/>
              <a:t>Greater than: a &gt; b</a:t>
            </a:r>
          </a:p>
          <a:p>
            <a:pPr marL="0" indent="0">
              <a:buNone/>
            </a:pPr>
            <a:r>
              <a:rPr lang="en-HK" dirty="0"/>
              <a:t>Greater than or equal to: a &gt;= b</a:t>
            </a:r>
          </a:p>
          <a:p>
            <a:endParaRPr lang="en-US" dirty="0"/>
          </a:p>
        </p:txBody>
      </p:sp>
    </p:spTree>
    <p:extLst>
      <p:ext uri="{BB962C8B-B14F-4D97-AF65-F5344CB8AC3E}">
        <p14:creationId xmlns:p14="http://schemas.microsoft.com/office/powerpoint/2010/main" val="319198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DFF2-BC1A-6F4F-A267-7EBE4E0C4A9B}"/>
              </a:ext>
            </a:extLst>
          </p:cNvPr>
          <p:cNvSpPr>
            <a:spLocks noGrp="1"/>
          </p:cNvSpPr>
          <p:nvPr>
            <p:ph type="title"/>
          </p:nvPr>
        </p:nvSpPr>
        <p:spPr/>
        <p:txBody>
          <a:bodyPr/>
          <a:lstStyle/>
          <a:p>
            <a:r>
              <a:rPr lang="en-HK" dirty="0"/>
              <a:t>If statements</a:t>
            </a:r>
            <a:endParaRPr lang="en-US" dirty="0"/>
          </a:p>
        </p:txBody>
      </p:sp>
      <p:sp>
        <p:nvSpPr>
          <p:cNvPr id="3" name="Content Placeholder 2">
            <a:extLst>
              <a:ext uri="{FF2B5EF4-FFF2-40B4-BE49-F238E27FC236}">
                <a16:creationId xmlns:a16="http://schemas.microsoft.com/office/drawing/2014/main" id="{1641B613-4E9E-FB4B-973A-A123D375BC75}"/>
              </a:ext>
            </a:extLst>
          </p:cNvPr>
          <p:cNvSpPr>
            <a:spLocks noGrp="1"/>
          </p:cNvSpPr>
          <p:nvPr>
            <p:ph idx="1"/>
          </p:nvPr>
        </p:nvSpPr>
        <p:spPr/>
        <p:txBody>
          <a:bodyPr/>
          <a:lstStyle/>
          <a:p>
            <a:pPr marL="0" indent="0">
              <a:buNone/>
            </a:pPr>
            <a:r>
              <a:rPr lang="en-HK" dirty="0"/>
              <a:t>Decision Making</a:t>
            </a:r>
          </a:p>
          <a:p>
            <a:pPr marL="0" indent="0">
              <a:buNone/>
            </a:pPr>
            <a:endParaRPr lang="en-HK" dirty="0"/>
          </a:p>
          <a:p>
            <a:pPr marL="0" indent="0">
              <a:buNone/>
            </a:pPr>
            <a:r>
              <a:rPr lang="en-HK" dirty="0"/>
              <a:t>a = 33</a:t>
            </a:r>
            <a:br>
              <a:rPr lang="en-HK" dirty="0"/>
            </a:br>
            <a:r>
              <a:rPr lang="en-HK" dirty="0"/>
              <a:t>b = 200</a:t>
            </a:r>
            <a:br>
              <a:rPr lang="en-HK" dirty="0"/>
            </a:br>
            <a:r>
              <a:rPr lang="en-HK" dirty="0"/>
              <a:t>if b &gt; a:</a:t>
            </a:r>
            <a:br>
              <a:rPr lang="en-HK" dirty="0"/>
            </a:br>
            <a:r>
              <a:rPr lang="en-HK" dirty="0"/>
              <a:t>_ _print("b is greater than a")</a:t>
            </a:r>
            <a:endParaRPr lang="en-US" dirty="0"/>
          </a:p>
        </p:txBody>
      </p:sp>
    </p:spTree>
    <p:extLst>
      <p:ext uri="{BB962C8B-B14F-4D97-AF65-F5344CB8AC3E}">
        <p14:creationId xmlns:p14="http://schemas.microsoft.com/office/powerpoint/2010/main" val="277689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CC23-CCA9-9C45-B075-645F9AFF5095}"/>
              </a:ext>
            </a:extLst>
          </p:cNvPr>
          <p:cNvSpPr>
            <a:spLocks noGrp="1"/>
          </p:cNvSpPr>
          <p:nvPr>
            <p:ph type="title"/>
          </p:nvPr>
        </p:nvSpPr>
        <p:spPr/>
        <p:txBody>
          <a:bodyPr/>
          <a:lstStyle/>
          <a:p>
            <a:r>
              <a:rPr lang="en-US" dirty="0"/>
              <a:t>Open Source Hong Kong </a:t>
            </a:r>
            <a:r>
              <a:rPr lang="en-US" dirty="0" err="1"/>
              <a:t>開源香港</a:t>
            </a:r>
            <a:endParaRPr lang="en-US" dirty="0"/>
          </a:p>
        </p:txBody>
      </p:sp>
      <p:sp>
        <p:nvSpPr>
          <p:cNvPr id="3" name="Content Placeholder 2">
            <a:extLst>
              <a:ext uri="{FF2B5EF4-FFF2-40B4-BE49-F238E27FC236}">
                <a16:creationId xmlns:a16="http://schemas.microsoft.com/office/drawing/2014/main" id="{4878746E-651E-2F4E-B847-4A29118EF19E}"/>
              </a:ext>
            </a:extLst>
          </p:cNvPr>
          <p:cNvSpPr>
            <a:spLocks noGrp="1"/>
          </p:cNvSpPr>
          <p:nvPr>
            <p:ph idx="1"/>
          </p:nvPr>
        </p:nvSpPr>
        <p:spPr/>
        <p:txBody>
          <a:bodyPr>
            <a:normAutofit fontScale="92500" lnSpcReduction="10000"/>
          </a:bodyPr>
          <a:lstStyle/>
          <a:p>
            <a:pPr marL="0" indent="0">
              <a:buNone/>
            </a:pPr>
            <a:r>
              <a:rPr lang="ja-JP" altLang="en-US"/>
              <a:t>開源香港（英文：</a:t>
            </a:r>
            <a:r>
              <a:rPr lang="en-HK" dirty="0"/>
              <a:t>Open Source Hong Kong，</a:t>
            </a:r>
            <a:r>
              <a:rPr lang="ja-JP" altLang="en-US"/>
              <a:t>簡稱 </a:t>
            </a:r>
            <a:r>
              <a:rPr lang="en-HK" dirty="0"/>
              <a:t>OSHK）</a:t>
            </a:r>
            <a:r>
              <a:rPr lang="ja-JP" altLang="en-US"/>
              <a:t>是一個根據香港社團條例 </a:t>
            </a:r>
            <a:r>
              <a:rPr lang="en-HK" dirty="0"/>
              <a:t>Cap.151 </a:t>
            </a:r>
            <a:r>
              <a:rPr lang="ja-JP" altLang="en-US"/>
              <a:t>登記的香港開源協會。</a:t>
            </a:r>
            <a:r>
              <a:rPr lang="en-HK" dirty="0"/>
              <a:t>OSHK </a:t>
            </a:r>
            <a:r>
              <a:rPr lang="ja-JP" altLang="en-US"/>
              <a:t>旨於促進開放源碼軟件的發展，我們是一個聯繫一眾開源開發者、貢獻者和用家的技術社群。我們會員開發及支持多個不同開放源碼專案。</a:t>
            </a:r>
          </a:p>
          <a:p>
            <a:pPr marL="0" indent="0">
              <a:buNone/>
            </a:pPr>
            <a:r>
              <a:rPr lang="ja-JP" altLang="en-US"/>
              <a:t>開源香港是 </a:t>
            </a:r>
            <a:r>
              <a:rPr lang="en-HK" dirty="0">
                <a:hlinkClick r:id="rId2"/>
              </a:rPr>
              <a:t>Open Source Initiative</a:t>
            </a:r>
            <a:r>
              <a:rPr lang="en-HK" dirty="0"/>
              <a:t> (OSI) </a:t>
            </a:r>
            <a:r>
              <a:rPr lang="ja-JP" altLang="en-US"/>
              <a:t>的聯盟成員 </a:t>
            </a:r>
            <a:r>
              <a:rPr lang="en-HK" dirty="0"/>
              <a:t>Affiliate Member。</a:t>
            </a:r>
          </a:p>
          <a:p>
            <a:pPr marL="0" indent="0">
              <a:buNone/>
            </a:pPr>
            <a:r>
              <a:rPr lang="en-HK" dirty="0"/>
              <a:t>OSHK </a:t>
            </a:r>
            <a:r>
              <a:rPr lang="ja-JP" altLang="en-US"/>
              <a:t>透過舉行香港和亞洲會議和活動，來鼓勵國際開源社群共同協作。</a:t>
            </a:r>
          </a:p>
          <a:p>
            <a:pPr marL="0" indent="0">
              <a:buNone/>
            </a:pPr>
            <a:r>
              <a:rPr lang="ja-JP" altLang="en-US"/>
              <a:t>英語、廣東話和國語是 </a:t>
            </a:r>
            <a:r>
              <a:rPr lang="en-HK" dirty="0"/>
              <a:t>OSHK </a:t>
            </a:r>
            <a:r>
              <a:rPr lang="ja-JP" altLang="en-US"/>
              <a:t>主要溝通語言。</a:t>
            </a:r>
            <a:endParaRPr lang="en-US" dirty="0"/>
          </a:p>
          <a:p>
            <a:pPr marL="0" indent="0">
              <a:buNone/>
            </a:pPr>
            <a:r>
              <a:rPr lang="en-US" dirty="0"/>
              <a:t>https://</a:t>
            </a:r>
            <a:r>
              <a:rPr lang="en-US" dirty="0" err="1"/>
              <a:t>opensource.hk</a:t>
            </a:r>
            <a:r>
              <a:rPr lang="en-US" dirty="0"/>
              <a:t>/join/</a:t>
            </a:r>
          </a:p>
        </p:txBody>
      </p:sp>
    </p:spTree>
    <p:extLst>
      <p:ext uri="{BB962C8B-B14F-4D97-AF65-F5344CB8AC3E}">
        <p14:creationId xmlns:p14="http://schemas.microsoft.com/office/powerpoint/2010/main" val="322288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28FC-FE33-5745-93FB-2989D721D06A}"/>
              </a:ext>
            </a:extLst>
          </p:cNvPr>
          <p:cNvSpPr>
            <a:spLocks noGrp="1"/>
          </p:cNvSpPr>
          <p:nvPr>
            <p:ph type="title"/>
          </p:nvPr>
        </p:nvSpPr>
        <p:spPr>
          <a:xfrm>
            <a:off x="810000" y="447188"/>
            <a:ext cx="10571998" cy="970450"/>
          </a:xfrm>
        </p:spPr>
        <p:txBody>
          <a:bodyPr>
            <a:normAutofit fontScale="90000"/>
          </a:bodyPr>
          <a:lstStyle/>
          <a:p>
            <a:r>
              <a:rPr lang="ja-JP" altLang="en-US">
                <a:latin typeface="Chiron Sans HK" panose="020B0500000000000000" pitchFamily="34" charset="-128"/>
                <a:ea typeface="Chiron Sans HK" panose="020B0500000000000000" pitchFamily="34" charset="-128"/>
              </a:rPr>
              <a:t>自我介紹</a:t>
            </a:r>
            <a:r>
              <a:rPr lang="en-US" altLang="ja-JP" dirty="0">
                <a:latin typeface="Chiron Sans HK" panose="020B0500000000000000" pitchFamily="34" charset="-128"/>
                <a:ea typeface="Chiron Sans HK" panose="020B0500000000000000" pitchFamily="34" charset="-128"/>
              </a:rPr>
              <a:t> Calvin Tsang</a:t>
            </a:r>
            <a:br>
              <a:rPr lang="en-US" altLang="ja-JP" dirty="0">
                <a:latin typeface="Chiron Sans HK" panose="020B0500000000000000" pitchFamily="34" charset="-128"/>
                <a:ea typeface="Chiron Sans HK" panose="020B0500000000000000" pitchFamily="34" charset="-128"/>
              </a:rPr>
            </a:br>
            <a:r>
              <a:rPr lang="en-US" altLang="ja-JP" sz="2200" dirty="0" err="1">
                <a:latin typeface="Chiron Sans HK" panose="020B0500000000000000" pitchFamily="34" charset="-128"/>
                <a:ea typeface="Chiron Sans HK" panose="020B0500000000000000" pitchFamily="34" charset="-128"/>
              </a:rPr>
              <a:t>calvin@opensource.hk</a:t>
            </a:r>
            <a:endParaRPr lang="en-US" sz="2200" dirty="0">
              <a:latin typeface="Chiron Sans HK" panose="020B0500000000000000" pitchFamily="34" charset="-128"/>
              <a:ea typeface="Chiron Sans HK" panose="020B0500000000000000" pitchFamily="34" charset="-128"/>
            </a:endParaRPr>
          </a:p>
        </p:txBody>
      </p:sp>
      <p:graphicFrame>
        <p:nvGraphicFramePr>
          <p:cNvPr id="6" name="Table 6">
            <a:extLst>
              <a:ext uri="{FF2B5EF4-FFF2-40B4-BE49-F238E27FC236}">
                <a16:creationId xmlns:a16="http://schemas.microsoft.com/office/drawing/2014/main" id="{CF4A7E2C-54BD-8A4B-818B-9F1FBE9793DE}"/>
              </a:ext>
            </a:extLst>
          </p:cNvPr>
          <p:cNvGraphicFramePr>
            <a:graphicFrameLocks noGrp="1"/>
          </p:cNvGraphicFramePr>
          <p:nvPr>
            <p:ph idx="1"/>
            <p:extLst>
              <p:ext uri="{D42A27DB-BD31-4B8C-83A1-F6EECF244321}">
                <p14:modId xmlns:p14="http://schemas.microsoft.com/office/powerpoint/2010/main" val="384555309"/>
              </p:ext>
            </p:extLst>
          </p:nvPr>
        </p:nvGraphicFramePr>
        <p:xfrm>
          <a:off x="390887" y="2222500"/>
          <a:ext cx="7139517" cy="4236333"/>
        </p:xfrm>
        <a:graphic>
          <a:graphicData uri="http://schemas.openxmlformats.org/drawingml/2006/table">
            <a:tbl>
              <a:tblPr firstRow="1" bandRow="1">
                <a:tableStyleId>{073A0DAA-6AF3-43AB-8588-CEC1D06C72B9}</a:tableStyleId>
              </a:tblPr>
              <a:tblGrid>
                <a:gridCol w="7139517">
                  <a:extLst>
                    <a:ext uri="{9D8B030D-6E8A-4147-A177-3AD203B41FA5}">
                      <a16:colId xmlns:a16="http://schemas.microsoft.com/office/drawing/2014/main" val="2809699676"/>
                    </a:ext>
                  </a:extLst>
                </a:gridCol>
              </a:tblGrid>
              <a:tr h="1245886">
                <a:tc>
                  <a:txBody>
                    <a:bodyPr/>
                    <a:lstStyle/>
                    <a:p>
                      <a:r>
                        <a:rPr lang="en-US" sz="1600" b="0" i="0" spc="0" dirty="0">
                          <a:latin typeface="Chiron Sans HK Medium" panose="020B0500000000000000" pitchFamily="34" charset="-128"/>
                          <a:ea typeface="Chiron Sans HK Medium" panose="020B0500000000000000" pitchFamily="34" charset="-128"/>
                        </a:rPr>
                        <a:t>Solution Architect, Cloud &amp; Data (Insurance) </a:t>
                      </a:r>
                    </a:p>
                    <a:p>
                      <a:r>
                        <a:rPr lang="en-US" sz="1600" b="0" i="0" spc="0" dirty="0">
                          <a:latin typeface="Chiron Sans HK Medium" panose="020B0500000000000000" pitchFamily="34" charset="-128"/>
                          <a:ea typeface="Chiron Sans HK Medium" panose="020B0500000000000000" pitchFamily="34" charset="-128"/>
                        </a:rPr>
                        <a:t>Technical Consultant, Marketing App in APAC  (Publication)</a:t>
                      </a:r>
                    </a:p>
                    <a:p>
                      <a:r>
                        <a:rPr lang="en-US" sz="1600" b="0" i="0" spc="0" dirty="0">
                          <a:latin typeface="Chiron Sans HK Medium" panose="020B0500000000000000" pitchFamily="34" charset="-128"/>
                          <a:ea typeface="Chiron Sans HK Medium" panose="020B0500000000000000" pitchFamily="34" charset="-128"/>
                        </a:rPr>
                        <a:t>Mobile App Team Lead (Banking)</a:t>
                      </a:r>
                    </a:p>
                    <a:p>
                      <a:r>
                        <a:rPr lang="en-US" sz="1600" b="0" i="0" spc="0" dirty="0">
                          <a:latin typeface="Chiron Sans HK Medium" panose="020B0500000000000000" pitchFamily="34" charset="-128"/>
                          <a:ea typeface="Chiron Sans HK Medium" panose="020B0500000000000000" pitchFamily="34" charset="-128"/>
                        </a:rPr>
                        <a:t>Full stack developer (Aviation)</a:t>
                      </a:r>
                    </a:p>
                  </a:txBody>
                  <a:tcPr/>
                </a:tc>
                <a:extLst>
                  <a:ext uri="{0D108BD9-81ED-4DB2-BD59-A6C34878D82A}">
                    <a16:rowId xmlns:a16="http://schemas.microsoft.com/office/drawing/2014/main" val="577168138"/>
                  </a:ext>
                </a:extLst>
              </a:tr>
              <a:tr h="867777">
                <a:tc>
                  <a:txBody>
                    <a:bodyPr/>
                    <a:lstStyle/>
                    <a:p>
                      <a:r>
                        <a:rPr lang="en-US" sz="1600" b="0" i="0" dirty="0">
                          <a:latin typeface="Chiron Sans HK Medium" panose="020B0500000000000000" pitchFamily="34" charset="-128"/>
                          <a:ea typeface="Chiron Sans HK Medium" panose="020B0500000000000000" pitchFamily="34" charset="-128"/>
                        </a:rPr>
                        <a:t>Vice President of Open Source Hong Kong</a:t>
                      </a:r>
                    </a:p>
                    <a:p>
                      <a:r>
                        <a:rPr lang="en-US" sz="1600" b="0" i="0" dirty="0">
                          <a:latin typeface="Chiron Sans HK Medium" panose="020B0500000000000000" pitchFamily="34" charset="-128"/>
                          <a:ea typeface="Chiron Sans HK Medium" panose="020B0500000000000000" pitchFamily="34" charset="-128"/>
                        </a:rPr>
                        <a:t>President of Hong Kong Open Source Conference 2020 &amp; 2021</a:t>
                      </a:r>
                    </a:p>
                  </a:txBody>
                  <a:tcPr/>
                </a:tc>
                <a:extLst>
                  <a:ext uri="{0D108BD9-81ED-4DB2-BD59-A6C34878D82A}">
                    <a16:rowId xmlns:a16="http://schemas.microsoft.com/office/drawing/2014/main" val="3294423501"/>
                  </a:ext>
                </a:extLst>
              </a:tr>
              <a:tr h="556267">
                <a:tc>
                  <a:txBody>
                    <a:bodyPr/>
                    <a:lstStyle/>
                    <a:p>
                      <a:r>
                        <a:rPr lang="en-US" sz="1600" b="0" i="0" dirty="0">
                          <a:latin typeface="Chiron Sans HK Medium" panose="020B0500000000000000" pitchFamily="34" charset="-128"/>
                          <a:ea typeface="Chiron Sans HK Medium" panose="020B0500000000000000" pitchFamily="34" charset="-128"/>
                        </a:rPr>
                        <a:t>Podcaster, Certified Scrum Master</a:t>
                      </a:r>
                    </a:p>
                  </a:txBody>
                  <a:tcPr/>
                </a:tc>
                <a:extLst>
                  <a:ext uri="{0D108BD9-81ED-4DB2-BD59-A6C34878D82A}">
                    <a16:rowId xmlns:a16="http://schemas.microsoft.com/office/drawing/2014/main" val="724983459"/>
                  </a:ext>
                </a:extLst>
              </a:tr>
              <a:tr h="881736">
                <a:tc>
                  <a:txBody>
                    <a:bodyPr/>
                    <a:lstStyle/>
                    <a:p>
                      <a:r>
                        <a:rPr lang="en-US" sz="1600" b="0" i="0" dirty="0">
                          <a:latin typeface="Chiron Sans HK Medium" panose="020B0500000000000000" pitchFamily="34" charset="-128"/>
                          <a:ea typeface="Chiron Sans HK Medium" panose="020B0500000000000000" pitchFamily="34" charset="-128"/>
                        </a:rPr>
                        <a:t>Projects: </a:t>
                      </a:r>
                      <a:br>
                        <a:rPr lang="en-US" sz="1600" b="0" i="0" dirty="0">
                          <a:latin typeface="Chiron Sans HK Medium" panose="020B0500000000000000" pitchFamily="34" charset="-128"/>
                          <a:ea typeface="Chiron Sans HK Medium" panose="020B0500000000000000" pitchFamily="34" charset="-128"/>
                        </a:rPr>
                      </a:br>
                      <a:r>
                        <a:rPr lang="en-US" sz="1600" b="0" i="0" dirty="0">
                          <a:latin typeface="Chiron Sans HK Medium" panose="020B0500000000000000" pitchFamily="34" charset="-128"/>
                          <a:ea typeface="Chiron Sans HK Medium" panose="020B0500000000000000" pitchFamily="34" charset="-128"/>
                        </a:rPr>
                        <a:t>Hang Seng Bank Commercial Bank App, AML App, </a:t>
                      </a:r>
                      <a:r>
                        <a:rPr lang="en-US" sz="1600" b="0" i="0" dirty="0" err="1">
                          <a:latin typeface="Chiron Sans HK Medium" panose="020B0500000000000000" pitchFamily="34" charset="-128"/>
                          <a:ea typeface="Chiron Sans HK Medium" panose="020B0500000000000000" pitchFamily="34" charset="-128"/>
                        </a:rPr>
                        <a:t>Jumpseat</a:t>
                      </a:r>
                      <a:r>
                        <a:rPr lang="en-US" sz="1600" b="0" i="0" dirty="0">
                          <a:latin typeface="Chiron Sans HK Medium" panose="020B0500000000000000" pitchFamily="34" charset="-128"/>
                          <a:ea typeface="Chiron Sans HK Medium" panose="020B0500000000000000" pitchFamily="34" charset="-128"/>
                        </a:rPr>
                        <a:t> Booking System, Game, Video Call, Home Automation, CMS etc. </a:t>
                      </a:r>
                    </a:p>
                  </a:txBody>
                  <a:tcPr/>
                </a:tc>
                <a:extLst>
                  <a:ext uri="{0D108BD9-81ED-4DB2-BD59-A6C34878D82A}">
                    <a16:rowId xmlns:a16="http://schemas.microsoft.com/office/drawing/2014/main" val="264739171"/>
                  </a:ext>
                </a:extLst>
              </a:tr>
              <a:tr h="684667">
                <a:tc>
                  <a:txBody>
                    <a:bodyPr/>
                    <a:lstStyle/>
                    <a:p>
                      <a:r>
                        <a:rPr lang="en-US" sz="1600" b="0" i="0" dirty="0">
                          <a:latin typeface="Chiron Sans HK Medium" panose="020B0500000000000000" pitchFamily="34" charset="-128"/>
                          <a:ea typeface="Chiron Sans HK Medium" panose="020B0500000000000000" pitchFamily="34" charset="-128"/>
                        </a:rPr>
                        <a:t>Now? Focus on Machine Learning Project. </a:t>
                      </a:r>
                    </a:p>
                  </a:txBody>
                  <a:tcPr/>
                </a:tc>
                <a:extLst>
                  <a:ext uri="{0D108BD9-81ED-4DB2-BD59-A6C34878D82A}">
                    <a16:rowId xmlns:a16="http://schemas.microsoft.com/office/drawing/2014/main" val="3955472386"/>
                  </a:ext>
                </a:extLst>
              </a:tr>
            </a:tbl>
          </a:graphicData>
        </a:graphic>
      </p:graphicFrame>
      <p:pic>
        <p:nvPicPr>
          <p:cNvPr id="4" name="Picture 3" descr="A person wearing glasses&#10;&#10;Description automatically generated">
            <a:extLst>
              <a:ext uri="{FF2B5EF4-FFF2-40B4-BE49-F238E27FC236}">
                <a16:creationId xmlns:a16="http://schemas.microsoft.com/office/drawing/2014/main" id="{F1DBE40B-9BBC-B04D-A34A-48FA3CE80448}"/>
              </a:ext>
            </a:extLst>
          </p:cNvPr>
          <p:cNvPicPr>
            <a:picLocks noChangeAspect="1"/>
          </p:cNvPicPr>
          <p:nvPr/>
        </p:nvPicPr>
        <p:blipFill>
          <a:blip r:embed="rId2"/>
          <a:stretch>
            <a:fillRect/>
          </a:stretch>
        </p:blipFill>
        <p:spPr>
          <a:xfrm>
            <a:off x="7708739" y="2222498"/>
            <a:ext cx="4258519" cy="4258519"/>
          </a:xfrm>
          <a:prstGeom prst="rect">
            <a:avLst/>
          </a:prstGeom>
        </p:spPr>
      </p:pic>
    </p:spTree>
    <p:extLst>
      <p:ext uri="{BB962C8B-B14F-4D97-AF65-F5344CB8AC3E}">
        <p14:creationId xmlns:p14="http://schemas.microsoft.com/office/powerpoint/2010/main" val="285940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Useless Work Stock Illustrations – 251 Useless Work Stock Illustrations,  Vectors &amp; Clipart - Dreamstime">
            <a:extLst>
              <a:ext uri="{FF2B5EF4-FFF2-40B4-BE49-F238E27FC236}">
                <a16:creationId xmlns:a16="http://schemas.microsoft.com/office/drawing/2014/main" id="{BCB8DA26-F6B7-9E46-ADBC-F3F24A1E3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384" y="-22331"/>
            <a:ext cx="4283860" cy="3212895"/>
          </a:xfrm>
          <a:prstGeom prst="rect">
            <a:avLst/>
          </a:prstGeom>
          <a:noFill/>
          <a:extLst>
            <a:ext uri="{909E8E84-426E-40DD-AFC4-6F175D3DCCD1}">
              <a14:hiddenFill xmlns:a14="http://schemas.microsoft.com/office/drawing/2010/main">
                <a:solidFill>
                  <a:srgbClr val="FFFFFF"/>
                </a:solidFill>
              </a14:hiddenFill>
            </a:ext>
          </a:extLst>
        </p:spPr>
      </p:pic>
      <p:pic>
        <p:nvPicPr>
          <p:cNvPr id="5" name="コンテンツ プレースホルダー 4" descr="男, 写真, 女性, 立つ が含まれている画像&#10;&#10;自動的に生成された説明">
            <a:extLst>
              <a:ext uri="{FF2B5EF4-FFF2-40B4-BE49-F238E27FC236}">
                <a16:creationId xmlns:a16="http://schemas.microsoft.com/office/drawing/2014/main" id="{9D723117-22B7-F148-8F7B-18D24B89AEC2}"/>
              </a:ext>
            </a:extLst>
          </p:cNvPr>
          <p:cNvPicPr>
            <a:picLocks noGrp="1" noChangeAspect="1"/>
          </p:cNvPicPr>
          <p:nvPr>
            <p:ph idx="1"/>
          </p:nvPr>
        </p:nvPicPr>
        <p:blipFill>
          <a:blip r:embed="rId4"/>
          <a:stretch>
            <a:fillRect/>
          </a:stretch>
        </p:blipFill>
        <p:spPr>
          <a:xfrm>
            <a:off x="-13785" y="5632"/>
            <a:ext cx="7986713" cy="6852368"/>
          </a:xfrm>
        </p:spPr>
      </p:pic>
      <p:pic>
        <p:nvPicPr>
          <p:cNvPr id="2052" name="Picture 4" descr="Mechanical Watch: What Are They and How Do They Work?">
            <a:extLst>
              <a:ext uri="{FF2B5EF4-FFF2-40B4-BE49-F238E27FC236}">
                <a16:creationId xmlns:a16="http://schemas.microsoft.com/office/drawing/2014/main" id="{1B8A31A1-20C0-9342-8509-BD85535B6E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7450" y="3214689"/>
            <a:ext cx="3749574" cy="3643311"/>
          </a:xfrm>
          <a:prstGeom prst="rect">
            <a:avLst/>
          </a:prstGeom>
          <a:noFill/>
          <a:extLst>
            <a:ext uri="{909E8E84-426E-40DD-AFC4-6F175D3DCCD1}">
              <a14:hiddenFill xmlns:a14="http://schemas.microsoft.com/office/drawing/2010/main">
                <a:solidFill>
                  <a:srgbClr val="FFFFFF"/>
                </a:solidFill>
              </a14:hiddenFill>
            </a:ext>
          </a:extLst>
        </p:spPr>
      </p:pic>
      <p:pic>
        <p:nvPicPr>
          <p:cNvPr id="12" name="グラフィックス 11" descr="電球と歯車 単色塗りつぶし">
            <a:extLst>
              <a:ext uri="{FF2B5EF4-FFF2-40B4-BE49-F238E27FC236}">
                <a16:creationId xmlns:a16="http://schemas.microsoft.com/office/drawing/2014/main" id="{0A89BB94-6764-7540-B95A-C57B720EE2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16135" y="3186111"/>
            <a:ext cx="914400" cy="914400"/>
          </a:xfrm>
          <a:prstGeom prst="rect">
            <a:avLst/>
          </a:prstGeom>
        </p:spPr>
      </p:pic>
      <p:pic>
        <p:nvPicPr>
          <p:cNvPr id="16" name="グラフィックス 15" descr="グループでのブレーンストーミング 単色塗りつぶし">
            <a:extLst>
              <a:ext uri="{FF2B5EF4-FFF2-40B4-BE49-F238E27FC236}">
                <a16:creationId xmlns:a16="http://schemas.microsoft.com/office/drawing/2014/main" id="{5DDCD2D5-8158-E64C-99E7-1F381841D3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16584" y="5052459"/>
            <a:ext cx="1805541" cy="1805541"/>
          </a:xfrm>
          <a:prstGeom prst="rect">
            <a:avLst/>
          </a:prstGeom>
        </p:spPr>
      </p:pic>
      <p:pic>
        <p:nvPicPr>
          <p:cNvPr id="18" name="グラフィックス 17" descr="歯車付きの頭 単色塗りつぶし">
            <a:extLst>
              <a:ext uri="{FF2B5EF4-FFF2-40B4-BE49-F238E27FC236}">
                <a16:creationId xmlns:a16="http://schemas.microsoft.com/office/drawing/2014/main" id="{1496F328-C903-BF49-9192-5112F13321F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59944" y="4163640"/>
            <a:ext cx="2059276" cy="2059276"/>
          </a:xfrm>
          <a:prstGeom prst="rect">
            <a:avLst/>
          </a:prstGeom>
        </p:spPr>
      </p:pic>
      <p:pic>
        <p:nvPicPr>
          <p:cNvPr id="20" name="グラフィックス 19" descr="ねじ回し 単色塗りつぶし">
            <a:extLst>
              <a:ext uri="{FF2B5EF4-FFF2-40B4-BE49-F238E27FC236}">
                <a16:creationId xmlns:a16="http://schemas.microsoft.com/office/drawing/2014/main" id="{D6801E52-2FF9-C649-8A75-3B55C273E8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9675940">
            <a:off x="5345605" y="3443193"/>
            <a:ext cx="914400" cy="914400"/>
          </a:xfrm>
          <a:prstGeom prst="rect">
            <a:avLst/>
          </a:prstGeom>
        </p:spPr>
      </p:pic>
      <p:pic>
        <p:nvPicPr>
          <p:cNvPr id="22" name="グラフィックス 21" descr="レンチ 単色塗りつぶし">
            <a:extLst>
              <a:ext uri="{FF2B5EF4-FFF2-40B4-BE49-F238E27FC236}">
                <a16:creationId xmlns:a16="http://schemas.microsoft.com/office/drawing/2014/main" id="{32A309AC-19D3-5B4D-97B4-16DEDB1D00F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2226275">
            <a:off x="4208146" y="4431125"/>
            <a:ext cx="914400" cy="914400"/>
          </a:xfrm>
          <a:prstGeom prst="rect">
            <a:avLst/>
          </a:prstGeom>
        </p:spPr>
      </p:pic>
      <p:pic>
        <p:nvPicPr>
          <p:cNvPr id="24" name="グラフィックス 23" descr="ハンマー 単色塗りつぶし">
            <a:extLst>
              <a:ext uri="{FF2B5EF4-FFF2-40B4-BE49-F238E27FC236}">
                <a16:creationId xmlns:a16="http://schemas.microsoft.com/office/drawing/2014/main" id="{914514C8-B802-3D4C-B78C-A759959B9C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59669" y="3886200"/>
            <a:ext cx="914400" cy="914400"/>
          </a:xfrm>
          <a:prstGeom prst="rect">
            <a:avLst/>
          </a:prstGeom>
        </p:spPr>
      </p:pic>
      <p:pic>
        <p:nvPicPr>
          <p:cNvPr id="2054" name="Picture 6" descr="The Wheel: A Turnaround in History">
            <a:extLst>
              <a:ext uri="{FF2B5EF4-FFF2-40B4-BE49-F238E27FC236}">
                <a16:creationId xmlns:a16="http://schemas.microsoft.com/office/drawing/2014/main" id="{1360D156-0DBF-584F-AA23-C9CCEED9C40C}"/>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12713" r="17558"/>
          <a:stretch/>
        </p:blipFill>
        <p:spPr bwMode="auto">
          <a:xfrm>
            <a:off x="3979572" y="-22330"/>
            <a:ext cx="3993356" cy="3243771"/>
          </a:xfrm>
          <a:prstGeom prst="rect">
            <a:avLst/>
          </a:prstGeom>
          <a:noFill/>
          <a:extLst>
            <a:ext uri="{909E8E84-426E-40DD-AFC4-6F175D3DCCD1}">
              <a14:hiddenFill xmlns:a14="http://schemas.microsoft.com/office/drawing/2010/main">
                <a:solidFill>
                  <a:srgbClr val="FFFFFF"/>
                </a:solidFill>
              </a14:hiddenFill>
            </a:ext>
          </a:extLst>
        </p:spPr>
      </p:pic>
      <p:pic>
        <p:nvPicPr>
          <p:cNvPr id="27" name="グラフィックス 26" descr="歯車 1 つ 単色塗りつぶし">
            <a:extLst>
              <a:ext uri="{FF2B5EF4-FFF2-40B4-BE49-F238E27FC236}">
                <a16:creationId xmlns:a16="http://schemas.microsoft.com/office/drawing/2014/main" id="{59E04ED4-DF49-A444-BF75-12DF4D41177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976450" y="4201694"/>
            <a:ext cx="1418552" cy="1418552"/>
          </a:xfrm>
          <a:prstGeom prst="rect">
            <a:avLst/>
          </a:prstGeom>
        </p:spPr>
      </p:pic>
      <p:cxnSp>
        <p:nvCxnSpPr>
          <p:cNvPr id="7" name="直線コネクタ 6">
            <a:extLst>
              <a:ext uri="{FF2B5EF4-FFF2-40B4-BE49-F238E27FC236}">
                <a16:creationId xmlns:a16="http://schemas.microsoft.com/office/drawing/2014/main" id="{5C0D4623-3C0C-B44A-A15C-2B5D8B66DB1C}"/>
              </a:ext>
            </a:extLst>
          </p:cNvPr>
          <p:cNvCxnSpPr/>
          <p:nvPr/>
        </p:nvCxnSpPr>
        <p:spPr>
          <a:xfrm>
            <a:off x="-1" y="3214689"/>
            <a:ext cx="12192001"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567CF0EE-2C95-B449-BC43-DAC39B9B9152}"/>
              </a:ext>
            </a:extLst>
          </p:cNvPr>
          <p:cNvCxnSpPr>
            <a:cxnSpLocks/>
            <a:stCxn id="5" idx="2"/>
          </p:cNvCxnSpPr>
          <p:nvPr/>
        </p:nvCxnSpPr>
        <p:spPr>
          <a:xfrm flipV="1">
            <a:off x="3979572" y="0"/>
            <a:ext cx="6891" cy="6858000"/>
          </a:xfrm>
          <a:prstGeom prst="line">
            <a:avLst/>
          </a:prstGeom>
          <a:ln w="76200"/>
        </p:spPr>
        <p:style>
          <a:lnRef idx="1">
            <a:schemeClr val="dk1"/>
          </a:lnRef>
          <a:fillRef idx="0">
            <a:schemeClr val="dk1"/>
          </a:fillRef>
          <a:effectRef idx="0">
            <a:schemeClr val="dk1"/>
          </a:effectRef>
          <a:fontRef idx="minor">
            <a:schemeClr val="tx1"/>
          </a:fontRef>
        </p:style>
      </p:cxnSp>
      <p:sp>
        <p:nvSpPr>
          <p:cNvPr id="26" name="右矢印 25">
            <a:extLst>
              <a:ext uri="{FF2B5EF4-FFF2-40B4-BE49-F238E27FC236}">
                <a16:creationId xmlns:a16="http://schemas.microsoft.com/office/drawing/2014/main" id="{28B50982-7970-5E49-92CD-E640A92E4722}"/>
              </a:ext>
            </a:extLst>
          </p:cNvPr>
          <p:cNvSpPr/>
          <p:nvPr/>
        </p:nvSpPr>
        <p:spPr>
          <a:xfrm>
            <a:off x="7621129" y="962840"/>
            <a:ext cx="742032" cy="1094509"/>
          </a:xfrm>
          <a:prstGeom prst="rightArrow">
            <a:avLst>
              <a:gd name="adj1" fmla="val 50000"/>
              <a:gd name="adj2" fmla="val 61203"/>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HK" altLang="en-US"/>
          </a:p>
        </p:txBody>
      </p:sp>
      <p:pic>
        <p:nvPicPr>
          <p:cNvPr id="29" name="グラフィックス 28" descr="ピンチによるズーム イン 単色塗りつぶし">
            <a:extLst>
              <a:ext uri="{FF2B5EF4-FFF2-40B4-BE49-F238E27FC236}">
                <a16:creationId xmlns:a16="http://schemas.microsoft.com/office/drawing/2014/main" id="{76591ED0-9E2D-5343-BEAE-91BE1F678C9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052088" y="5060225"/>
            <a:ext cx="914400" cy="914400"/>
          </a:xfrm>
          <a:prstGeom prst="rect">
            <a:avLst/>
          </a:prstGeom>
        </p:spPr>
      </p:pic>
      <p:sp>
        <p:nvSpPr>
          <p:cNvPr id="37" name="右矢印 36">
            <a:extLst>
              <a:ext uri="{FF2B5EF4-FFF2-40B4-BE49-F238E27FC236}">
                <a16:creationId xmlns:a16="http://schemas.microsoft.com/office/drawing/2014/main" id="{C3F173D5-FDEC-B74C-90DC-34066368AB58}"/>
              </a:ext>
            </a:extLst>
          </p:cNvPr>
          <p:cNvSpPr/>
          <p:nvPr/>
        </p:nvSpPr>
        <p:spPr>
          <a:xfrm>
            <a:off x="6404808" y="4480214"/>
            <a:ext cx="515637" cy="490475"/>
          </a:xfrm>
          <a:prstGeom prst="rightArrow">
            <a:avLst>
              <a:gd name="adj1" fmla="val 50000"/>
              <a:gd name="adj2" fmla="val 61203"/>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HK" altLang="en-US"/>
          </a:p>
        </p:txBody>
      </p:sp>
      <p:sp>
        <p:nvSpPr>
          <p:cNvPr id="38" name="右矢印 37">
            <a:extLst>
              <a:ext uri="{FF2B5EF4-FFF2-40B4-BE49-F238E27FC236}">
                <a16:creationId xmlns:a16="http://schemas.microsoft.com/office/drawing/2014/main" id="{43D65CA7-143C-C046-AAA5-85237DF02A00}"/>
              </a:ext>
            </a:extLst>
          </p:cNvPr>
          <p:cNvSpPr/>
          <p:nvPr/>
        </p:nvSpPr>
        <p:spPr>
          <a:xfrm>
            <a:off x="8452597" y="4480214"/>
            <a:ext cx="515637" cy="490475"/>
          </a:xfrm>
          <a:prstGeom prst="rightArrow">
            <a:avLst>
              <a:gd name="adj1" fmla="val 50000"/>
              <a:gd name="adj2" fmla="val 61203"/>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HK" altLang="en-US"/>
          </a:p>
        </p:txBody>
      </p:sp>
      <p:pic>
        <p:nvPicPr>
          <p:cNvPr id="33" name="グラフィックス 32" descr="思案中の吹き出し 単色塗りつぶし">
            <a:extLst>
              <a:ext uri="{FF2B5EF4-FFF2-40B4-BE49-F238E27FC236}">
                <a16:creationId xmlns:a16="http://schemas.microsoft.com/office/drawing/2014/main" id="{26266C33-DDCD-B944-A27F-B1F61708627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0516135" y="5334238"/>
            <a:ext cx="1486415" cy="1486415"/>
          </a:xfrm>
          <a:prstGeom prst="rect">
            <a:avLst/>
          </a:prstGeom>
        </p:spPr>
      </p:pic>
      <p:pic>
        <p:nvPicPr>
          <p:cNvPr id="47" name="図 46">
            <a:extLst>
              <a:ext uri="{FF2B5EF4-FFF2-40B4-BE49-F238E27FC236}">
                <a16:creationId xmlns:a16="http://schemas.microsoft.com/office/drawing/2014/main" id="{85E6964B-7945-DD49-A7C9-4FA32DFD19D0}"/>
              </a:ext>
            </a:extLst>
          </p:cNvPr>
          <p:cNvPicPr>
            <a:picLocks noChangeAspect="1"/>
          </p:cNvPicPr>
          <p:nvPr/>
        </p:nvPicPr>
        <p:blipFill>
          <a:blip r:embed="rId25"/>
          <a:stretch>
            <a:fillRect/>
          </a:stretch>
        </p:blipFill>
        <p:spPr>
          <a:xfrm>
            <a:off x="8534078" y="5043665"/>
            <a:ext cx="1028975" cy="1116176"/>
          </a:xfrm>
          <a:prstGeom prst="rect">
            <a:avLst/>
          </a:prstGeom>
        </p:spPr>
      </p:pic>
    </p:spTree>
    <p:extLst>
      <p:ext uri="{BB962C8B-B14F-4D97-AF65-F5344CB8AC3E}">
        <p14:creationId xmlns:p14="http://schemas.microsoft.com/office/powerpoint/2010/main" val="74568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8DEC-04D8-2D46-A7D4-EF0518E7E308}"/>
              </a:ext>
            </a:extLst>
          </p:cNvPr>
          <p:cNvSpPr>
            <a:spLocks noGrp="1"/>
          </p:cNvSpPr>
          <p:nvPr>
            <p:ph type="title"/>
          </p:nvPr>
        </p:nvSpPr>
        <p:spPr/>
        <p:txBody>
          <a:bodyPr/>
          <a:lstStyle/>
          <a:p>
            <a:r>
              <a:rPr lang="en-US" dirty="0"/>
              <a:t>Reinvent the wheel</a:t>
            </a:r>
            <a:r>
              <a:rPr lang="ja-JP" altLang="en-US"/>
              <a:t>重造輪子</a:t>
            </a:r>
            <a:endParaRPr lang="en-US" dirty="0"/>
          </a:p>
        </p:txBody>
      </p:sp>
      <p:sp>
        <p:nvSpPr>
          <p:cNvPr id="3" name="Content Placeholder 2">
            <a:extLst>
              <a:ext uri="{FF2B5EF4-FFF2-40B4-BE49-F238E27FC236}">
                <a16:creationId xmlns:a16="http://schemas.microsoft.com/office/drawing/2014/main" id="{194B4B16-D4DD-9948-8E66-6A6D9729042E}"/>
              </a:ext>
            </a:extLst>
          </p:cNvPr>
          <p:cNvSpPr>
            <a:spLocks noGrp="1"/>
          </p:cNvSpPr>
          <p:nvPr>
            <p:ph idx="1"/>
          </p:nvPr>
        </p:nvSpPr>
        <p:spPr/>
        <p:txBody>
          <a:bodyPr>
            <a:normAutofit/>
          </a:bodyPr>
          <a:lstStyle/>
          <a:p>
            <a:pPr marL="457200" indent="-457200">
              <a:buFont typeface="Arial" panose="020B0604020202020204" pitchFamily="34" charset="0"/>
              <a:buChar char="•"/>
            </a:pPr>
            <a:r>
              <a:rPr lang="en-HK" altLang="ja-JP" dirty="0"/>
              <a:t>2021 </a:t>
            </a:r>
            <a:r>
              <a:rPr lang="ja-JP" altLang="en-US"/>
              <a:t>新企劃！</a:t>
            </a:r>
            <a:endParaRPr lang="en-HK" altLang="ja-JP" dirty="0"/>
          </a:p>
          <a:p>
            <a:pPr marL="457200" indent="-457200">
              <a:buFont typeface="Arial" panose="020B0604020202020204" pitchFamily="34" charset="0"/>
              <a:buChar char="•"/>
            </a:pPr>
            <a:r>
              <a:rPr lang="ja-JP" altLang="en-US"/>
              <a:t>本活動希望利用現時的應用程式去學習程式開發</a:t>
            </a:r>
            <a:r>
              <a:rPr lang="en-US" altLang="ja-JP" dirty="0"/>
              <a:t>, </a:t>
            </a:r>
            <a:r>
              <a:rPr lang="ja-JP" altLang="en-US"/>
              <a:t>從重造人家的程式</a:t>
            </a:r>
            <a:r>
              <a:rPr lang="en-US" altLang="ja-JP" dirty="0"/>
              <a:t>, </a:t>
            </a:r>
            <a:r>
              <a:rPr lang="ja-JP" altLang="en-US"/>
              <a:t>去理解運作過程。</a:t>
            </a:r>
            <a:endParaRPr lang="en-US" altLang="ja-JP" dirty="0"/>
          </a:p>
          <a:p>
            <a:pPr marL="457200" indent="-457200">
              <a:buFont typeface="Arial" panose="020B0604020202020204" pitchFamily="34" charset="0"/>
              <a:buChar char="•"/>
            </a:pPr>
            <a:r>
              <a:rPr lang="en-US" dirty="0" err="1"/>
              <a:t>當他日學有所成，不要浪費青春</a:t>
            </a:r>
            <a:r>
              <a:rPr lang="en-US" dirty="0"/>
              <a:t>。</a:t>
            </a:r>
          </a:p>
        </p:txBody>
      </p:sp>
    </p:spTree>
    <p:extLst>
      <p:ext uri="{BB962C8B-B14F-4D97-AF65-F5344CB8AC3E}">
        <p14:creationId xmlns:p14="http://schemas.microsoft.com/office/powerpoint/2010/main" val="280490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E22C-BD6A-0349-A735-31030494E0C7}"/>
              </a:ext>
            </a:extLst>
          </p:cNvPr>
          <p:cNvSpPr>
            <a:spLocks noGrp="1"/>
          </p:cNvSpPr>
          <p:nvPr>
            <p:ph type="title"/>
          </p:nvPr>
        </p:nvSpPr>
        <p:spPr/>
        <p:txBody>
          <a:bodyPr/>
          <a:lstStyle/>
          <a:p>
            <a:r>
              <a:rPr lang="en-US" dirty="0" err="1"/>
              <a:t>流程</a:t>
            </a:r>
            <a:endParaRPr lang="en-US" dirty="0"/>
          </a:p>
        </p:txBody>
      </p:sp>
      <p:sp>
        <p:nvSpPr>
          <p:cNvPr id="3" name="Content Placeholder 2">
            <a:extLst>
              <a:ext uri="{FF2B5EF4-FFF2-40B4-BE49-F238E27FC236}">
                <a16:creationId xmlns:a16="http://schemas.microsoft.com/office/drawing/2014/main" id="{06E2495E-E540-4F4D-B230-D3EEBE6A61DA}"/>
              </a:ext>
            </a:extLst>
          </p:cNvPr>
          <p:cNvSpPr>
            <a:spLocks noGrp="1"/>
          </p:cNvSpPr>
          <p:nvPr>
            <p:ph idx="1"/>
          </p:nvPr>
        </p:nvSpPr>
        <p:spPr>
          <a:xfrm>
            <a:off x="457200" y="1836136"/>
            <a:ext cx="10722932" cy="4351338"/>
          </a:xfrm>
        </p:spPr>
        <p:txBody>
          <a:bodyPr/>
          <a:lstStyle/>
          <a:p>
            <a:pPr marL="0" indent="0">
              <a:buNone/>
            </a:pPr>
            <a:r>
              <a:rPr lang="en-US" dirty="0"/>
              <a:t>30 </a:t>
            </a:r>
            <a:r>
              <a:rPr lang="en-US" dirty="0" err="1"/>
              <a:t>分鐘</a:t>
            </a:r>
            <a:r>
              <a:rPr lang="en-US" dirty="0"/>
              <a:t> </a:t>
            </a:r>
            <a:r>
              <a:rPr lang="en-US" dirty="0" err="1"/>
              <a:t>基礎講解，小程式學習</a:t>
            </a:r>
            <a:r>
              <a:rPr lang="en-US" dirty="0"/>
              <a:t> </a:t>
            </a:r>
          </a:p>
          <a:p>
            <a:pPr marL="0" indent="0">
              <a:buNone/>
            </a:pPr>
            <a:r>
              <a:rPr lang="en-US" dirty="0"/>
              <a:t>1小時 </a:t>
            </a:r>
            <a:r>
              <a:rPr lang="en-US" dirty="0" err="1"/>
              <a:t>落手做題目，小組研究</a:t>
            </a:r>
            <a:endParaRPr lang="en-US" dirty="0"/>
          </a:p>
        </p:txBody>
      </p:sp>
    </p:spTree>
    <p:extLst>
      <p:ext uri="{BB962C8B-B14F-4D97-AF65-F5344CB8AC3E}">
        <p14:creationId xmlns:p14="http://schemas.microsoft.com/office/powerpoint/2010/main" val="417478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8" name="Rectangle 26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19" name="Group 27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3" name="Straight Connector 27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0" name="Freeform: Shape 30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1" name="Freeform: Shape 30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2" name="Freeform: Shape 30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23" name="Group 30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0" name="Straight Connector 30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4" name="Rectangle 339">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264" name="Picture 145" descr="CPU with binary numbers and blueprint">
            <a:extLst>
              <a:ext uri="{FF2B5EF4-FFF2-40B4-BE49-F238E27FC236}">
                <a16:creationId xmlns:a16="http://schemas.microsoft.com/office/drawing/2014/main" id="{D9B8DA9C-190B-4507-8FB4-FF2432B3C0FA}"/>
              </a:ext>
            </a:extLst>
          </p:cNvPr>
          <p:cNvPicPr>
            <a:picLocks noChangeAspect="1"/>
          </p:cNvPicPr>
          <p:nvPr/>
        </p:nvPicPr>
        <p:blipFill rotWithShape="1">
          <a:blip r:embed="rId2"/>
          <a:srcRect/>
          <a:stretch/>
        </p:blipFill>
        <p:spPr>
          <a:xfrm>
            <a:off x="20" y="10"/>
            <a:ext cx="12191980" cy="6857989"/>
          </a:xfrm>
          <a:prstGeom prst="rect">
            <a:avLst/>
          </a:prstGeom>
        </p:spPr>
      </p:pic>
      <p:grpSp>
        <p:nvGrpSpPr>
          <p:cNvPr id="425" name="Group 341">
            <a:extLst>
              <a:ext uri="{FF2B5EF4-FFF2-40B4-BE49-F238E27FC236}">
                <a16:creationId xmlns:a16="http://schemas.microsoft.com/office/drawing/2014/main" id="{E299E832-D146-4687-88A1-FFB2D9CD07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3" name="Straight Connector 342">
              <a:extLst>
                <a:ext uri="{FF2B5EF4-FFF2-40B4-BE49-F238E27FC236}">
                  <a16:creationId xmlns:a16="http://schemas.microsoft.com/office/drawing/2014/main" id="{E865416E-03F8-41D5-B990-2911FA29A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686E1E3-1241-4AA2-A367-C7119C0C48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3897C712-5A4F-43EB-9CEA-220F5F0DA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EEB53BC4-9922-4FEF-8353-534848336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F4FDEA2D-ABFE-4720-A244-531CCA0ABD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93CA8723-4D9E-4722-9BE8-2C9821E30E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4C24E667-10C9-44C4-878A-C370377F9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05102688-674E-43F6-ABC3-4AE351E1D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0BDA0729-ED17-489A-AEAE-89B60BE0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FFEE5360-9A9D-4788-A560-35BAB29F3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05086894-C61B-4448-A330-99C40F1C1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83AD06EB-39E5-4D26-B2ED-6EF8646D05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915DA48D-BCBA-4A53-97A3-4CCF2F58AC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1D7A948D-328F-49D1-AF64-51DF9B19C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D7F605F-FD57-48CB-95AD-6196426598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638CE02A-DA6D-42CE-AE65-35873216D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4562FE60-E280-45A8-9D85-00BB73B61E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5DEEBA5B-B307-4E41-9397-402ED0BF72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A15CCDED-5405-45BC-824F-DD9ACF7352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0190AD4-C8CE-475C-B031-B135A61A5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8AFB7E4D-BFAD-46EB-832A-AD6ED848E2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CF9C3911-D2CC-4086-82E0-3AB46B7B9B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60D4ED45-A52C-4058-A1B0-2725C67233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6B40E485-93E7-461C-890F-85E7D6A9E2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E28923B-9D5C-4F68-AE61-AD3B0738B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1479B422-6C82-4016-B782-E666D15808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D77E6D5F-267B-471E-8B10-190045F11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03842B5D-D3DA-467F-AA3C-3C8A5566F0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63750A41-E0B6-4A67-B612-DEFBE85815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6" name="Freeform: Shape 372">
            <a:extLst>
              <a:ext uri="{FF2B5EF4-FFF2-40B4-BE49-F238E27FC236}">
                <a16:creationId xmlns:a16="http://schemas.microsoft.com/office/drawing/2014/main" id="{83C375E8-F6F8-46A9-AAA9-EDE318CA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79808" cy="3276600"/>
          </a:xfrm>
          <a:custGeom>
            <a:avLst/>
            <a:gdLst>
              <a:gd name="connsiteX0" fmla="*/ 8951169 w 12179808"/>
              <a:gd name="connsiteY0" fmla="*/ 21 h 2933519"/>
              <a:gd name="connsiteX1" fmla="*/ 11653845 w 12179808"/>
              <a:gd name="connsiteY1" fmla="*/ 146056 h 2933519"/>
              <a:gd name="connsiteX2" fmla="*/ 12178450 w 12179808"/>
              <a:gd name="connsiteY2" fmla="*/ 199538 h 2933519"/>
              <a:gd name="connsiteX3" fmla="*/ 12178450 w 12179808"/>
              <a:gd name="connsiteY3" fmla="*/ 1261956 h 2933519"/>
              <a:gd name="connsiteX4" fmla="*/ 12179808 w 12179808"/>
              <a:gd name="connsiteY4" fmla="*/ 1261956 h 2933519"/>
              <a:gd name="connsiteX5" fmla="*/ 12179808 w 12179808"/>
              <a:gd name="connsiteY5" fmla="*/ 2933519 h 2933519"/>
              <a:gd name="connsiteX6" fmla="*/ 0 w 12179808"/>
              <a:gd name="connsiteY6" fmla="*/ 2933519 h 2933519"/>
              <a:gd name="connsiteX7" fmla="*/ 0 w 12179808"/>
              <a:gd name="connsiteY7" fmla="*/ 1392987 h 2933519"/>
              <a:gd name="connsiteX8" fmla="*/ 0 w 12179808"/>
              <a:gd name="connsiteY8" fmla="*/ 1261956 h 2933519"/>
              <a:gd name="connsiteX9" fmla="*/ 0 w 12179808"/>
              <a:gd name="connsiteY9" fmla="*/ 703569 h 2933519"/>
              <a:gd name="connsiteX10" fmla="*/ 8951169 w 12179808"/>
              <a:gd name="connsiteY10" fmla="*/ 21 h 293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9808" h="2933519">
                <a:moveTo>
                  <a:pt x="8951169" y="21"/>
                </a:moveTo>
                <a:cubicBezTo>
                  <a:pt x="9704520" y="1107"/>
                  <a:pt x="10578586" y="43239"/>
                  <a:pt x="11653845" y="146056"/>
                </a:cubicBezTo>
                <a:lnTo>
                  <a:pt x="12178450" y="199538"/>
                </a:lnTo>
                <a:lnTo>
                  <a:pt x="12178450" y="1261956"/>
                </a:lnTo>
                <a:lnTo>
                  <a:pt x="12179808" y="1261956"/>
                </a:lnTo>
                <a:lnTo>
                  <a:pt x="12179808" y="2933519"/>
                </a:lnTo>
                <a:lnTo>
                  <a:pt x="0" y="2933519"/>
                </a:lnTo>
                <a:lnTo>
                  <a:pt x="0" y="1392987"/>
                </a:lnTo>
                <a:lnTo>
                  <a:pt x="0" y="1261956"/>
                </a:lnTo>
                <a:lnTo>
                  <a:pt x="0" y="703569"/>
                </a:lnTo>
                <a:cubicBezTo>
                  <a:pt x="4768989" y="703569"/>
                  <a:pt x="5812206" y="-4505"/>
                  <a:pt x="8951169" y="21"/>
                </a:cubicBez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EFAC8C93-7B36-5549-B083-713FC085CBF6}"/>
              </a:ext>
            </a:extLst>
          </p:cNvPr>
          <p:cNvSpPr>
            <a:spLocks noGrp="1"/>
          </p:cNvSpPr>
          <p:nvPr>
            <p:ph type="title"/>
          </p:nvPr>
        </p:nvSpPr>
        <p:spPr>
          <a:xfrm>
            <a:off x="1524000" y="381001"/>
            <a:ext cx="9144000" cy="1600200"/>
          </a:xfrm>
        </p:spPr>
        <p:txBody>
          <a:bodyPr vert="horz" lIns="91440" tIns="45720" rIns="91440" bIns="45720" rtlCol="0" anchor="b">
            <a:normAutofit/>
          </a:bodyPr>
          <a:lstStyle/>
          <a:p>
            <a:pPr algn="ctr"/>
            <a:r>
              <a:rPr lang="en-US" sz="5400"/>
              <a:t>Binary二進制</a:t>
            </a:r>
          </a:p>
        </p:txBody>
      </p:sp>
    </p:spTree>
    <p:extLst>
      <p:ext uri="{BB962C8B-B14F-4D97-AF65-F5344CB8AC3E}">
        <p14:creationId xmlns:p14="http://schemas.microsoft.com/office/powerpoint/2010/main" val="436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6" name="Rectangle 165">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8" name="Rectangle 167">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0" name="Right Triangle 169">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3" name="Straight Connector 172">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055B1BF-09A5-2344-AB88-4F6F14B1E82A}"/>
              </a:ext>
            </a:extLst>
          </p:cNvPr>
          <p:cNvSpPr>
            <a:spLocks noGrp="1"/>
          </p:cNvSpPr>
          <p:nvPr>
            <p:ph type="title"/>
          </p:nvPr>
        </p:nvSpPr>
        <p:spPr>
          <a:xfrm>
            <a:off x="457201" y="720772"/>
            <a:ext cx="3733078" cy="5531079"/>
          </a:xfrm>
        </p:spPr>
        <p:txBody>
          <a:bodyPr vert="horz" lIns="91440" tIns="45720" rIns="91440" bIns="45720" rtlCol="0" anchor="ctr">
            <a:normAutofit/>
          </a:bodyPr>
          <a:lstStyle/>
          <a:p>
            <a:r>
              <a:rPr lang="en-US" sz="3400" kern="1200">
                <a:latin typeface="+mj-lt"/>
                <a:ea typeface="+mj-ea"/>
                <a:cs typeface="+mj-cs"/>
              </a:rPr>
              <a:t>1,2,4,8,16,64,128…</a:t>
            </a:r>
            <a:br>
              <a:rPr lang="en-US" sz="3400" kern="1200">
                <a:latin typeface="+mj-lt"/>
                <a:ea typeface="+mj-ea"/>
                <a:cs typeface="+mj-cs"/>
              </a:rPr>
            </a:br>
            <a:r>
              <a:rPr lang="en-US" sz="3400" kern="1200">
                <a:latin typeface="+mj-lt"/>
                <a:ea typeface="+mj-ea"/>
                <a:cs typeface="+mj-cs"/>
              </a:rPr>
              <a:t>2^0 … 2^(n-1)</a:t>
            </a:r>
          </a:p>
        </p:txBody>
      </p:sp>
      <p:sp>
        <p:nvSpPr>
          <p:cNvPr id="203"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160" name="TextBox 3">
            <a:extLst>
              <a:ext uri="{FF2B5EF4-FFF2-40B4-BE49-F238E27FC236}">
                <a16:creationId xmlns:a16="http://schemas.microsoft.com/office/drawing/2014/main" id="{782DC03F-DCB1-4616-9CBA-067A5D2671F0}"/>
              </a:ext>
            </a:extLst>
          </p:cNvPr>
          <p:cNvGraphicFramePr/>
          <p:nvPr>
            <p:extLst>
              <p:ext uri="{D42A27DB-BD31-4B8C-83A1-F6EECF244321}">
                <p14:modId xmlns:p14="http://schemas.microsoft.com/office/powerpoint/2010/main" val="717405667"/>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94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ineVTI">
  <a:themeElements>
    <a:clrScheme name="AnalogousFromDarkSeedLeftStep">
      <a:dk1>
        <a:srgbClr val="000000"/>
      </a:dk1>
      <a:lt1>
        <a:srgbClr val="FFFFFF"/>
      </a:lt1>
      <a:dk2>
        <a:srgbClr val="392023"/>
      </a:dk2>
      <a:lt2>
        <a:srgbClr val="E2E2E8"/>
      </a:lt2>
      <a:accent1>
        <a:srgbClr val="A6A541"/>
      </a:accent1>
      <a:accent2>
        <a:srgbClr val="B17F3B"/>
      </a:accent2>
      <a:accent3>
        <a:srgbClr val="C35F4D"/>
      </a:accent3>
      <a:accent4>
        <a:srgbClr val="B13B5A"/>
      </a:accent4>
      <a:accent5>
        <a:srgbClr val="C34D9D"/>
      </a:accent5>
      <a:accent6>
        <a:srgbClr val="A63BB1"/>
      </a:accent6>
      <a:hlink>
        <a:srgbClr val="BF3F80"/>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3872</TotalTime>
  <Words>978</Words>
  <Application>Microsoft Macintosh PowerPoint</Application>
  <PresentationFormat>Widescreen</PresentationFormat>
  <Paragraphs>107</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Chiron Sans HK</vt:lpstr>
      <vt:lpstr>Chiron Sans HK Medium</vt:lpstr>
      <vt:lpstr>Arial</vt:lpstr>
      <vt:lpstr>Avenir Next LT Pro</vt:lpstr>
      <vt:lpstr>Calibri</vt:lpstr>
      <vt:lpstr>Posterama</vt:lpstr>
      <vt:lpstr>SineVTI</vt:lpstr>
      <vt:lpstr>PowerPoint Presentation</vt:lpstr>
      <vt:lpstr>Download</vt:lpstr>
      <vt:lpstr>Open Source Hong Kong 開源香港</vt:lpstr>
      <vt:lpstr>自我介紹 Calvin Tsang calvin@opensource.hk</vt:lpstr>
      <vt:lpstr>PowerPoint Presentation</vt:lpstr>
      <vt:lpstr>Reinvent the wheel重造輪子</vt:lpstr>
      <vt:lpstr>流程</vt:lpstr>
      <vt:lpstr>Binary二進制</vt:lpstr>
      <vt:lpstr>1,2,4,8,16,64,128… 2^0 … 2^(n-1)</vt:lpstr>
      <vt:lpstr>Example (binary-&gt;decimal)</vt:lpstr>
      <vt:lpstr>Example (dec &gt; bin)</vt:lpstr>
      <vt:lpstr>Warm up</vt:lpstr>
      <vt:lpstr>Oct, Hex</vt:lpstr>
      <vt:lpstr>Coding</vt:lpstr>
      <vt:lpstr>Python</vt:lpstr>
      <vt:lpstr>Python (more)</vt:lpstr>
      <vt:lpstr>Hello World</vt:lpstr>
      <vt:lpstr>Python Indentation</vt:lpstr>
      <vt:lpstr>Looping -1</vt:lpstr>
      <vt:lpstr>Looping -2</vt:lpstr>
      <vt:lpstr>Looping when finished</vt:lpstr>
      <vt:lpstr>Exercise</vt:lpstr>
      <vt:lpstr>PowerPoint Presentation</vt:lpstr>
      <vt:lpstr>Python Variables</vt:lpstr>
      <vt:lpstr>Conditions</vt:lpstr>
      <vt:lpstr>If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Calvin</dc:title>
  <dc:creator>Tsang Yin Lun</dc:creator>
  <cp:lastModifiedBy>Tsang Yin Lun</cp:lastModifiedBy>
  <cp:revision>82</cp:revision>
  <dcterms:created xsi:type="dcterms:W3CDTF">2021-03-08T15:41:16Z</dcterms:created>
  <dcterms:modified xsi:type="dcterms:W3CDTF">2021-03-11T08:13:37Z</dcterms:modified>
</cp:coreProperties>
</file>