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8" r:id="rId9"/>
    <p:sldId id="267" r:id="rId10"/>
    <p:sldId id="270" r:id="rId11"/>
    <p:sldId id="269" r:id="rId12"/>
    <p:sldId id="271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/>
    <p:restoredTop sz="96654"/>
  </p:normalViewPr>
  <p:slideViewPr>
    <p:cSldViewPr snapToGrid="0" snapToObjects="1">
      <p:cViewPr varScale="1">
        <p:scale>
          <a:sx n="145" d="100"/>
          <a:sy n="145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4D1-C27C-EA49-A2D4-3F5044F8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DC5E8-2314-8F47-A225-62589530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1976-A277-864D-942B-353D7A35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96FA-8894-D049-B603-D7E1AFE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19B3-CFEF-4548-A44D-F6533E7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5EB-53E8-6A4C-8998-CE1D5E3D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3090B-4F5C-3346-BFF9-C0499EF44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B232-AA85-2948-9FA3-AB348E56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56F5-F3DE-6445-BD06-BE2EBE7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AC74-AAB7-904D-BA22-2A2911FF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4CA52-4647-E94F-8AFF-86487851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86F08-A93E-124A-ABBE-69A1B234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16BF-B52E-AA4C-8D30-3DF6565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FC07-789F-804B-B227-A16659D0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1B3B-BFB9-F34E-83CA-EC483B0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8A2C-7F43-2F4A-996A-409B0044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35C-DDC0-6A4F-915F-AEE2ADE8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3B41-283B-DC44-AFB6-3FCAF0D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68B8-2696-C144-8C4A-1C095C1B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A650-A1BE-6346-8A4A-224C73FC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1AF5-B54D-B843-A5A9-7E154D1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F881-DEF3-B047-B1E4-860590ED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50BE-3F98-E046-BBBE-3D44A9EE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31AD-6514-544B-B47F-DCB87D74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CE32-DE97-0348-8FAC-7C658936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7FC2-2AF2-C448-B2CB-D08AA619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F5F4-6237-DE47-9C2D-4CF0D88B7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334E-C417-4347-B7A9-77013A652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4EC6-0395-D144-ABB3-5523896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7101-36BD-3C4B-8F90-D66FCE86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5F75-6063-CA48-A392-BE12B81F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1A3E-4D5F-9143-B553-264A89B5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AA67-2CF7-4447-BA12-AF751D6A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6722C-746B-664F-8173-BFDBE536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D5FEB-B146-354E-B44C-AA3340B1F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2027F-A21A-C348-8BF5-6816B0EB7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E92F8-01F9-EE4A-ADAB-BEA5FE7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80D58-7F5F-6C42-ACCD-FC4DB288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E956C-B7A7-B142-8EBB-F23B954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D818-62DD-7845-97D0-7B499BC5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51763-CAEE-3549-AEAF-50C607C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F9485-35B1-ED40-A84C-92618A8E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7EB0A-EB71-684C-8958-A6C800AA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EC2D2-275F-1E45-93A8-CFE37CC3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CF80E-A807-6D4F-B34F-BE7D8058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20A59-DEF4-854A-88F4-5D92419A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1E12-FBB1-EC46-A7C1-626F4EDD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A5E9-CDBE-864A-8695-D1E2F598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CEC43-3885-4D42-AFFE-506895485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DA78-EF0B-B447-B9D4-99EA957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DD9C-460B-1243-9239-AE75C163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70F8-D9FE-334B-9CB0-C74320FC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F77-A641-0049-832E-E0E8627E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9E056-2BCD-D145-A0D0-E9B62B6C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38755-FEE4-444F-A1B0-BCAD8DA6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B4AA-A2C4-1F42-8191-09DE4DAF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6164-8E87-2048-88D4-68BBF71A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BBA8B-C406-2243-B567-56C3CE01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F2176-776D-BE4F-99F7-1D334B1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46D0-576E-504D-92EE-EFD651E1B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1D6B-B278-A642-B52E-FAE2B096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9797-BDE5-2946-83F9-FB91B81D9F7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9905-A1D8-F047-8FBF-37BC52026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DC8C-6435-9843-92BF-52DEC0C8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EA36-CDF2-154A-A54D-79C48E08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E10BD91-541C-F848-A221-7FEB6ECF0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45" b="1755"/>
          <a:stretch/>
        </p:blipFill>
        <p:spPr>
          <a:xfrm>
            <a:off x="20" y="-1294967"/>
            <a:ext cx="12191980" cy="685798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BD525ED-9438-2840-8793-90522752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6952" y="4429919"/>
            <a:ext cx="9144000" cy="2387600"/>
          </a:xfrm>
        </p:spPr>
        <p:txBody>
          <a:bodyPr/>
          <a:lstStyle/>
          <a:p>
            <a:r>
              <a:rPr lang="en-US" dirty="0"/>
              <a:t>20210413-2</a:t>
            </a:r>
          </a:p>
        </p:txBody>
      </p:sp>
      <p:sp>
        <p:nvSpPr>
          <p:cNvPr id="45" name="Subtitle 44">
            <a:extLst>
              <a:ext uri="{FF2B5EF4-FFF2-40B4-BE49-F238E27FC236}">
                <a16:creationId xmlns:a16="http://schemas.microsoft.com/office/drawing/2014/main" id="{ED480F42-29D2-3741-AB37-916EC3E84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 descr="Blue digital binary data on a screen">
            <a:extLst>
              <a:ext uri="{FF2B5EF4-FFF2-40B4-BE49-F238E27FC236}">
                <a16:creationId xmlns:a16="http://schemas.microsoft.com/office/drawing/2014/main" id="{D85F2B74-46E0-47E1-9BDA-2FB9E0826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BFACE-FF8F-A641-9494-EA7BFA5E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6681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6A6B-BA82-9142-866B-1632286E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9D22-2E15-7347-95DF-992A9F91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  <a:p>
            <a:r>
              <a:rPr lang="en-US" dirty="0"/>
              <a:t>Python Env Setup</a:t>
            </a:r>
          </a:p>
        </p:txBody>
      </p:sp>
    </p:spTree>
    <p:extLst>
      <p:ext uri="{BB962C8B-B14F-4D97-AF65-F5344CB8AC3E}">
        <p14:creationId xmlns:p14="http://schemas.microsoft.com/office/powerpoint/2010/main" val="315981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DA63-CA71-5346-A724-C7E63AB5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E0A-2475-0846-BF05-713915F4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Variables are containers for storing data values.</a:t>
            </a:r>
          </a:p>
          <a:p>
            <a:r>
              <a:rPr lang="en-HK" dirty="0"/>
              <a:t>Python has no command for declaring a variable.</a:t>
            </a:r>
          </a:p>
          <a:p>
            <a:r>
              <a:rPr lang="en-HK" dirty="0"/>
              <a:t>Variable names are case-sensitive.</a:t>
            </a:r>
          </a:p>
          <a:p>
            <a:endParaRPr lang="en-HK" dirty="0"/>
          </a:p>
          <a:p>
            <a:r>
              <a:rPr lang="en-HK" dirty="0"/>
              <a:t>x = 5</a:t>
            </a:r>
            <a:br>
              <a:rPr lang="en-HK" dirty="0"/>
            </a:br>
            <a:r>
              <a:rPr lang="en-HK" dirty="0"/>
              <a:t>y = "John"</a:t>
            </a:r>
            <a:br>
              <a:rPr lang="en-HK" dirty="0"/>
            </a:br>
            <a:r>
              <a:rPr lang="en-HK" dirty="0"/>
              <a:t>print(x)</a:t>
            </a:r>
            <a:br>
              <a:rPr lang="en-HK" dirty="0"/>
            </a:br>
            <a:r>
              <a:rPr lang="en-HK" dirty="0"/>
              <a:t>print(y)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9E37-AF00-DF42-A209-E6EC83B1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9446-E606-E34C-863F-54D417B9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variable can have a short name (like x and y) or a more descriptive name (age, </a:t>
            </a:r>
            <a:r>
              <a:rPr lang="en-HK" dirty="0" err="1"/>
              <a:t>carname</a:t>
            </a:r>
            <a:r>
              <a:rPr lang="en-HK" dirty="0"/>
              <a:t>, </a:t>
            </a:r>
            <a:r>
              <a:rPr lang="en-HK" dirty="0" err="1"/>
              <a:t>total_volume</a:t>
            </a:r>
            <a:r>
              <a:rPr lang="en-HK" dirty="0"/>
              <a:t>). Rules for Python </a:t>
            </a:r>
            <a:r>
              <a:rPr lang="en-HK" dirty="0" err="1"/>
              <a:t>variables:A</a:t>
            </a:r>
            <a:r>
              <a:rPr lang="en-HK" dirty="0"/>
              <a:t> variable name must start with a letter or the underscore character</a:t>
            </a:r>
          </a:p>
          <a:p>
            <a:r>
              <a:rPr lang="en-HK" dirty="0"/>
              <a:t>A variable name cannot start with a number</a:t>
            </a:r>
          </a:p>
          <a:p>
            <a:r>
              <a:rPr lang="en-HK" dirty="0"/>
              <a:t>A variable name can only contain alpha-numeric characters and underscores (A-z, 0-9, and _ )</a:t>
            </a:r>
          </a:p>
          <a:p>
            <a:r>
              <a:rPr lang="en-HK" dirty="0"/>
              <a:t>Variable names are case-sensitive (age, Age and AGE are three different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6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D74A-4B02-E744-92D9-627C091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-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0B6C-9A66-7548-A944-B538D0EE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x = str(3)    # x will be '3'</a:t>
            </a:r>
            <a:br>
              <a:rPr lang="en-HK" dirty="0"/>
            </a:br>
            <a:r>
              <a:rPr lang="en-HK" dirty="0"/>
              <a:t>y = int(3)    # y will be 3</a:t>
            </a:r>
            <a:br>
              <a:rPr lang="en-HK" dirty="0"/>
            </a:br>
            <a:r>
              <a:rPr lang="en-HK" dirty="0"/>
              <a:t>z = float(3)  # z will be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6900-1DBE-164E-809B-5758DDB8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Get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05D9-5D99-FD42-B349-4B85EFAB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x = 5</a:t>
            </a:r>
            <a:br>
              <a:rPr lang="en-HK" dirty="0"/>
            </a:br>
            <a:r>
              <a:rPr lang="en-HK" dirty="0"/>
              <a:t>y = "John"</a:t>
            </a:r>
            <a:br>
              <a:rPr lang="en-HK" dirty="0"/>
            </a:br>
            <a:r>
              <a:rPr lang="en-HK" dirty="0"/>
              <a:t>print(type(x))</a:t>
            </a:r>
            <a:br>
              <a:rPr lang="en-HK" dirty="0"/>
            </a:br>
            <a:r>
              <a:rPr lang="en-HK" dirty="0"/>
              <a:t>print(type(y))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0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15B5-3E94-A449-A6BE-5BA6401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HK" dirty="0"/>
              <a:t>Python Data Types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4E1434-A9B0-0348-AA5E-3A3DB787D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205250"/>
              </p:ext>
            </p:extLst>
          </p:nvPr>
        </p:nvGraphicFramePr>
        <p:xfrm>
          <a:off x="1000874" y="2469058"/>
          <a:ext cx="10190252" cy="3450510"/>
        </p:xfrm>
        <a:graphic>
          <a:graphicData uri="http://schemas.openxmlformats.org/drawingml/2006/table">
            <a:tbl>
              <a:tblPr/>
              <a:tblGrid>
                <a:gridCol w="2709689">
                  <a:extLst>
                    <a:ext uri="{9D8B030D-6E8A-4147-A177-3AD203B41FA5}">
                      <a16:colId xmlns:a16="http://schemas.microsoft.com/office/drawing/2014/main" val="1677415960"/>
                    </a:ext>
                  </a:extLst>
                </a:gridCol>
                <a:gridCol w="7480563">
                  <a:extLst>
                    <a:ext uri="{9D8B030D-6E8A-4147-A177-3AD203B41FA5}">
                      <a16:colId xmlns:a16="http://schemas.microsoft.com/office/drawing/2014/main" val="3098757057"/>
                    </a:ext>
                  </a:extLst>
                </a:gridCol>
              </a:tblGrid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Text Type: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str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0726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Numeric Types: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int, float, complex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90337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Sequence Types: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list, tuple, range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09812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Mapping Type: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dict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404441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Set Types: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set, frozenset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70380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Boolean Type: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bool</a:t>
                      </a: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783975"/>
                  </a:ext>
                </a:extLst>
              </a:tr>
              <a:tr h="492930"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>
                          <a:effectLst/>
                        </a:rPr>
                        <a:t>Binary Types:</a:t>
                      </a:r>
                    </a:p>
                  </a:txBody>
                  <a:tcPr marL="157999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800" dirty="0">
                          <a:effectLst/>
                        </a:rPr>
                        <a:t>bytes, </a:t>
                      </a:r>
                      <a:r>
                        <a:rPr lang="en-HK" sz="1800" dirty="0" err="1">
                          <a:effectLst/>
                        </a:rPr>
                        <a:t>bytearray</a:t>
                      </a:r>
                      <a:r>
                        <a:rPr lang="en-HK" sz="1800" dirty="0">
                          <a:effectLst/>
                        </a:rPr>
                        <a:t>, </a:t>
                      </a:r>
                      <a:r>
                        <a:rPr lang="en-HK" sz="1800" dirty="0" err="1">
                          <a:effectLst/>
                        </a:rPr>
                        <a:t>memoryview</a:t>
                      </a:r>
                      <a:endParaRPr lang="en-HK" sz="1800" dirty="0">
                        <a:effectLst/>
                      </a:endParaRPr>
                    </a:p>
                  </a:txBody>
                  <a:tcPr marL="79001" marR="79001" marT="79001" marB="790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4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7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4CB-70A6-6842-A699-B0BC9231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data type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93BA1A-C8BD-2C40-971C-F4FE10091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988812"/>
              </p:ext>
            </p:extLst>
          </p:nvPr>
        </p:nvGraphicFramePr>
        <p:xfrm>
          <a:off x="838200" y="1690688"/>
          <a:ext cx="10863020" cy="4586130"/>
        </p:xfrm>
        <a:graphic>
          <a:graphicData uri="http://schemas.openxmlformats.org/drawingml/2006/table">
            <a:tbl>
              <a:tblPr/>
              <a:tblGrid>
                <a:gridCol w="5431510">
                  <a:extLst>
                    <a:ext uri="{9D8B030D-6E8A-4147-A177-3AD203B41FA5}">
                      <a16:colId xmlns:a16="http://schemas.microsoft.com/office/drawing/2014/main" val="1561923891"/>
                    </a:ext>
                  </a:extLst>
                </a:gridCol>
                <a:gridCol w="5431510">
                  <a:extLst>
                    <a:ext uri="{9D8B030D-6E8A-4147-A177-3AD203B41FA5}">
                      <a16:colId xmlns:a16="http://schemas.microsoft.com/office/drawing/2014/main" val="2586353874"/>
                    </a:ext>
                  </a:extLst>
                </a:gridCol>
              </a:tblGrid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dirty="0">
                          <a:effectLst/>
                          <a:latin typeface="Consolas" panose="020B0609020204030204" pitchFamily="49" charset="0"/>
                        </a:rPr>
                        <a:t>x = "Hello World"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str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89268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20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dirty="0">
                          <a:effectLst/>
                        </a:rPr>
                        <a:t>int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50985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dirty="0">
                          <a:effectLst/>
                          <a:latin typeface="Consolas" panose="020B0609020204030204" pitchFamily="49" charset="0"/>
                        </a:rPr>
                        <a:t>x = 20.5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float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48557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1j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complex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19807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["apple", "banana", "cherry"]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list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26110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("apple", "banana", "cherry")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tuple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68608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range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19788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{"name" : "John", "age" : 36}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dict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49480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{"apple", "banana", "cherry"}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</a:rPr>
                        <a:t>set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68269"/>
                  </a:ext>
                </a:extLst>
              </a:tr>
              <a:tr h="458613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>
                          <a:effectLst/>
                          <a:latin typeface="Consolas" panose="020B0609020204030204" pitchFamily="49" charset="0"/>
                        </a:rPr>
                        <a:t>x = True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 marL="57802" marR="57802" marT="28901" marB="289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327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9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3E71-C222-7241-AAA4-A84536C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B577-87BF-FC40-BFF0-2AC37B46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x = 1    # int</a:t>
            </a:r>
            <a:br>
              <a:rPr lang="en-HK" dirty="0"/>
            </a:br>
            <a:r>
              <a:rPr lang="en-HK" dirty="0"/>
              <a:t>y = 2.8  # float</a:t>
            </a:r>
            <a:br>
              <a:rPr lang="en-HK" dirty="0"/>
            </a:br>
            <a:r>
              <a:rPr lang="en-HK" dirty="0"/>
              <a:t>z = 1j   #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29B-CA4A-5A48-B10A-99CEE16C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Strings</a:t>
            </a:r>
            <a:br>
              <a:rPr lang="en-HK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8ED5-B36E-DB41-B7A6-0A7124A0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Strings in python are surrounded by either single quotation marks, or double quotation marks.</a:t>
            </a:r>
          </a:p>
          <a:p>
            <a:r>
              <a:rPr lang="en-HK" dirty="0"/>
              <a:t>'hello' is the same as "hello".</a:t>
            </a:r>
          </a:p>
          <a:p>
            <a:endParaRPr lang="en-US" dirty="0"/>
          </a:p>
          <a:p>
            <a:r>
              <a:rPr lang="en-HK" dirty="0"/>
              <a:t>print("Hello")</a:t>
            </a:r>
            <a:br>
              <a:rPr lang="en-HK" dirty="0"/>
            </a:br>
            <a:r>
              <a:rPr lang="en-HK" dirty="0"/>
              <a:t>print('Hello')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2C2-E5F6-5F45-89CB-B5270D5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0E3F-92DD-3043-9282-FC3AC6A3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Anaconda: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AOB</a:t>
            </a:r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Slide: `1 http://</a:t>
            </a:r>
            <a:r>
              <a:rPr lang="en-US" dirty="0" err="1"/>
              <a:t>bit.ly</a:t>
            </a:r>
            <a:r>
              <a:rPr lang="en-US" dirty="0"/>
              <a:t>/reinvent_ch2</a:t>
            </a:r>
          </a:p>
        </p:txBody>
      </p:sp>
    </p:spTree>
    <p:extLst>
      <p:ext uri="{BB962C8B-B14F-4D97-AF65-F5344CB8AC3E}">
        <p14:creationId xmlns:p14="http://schemas.microsoft.com/office/powerpoint/2010/main" val="357433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F63-1E4D-2A4F-BA15-75CFF222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8C88-BCDF-E941-8EAC-0BC5E03E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 x in "banana":</a:t>
            </a:r>
            <a:br>
              <a:rPr lang="en-HK" dirty="0"/>
            </a:br>
            <a:r>
              <a:rPr lang="en-HK" dirty="0"/>
              <a:t>  print(x)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a = "Hello, World!"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len</a:t>
            </a:r>
            <a:r>
              <a:rPr lang="en-HK" dirty="0"/>
              <a:t>(a))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F3E-6521-A04D-B00C-3F3E6494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8855-4B86-5A4A-8A0B-A9D69995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txt = "The best things in life are free!"</a:t>
            </a:r>
            <a:br>
              <a:rPr lang="en-HK" dirty="0"/>
            </a:br>
            <a:r>
              <a:rPr lang="en-HK" dirty="0"/>
              <a:t>print("free" in txt)</a:t>
            </a:r>
          </a:p>
          <a:p>
            <a:endParaRPr lang="en-HK" dirty="0"/>
          </a:p>
          <a:p>
            <a:r>
              <a:rPr lang="en-HK" dirty="0"/>
              <a:t>txt = "The best things in life are free!"</a:t>
            </a:r>
            <a:br>
              <a:rPr lang="en-HK" dirty="0"/>
            </a:br>
            <a:r>
              <a:rPr lang="en-HK" dirty="0"/>
              <a:t>print(expensive" not in txt)</a:t>
            </a:r>
          </a:p>
          <a:p>
            <a:endParaRPr lang="en-HK" dirty="0"/>
          </a:p>
          <a:p>
            <a:r>
              <a:rPr lang="en-HK" dirty="0"/>
              <a:t>b = "Hello, World!"</a:t>
            </a:r>
            <a:br>
              <a:rPr lang="en-HK" dirty="0"/>
            </a:br>
            <a:r>
              <a:rPr lang="en-HK" dirty="0"/>
              <a:t>print(b[2:5])</a:t>
            </a:r>
          </a:p>
        </p:txBody>
      </p:sp>
    </p:spTree>
    <p:extLst>
      <p:ext uri="{BB962C8B-B14F-4D97-AF65-F5344CB8AC3E}">
        <p14:creationId xmlns:p14="http://schemas.microsoft.com/office/powerpoint/2010/main" val="88118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5F63-F6F0-964C-97E2-715727F3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B5C-21A3-764E-B648-26F8FBC6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= "Hello, World!"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a.replace</a:t>
            </a:r>
            <a:r>
              <a:rPr lang="en-HK" dirty="0"/>
              <a:t>("H", "J"))</a:t>
            </a:r>
          </a:p>
          <a:p>
            <a:endParaRPr lang="en-HK" dirty="0"/>
          </a:p>
          <a:p>
            <a:r>
              <a:rPr lang="en-HK" dirty="0"/>
              <a:t>a = "Hello, World!"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a.split</a:t>
            </a:r>
            <a:r>
              <a:rPr lang="en-HK" dirty="0"/>
              <a:t>(",")) 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34735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7FA8-DE98-5646-AEB3-21D65BF1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D616-E1B9-D849-B3BA-D1859408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= "Hello"</a:t>
            </a:r>
            <a:br>
              <a:rPr lang="en-HK" dirty="0"/>
            </a:br>
            <a:r>
              <a:rPr lang="en-HK" dirty="0"/>
              <a:t>b = "World"</a:t>
            </a:r>
            <a:br>
              <a:rPr lang="en-HK" dirty="0"/>
            </a:br>
            <a:r>
              <a:rPr lang="en-HK" dirty="0"/>
              <a:t>c = a + " " + b</a:t>
            </a:r>
            <a:br>
              <a:rPr lang="en-HK" dirty="0"/>
            </a:br>
            <a:r>
              <a:rPr lang="en-HK" dirty="0"/>
              <a:t>print(c)</a:t>
            </a:r>
          </a:p>
          <a:p>
            <a:endParaRPr lang="en-HK" dirty="0"/>
          </a:p>
          <a:p>
            <a:r>
              <a:rPr lang="en-HK" dirty="0"/>
              <a:t>quantity = 3</a:t>
            </a:r>
            <a:br>
              <a:rPr lang="en-HK" dirty="0"/>
            </a:br>
            <a:r>
              <a:rPr lang="en-HK" dirty="0" err="1"/>
              <a:t>itemno</a:t>
            </a:r>
            <a:r>
              <a:rPr lang="en-HK" dirty="0"/>
              <a:t> = 567</a:t>
            </a:r>
            <a:br>
              <a:rPr lang="en-HK" dirty="0"/>
            </a:br>
            <a:r>
              <a:rPr lang="en-HK" dirty="0"/>
              <a:t>price = 49.95</a:t>
            </a:r>
            <a:br>
              <a:rPr lang="en-HK" dirty="0"/>
            </a:br>
            <a:r>
              <a:rPr lang="en-HK" dirty="0" err="1"/>
              <a:t>myorder</a:t>
            </a:r>
            <a:r>
              <a:rPr lang="en-HK" dirty="0"/>
              <a:t> = "I want {} pieces of item {} for {} dollars."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myorder.format</a:t>
            </a:r>
            <a:r>
              <a:rPr lang="en-HK" dirty="0"/>
              <a:t>(quantity, </a:t>
            </a:r>
            <a:r>
              <a:rPr lang="en-HK" dirty="0" err="1"/>
              <a:t>itemno</a:t>
            </a:r>
            <a:r>
              <a:rPr lang="en-HK" dirty="0"/>
              <a:t>, price))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B0F5-D32E-8445-B961-F514CFA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EFEC-BFC0-714D-BE75-D6ABEA1B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Given Apple $5, Banana $14, Orange $6</a:t>
            </a:r>
            <a:br>
              <a:rPr lang="en-US" dirty="0"/>
            </a:br>
            <a:r>
              <a:rPr lang="en-US" dirty="0"/>
              <a:t>Calculate the summation for 12 pc Apple, 15 pc Banana, 21 pc Orange</a:t>
            </a:r>
            <a:br>
              <a:rPr lang="en-US" dirty="0"/>
            </a:br>
            <a:r>
              <a:rPr lang="en-US" dirty="0"/>
              <a:t>Print the price with 1 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Apple discounted 5%, Banana discounted 15% but Orange increased 10%, please  renew the reasonable price in 1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If I have budget $400, I want to buy 14 pc Apple, 20 pc Banana, 52 pc Orange, how much is owed?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5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B0F5-D32E-8445-B961-F514CFA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EFEC-BFC0-714D-BE75-D6ABEA1B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If I have $200 and want to buy and share the fruits to 3 children *FAIRLY. How many Apple, Banana and Orange that I should buy and how much dollar remaining.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How about I have $333 budget? (Change the input from $200 to $333)</a:t>
            </a:r>
          </a:p>
          <a:p>
            <a:pPr marL="0" indent="0">
              <a:buNone/>
            </a:pPr>
            <a:r>
              <a:rPr lang="en-US" dirty="0"/>
              <a:t>Given “</a:t>
            </a:r>
            <a:r>
              <a:rPr lang="en-HK" dirty="0"/>
              <a:t>print('Enter your budget:’)</a:t>
            </a:r>
            <a:br>
              <a:rPr lang="en-HK" dirty="0"/>
            </a:br>
            <a:r>
              <a:rPr lang="en-HK" dirty="0"/>
              <a:t>budget = input()”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3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DD4-568B-1446-A609-63AA358C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Arithmetic Operator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DB5BF4-6FFC-FD47-A433-2C0926BA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12290"/>
              </p:ext>
            </p:extLst>
          </p:nvPr>
        </p:nvGraphicFramePr>
        <p:xfrm>
          <a:off x="582424" y="1969550"/>
          <a:ext cx="11433113" cy="4351040"/>
        </p:xfrm>
        <a:graphic>
          <a:graphicData uri="http://schemas.openxmlformats.org/drawingml/2006/table">
            <a:tbl>
              <a:tblPr/>
              <a:tblGrid>
                <a:gridCol w="3175861">
                  <a:extLst>
                    <a:ext uri="{9D8B030D-6E8A-4147-A177-3AD203B41FA5}">
                      <a16:colId xmlns:a16="http://schemas.microsoft.com/office/drawing/2014/main" val="1075462639"/>
                    </a:ext>
                  </a:extLst>
                </a:gridCol>
                <a:gridCol w="4446176">
                  <a:extLst>
                    <a:ext uri="{9D8B030D-6E8A-4147-A177-3AD203B41FA5}">
                      <a16:colId xmlns:a16="http://schemas.microsoft.com/office/drawing/2014/main" val="2233369794"/>
                    </a:ext>
                  </a:extLst>
                </a:gridCol>
                <a:gridCol w="3811076">
                  <a:extLst>
                    <a:ext uri="{9D8B030D-6E8A-4147-A177-3AD203B41FA5}">
                      <a16:colId xmlns:a16="http://schemas.microsoft.com/office/drawing/2014/main" val="4065211773"/>
                    </a:ext>
                  </a:extLst>
                </a:gridCol>
              </a:tblGrid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Operator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Name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Example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473117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+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Addition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+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77520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-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Subtraction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-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00478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*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Multiplication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*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92841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/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Division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/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0288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%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Modulus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%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02833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**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Exponentiation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**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67725"/>
                  </a:ext>
                </a:extLst>
              </a:tr>
              <a:tr h="543880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//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Floor division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 dirty="0">
                          <a:effectLst/>
                        </a:rPr>
                        <a:t>x // y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46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7669F69-2FBB-B648-BA9F-16EC1EDE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24" y="1969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7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0541-B4A9-7644-9197-FCE6AD53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Python Assignment 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E1C4A-9D7A-D345-A4D4-373684DD6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255306"/>
              </p:ext>
            </p:extLst>
          </p:nvPr>
        </p:nvGraphicFramePr>
        <p:xfrm>
          <a:off x="1832810" y="1039353"/>
          <a:ext cx="9113514" cy="5615932"/>
        </p:xfrm>
        <a:graphic>
          <a:graphicData uri="http://schemas.openxmlformats.org/drawingml/2006/table">
            <a:tbl>
              <a:tblPr/>
              <a:tblGrid>
                <a:gridCol w="3505172">
                  <a:extLst>
                    <a:ext uri="{9D8B030D-6E8A-4147-A177-3AD203B41FA5}">
                      <a16:colId xmlns:a16="http://schemas.microsoft.com/office/drawing/2014/main" val="766408334"/>
                    </a:ext>
                  </a:extLst>
                </a:gridCol>
                <a:gridCol w="2804171">
                  <a:extLst>
                    <a:ext uri="{9D8B030D-6E8A-4147-A177-3AD203B41FA5}">
                      <a16:colId xmlns:a16="http://schemas.microsoft.com/office/drawing/2014/main" val="2636112835"/>
                    </a:ext>
                  </a:extLst>
                </a:gridCol>
                <a:gridCol w="2804171">
                  <a:extLst>
                    <a:ext uri="{9D8B030D-6E8A-4147-A177-3AD203B41FA5}">
                      <a16:colId xmlns:a16="http://schemas.microsoft.com/office/drawing/2014/main" val="513228546"/>
                    </a:ext>
                  </a:extLst>
                </a:gridCol>
              </a:tblGrid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Operator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Example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Same As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92660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5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5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28682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+=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+=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+ 3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83168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-=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-=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- 3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88623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*=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*=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*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28760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/=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/=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/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8507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%=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%=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%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75502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//=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//=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//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33516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**=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**=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**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95216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&amp;=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&amp;=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&amp;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06712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|=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|=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|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23181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^=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^=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^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66642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&gt;&gt;=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&gt;&gt;=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= x &gt;&gt;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12705"/>
                  </a:ext>
                </a:extLst>
              </a:tr>
              <a:tr h="269744"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&lt;&lt;=</a:t>
                      </a:r>
                    </a:p>
                  </a:txBody>
                  <a:tcPr marL="96337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>
                          <a:effectLst/>
                        </a:rPr>
                        <a:t>x &lt;&lt;=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2000" dirty="0">
                          <a:effectLst/>
                        </a:rPr>
                        <a:t>x = x &lt;&lt; 3</a:t>
                      </a:r>
                    </a:p>
                  </a:txBody>
                  <a:tcPr marL="48169" marR="48169" marT="48169" marB="481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795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0F26BD-CB17-FE45-B793-4D07521E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12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3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2F6-25D1-E94A-89F3-A9D593A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E0CC-42BD-6341-B36E-CB6DA4CB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Booleans represent one of two values: True or False.</a:t>
            </a:r>
          </a:p>
          <a:p>
            <a:r>
              <a:rPr lang="en-HK" dirty="0"/>
              <a:t>a = 200</a:t>
            </a:r>
            <a:br>
              <a:rPr lang="en-HK" dirty="0"/>
            </a:br>
            <a:r>
              <a:rPr lang="en-HK" dirty="0"/>
              <a:t>b = 33</a:t>
            </a:r>
            <a:br>
              <a:rPr lang="en-HK" dirty="0"/>
            </a:br>
            <a:br>
              <a:rPr lang="en-HK" dirty="0"/>
            </a:br>
            <a:r>
              <a:rPr lang="en-HK" dirty="0"/>
              <a:t>if b &gt; a:</a:t>
            </a:r>
            <a:br>
              <a:rPr lang="en-HK" dirty="0"/>
            </a:br>
            <a:r>
              <a:rPr lang="en-HK" dirty="0"/>
              <a:t>  print("b is greater than a")</a:t>
            </a:r>
            <a:br>
              <a:rPr lang="en-HK" dirty="0"/>
            </a:br>
            <a:r>
              <a:rPr lang="en-HK" dirty="0"/>
              <a:t>else:</a:t>
            </a:r>
            <a:br>
              <a:rPr lang="en-HK" dirty="0"/>
            </a:br>
            <a:r>
              <a:rPr lang="en-HK" dirty="0"/>
              <a:t>  print("b is not greater than a")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1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E02-7697-CF4D-AA15-3A890C2B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List, Tuples, Set,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F364-28EC-9049-A221-DC0E7B2D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b="1" dirty="0"/>
              <a:t>List</a:t>
            </a:r>
            <a:r>
              <a:rPr lang="en-HK" dirty="0"/>
              <a:t> is a collection which is ordered and changeable. Allows duplicate members.</a:t>
            </a:r>
          </a:p>
          <a:p>
            <a:r>
              <a:rPr lang="en-HK" b="1" dirty="0">
                <a:hlinkClick r:id="rId2"/>
              </a:rPr>
              <a:t>Tuple</a:t>
            </a:r>
            <a:r>
              <a:rPr lang="en-HK" dirty="0"/>
              <a:t> is a collection which is ordered and unchangeable. Allows duplicate members.</a:t>
            </a:r>
          </a:p>
          <a:p>
            <a:r>
              <a:rPr lang="en-HK" b="1" dirty="0">
                <a:hlinkClick r:id="rId3"/>
              </a:rPr>
              <a:t>Set</a:t>
            </a:r>
            <a:r>
              <a:rPr lang="en-HK" dirty="0"/>
              <a:t> is a collection which is unordered and unindexed. No duplicate members.</a:t>
            </a:r>
          </a:p>
          <a:p>
            <a:r>
              <a:rPr lang="en-HK" b="1" dirty="0">
                <a:hlinkClick r:id="rId4"/>
              </a:rPr>
              <a:t>Dictionary</a:t>
            </a:r>
            <a:r>
              <a:rPr lang="en-HK" dirty="0"/>
              <a:t> is a collection which is ordered* and changeable. No duplicate members.</a:t>
            </a:r>
          </a:p>
          <a:p>
            <a:r>
              <a:rPr lang="en-HK" dirty="0"/>
              <a:t>As of Python version 3.7, dictionaries are </a:t>
            </a:r>
            <a:r>
              <a:rPr lang="en-HK" i="1" dirty="0"/>
              <a:t>ordered</a:t>
            </a:r>
            <a:r>
              <a:rPr lang="en-HK" dirty="0"/>
              <a:t>. In Python 3.6 and earlier, dictionaries are </a:t>
            </a:r>
            <a:r>
              <a:rPr lang="en-HK" i="1" dirty="0"/>
              <a:t>unordered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145" descr="CPU with binary numbers and blueprint">
            <a:extLst>
              <a:ext uri="{FF2B5EF4-FFF2-40B4-BE49-F238E27FC236}">
                <a16:creationId xmlns:a16="http://schemas.microsoft.com/office/drawing/2014/main" id="{D9B8DA9C-190B-4507-8FB4-FF2432B3C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7" t="9091" r="3256"/>
          <a:stretch/>
        </p:blipFill>
        <p:spPr>
          <a:xfrm>
            <a:off x="6097" y="10"/>
            <a:ext cx="866851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C8C93-7B36-5549-B083-713FC085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Logic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FE7-0611-2943-B8D0-EB4E88B0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4246-5859-B440-A7B6-3A279292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[1]) 	</a:t>
            </a:r>
            <a:r>
              <a:rPr lang="en-HK"/>
              <a:t>#banana</a:t>
            </a: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[-1])	#cherry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 "banana", "cherry", "orange", "kiwi", "melon", "mango"]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[2:5])	#</a:t>
            </a:r>
            <a:r>
              <a:rPr lang="en-HK" dirty="0"/>
              <a:t> ['cherry', 'orange', 'kiwi']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6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E84-3B44-BC45-8B16-EFA71C95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1078-24F3-9942-BA7B-9ED4AAA0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 err="1"/>
              <a:t>thislist</a:t>
            </a:r>
            <a:r>
              <a:rPr lang="en-HK" dirty="0"/>
              <a:t>[1] = "blackcurrant"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)</a:t>
            </a:r>
          </a:p>
          <a:p>
            <a:endParaRPr lang="en-HK" dirty="0"/>
          </a:p>
          <a:p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 err="1"/>
              <a:t>thislist.append</a:t>
            </a:r>
            <a:r>
              <a:rPr lang="en-HK" dirty="0"/>
              <a:t>("orange")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3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460-FA71-044E-B543-1198D88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6E11-B15B-294E-B924-44D944B7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 err="1"/>
              <a:t>thislist.remove</a:t>
            </a:r>
            <a:r>
              <a:rPr lang="en-HK" dirty="0"/>
              <a:t>("banana")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)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/>
              <a:t>for x in </a:t>
            </a:r>
            <a:r>
              <a:rPr lang="en-HK" dirty="0" err="1"/>
              <a:t>thislist</a:t>
            </a:r>
            <a:r>
              <a:rPr lang="en-HK" dirty="0"/>
              <a:t>:</a:t>
            </a:r>
            <a:br>
              <a:rPr lang="en-HK" dirty="0"/>
            </a:br>
            <a:r>
              <a:rPr lang="en-HK" dirty="0"/>
              <a:t>  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2333-CD17-884E-87C0-FC6D3DC6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15E8-C49E-8147-BCE1-A5B299DE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thislist</a:t>
            </a:r>
            <a:r>
              <a:rPr lang="en-HK" dirty="0"/>
              <a:t> = ["apple", "banana", "cherry"]</a:t>
            </a:r>
            <a:br>
              <a:rPr lang="en-HK" dirty="0"/>
            </a:br>
            <a:r>
              <a:rPr lang="en-HK" dirty="0"/>
              <a:t>for </a:t>
            </a:r>
            <a:r>
              <a:rPr lang="en-HK" dirty="0" err="1"/>
              <a:t>i</a:t>
            </a:r>
            <a:r>
              <a:rPr lang="en-HK" dirty="0"/>
              <a:t> in range(</a:t>
            </a:r>
            <a:r>
              <a:rPr lang="en-HK" dirty="0" err="1"/>
              <a:t>len</a:t>
            </a:r>
            <a:r>
              <a:rPr lang="en-HK" dirty="0"/>
              <a:t>(</a:t>
            </a:r>
            <a:r>
              <a:rPr lang="en-HK" dirty="0" err="1"/>
              <a:t>thislist</a:t>
            </a:r>
            <a:r>
              <a:rPr lang="en-HK" dirty="0"/>
              <a:t>)):</a:t>
            </a:r>
            <a:br>
              <a:rPr lang="en-HK" dirty="0"/>
            </a:br>
            <a:r>
              <a:rPr lang="en-HK" dirty="0"/>
              <a:t>  print(</a:t>
            </a:r>
            <a:r>
              <a:rPr lang="en-HK" dirty="0" err="1"/>
              <a:t>thislist</a:t>
            </a:r>
            <a:r>
              <a:rPr lang="en-HK" dirty="0"/>
              <a:t>[</a:t>
            </a:r>
            <a:r>
              <a:rPr lang="en-HK" dirty="0" err="1"/>
              <a:t>i</a:t>
            </a:r>
            <a:r>
              <a:rPr lang="en-HK" dirty="0"/>
              <a:t>])</a:t>
            </a:r>
          </a:p>
          <a:p>
            <a:endParaRPr lang="en-HK" dirty="0"/>
          </a:p>
          <a:p>
            <a:r>
              <a:rPr lang="en-HK" dirty="0" err="1"/>
              <a:t>thislist</a:t>
            </a:r>
            <a:r>
              <a:rPr lang="en-HK" dirty="0"/>
              <a:t> = ["orange", "mango", "kiwi", "pineapple", "banana"]</a:t>
            </a:r>
            <a:br>
              <a:rPr lang="en-HK" dirty="0"/>
            </a:br>
            <a:r>
              <a:rPr lang="en-HK" dirty="0" err="1"/>
              <a:t>thislist.sort</a:t>
            </a:r>
            <a:r>
              <a:rPr lang="en-HK" dirty="0"/>
              <a:t>()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thislist</a:t>
            </a:r>
            <a:r>
              <a:rPr lang="en-H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9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C89-62E7-5A40-B374-8611A3EE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8575-68CA-B344-BE58-5B644AAD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mytuple</a:t>
            </a:r>
            <a:r>
              <a:rPr lang="en-HK" dirty="0"/>
              <a:t> = ("apple", "banana", "cherry")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75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C40-45CC-8F42-870B-CD54EAF0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item for Unchangeable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7CDD-ADB6-4640-A482-800241BB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x = ("apple", "banana", "cherry")</a:t>
            </a:r>
            <a:br>
              <a:rPr lang="en-HK" dirty="0"/>
            </a:br>
            <a:r>
              <a:rPr lang="en-HK" dirty="0"/>
              <a:t>y = list(x)</a:t>
            </a:r>
            <a:br>
              <a:rPr lang="en-HK" dirty="0"/>
            </a:br>
            <a:r>
              <a:rPr lang="en-HK" dirty="0"/>
              <a:t>y[1] = "kiwi"</a:t>
            </a:r>
            <a:br>
              <a:rPr lang="en-HK" dirty="0"/>
            </a:br>
            <a:r>
              <a:rPr lang="en-HK" dirty="0"/>
              <a:t>x = tuple(y)</a:t>
            </a:r>
            <a:br>
              <a:rPr lang="en-HK" dirty="0"/>
            </a:br>
            <a:br>
              <a:rPr lang="en-HK" dirty="0"/>
            </a:br>
            <a:r>
              <a:rPr lang="en-HK" dirty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ACF0-F758-7747-9C83-0D79524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Set (unordered, </a:t>
            </a:r>
            <a:r>
              <a:rPr lang="en-HK" dirty="0"/>
              <a:t>unchangeable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D7ED-66CA-CB43-94B5-3EDE24BB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myset</a:t>
            </a:r>
            <a:r>
              <a:rPr lang="en-HK" dirty="0"/>
              <a:t> = {"apple", "banana", "cherry"}</a:t>
            </a:r>
          </a:p>
          <a:p>
            <a:endParaRPr lang="en-HK" dirty="0"/>
          </a:p>
          <a:p>
            <a:r>
              <a:rPr lang="en-HK" dirty="0"/>
              <a:t>Once a set is created, you cannot change its items, but you can add new items.</a:t>
            </a:r>
          </a:p>
          <a:p>
            <a:endParaRPr lang="en-HK" dirty="0"/>
          </a:p>
          <a:p>
            <a:r>
              <a:rPr lang="en-HK" dirty="0" err="1"/>
              <a:t>thisset</a:t>
            </a:r>
            <a:r>
              <a:rPr lang="en-HK" dirty="0"/>
              <a:t> = {"apple", "banana", "cherry"}</a:t>
            </a:r>
            <a:br>
              <a:rPr lang="en-HK" dirty="0"/>
            </a:br>
            <a:r>
              <a:rPr lang="en-HK" dirty="0" err="1"/>
              <a:t>thisset.add</a:t>
            </a:r>
            <a:r>
              <a:rPr lang="en-HK" dirty="0"/>
              <a:t>("orange")</a:t>
            </a:r>
            <a:br>
              <a:rPr lang="en-HK" dirty="0"/>
            </a:br>
            <a:r>
              <a:rPr lang="en-HK" dirty="0"/>
              <a:t>print(</a:t>
            </a:r>
            <a:r>
              <a:rPr lang="en-HK" dirty="0" err="1"/>
              <a:t>thisset</a:t>
            </a:r>
            <a:r>
              <a:rPr lang="en-H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41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CB50-34B5-D445-8EE0-E6B967B3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</a:t>
            </a:r>
            <a:r>
              <a:rPr lang="en-HK" dirty="0"/>
              <a:t>Dictionaries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8664-8B2A-5E44-91FF-EADD47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Dictionaries are used to store data values in </a:t>
            </a:r>
            <a:r>
              <a:rPr lang="en-HK" dirty="0" err="1"/>
              <a:t>key:value</a:t>
            </a:r>
            <a:r>
              <a:rPr lang="en-HK" dirty="0"/>
              <a:t> pairs.</a:t>
            </a:r>
          </a:p>
          <a:p>
            <a:r>
              <a:rPr lang="en-HK" dirty="0"/>
              <a:t>A dictionary is a collection which is ordered*, changeable and does not allow duplicates.</a:t>
            </a:r>
          </a:p>
          <a:p>
            <a:endParaRPr lang="en-HK" dirty="0"/>
          </a:p>
          <a:p>
            <a:r>
              <a:rPr lang="en-HK" dirty="0" err="1"/>
              <a:t>thisdict</a:t>
            </a:r>
            <a:r>
              <a:rPr lang="en-HK" dirty="0"/>
              <a:t> = {</a:t>
            </a:r>
            <a:br>
              <a:rPr lang="en-HK" dirty="0"/>
            </a:br>
            <a:r>
              <a:rPr lang="en-HK" dirty="0"/>
              <a:t>  "brand": "Ford",</a:t>
            </a:r>
            <a:br>
              <a:rPr lang="en-HK" dirty="0"/>
            </a:br>
            <a:r>
              <a:rPr lang="en-HK" dirty="0"/>
              <a:t>  "model": "Mustang",</a:t>
            </a:r>
            <a:br>
              <a:rPr lang="en-HK" dirty="0"/>
            </a:br>
            <a:r>
              <a:rPr lang="en-HK" dirty="0"/>
              <a:t>  "year": 1964</a:t>
            </a:r>
            <a:br>
              <a:rPr lang="en-HK" dirty="0"/>
            </a:br>
            <a:r>
              <a:rPr lang="en-H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87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CBE3-1D07-9E4F-BC0E-15D38727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6010-06A4-204B-B4EB-2B986D81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Store ”Apple”, “Banana”, “Orange”, “Avocado”, “Durian”, “Kiwi” to List, Tuple and Set Type</a:t>
            </a:r>
          </a:p>
          <a:p>
            <a:pPr marL="514350" indent="-514350">
              <a:buAutoNum type="arabicParenR"/>
            </a:pPr>
            <a:r>
              <a:rPr lang="en-US" dirty="0"/>
              <a:t>Assign the price for above fruit with $5, $12, $6, $22, $85, $13 as Dictionary Type</a:t>
            </a:r>
          </a:p>
          <a:p>
            <a:pPr marL="514350" indent="-514350">
              <a:buAutoNum type="arabicParenR"/>
            </a:pPr>
            <a:r>
              <a:rPr lang="en-US" dirty="0"/>
              <a:t>List all the fruit</a:t>
            </a:r>
          </a:p>
          <a:p>
            <a:pPr marL="514350" indent="-514350">
              <a:buAutoNum type="arabicParenR"/>
            </a:pPr>
            <a:r>
              <a:rPr lang="en-US" dirty="0"/>
              <a:t>Sorting the fruit</a:t>
            </a:r>
          </a:p>
          <a:p>
            <a:pPr marL="514350" indent="-514350">
              <a:buAutoNum type="arabicParenR"/>
            </a:pPr>
            <a:r>
              <a:rPr lang="en-US" dirty="0"/>
              <a:t>Remove “Avocado” in the list</a:t>
            </a:r>
          </a:p>
          <a:p>
            <a:pPr marL="514350" indent="-514350">
              <a:buAutoNum type="arabicParenR"/>
            </a:pPr>
            <a:r>
              <a:rPr lang="en-US" dirty="0"/>
              <a:t>Add “Watermelon” to the list</a:t>
            </a:r>
          </a:p>
          <a:p>
            <a:pPr marL="514350" indent="-514350">
              <a:buAutoNum type="arabicParenR"/>
            </a:pPr>
            <a:r>
              <a:rPr lang="en-US" dirty="0"/>
              <a:t>Update a list show only the fruit price is under $15.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1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83CB-44B3-AB46-855F-218FAE28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0EA3-D856-CB42-9E81-652F2CE5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Tic Tac Toe Game with 2 users input</a:t>
            </a:r>
          </a:p>
          <a:p>
            <a:r>
              <a:rPr lang="en-US" dirty="0"/>
              <a:t>Input Players’ name</a:t>
            </a:r>
          </a:p>
          <a:p>
            <a:r>
              <a:rPr lang="en-US" dirty="0"/>
              <a:t>Print the game space</a:t>
            </a:r>
          </a:p>
          <a:p>
            <a:r>
              <a:rPr lang="en-US" dirty="0"/>
              <a:t>Create the game space to store game state. </a:t>
            </a:r>
          </a:p>
          <a:p>
            <a:r>
              <a:rPr lang="en-US" dirty="0"/>
              <a:t>Request </a:t>
            </a:r>
            <a:r>
              <a:rPr lang="en-US" dirty="0" err="1"/>
              <a:t>x,y</a:t>
            </a:r>
            <a:r>
              <a:rPr lang="en-US" dirty="0"/>
              <a:t> coordinate as input (e.g. “0,0”, “2,2”, “1,2”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Verify the input</a:t>
            </a:r>
          </a:p>
          <a:p>
            <a:r>
              <a:rPr lang="en-US" dirty="0"/>
              <a:t>Print the updated game space</a:t>
            </a:r>
          </a:p>
          <a:p>
            <a:r>
              <a:rPr lang="en-US" dirty="0"/>
              <a:t>Check the game is over and announce player name</a:t>
            </a:r>
          </a:p>
        </p:txBody>
      </p:sp>
    </p:spTree>
    <p:extLst>
      <p:ext uri="{BB962C8B-B14F-4D97-AF65-F5344CB8AC3E}">
        <p14:creationId xmlns:p14="http://schemas.microsoft.com/office/powerpoint/2010/main" val="352412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D197-9CA6-D545-92ED-1C0F0AD7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F8AF-EEC9-A042-A3E3-1E547CCD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Logical Operator: AND (&amp;&amp; / .) , OR (|| / + ), NOT (~)</a:t>
            </a:r>
          </a:p>
        </p:txBody>
      </p:sp>
    </p:spTree>
    <p:extLst>
      <p:ext uri="{BB962C8B-B14F-4D97-AF65-F5344CB8AC3E}">
        <p14:creationId xmlns:p14="http://schemas.microsoft.com/office/powerpoint/2010/main" val="4267383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06F-2AFD-8E4F-AE3C-100FBFCE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CD9F-D5A0-C340-8514-AA7B3BBD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28/4 Wed 19:30</a:t>
            </a:r>
          </a:p>
        </p:txBody>
      </p:sp>
    </p:spTree>
    <p:extLst>
      <p:ext uri="{BB962C8B-B14F-4D97-AF65-F5344CB8AC3E}">
        <p14:creationId xmlns:p14="http://schemas.microsoft.com/office/powerpoint/2010/main" val="182682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07C-19F6-5447-9543-7BC2E8AE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1FE9A0-1B56-584E-8ED2-F6EA3FA4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77344"/>
              </p:ext>
            </p:extLst>
          </p:nvPr>
        </p:nvGraphicFramePr>
        <p:xfrm>
          <a:off x="1363980" y="2949734"/>
          <a:ext cx="9464040" cy="2103120"/>
        </p:xfrm>
        <a:graphic>
          <a:graphicData uri="http://schemas.openxmlformats.org/drawingml/2006/table">
            <a:tbl>
              <a:tblPr/>
              <a:tblGrid>
                <a:gridCol w="1892808">
                  <a:extLst>
                    <a:ext uri="{9D8B030D-6E8A-4147-A177-3AD203B41FA5}">
                      <a16:colId xmlns:a16="http://schemas.microsoft.com/office/drawing/2014/main" val="734397683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1250102727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1195044992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56520400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41389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K" dirty="0"/>
                        <a:t>condition 1</a:t>
                      </a:r>
                      <a:br>
                        <a:rPr lang="en-HK" dirty="0"/>
                      </a:br>
                      <a:r>
                        <a:rPr lang="en-HK" dirty="0"/>
                        <a:t>(e.g., 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condition 2</a:t>
                      </a:r>
                      <a:br>
                        <a:rPr lang="en-HK"/>
                      </a:br>
                      <a:r>
                        <a:rPr lang="en-HK"/>
                        <a:t>(e.g.,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NOT X</a:t>
                      </a:r>
                      <a:br>
                        <a:rPr lang="en-HK"/>
                      </a:br>
                      <a:r>
                        <a:rPr lang="en-HK"/>
                        <a:t>( ~ X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X AND Y</a:t>
                      </a:r>
                      <a:br>
                        <a:rPr lang="en-HK" dirty="0"/>
                      </a:br>
                      <a:r>
                        <a:rPr lang="en-HK" dirty="0"/>
                        <a:t>( X &amp;&amp; Y 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X OR Y</a:t>
                      </a:r>
                      <a:br>
                        <a:rPr lang="en-HK"/>
                      </a:br>
                      <a:r>
                        <a:rPr lang="en-HK"/>
                        <a:t>( X || Y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2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4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07C-19F6-5447-9543-7BC2E8AE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1FE9A0-1B56-584E-8ED2-F6EA3FA4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71934"/>
              </p:ext>
            </p:extLst>
          </p:nvPr>
        </p:nvGraphicFramePr>
        <p:xfrm>
          <a:off x="1363980" y="2949734"/>
          <a:ext cx="9464040" cy="2103120"/>
        </p:xfrm>
        <a:graphic>
          <a:graphicData uri="http://schemas.openxmlformats.org/drawingml/2006/table">
            <a:tbl>
              <a:tblPr/>
              <a:tblGrid>
                <a:gridCol w="1892808">
                  <a:extLst>
                    <a:ext uri="{9D8B030D-6E8A-4147-A177-3AD203B41FA5}">
                      <a16:colId xmlns:a16="http://schemas.microsoft.com/office/drawing/2014/main" val="734397683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1250102727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1195044992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56520400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41389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K" dirty="0"/>
                        <a:t>condition 1</a:t>
                      </a:r>
                      <a:br>
                        <a:rPr lang="en-HK" dirty="0"/>
                      </a:br>
                      <a:r>
                        <a:rPr lang="en-HK" dirty="0"/>
                        <a:t>(e.g., 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condition 2</a:t>
                      </a:r>
                      <a:br>
                        <a:rPr lang="en-HK"/>
                      </a:br>
                      <a:r>
                        <a:rPr lang="en-HK"/>
                        <a:t>(e.g.,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NOT X</a:t>
                      </a:r>
                      <a:br>
                        <a:rPr lang="en-HK"/>
                      </a:br>
                      <a:r>
                        <a:rPr lang="en-HK"/>
                        <a:t>( ~ X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X AND Y</a:t>
                      </a:r>
                      <a:br>
                        <a:rPr lang="en-HK"/>
                      </a:br>
                      <a:r>
                        <a:rPr lang="en-HK"/>
                        <a:t>( X &amp;&amp; Y 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/>
                        <a:t>X OR Y</a:t>
                      </a:r>
                      <a:br>
                        <a:rPr lang="en-HK"/>
                      </a:br>
                      <a:r>
                        <a:rPr lang="en-HK"/>
                        <a:t>( X || Y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2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false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true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4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C912-C858-DE4F-A41F-61F26F0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DeMorgan's Laws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3AD594-698F-A148-AE0F-73BE2FDD2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58" y="1675227"/>
            <a:ext cx="7642084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2830F-F991-CA41-AB41-0486FCC3904B}"/>
              </a:ext>
            </a:extLst>
          </p:cNvPr>
          <p:cNvSpPr txBox="1"/>
          <p:nvPr/>
        </p:nvSpPr>
        <p:spPr>
          <a:xfrm>
            <a:off x="7059424" y="6214533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NOT(A || B) is Equivalent to (NOT(A) AND NOT(B))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F7067-F33E-4F4A-93DD-EE47C5311414}"/>
              </a:ext>
            </a:extLst>
          </p:cNvPr>
          <p:cNvSpPr/>
          <p:nvPr/>
        </p:nvSpPr>
        <p:spPr>
          <a:xfrm>
            <a:off x="7059423" y="3173996"/>
            <a:ext cx="486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NOT(A || B) is Equivalent to (NOT(A) AND NOT(B))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5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21E3-8DBF-FA4E-8FEE-9A49DFF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shape, venn diagram&#10;&#10;Description automatically generated">
            <a:extLst>
              <a:ext uri="{FF2B5EF4-FFF2-40B4-BE49-F238E27FC236}">
                <a16:creationId xmlns:a16="http://schemas.microsoft.com/office/drawing/2014/main" id="{04BA79E5-F767-2940-AB2A-4B8AF0908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588" y="727655"/>
            <a:ext cx="9928717" cy="5402690"/>
          </a:xfrm>
        </p:spPr>
      </p:pic>
    </p:spTree>
    <p:extLst>
      <p:ext uri="{BB962C8B-B14F-4D97-AF65-F5344CB8AC3E}">
        <p14:creationId xmlns:p14="http://schemas.microsoft.com/office/powerpoint/2010/main" val="27180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C912-C858-DE4F-A41F-61F26F0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BA8AC-0390-694E-A66A-48ABAF25DE0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Truth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3AD594-698F-A148-AE0F-73BE2FDD2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696819"/>
            <a:ext cx="6019331" cy="34611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994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1894</Words>
  <Application>Microsoft Macintosh PowerPoint</Application>
  <PresentationFormat>Widescreen</PresentationFormat>
  <Paragraphs>284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-webkit-standard</vt:lpstr>
      <vt:lpstr>Arial</vt:lpstr>
      <vt:lpstr>Calibri</vt:lpstr>
      <vt:lpstr>Calibri Light</vt:lpstr>
      <vt:lpstr>Consolas</vt:lpstr>
      <vt:lpstr>Office Theme</vt:lpstr>
      <vt:lpstr>20210413-2</vt:lpstr>
      <vt:lpstr>Download</vt:lpstr>
      <vt:lpstr>Logic</vt:lpstr>
      <vt:lpstr>Logic</vt:lpstr>
      <vt:lpstr>Truth Table</vt:lpstr>
      <vt:lpstr>Truth Table</vt:lpstr>
      <vt:lpstr>DeMorgan's Laws</vt:lpstr>
      <vt:lpstr>PowerPoint Presentation</vt:lpstr>
      <vt:lpstr>Exercise</vt:lpstr>
      <vt:lpstr>Coding</vt:lpstr>
      <vt:lpstr>Last Month</vt:lpstr>
      <vt:lpstr>Variable</vt:lpstr>
      <vt:lpstr>Variable Names</vt:lpstr>
      <vt:lpstr>Variable - Casting</vt:lpstr>
      <vt:lpstr>Variable Get Type</vt:lpstr>
      <vt:lpstr>Python Data Types</vt:lpstr>
      <vt:lpstr>Common use data type example</vt:lpstr>
      <vt:lpstr>Data Type: Number</vt:lpstr>
      <vt:lpstr>Strings </vt:lpstr>
      <vt:lpstr>String functions (1) </vt:lpstr>
      <vt:lpstr>String functions (2)</vt:lpstr>
      <vt:lpstr>String functions (3)</vt:lpstr>
      <vt:lpstr>String function(4) </vt:lpstr>
      <vt:lpstr>Exercise</vt:lpstr>
      <vt:lpstr>Exercise (cont.)</vt:lpstr>
      <vt:lpstr>Python Arithmetic Operator</vt:lpstr>
      <vt:lpstr>Python Assignment Operators</vt:lpstr>
      <vt:lpstr>Data Type: Boolean</vt:lpstr>
      <vt:lpstr>Data Type: List, Tuples, Set, Dictionary</vt:lpstr>
      <vt:lpstr>List function</vt:lpstr>
      <vt:lpstr>List Function (2)</vt:lpstr>
      <vt:lpstr>List function (3)</vt:lpstr>
      <vt:lpstr>List function (4)</vt:lpstr>
      <vt:lpstr>Data Type: Tuple</vt:lpstr>
      <vt:lpstr>Change item for Unchangeable Tuple</vt:lpstr>
      <vt:lpstr>Data Type: Set (unordered, unchangeable)</vt:lpstr>
      <vt:lpstr>Data Type: Dictionaries </vt:lpstr>
      <vt:lpstr>Exercise</vt:lpstr>
      <vt:lpstr>Exercise / Homework</vt:lpstr>
      <vt:lpstr>Next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20210413-2</dc:title>
  <dc:creator>Tsang Yin Lun</dc:creator>
  <cp:lastModifiedBy>Tsang Yin Lun</cp:lastModifiedBy>
  <cp:revision>37</cp:revision>
  <dcterms:created xsi:type="dcterms:W3CDTF">2021-04-12T14:36:58Z</dcterms:created>
  <dcterms:modified xsi:type="dcterms:W3CDTF">2021-05-11T10:31:56Z</dcterms:modified>
</cp:coreProperties>
</file>