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5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0" r:id="rId18"/>
    <p:sldId id="278" r:id="rId19"/>
    <p:sldId id="279" r:id="rId20"/>
    <p:sldId id="280" r:id="rId21"/>
    <p:sldId id="261" r:id="rId22"/>
    <p:sldId id="262" r:id="rId23"/>
    <p:sldId id="281" r:id="rId24"/>
    <p:sldId id="282" r:id="rId25"/>
    <p:sldId id="263" r:id="rId26"/>
    <p:sldId id="264" r:id="rId27"/>
    <p:sldId id="26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9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11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9293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00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40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68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89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1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2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8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8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4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2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3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1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4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41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0BB1A-3D94-5463-A850-CD70ECE89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 história do Java e suas funcionalidades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E2A4AB-DA21-5704-C417-9AB2D52FB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Do início ao fim</a:t>
            </a:r>
          </a:p>
        </p:txBody>
      </p:sp>
    </p:spTree>
    <p:extLst>
      <p:ext uri="{BB962C8B-B14F-4D97-AF65-F5344CB8AC3E}">
        <p14:creationId xmlns:p14="http://schemas.microsoft.com/office/powerpoint/2010/main" val="414934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6C1D8-DB01-95F6-2FFC-C613CDDC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</a:t>
            </a:r>
            <a:r>
              <a:rPr lang="pt-BR" dirty="0" err="1"/>
              <a:t>java</a:t>
            </a:r>
            <a:br>
              <a:rPr lang="pt-BR" dirty="0"/>
            </a:br>
            <a:r>
              <a:rPr lang="pt-BR" b="1" dirty="0"/>
              <a:t>Java 5 (2004)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F105BB-38D6-B038-6229-4D11591C1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Java 5, também chamado de Java 1.5, introduziu várias inovações importantes.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Principais Características: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Introdução de </a:t>
            </a:r>
            <a:r>
              <a:rPr lang="pt-BR" dirty="0" err="1"/>
              <a:t>Generics</a:t>
            </a:r>
            <a:r>
              <a:rPr lang="pt-BR" dirty="0"/>
              <a:t> para permitir a criação de classes e métodos parametrizados.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Anotações (</a:t>
            </a:r>
            <a:r>
              <a:rPr lang="pt-BR" dirty="0" err="1"/>
              <a:t>Annotations</a:t>
            </a:r>
            <a:r>
              <a:rPr lang="pt-BR" dirty="0"/>
              <a:t>) para metadados e anotações pré-definidas como @Override, @Deprecated,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Enums</a:t>
            </a:r>
            <a:r>
              <a:rPr lang="pt-BR" dirty="0"/>
              <a:t> para representar tipos enumerados de forma mais eficaz.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 ciclo de vida do </a:t>
            </a:r>
            <a:r>
              <a:rPr lang="pt-BR" dirty="0" err="1"/>
              <a:t>Garbage</a:t>
            </a:r>
            <a:r>
              <a:rPr lang="pt-BR" dirty="0"/>
              <a:t> </a:t>
            </a:r>
            <a:r>
              <a:rPr lang="pt-BR" dirty="0" err="1"/>
              <a:t>Collector</a:t>
            </a:r>
            <a:r>
              <a:rPr lang="pt-BR" dirty="0"/>
              <a:t> foi aprimorado para melhor gerenciamento de memória.</a:t>
            </a:r>
          </a:p>
        </p:txBody>
      </p:sp>
    </p:spTree>
    <p:extLst>
      <p:ext uri="{BB962C8B-B14F-4D97-AF65-F5344CB8AC3E}">
        <p14:creationId xmlns:p14="http://schemas.microsoft.com/office/powerpoint/2010/main" val="190087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6C1D8-DB01-95F6-2FFC-C613CDDC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</a:t>
            </a:r>
            <a:r>
              <a:rPr lang="pt-BR" dirty="0" err="1"/>
              <a:t>java</a:t>
            </a:r>
            <a:br>
              <a:rPr lang="pt-BR" dirty="0"/>
            </a:br>
            <a:r>
              <a:rPr lang="pt-BR" b="1" dirty="0"/>
              <a:t>Java 8 (2014)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F105BB-38D6-B038-6229-4D11591C1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Java 8 trouxe mudanças significativas na linguagem e na JVM.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Principais Características: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Expressões Lambda para suportar programação funcional.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Streams</a:t>
            </a:r>
            <a:r>
              <a:rPr lang="pt-BR" dirty="0"/>
              <a:t> API para processamento de coleções de forma mais concisa e eficaz.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Introdução da nova data e hora API (</a:t>
            </a:r>
            <a:r>
              <a:rPr lang="pt-BR" dirty="0" err="1"/>
              <a:t>java.time</a:t>
            </a:r>
            <a:r>
              <a:rPr lang="pt-BR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Permite métodos padrão (default </a:t>
            </a:r>
            <a:r>
              <a:rPr lang="pt-BR" dirty="0" err="1"/>
              <a:t>methods</a:t>
            </a:r>
            <a:r>
              <a:rPr lang="pt-BR" dirty="0"/>
              <a:t>) em interfaces.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 Máquina Virtual Java (JVM) foi otimizada para melhor desempenho.</a:t>
            </a:r>
          </a:p>
        </p:txBody>
      </p:sp>
    </p:spTree>
    <p:extLst>
      <p:ext uri="{BB962C8B-B14F-4D97-AF65-F5344CB8AC3E}">
        <p14:creationId xmlns:p14="http://schemas.microsoft.com/office/powerpoint/2010/main" val="49352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6C1D8-DB01-95F6-2FFC-C613CDDC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</a:t>
            </a:r>
            <a:r>
              <a:rPr lang="pt-BR" dirty="0" err="1"/>
              <a:t>java</a:t>
            </a:r>
            <a:br>
              <a:rPr lang="pt-BR" dirty="0"/>
            </a:br>
            <a:r>
              <a:rPr lang="pt-BR" b="1" dirty="0"/>
              <a:t>Java 11 (2018)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F105BB-38D6-B038-6229-4D11591C1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Java 11 é uma versão LTS (</a:t>
            </a:r>
            <a:r>
              <a:rPr lang="pt-BR" dirty="0" err="1"/>
              <a:t>Long-Term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) significativa.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Principais Características: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Remoção do </a:t>
            </a:r>
            <a:r>
              <a:rPr lang="pt-BR" dirty="0" err="1"/>
              <a:t>JavaFX</a:t>
            </a:r>
            <a:r>
              <a:rPr lang="pt-BR" dirty="0"/>
              <a:t> do JDK padrão.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Introdução do sistema de módulos (Java Platform Module System).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Atualizações regulares e correções de segurança.</a:t>
            </a:r>
          </a:p>
        </p:txBody>
      </p:sp>
    </p:spTree>
    <p:extLst>
      <p:ext uri="{BB962C8B-B14F-4D97-AF65-F5344CB8AC3E}">
        <p14:creationId xmlns:p14="http://schemas.microsoft.com/office/powerpoint/2010/main" val="1783804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6C1D8-DB01-95F6-2FFC-C613CDDC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</a:t>
            </a:r>
            <a:r>
              <a:rPr lang="pt-BR" dirty="0" err="1"/>
              <a:t>java</a:t>
            </a:r>
            <a:br>
              <a:rPr lang="pt-BR" dirty="0"/>
            </a:br>
            <a:r>
              <a:rPr lang="pt-BR" b="1" dirty="0"/>
              <a:t>Java 17 (2021)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F105BB-38D6-B038-6229-4D11591C1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Java 17 é outra versão 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Principais Características: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Melhorias no sistema de tipo de registro (Record </a:t>
            </a:r>
            <a:r>
              <a:rPr lang="pt-BR" dirty="0" err="1"/>
              <a:t>Type</a:t>
            </a:r>
            <a:r>
              <a:rPr lang="pt-BR" dirty="0"/>
              <a:t> System).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Suporte estendido ao novo sistema de módulos (modularização).</a:t>
            </a:r>
          </a:p>
        </p:txBody>
      </p:sp>
    </p:spTree>
    <p:extLst>
      <p:ext uri="{BB962C8B-B14F-4D97-AF65-F5344CB8AC3E}">
        <p14:creationId xmlns:p14="http://schemas.microsoft.com/office/powerpoint/2010/main" val="3218133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6C1D8-DB01-95F6-2FFC-C613CDDC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</a:t>
            </a:r>
            <a:r>
              <a:rPr lang="pt-BR" dirty="0" err="1"/>
              <a:t>java</a:t>
            </a:r>
            <a:br>
              <a:rPr lang="pt-BR" dirty="0"/>
            </a:br>
            <a:r>
              <a:rPr lang="pt-BR" b="1" dirty="0"/>
              <a:t>Java 18 (03/2022)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F105BB-38D6-B038-6229-4D11591C1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Principais Características: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UTF-8 por padrão.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Servidor </a:t>
            </a:r>
            <a:r>
              <a:rPr lang="pt-BR" dirty="0" err="1"/>
              <a:t>WebSimples</a:t>
            </a:r>
            <a:r>
              <a:rPr lang="pt-B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API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Resolução de Endereços de Internet</a:t>
            </a:r>
          </a:p>
        </p:txBody>
      </p:sp>
    </p:spTree>
    <p:extLst>
      <p:ext uri="{BB962C8B-B14F-4D97-AF65-F5344CB8AC3E}">
        <p14:creationId xmlns:p14="http://schemas.microsoft.com/office/powerpoint/2010/main" val="1474623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6C1D8-DB01-95F6-2FFC-C613CDDC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</a:t>
            </a:r>
            <a:r>
              <a:rPr lang="pt-BR" dirty="0" err="1"/>
              <a:t>java</a:t>
            </a:r>
            <a:br>
              <a:rPr lang="pt-BR" dirty="0"/>
            </a:br>
            <a:r>
              <a:rPr lang="pt-BR" b="1" dirty="0"/>
              <a:t>Java 19 (09/2022)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F105BB-38D6-B038-6229-4D11591C1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Principais Características: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Linux/RISC-V Port.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Virtual Threads.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Structured</a:t>
            </a:r>
            <a:r>
              <a:rPr lang="pt-BR" dirty="0"/>
              <a:t> </a:t>
            </a:r>
            <a:r>
              <a:rPr lang="pt-BR" dirty="0" err="1"/>
              <a:t>Concurrency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Record </a:t>
            </a:r>
            <a:r>
              <a:rPr lang="pt-BR" dirty="0" err="1"/>
              <a:t>Patterns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Pattern</a:t>
            </a:r>
            <a:r>
              <a:rPr lang="pt-BR" dirty="0"/>
              <a:t> </a:t>
            </a:r>
            <a:r>
              <a:rPr lang="pt-BR" dirty="0" err="1"/>
              <a:t>Matching</a:t>
            </a:r>
            <a:r>
              <a:rPr lang="pt-BR" dirty="0"/>
              <a:t> for Switch</a:t>
            </a:r>
          </a:p>
        </p:txBody>
      </p:sp>
    </p:spTree>
    <p:extLst>
      <p:ext uri="{BB962C8B-B14F-4D97-AF65-F5344CB8AC3E}">
        <p14:creationId xmlns:p14="http://schemas.microsoft.com/office/powerpoint/2010/main" val="747539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6C1D8-DB01-95F6-2FFC-C613CDDC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</a:t>
            </a:r>
            <a:r>
              <a:rPr lang="pt-BR" dirty="0" err="1"/>
              <a:t>java</a:t>
            </a:r>
            <a:br>
              <a:rPr lang="pt-BR" dirty="0"/>
            </a:br>
            <a:r>
              <a:rPr lang="pt-BR" b="1" dirty="0"/>
              <a:t>Java 20 (03/2023)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F105BB-38D6-B038-6229-4D11591C1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Principais Características: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Scoped</a:t>
            </a:r>
            <a:r>
              <a:rPr lang="pt-BR" dirty="0"/>
              <a:t> </a:t>
            </a:r>
            <a:r>
              <a:rPr lang="pt-BR" dirty="0" err="1"/>
              <a:t>Values</a:t>
            </a:r>
            <a:r>
              <a:rPr lang="pt-B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Virtual Threads.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Structured</a:t>
            </a:r>
            <a:r>
              <a:rPr lang="pt-BR" dirty="0"/>
              <a:t> </a:t>
            </a:r>
            <a:r>
              <a:rPr lang="pt-BR" dirty="0" err="1"/>
              <a:t>Concurrency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Record </a:t>
            </a:r>
            <a:r>
              <a:rPr lang="pt-BR" dirty="0" err="1"/>
              <a:t>Patterns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Pattern</a:t>
            </a:r>
            <a:r>
              <a:rPr lang="pt-BR" dirty="0"/>
              <a:t> </a:t>
            </a:r>
            <a:r>
              <a:rPr lang="pt-BR" dirty="0" err="1"/>
              <a:t>Matching</a:t>
            </a:r>
            <a:r>
              <a:rPr lang="pt-BR" dirty="0"/>
              <a:t> for Switch</a:t>
            </a:r>
          </a:p>
        </p:txBody>
      </p:sp>
    </p:spTree>
    <p:extLst>
      <p:ext uri="{BB962C8B-B14F-4D97-AF65-F5344CB8AC3E}">
        <p14:creationId xmlns:p14="http://schemas.microsoft.com/office/powerpoint/2010/main" val="1812506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70416-2B6F-3168-1790-A66C2BE3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Plataformas </a:t>
            </a:r>
            <a:r>
              <a:rPr lang="pt-BR" dirty="0" err="1"/>
              <a:t>java</a:t>
            </a:r>
            <a:br>
              <a:rPr lang="pt-BR" dirty="0"/>
            </a:br>
            <a:r>
              <a:rPr lang="pt-BR" b="1" dirty="0"/>
              <a:t>Java SE (Standard </a:t>
            </a:r>
            <a:r>
              <a:rPr lang="pt-BR" b="1" dirty="0" err="1"/>
              <a:t>Edition</a:t>
            </a:r>
            <a:r>
              <a:rPr lang="pt-BR" b="1" dirty="0"/>
              <a:t>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3EF8F7-BC0D-D389-7261-F7B19E6CD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Nome Completo:</a:t>
            </a:r>
            <a:r>
              <a:rPr lang="pt-BR" dirty="0"/>
              <a:t> Java Standard </a:t>
            </a:r>
            <a:r>
              <a:rPr lang="pt-BR" dirty="0" err="1"/>
              <a:t>Edition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Objetivo Principal:</a:t>
            </a:r>
            <a:r>
              <a:rPr lang="pt-BR" dirty="0"/>
              <a:t> Desenvolvimento de aplicativos de desktop, aplicativos de linha de comando e componentes reutilizáveis.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Principais Características: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Fornecimento de um conjunto de bibliotecas e APIs essenciais para tarefas comuns de programação, como manipulação de </a:t>
            </a:r>
            <a:r>
              <a:rPr lang="pt-BR" dirty="0" err="1"/>
              <a:t>strings</a:t>
            </a:r>
            <a:r>
              <a:rPr lang="pt-BR" dirty="0"/>
              <a:t>, gerenciamento de arquivos e entrada/saída.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Suporte completo à orientação a objetos, incluindo herança, polimorfismo e encapsulamento.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Ferramentas de desenvolvimento padrão, como o compilador Java (</a:t>
            </a:r>
            <a:r>
              <a:rPr lang="pt-BR" dirty="0" err="1"/>
              <a:t>javac</a:t>
            </a:r>
            <a:r>
              <a:rPr lang="pt-BR" dirty="0"/>
              <a:t>) e a Máquina Virtual Java (JVM).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Portabilidade entre diferentes plataformas, permitindo que os programas Java sejam executados em sistemas operacionais diversos.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Desenvolvimento de aplicativos de desktop com </a:t>
            </a:r>
            <a:r>
              <a:rPr lang="pt-BR" dirty="0" err="1"/>
              <a:t>GUIs</a:t>
            </a:r>
            <a:r>
              <a:rPr lang="pt-BR" dirty="0"/>
              <a:t> usando a biblioteca Swing.</a:t>
            </a:r>
          </a:p>
        </p:txBody>
      </p:sp>
    </p:spTree>
    <p:extLst>
      <p:ext uri="{BB962C8B-B14F-4D97-AF65-F5344CB8AC3E}">
        <p14:creationId xmlns:p14="http://schemas.microsoft.com/office/powerpoint/2010/main" val="4269803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70416-2B6F-3168-1790-A66C2BE3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Plataformas </a:t>
            </a:r>
            <a:r>
              <a:rPr lang="pt-BR" dirty="0" err="1"/>
              <a:t>java</a:t>
            </a:r>
            <a:br>
              <a:rPr lang="pt-BR" dirty="0"/>
            </a:br>
            <a:r>
              <a:rPr lang="pt-BR" b="1" dirty="0"/>
              <a:t>Java EE (Enterprise </a:t>
            </a:r>
            <a:r>
              <a:rPr lang="pt-BR" b="1" dirty="0" err="1"/>
              <a:t>Edition</a:t>
            </a:r>
            <a:r>
              <a:rPr lang="pt-BR" b="1" dirty="0"/>
              <a:t>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3EF8F7-BC0D-D389-7261-F7B19E6CD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Nome Completo:</a:t>
            </a:r>
            <a:r>
              <a:rPr lang="pt-BR" dirty="0"/>
              <a:t> Java Platform, Enterprise </a:t>
            </a:r>
            <a:r>
              <a:rPr lang="pt-BR" dirty="0" err="1"/>
              <a:t>Edition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Objetivo Principal:</a:t>
            </a:r>
            <a:r>
              <a:rPr lang="pt-BR" dirty="0"/>
              <a:t> Desenvolvimento de aplicativos empresariais complexos e escaláveis, geralmente executados em servidores de aplicativos.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Principais Características: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Extensão do Java SE com APIs adicionais voltadas para a criação de aplicativos empresariais, como acesso a bancos de dados, segurança, transações e mensagens.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Suporte a tecnologias de middleware, como Enterprise </a:t>
            </a:r>
            <a:r>
              <a:rPr lang="pt-BR" dirty="0" err="1"/>
              <a:t>JavaBeans</a:t>
            </a:r>
            <a:r>
              <a:rPr lang="pt-BR" dirty="0"/>
              <a:t> (EJB), </a:t>
            </a:r>
            <a:r>
              <a:rPr lang="pt-BR" dirty="0" err="1"/>
              <a:t>JavaServer</a:t>
            </a:r>
            <a:r>
              <a:rPr lang="pt-BR" dirty="0"/>
              <a:t> Faces (JSF), Java </a:t>
            </a:r>
            <a:r>
              <a:rPr lang="pt-BR" dirty="0" err="1"/>
              <a:t>Message</a:t>
            </a:r>
            <a:r>
              <a:rPr lang="pt-BR" dirty="0"/>
              <a:t> Service (JMS) e Java </a:t>
            </a:r>
            <a:r>
              <a:rPr lang="pt-BR" dirty="0" err="1"/>
              <a:t>Persistence</a:t>
            </a:r>
            <a:r>
              <a:rPr lang="pt-BR" dirty="0"/>
              <a:t> API (JPA).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Arquitetura de camadas para criar aplicativos escaláveis, incluindo a camada de apresentação, a camada de lógica de negócios e a camada de persistência de dados.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Suporte a recursos de segurança avançados, como autenticação, autorização e criptografia.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Uso comum em sistemas corporativos e aplicações web de grande escala.</a:t>
            </a:r>
          </a:p>
        </p:txBody>
      </p:sp>
    </p:spTree>
    <p:extLst>
      <p:ext uri="{BB962C8B-B14F-4D97-AF65-F5344CB8AC3E}">
        <p14:creationId xmlns:p14="http://schemas.microsoft.com/office/powerpoint/2010/main" val="1651064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70416-2B6F-3168-1790-A66C2BE3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Plataformas </a:t>
            </a:r>
            <a:r>
              <a:rPr lang="pt-BR" dirty="0" err="1"/>
              <a:t>java</a:t>
            </a:r>
            <a:br>
              <a:rPr lang="pt-BR" dirty="0"/>
            </a:br>
            <a:r>
              <a:rPr lang="pt-BR" b="1" dirty="0"/>
              <a:t>Java ME (Micro </a:t>
            </a:r>
            <a:r>
              <a:rPr lang="pt-BR" b="1" dirty="0" err="1"/>
              <a:t>Edition</a:t>
            </a:r>
            <a:r>
              <a:rPr lang="pt-BR" b="1" dirty="0"/>
              <a:t>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3EF8F7-BC0D-D389-7261-F7B19E6CD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Nome Completo:</a:t>
            </a:r>
            <a:r>
              <a:rPr lang="pt-BR" dirty="0"/>
              <a:t> Java Platform, Micro </a:t>
            </a:r>
            <a:r>
              <a:rPr lang="pt-BR" dirty="0" err="1"/>
              <a:t>Edition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Objetivo Principal:</a:t>
            </a:r>
            <a:r>
              <a:rPr lang="pt-BR" dirty="0"/>
              <a:t> Desenvolvimento de aplicativos para dispositivos móveis, embarcados e com recursos limitados.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Principais Características: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Uma versão reduzida do Java SE, otimizada para dispositivos com recursos de hardware limitados, como celulares, PDAs, sistemas embarcados e cartões inteligentes.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Fornece um ambiente de tempo de execução compacto chamado "KVM" (</a:t>
            </a:r>
            <a:r>
              <a:rPr lang="pt-BR" dirty="0" err="1"/>
              <a:t>Kilobyte</a:t>
            </a:r>
            <a:r>
              <a:rPr lang="pt-BR" dirty="0"/>
              <a:t> Virtual </a:t>
            </a:r>
            <a:r>
              <a:rPr lang="pt-BR" dirty="0" err="1"/>
              <a:t>Machine</a:t>
            </a:r>
            <a:r>
              <a:rPr lang="pt-BR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APIs específicas para interação com dispositivos móveis, incluindo gráficos, entrada, armazenamento e comunicação de rede.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Uso comum em aplicativos móveis, sistemas de controle industrial e dispositivos </a:t>
            </a:r>
            <a:r>
              <a:rPr lang="pt-BR" dirty="0" err="1"/>
              <a:t>IoT</a:t>
            </a:r>
            <a:r>
              <a:rPr lang="pt-BR" dirty="0"/>
              <a:t> (Internet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Things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1573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D4807-BD12-0BA5-E482-710D88FD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</a:t>
            </a:r>
            <a:r>
              <a:rPr lang="pt-BR" dirty="0" err="1"/>
              <a:t>java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1D5966-3058-DDAC-AA11-83FB7BFB6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O Java é uma das linguagens de programação mais populares e amplamente utilizadas no mundo da tecnologia. Criada pela Sun Microsystems (agora parte da Oracle Corporation), o Java foi lançado pela primeira vez em 1995 e desde então conquistou um lugar de destaque no desenvolvimento de software. Aqui estão algumas razões pelas quais o Java é tão amplamente adotado:</a:t>
            </a:r>
          </a:p>
          <a:p>
            <a:r>
              <a:rPr lang="pt-BR" b="1" dirty="0"/>
              <a:t>Portabilidade</a:t>
            </a:r>
            <a:r>
              <a:rPr lang="pt-BR" dirty="0"/>
              <a:t>: Uma das características marcantes do Java é sua portabilidade. Os programas escritos em Java podem ser executados em diferentes sistemas operacionais, desde que haja uma máquina virtual Java (JVM) compatível com o sistema.</a:t>
            </a:r>
          </a:p>
          <a:p>
            <a:r>
              <a:rPr lang="pt-BR" b="1" dirty="0"/>
              <a:t>Orientação a Objetos</a:t>
            </a:r>
            <a:r>
              <a:rPr lang="pt-BR" dirty="0"/>
              <a:t>: Java é uma linguagem de programação orientada a objetos, o que significa que ela organiza o código em classes e objetos, tornando-a mais modular e reutilizável.</a:t>
            </a:r>
          </a:p>
          <a:p>
            <a:r>
              <a:rPr lang="pt-BR" b="1" dirty="0"/>
              <a:t>Segurança</a:t>
            </a:r>
            <a:r>
              <a:rPr lang="pt-BR" dirty="0"/>
              <a:t>: O Java foi projetado com segurança em mente. A JVM executa o código Java em um ambiente isolado, o que ajuda a prevenir a execução de código malicioso.</a:t>
            </a:r>
          </a:p>
          <a:p>
            <a:r>
              <a:rPr lang="pt-BR" b="1" dirty="0"/>
              <a:t>Comunidade Ativa</a:t>
            </a:r>
            <a:r>
              <a:rPr lang="pt-BR" dirty="0"/>
              <a:t>: O Java possui uma comunidade de desenvolvedores ativa e uma grande quantidade de bibliotecas e frameworks disponíveis, o que facilita o desenvolvimento rápido de aplicativos.</a:t>
            </a:r>
          </a:p>
          <a:p>
            <a:r>
              <a:rPr lang="pt-BR" b="1" dirty="0"/>
              <a:t>Ampla Aplicação</a:t>
            </a:r>
            <a:r>
              <a:rPr lang="pt-BR" dirty="0"/>
              <a:t>: O Java é utilizado em uma variedade de domínios, incluindo desenvolvimento web, aplicativos móveis (Android), sistemas embarcados, computação em nuvem e muito mais.</a:t>
            </a:r>
          </a:p>
        </p:txBody>
      </p:sp>
    </p:spTree>
    <p:extLst>
      <p:ext uri="{BB962C8B-B14F-4D97-AF65-F5344CB8AC3E}">
        <p14:creationId xmlns:p14="http://schemas.microsoft.com/office/powerpoint/2010/main" val="2043735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96A59-6E36-6C99-F4D8-0B84FF1A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Funcionalidades do </a:t>
            </a:r>
            <a:r>
              <a:rPr lang="pt-BR" dirty="0" err="1"/>
              <a:t>java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A00472-3153-4E59-C3F6-26FB25EDE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+mj-lt"/>
              <a:buAutoNum type="arabicPeriod"/>
            </a:pPr>
            <a:r>
              <a:rPr lang="pt-BR" b="1" dirty="0"/>
              <a:t>Portabilidade:</a:t>
            </a:r>
            <a:r>
              <a:rPr lang="pt-BR" dirty="0"/>
              <a:t> Uma das características mais marcantes do Java é sua portabilidade. Os programas Java podem ser escritos uma vez e executados em diferentes sistemas operacionais, desde que haja uma Máquina Virtual Java (JVM) compatível para a plataforma de destino. Isso torna o Java uma escolha popular para desenvolvimento multiplataforma.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Orientação a Objetos:</a:t>
            </a:r>
            <a:r>
              <a:rPr lang="pt-BR" dirty="0"/>
              <a:t> O Java é uma linguagem de programação orientada a objetos. Ele organiza o código em classes e objetos, promovendo conceitos como encapsulamento, herança e polimorfismo. Isso facilita a modelagem do mundo real e a reutilização de código.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Segurança:</a:t>
            </a:r>
            <a:r>
              <a:rPr lang="pt-BR" dirty="0"/>
              <a:t> O Java foi projetado com segurança em mente. A JVM executa o código Java em um ambiente isolado, o que ajuda a prevenir a execução de código malicioso. Além disso, o Java inclui recursos de segurança, como o gerenciamento de permissões e a verificação de </a:t>
            </a:r>
            <a:r>
              <a:rPr lang="pt-BR" dirty="0" err="1"/>
              <a:t>bytecode</a:t>
            </a:r>
            <a:r>
              <a:rPr lang="pt-BR" dirty="0"/>
              <a:t>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Coleta de Lixo (</a:t>
            </a:r>
            <a:r>
              <a:rPr lang="pt-BR" b="1" dirty="0" err="1"/>
              <a:t>Garbage</a:t>
            </a:r>
            <a:r>
              <a:rPr lang="pt-BR" b="1" dirty="0"/>
              <a:t> </a:t>
            </a:r>
            <a:r>
              <a:rPr lang="pt-BR" b="1" dirty="0" err="1"/>
              <a:t>Collection</a:t>
            </a:r>
            <a:r>
              <a:rPr lang="pt-BR" b="1" dirty="0"/>
              <a:t>):</a:t>
            </a:r>
            <a:r>
              <a:rPr lang="pt-BR" dirty="0"/>
              <a:t> O Java possui um sistema de coleta de lixo automático que gerencia a alocação e a </a:t>
            </a:r>
            <a:r>
              <a:rPr lang="pt-BR" dirty="0" err="1"/>
              <a:t>desalocação</a:t>
            </a:r>
            <a:r>
              <a:rPr lang="pt-BR" dirty="0"/>
              <a:t> de memória. Isso ajuda a evitar vazamentos de memória e simplifica o desenvolvimento, pois os desenvolvedores não precisam se preocupar em liberar manualmente a memória.</a:t>
            </a:r>
          </a:p>
        </p:txBody>
      </p:sp>
    </p:spTree>
    <p:extLst>
      <p:ext uri="{BB962C8B-B14F-4D97-AF65-F5344CB8AC3E}">
        <p14:creationId xmlns:p14="http://schemas.microsoft.com/office/powerpoint/2010/main" val="345185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96A59-6E36-6C99-F4D8-0B84FF1A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Funcionalidades do </a:t>
            </a:r>
            <a:r>
              <a:rPr lang="pt-BR" dirty="0" err="1"/>
              <a:t>java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A00472-3153-4E59-C3F6-26FB25EDE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pt-BR" b="1" dirty="0"/>
              <a:t>Multiplataforma:</a:t>
            </a:r>
            <a:r>
              <a:rPr lang="pt-BR" dirty="0"/>
              <a:t> O Java é executado em diversas plataformas, incluindo Windows, </a:t>
            </a:r>
            <a:r>
              <a:rPr lang="pt-BR" dirty="0" err="1"/>
              <a:t>macOS</a:t>
            </a:r>
            <a:r>
              <a:rPr lang="pt-BR" dirty="0"/>
              <a:t>, Linux e sistemas embarcados. Isso torna a linguagem versátil e adequada para uma ampla gama de aplicativos.</a:t>
            </a:r>
          </a:p>
          <a:p>
            <a:pPr>
              <a:buFont typeface="+mj-lt"/>
              <a:buAutoNum type="arabicPeriod" startAt="5"/>
            </a:pPr>
            <a:r>
              <a:rPr lang="pt-BR" b="1" dirty="0"/>
              <a:t>Bibliotecas e Frameworks Abundantes:</a:t>
            </a:r>
            <a:r>
              <a:rPr lang="pt-BR" dirty="0"/>
              <a:t> O ecossistema Java é rico em bibliotecas e frameworks que simplificam o desenvolvimento. Isso inclui bibliotecas para desenvolvimento web (como Spring e </a:t>
            </a:r>
            <a:r>
              <a:rPr lang="pt-BR" dirty="0" err="1"/>
              <a:t>JavaServer</a:t>
            </a:r>
            <a:r>
              <a:rPr lang="pt-BR" dirty="0"/>
              <a:t> Faces), acesso a banco de dados (como JDBC), processamento de XML (como JAXB), entre outros.</a:t>
            </a:r>
          </a:p>
          <a:p>
            <a:pPr>
              <a:buFont typeface="+mj-lt"/>
              <a:buAutoNum type="arabicPeriod" startAt="5"/>
            </a:pPr>
            <a:r>
              <a:rPr lang="pt-BR" b="1" dirty="0"/>
              <a:t>Concorrência:</a:t>
            </a:r>
            <a:r>
              <a:rPr lang="pt-BR" dirty="0"/>
              <a:t> O Java oferece suporte robusto à programação concorrente por meio de recursos como threads, que permitem a execução paralela de tarefas. A biblioteca </a:t>
            </a:r>
            <a:r>
              <a:rPr lang="pt-BR" dirty="0" err="1"/>
              <a:t>java.util.concurrent</a:t>
            </a:r>
            <a:r>
              <a:rPr lang="pt-BR" dirty="0"/>
              <a:t> fornece ferramentas avançadas para lidar com concorrência de forma segura.</a:t>
            </a:r>
          </a:p>
          <a:p>
            <a:pPr>
              <a:buFont typeface="+mj-lt"/>
              <a:buAutoNum type="arabicPeriod" startAt="5"/>
            </a:pPr>
            <a:r>
              <a:rPr lang="pt-BR" b="1" dirty="0"/>
              <a:t>Desempenho:</a:t>
            </a:r>
            <a:r>
              <a:rPr lang="pt-BR" dirty="0"/>
              <a:t> O Java tem sido otimizado para oferecer bom desempenho. A JVM possui recursos de compilação Just-In-Time (JIT) que traduzem o </a:t>
            </a:r>
            <a:r>
              <a:rPr lang="pt-BR" dirty="0" err="1"/>
              <a:t>bytecode</a:t>
            </a:r>
            <a:r>
              <a:rPr lang="pt-BR" dirty="0"/>
              <a:t> Java em código de máquina nativo, melhorando a execução do programa.</a:t>
            </a:r>
          </a:p>
          <a:p>
            <a:pPr>
              <a:buFont typeface="+mj-lt"/>
              <a:buAutoNum type="arabicPeriod" startAt="5"/>
            </a:pPr>
            <a:r>
              <a:rPr lang="pt-BR" b="1" dirty="0"/>
              <a:t>Comunidade Ativa:</a:t>
            </a:r>
            <a:r>
              <a:rPr lang="pt-BR" dirty="0"/>
              <a:t> Java possui uma comunidade de desenvolvedores ativa e uma ampla base de usuários. Isso resulta em suporte contínuo, atualizações regulares e uma abundância de recursos de aprendizado, como tutoriais, fóruns e grupos de usuários.</a:t>
            </a:r>
          </a:p>
        </p:txBody>
      </p:sp>
    </p:spTree>
    <p:extLst>
      <p:ext uri="{BB962C8B-B14F-4D97-AF65-F5344CB8AC3E}">
        <p14:creationId xmlns:p14="http://schemas.microsoft.com/office/powerpoint/2010/main" val="2714364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79E81-8C7B-4F0A-6CAF-10481BC3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virtual </a:t>
            </a:r>
            <a:r>
              <a:rPr lang="pt-BR" dirty="0" err="1"/>
              <a:t>machine</a:t>
            </a:r>
            <a:r>
              <a:rPr lang="pt-BR" dirty="0"/>
              <a:t> (</a:t>
            </a:r>
            <a:r>
              <a:rPr lang="pt-BR" dirty="0" err="1"/>
              <a:t>jvm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1E9948-A3E4-D18B-8BBC-2DE35B3B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JVM é uma máquina virtual de propósito específico projetada para interpretar e executar programas Java. Ela age como uma camada intermediária entre o código-fonte Java (escrito pelos desenvolvedores) e o hardware do sistema em que o programa Java está sendo executado. Aqui estão os principais componentes e funções de uma JVM:</a:t>
            </a:r>
          </a:p>
        </p:txBody>
      </p:sp>
    </p:spTree>
    <p:extLst>
      <p:ext uri="{BB962C8B-B14F-4D97-AF65-F5344CB8AC3E}">
        <p14:creationId xmlns:p14="http://schemas.microsoft.com/office/powerpoint/2010/main" val="18766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79E81-8C7B-4F0A-6CAF-10481BC3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virtual </a:t>
            </a:r>
            <a:r>
              <a:rPr lang="pt-BR" dirty="0" err="1"/>
              <a:t>machine</a:t>
            </a:r>
            <a:r>
              <a:rPr lang="pt-BR" dirty="0"/>
              <a:t> (</a:t>
            </a:r>
            <a:r>
              <a:rPr lang="pt-BR" dirty="0" err="1"/>
              <a:t>jvm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1E9948-A3E4-D18B-8BBC-2DE35B3B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pt-BR" b="1" dirty="0"/>
              <a:t>Carregador de Classes:</a:t>
            </a:r>
            <a:r>
              <a:rPr lang="pt-BR" dirty="0"/>
              <a:t> A JVM inclui um carregador de classes que é responsável por carregar as classes Java necessárias durante a execução do programa. As classes são carregadas a partir do sistema de arquivos ou da rede e são convertidas em uma forma interna chamada </a:t>
            </a:r>
            <a:r>
              <a:rPr lang="pt-BR" dirty="0" err="1"/>
              <a:t>bytecode</a:t>
            </a:r>
            <a:r>
              <a:rPr lang="pt-BR" dirty="0"/>
              <a:t>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Verificador de </a:t>
            </a:r>
            <a:r>
              <a:rPr lang="pt-BR" b="1" dirty="0" err="1"/>
              <a:t>Bytecode</a:t>
            </a:r>
            <a:r>
              <a:rPr lang="pt-BR" b="1" dirty="0"/>
              <a:t>:</a:t>
            </a:r>
            <a:r>
              <a:rPr lang="pt-BR" dirty="0"/>
              <a:t> A JVM verifica o </a:t>
            </a:r>
            <a:r>
              <a:rPr lang="pt-BR" dirty="0" err="1"/>
              <a:t>bytecode</a:t>
            </a:r>
            <a:r>
              <a:rPr lang="pt-BR" dirty="0"/>
              <a:t> para garantir que ele esteja de acordo com as regras da linguagem Java e não contenha instruções maliciosas que possam prejudicar o sistema.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Máquina Virtual:</a:t>
            </a:r>
            <a:r>
              <a:rPr lang="pt-BR" dirty="0"/>
              <a:t> A parte mais crítica da JVM é a Máquina Virtual em si. Ela é responsável por interpretar e executar o </a:t>
            </a:r>
            <a:r>
              <a:rPr lang="pt-BR" dirty="0" err="1"/>
              <a:t>bytecode</a:t>
            </a:r>
            <a:r>
              <a:rPr lang="pt-BR" dirty="0"/>
              <a:t> Java. A Máquina Virtual Java é implementada para cada plataforma específica, o que significa que existem versões da JVM para Windows, Linux, </a:t>
            </a:r>
            <a:r>
              <a:rPr lang="pt-BR" dirty="0" err="1"/>
              <a:t>macOS</a:t>
            </a:r>
            <a:r>
              <a:rPr lang="pt-BR" dirty="0"/>
              <a:t> e outras plataformas.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Coletor de Lixo (</a:t>
            </a:r>
            <a:r>
              <a:rPr lang="pt-BR" b="1" dirty="0" err="1"/>
              <a:t>Garbage</a:t>
            </a:r>
            <a:r>
              <a:rPr lang="pt-BR" b="1" dirty="0"/>
              <a:t> </a:t>
            </a:r>
            <a:r>
              <a:rPr lang="pt-BR" b="1" dirty="0" err="1"/>
              <a:t>Collector</a:t>
            </a:r>
            <a:r>
              <a:rPr lang="pt-BR" b="1" dirty="0"/>
              <a:t>):</a:t>
            </a:r>
            <a:r>
              <a:rPr lang="pt-BR" dirty="0"/>
              <a:t> A JVM gerencia a alocação e a </a:t>
            </a:r>
            <a:r>
              <a:rPr lang="pt-BR" dirty="0" err="1"/>
              <a:t>desalocação</a:t>
            </a:r>
            <a:r>
              <a:rPr lang="pt-BR" dirty="0"/>
              <a:t> de memória durante a execução do programa. O coletor de lixo da JVM é responsável por liberar memória que não é mais usada, prevenindo vazamentos de memória.</a:t>
            </a:r>
          </a:p>
        </p:txBody>
      </p:sp>
    </p:spTree>
    <p:extLst>
      <p:ext uri="{BB962C8B-B14F-4D97-AF65-F5344CB8AC3E}">
        <p14:creationId xmlns:p14="http://schemas.microsoft.com/office/powerpoint/2010/main" val="903133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79E81-8C7B-4F0A-6CAF-10481BC3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virtual </a:t>
            </a:r>
            <a:r>
              <a:rPr lang="pt-BR" dirty="0" err="1"/>
              <a:t>machine</a:t>
            </a:r>
            <a:r>
              <a:rPr lang="pt-BR" dirty="0"/>
              <a:t> (</a:t>
            </a:r>
            <a:r>
              <a:rPr lang="pt-BR" dirty="0" err="1"/>
              <a:t>jvm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1E9948-A3E4-D18B-8BBC-2DE35B3B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Portabilidade da JVM: </a:t>
            </a:r>
            <a:r>
              <a:rPr lang="pt-BR" dirty="0"/>
              <a:t>A JVM é a chave para a portabilidade do Java, permitindo que programas Java sejam executados em diversas plataformas sem a necessidade de recompilação do código-fonte. Isso é uma das principais razões pelas quais o Java é tão popular em desenvolvimento multiplataforma.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6057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052C1-B4C8-6C46-C055-DB67AF68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na indústria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1DBBC0-F546-B4E7-D9F5-4DD1B34CE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Hoje em dia o Java é utilizado em diversas aplicações, financeiras, industriais, desenvolvimento de jogos, gerenciador de banco de dados, aplicações desktop, aplicativos móveis e desenvolvimento Web.</a:t>
            </a:r>
          </a:p>
        </p:txBody>
      </p:sp>
    </p:spTree>
    <p:extLst>
      <p:ext uri="{BB962C8B-B14F-4D97-AF65-F5344CB8AC3E}">
        <p14:creationId xmlns:p14="http://schemas.microsoft.com/office/powerpoint/2010/main" val="3220178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1FCCD-3F41-914B-32D2-D639091F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B5CAD4-CCD4-173B-AE6B-7B2C35AA1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Java continua sendo uma linguagem de programação líder devido à sua flexibilidade, segurança, portabilidade e ampla adoção em várias indústrias e seguimentos.</a:t>
            </a:r>
          </a:p>
        </p:txBody>
      </p:sp>
    </p:spTree>
    <p:extLst>
      <p:ext uri="{BB962C8B-B14F-4D97-AF65-F5344CB8AC3E}">
        <p14:creationId xmlns:p14="http://schemas.microsoft.com/office/powerpoint/2010/main" val="1731124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FA6E0-B90F-C9B3-4340-612AAEDF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pt-BR"/>
              <a:t>agradecimentos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A9D750-8E9C-3386-CD0C-B5E0CB613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r>
              <a:rPr lang="pt-BR"/>
              <a:t>Canal Debuga Dev agradece a todos!</a:t>
            </a:r>
          </a:p>
          <a:p>
            <a:endParaRPr lang="pt-BR"/>
          </a:p>
          <a:p>
            <a:endParaRPr lang="pt-BR" dirty="0"/>
          </a:p>
        </p:txBody>
      </p:sp>
      <p:pic>
        <p:nvPicPr>
          <p:cNvPr id="7" name="Imagem 6" descr="Forma">
            <a:extLst>
              <a:ext uri="{FF2B5EF4-FFF2-40B4-BE49-F238E27FC236}">
                <a16:creationId xmlns:a16="http://schemas.microsoft.com/office/drawing/2014/main" id="{BDC8B307-3B69-98E3-E00C-3E46BCBD0D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34" r="4696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5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99B48-78DA-7C86-FA5A-5EFB72A4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Origens do </a:t>
            </a:r>
            <a:r>
              <a:rPr lang="pt-BR" dirty="0" err="1"/>
              <a:t>java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5EB3E2-7D34-F427-D5A4-8F0389115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Java teve sua origem na Sun Microsystems, uma empresa de tecnologia que desempenhou um papel fundamental no desenvolvimento da linguagem. Aqui está uma visão geral de como o Java surgiu e como evoluiu ao longo dos anos:</a:t>
            </a:r>
          </a:p>
        </p:txBody>
      </p:sp>
    </p:spTree>
    <p:extLst>
      <p:ext uri="{BB962C8B-B14F-4D97-AF65-F5344CB8AC3E}">
        <p14:creationId xmlns:p14="http://schemas.microsoft.com/office/powerpoint/2010/main" val="31130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99B48-78DA-7C86-FA5A-5EFB72A4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Origens do </a:t>
            </a:r>
            <a:r>
              <a:rPr lang="pt-BR" dirty="0" err="1"/>
              <a:t>java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5EB3E2-7D34-F427-D5A4-8F0389115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Em meados da década de 1990, a Sun Microsystems, sob a liderança de James Gosling, Mike Sheridan e Patrick </a:t>
            </a:r>
            <a:r>
              <a:rPr lang="pt-BR" dirty="0" err="1"/>
              <a:t>Naughton</a:t>
            </a:r>
            <a:r>
              <a:rPr lang="pt-BR" dirty="0"/>
              <a:t>, iniciou o projeto que levaria à criação do Java.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objetivo era desenvolver uma linguagem de programação que pudesse ser usada para desenvolver software para dispositivos eletrônicos, como TVs a cabo e telefones celulares.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Java foi originalmente concebido como uma linguagem para programação de dispositivos embarcados, mas logo se tornou evidente que ele tinha um potencial muito maior.</a:t>
            </a:r>
          </a:p>
        </p:txBody>
      </p:sp>
    </p:spTree>
    <p:extLst>
      <p:ext uri="{BB962C8B-B14F-4D97-AF65-F5344CB8AC3E}">
        <p14:creationId xmlns:p14="http://schemas.microsoft.com/office/powerpoint/2010/main" val="26618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99B48-78DA-7C86-FA5A-5EFB72A4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Origens do </a:t>
            </a:r>
            <a:r>
              <a:rPr lang="pt-BR" dirty="0" err="1"/>
              <a:t>java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5EB3E2-7D34-F427-D5A4-8F0389115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Em 1995, a Sun Microsystems lançou oficialmente o Java como uma linguagem de programação e a plataforma Java.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 plataforma Java incluiu a linguagem Java, a Máquina Virtual Java (JVM) e um conjunto abrangente de bibliotecas.</a:t>
            </a:r>
          </a:p>
        </p:txBody>
      </p:sp>
    </p:spTree>
    <p:extLst>
      <p:ext uri="{BB962C8B-B14F-4D97-AF65-F5344CB8AC3E}">
        <p14:creationId xmlns:p14="http://schemas.microsoft.com/office/powerpoint/2010/main" val="112040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99B48-78DA-7C86-FA5A-5EFB72A4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Origens do </a:t>
            </a:r>
            <a:r>
              <a:rPr lang="pt-BR" dirty="0" err="1"/>
              <a:t>java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5EB3E2-7D34-F427-D5A4-8F0389115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Desde seu lançamento, o Java passou por várias versões e atualizações. Algumas das versões mais significativas incluem o Java 1.0, Java 2 (que introduziu as Edições Standard, Enterprise e Micro), Java 5 (que trouxe recursos importantes, como </a:t>
            </a:r>
            <a:r>
              <a:rPr lang="pt-BR" dirty="0" err="1"/>
              <a:t>generics</a:t>
            </a:r>
            <a:r>
              <a:rPr lang="pt-BR" dirty="0"/>
              <a:t> e anotações), e assim por diante.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Cada versão trouxe melhorias na linguagem, na JVM e nas bibliotecas, tornando o Java mais poderoso e eficiente.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Java também se tornou uma das linguagens de programação mais amplamente adotadas e é usado em diversos campos, desde o desenvolvimento de aplicativos móveis Android até sistemas de servidor de alto desempenho.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Além disso, a Sun Microsystems foi adquirida pela Oracle Corporation em 2009, o que resultou na Oracle assumindo a responsabilidade pelo desenvolvimento e suporte ao Java.</a:t>
            </a:r>
          </a:p>
        </p:txBody>
      </p:sp>
    </p:spTree>
    <p:extLst>
      <p:ext uri="{BB962C8B-B14F-4D97-AF65-F5344CB8AC3E}">
        <p14:creationId xmlns:p14="http://schemas.microsoft.com/office/powerpoint/2010/main" val="264352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99B48-78DA-7C86-FA5A-5EFB72A4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Origens do </a:t>
            </a:r>
            <a:r>
              <a:rPr lang="pt-BR" dirty="0" err="1"/>
              <a:t>java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5EB3E2-7D34-F427-D5A4-8F0389115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Java começou como uma linguagem para dispositivos embarcados e evoluiu para se tornar uma linguagem de programação versátil e amplamente utilizada, presente em diversos aspectos da tecnologia moderna. Sua história é marcada por inovação e adaptação às demandas da indústria de software.</a:t>
            </a:r>
          </a:p>
        </p:txBody>
      </p:sp>
    </p:spTree>
    <p:extLst>
      <p:ext uri="{BB962C8B-B14F-4D97-AF65-F5344CB8AC3E}">
        <p14:creationId xmlns:p14="http://schemas.microsoft.com/office/powerpoint/2010/main" val="45577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6C1D8-DB01-95F6-2FFC-C613CDDC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</a:t>
            </a:r>
            <a:r>
              <a:rPr lang="pt-BR" dirty="0" err="1"/>
              <a:t>java</a:t>
            </a:r>
            <a:br>
              <a:rPr lang="pt-BR" dirty="0"/>
            </a:br>
            <a:r>
              <a:rPr lang="pt-BR" b="1" dirty="0"/>
              <a:t>Java 1.0 (1995)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F105BB-38D6-B038-6229-4D11591C1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Java 1.0 foi a versão original do Java lançada em 1995.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Principais Características: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Introdução da Máquina Virtual Java (JVM) para garantir a portabilidade.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Suporte a programação orientada a objetos com classes e objetos.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Uso do conceito "</a:t>
            </a:r>
            <a:r>
              <a:rPr lang="pt-BR" dirty="0" err="1"/>
              <a:t>Applets</a:t>
            </a:r>
            <a:r>
              <a:rPr lang="pt-BR" dirty="0"/>
              <a:t>" para a execução de código Java em navegadores.</a:t>
            </a:r>
          </a:p>
        </p:txBody>
      </p:sp>
    </p:spTree>
    <p:extLst>
      <p:ext uri="{BB962C8B-B14F-4D97-AF65-F5344CB8AC3E}">
        <p14:creationId xmlns:p14="http://schemas.microsoft.com/office/powerpoint/2010/main" val="3267678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6C1D8-DB01-95F6-2FFC-C613CDDC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</a:t>
            </a:r>
            <a:r>
              <a:rPr lang="pt-BR" dirty="0" err="1"/>
              <a:t>java</a:t>
            </a:r>
            <a:br>
              <a:rPr lang="pt-BR" dirty="0"/>
            </a:br>
            <a:r>
              <a:rPr lang="pt-BR" b="1" dirty="0"/>
              <a:t>Java 2 (1998)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F105BB-38D6-B038-6229-4D11591C1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Java 2, também conhecido como Java 1.2, foi lançado em 1998.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Principais Características: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Introdução do Swing para criação de interfaces gráficas de usuário (</a:t>
            </a:r>
            <a:r>
              <a:rPr lang="pt-BR" dirty="0" err="1"/>
              <a:t>GUIs</a:t>
            </a:r>
            <a:r>
              <a:rPr lang="pt-BR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Adição de coleções (</a:t>
            </a:r>
            <a:r>
              <a:rPr lang="pt-BR" dirty="0" err="1"/>
              <a:t>Collections</a:t>
            </a:r>
            <a:r>
              <a:rPr lang="pt-BR" dirty="0"/>
              <a:t>) e o framework </a:t>
            </a:r>
            <a:r>
              <a:rPr lang="pt-BR" dirty="0" err="1"/>
              <a:t>Collections</a:t>
            </a:r>
            <a:r>
              <a:rPr lang="pt-B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Melhorias na API de manipulação de eventos.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Inclusão da Edição Standard (Java SE) e Edição Enterprise (Java EE).</a:t>
            </a:r>
          </a:p>
        </p:txBody>
      </p:sp>
    </p:spTree>
    <p:extLst>
      <p:ext uri="{BB962C8B-B14F-4D97-AF65-F5344CB8AC3E}">
        <p14:creationId xmlns:p14="http://schemas.microsoft.com/office/powerpoint/2010/main" val="620853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272</TotalTime>
  <Words>2279</Words>
  <Application>Microsoft Office PowerPoint</Application>
  <PresentationFormat>Widescreen</PresentationFormat>
  <Paragraphs>136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0" baseType="lpstr">
      <vt:lpstr>Arial</vt:lpstr>
      <vt:lpstr>Tw Cen MT</vt:lpstr>
      <vt:lpstr>Circuito</vt:lpstr>
      <vt:lpstr>A história do Java e suas funcionalidades</vt:lpstr>
      <vt:lpstr>Introdução ao java</vt:lpstr>
      <vt:lpstr>Origens do java</vt:lpstr>
      <vt:lpstr>Origens do java</vt:lpstr>
      <vt:lpstr>Origens do java</vt:lpstr>
      <vt:lpstr>Origens do java</vt:lpstr>
      <vt:lpstr>Origens do java</vt:lpstr>
      <vt:lpstr>Versões do java Java 1.0 (1995)</vt:lpstr>
      <vt:lpstr>Versões do java Java 2 (1998)</vt:lpstr>
      <vt:lpstr>Versões do java Java 5 (2004)</vt:lpstr>
      <vt:lpstr>Versões do java Java 8 (2014)</vt:lpstr>
      <vt:lpstr>Versões do java Java 11 (2018)</vt:lpstr>
      <vt:lpstr>Versões do java Java 17 (2021)</vt:lpstr>
      <vt:lpstr>Versões do java Java 18 (03/2022)</vt:lpstr>
      <vt:lpstr>Versões do java Java 19 (09/2022)</vt:lpstr>
      <vt:lpstr>Versões do java Java 20 (03/2023)</vt:lpstr>
      <vt:lpstr>Plataformas java Java SE (Standard Edition)</vt:lpstr>
      <vt:lpstr>Plataformas java Java EE (Enterprise Edition)</vt:lpstr>
      <vt:lpstr>Plataformas java Java ME (Micro Edition)</vt:lpstr>
      <vt:lpstr>Funcionalidades do java</vt:lpstr>
      <vt:lpstr>Funcionalidades do java</vt:lpstr>
      <vt:lpstr>Java virtual machine (jvm)</vt:lpstr>
      <vt:lpstr>Java virtual machine (jvm)</vt:lpstr>
      <vt:lpstr>Java virtual machine (jvm)</vt:lpstr>
      <vt:lpstr>Java na indústria</vt:lpstr>
      <vt:lpstr>conclusão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história do java e suas funionalidades</dc:title>
  <dc:creator>André de Andrade Pereira</dc:creator>
  <cp:lastModifiedBy>André de Andrade Pereira</cp:lastModifiedBy>
  <cp:revision>7</cp:revision>
  <dcterms:created xsi:type="dcterms:W3CDTF">2023-09-18T19:51:13Z</dcterms:created>
  <dcterms:modified xsi:type="dcterms:W3CDTF">2023-09-20T03:12:07Z</dcterms:modified>
</cp:coreProperties>
</file>