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8" r:id="rId9"/>
    <p:sldId id="266" r:id="rId10"/>
    <p:sldId id="267" r:id="rId11"/>
    <p:sldId id="264" r:id="rId12"/>
    <p:sldId id="263"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0" d="100"/>
          <a:sy n="70" d="100"/>
        </p:scale>
        <p:origin x="660" y="-2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B2AD2AF-AF30-41E1-8606-4B97196981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2AD2AF-AF30-41E1-8606-4B97196981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2AD2AF-AF30-41E1-8606-4B97196981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B2AD2AF-AF30-41E1-8606-4B97196981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B2AD2AF-AF30-41E1-8606-4B971969817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B2AD2AF-AF30-41E1-8606-4B971969817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B2AD2AF-AF30-41E1-8606-4B971969817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B2AD2AF-AF30-41E1-8606-4B971969817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AD2AF-AF30-41E1-8606-4B971969817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B2AD2AF-AF30-41E1-8606-4B971969817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B2AD2AF-AF30-41E1-8606-4B971969817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0348D-7020-493C-A54C-371CFD31DDA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AD2AF-AF30-41E1-8606-4B971969817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00348D-7020-493C-A54C-371CFD31DDA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4" name="Oval 13"/>
          <p:cNvSpPr/>
          <p:nvPr/>
        </p:nvSpPr>
        <p:spPr>
          <a:xfrm>
            <a:off x="-308412" y="-749867"/>
            <a:ext cx="3455963" cy="3429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044450" y="-503988"/>
            <a:ext cx="3455963" cy="3429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275680" y="2970952"/>
            <a:ext cx="11672407" cy="1568450"/>
          </a:xfrm>
          <a:prstGeom prst="rect">
            <a:avLst/>
          </a:prstGeom>
          <a:noFill/>
        </p:spPr>
        <p:txBody>
          <a:bodyPr wrap="square" rtlCol="0">
            <a:spAutoFit/>
          </a:bodyPr>
          <a:lstStyle/>
          <a:p>
            <a:pPr algn="ctr"/>
            <a:r>
              <a:rPr lang="en-US" sz="4800" dirty="0" smtClean="0">
                <a:solidFill>
                  <a:schemeClr val="bg1"/>
                </a:solidFill>
                <a:latin typeface="Arial Black" panose="020B0A04020102020204" pitchFamily="34" charset="0"/>
              </a:rPr>
              <a:t>BIENVENUE AUX SOUTENANCES </a:t>
            </a:r>
            <a:endParaRPr lang="en-US" sz="4800" dirty="0" smtClean="0">
              <a:solidFill>
                <a:schemeClr val="bg1"/>
              </a:solidFill>
              <a:latin typeface="Arial Black" panose="020B0A04020102020204" pitchFamily="34" charset="0"/>
            </a:endParaRPr>
          </a:p>
          <a:p>
            <a:pPr algn="ctr"/>
            <a:r>
              <a:rPr lang="en-US" sz="4800" dirty="0" smtClean="0">
                <a:solidFill>
                  <a:schemeClr val="bg1"/>
                </a:solidFill>
                <a:latin typeface="Arial Black" panose="020B0A04020102020204" pitchFamily="34" charset="0"/>
              </a:rPr>
              <a:t>BTS 2025</a:t>
            </a:r>
            <a:endParaRPr lang="en-US" sz="4800" dirty="0">
              <a:solidFill>
                <a:schemeClr val="bg1"/>
              </a:solidFill>
              <a:latin typeface="Arial Black" panose="020B0A0402010202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194" y="181937"/>
            <a:ext cx="2947526" cy="1300348"/>
          </a:xfrm>
          <a:prstGeom prst="rect">
            <a:avLst/>
          </a:prstGeom>
        </p:spPr>
      </p:pic>
      <p:pic>
        <p:nvPicPr>
          <p:cNvPr id="6" name="Image 5" descr="C:\Users\ange lugresse\Downloads\logo_sprint_pay-removebg-preview 1.png"/>
          <p:cNvPicPr/>
          <p:nvPr/>
        </p:nvPicPr>
        <p:blipFill>
          <a:blip r:embed="rId2">
            <a:extLst>
              <a:ext uri="{28A0092B-C50C-407E-A947-70E740481C1C}">
                <a14:useLocalDpi xmlns:a14="http://schemas.microsoft.com/office/drawing/2010/main" val="0"/>
              </a:ext>
            </a:extLst>
          </a:blip>
          <a:srcRect/>
          <a:stretch>
            <a:fillRect/>
          </a:stretch>
        </p:blipFill>
        <p:spPr bwMode="auto">
          <a:xfrm>
            <a:off x="9596774" y="635746"/>
            <a:ext cx="2351313" cy="1232243"/>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p:cNvSpPr txBox="1"/>
          <p:nvPr/>
        </p:nvSpPr>
        <p:spPr>
          <a:xfrm>
            <a:off x="3526970" y="-281514"/>
            <a:ext cx="6230983" cy="1200329"/>
          </a:xfrm>
          <a:prstGeom prst="rect">
            <a:avLst/>
          </a:prstGeom>
          <a:noFill/>
        </p:spPr>
        <p:txBody>
          <a:bodyPr wrap="square" rtlCol="0">
            <a:spAutoFit/>
          </a:bodyPr>
          <a:lstStyle/>
          <a:p>
            <a:pPr>
              <a:lnSpc>
                <a:spcPct val="200000"/>
              </a:lnSpc>
            </a:pPr>
            <a:r>
              <a:rPr lang="en-US" sz="3600" b="1" dirty="0" smtClean="0">
                <a:solidFill>
                  <a:schemeClr val="bg1"/>
                </a:solidFill>
                <a:latin typeface="Arial Black" panose="020B0A04020102020204" pitchFamily="34" charset="0"/>
              </a:rPr>
              <a:t>METHODOLOGIE  </a:t>
            </a:r>
            <a:endParaRPr lang="en-US" sz="3600" b="1" dirty="0">
              <a:solidFill>
                <a:schemeClr val="bg1"/>
              </a:solidFill>
              <a:latin typeface="Arial Black" panose="020B0A04020102020204" pitchFamily="34" charset="0"/>
            </a:endParaRPr>
          </a:p>
        </p:txBody>
      </p:sp>
      <p:sp>
        <p:nvSpPr>
          <p:cNvPr id="2" name="Rectangle 1"/>
          <p:cNvSpPr/>
          <p:nvPr/>
        </p:nvSpPr>
        <p:spPr>
          <a:xfrm>
            <a:off x="-175846" y="773724"/>
            <a:ext cx="12543692" cy="656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846" y="6424834"/>
            <a:ext cx="1963730" cy="866331"/>
          </a:xfrm>
          <a:prstGeom prst="rect">
            <a:avLst/>
          </a:prstGeom>
        </p:spPr>
      </p:pic>
      <p:pic>
        <p:nvPicPr>
          <p:cNvPr id="1028" name="Picture 4" descr="méthode agile merc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207" y="1502229"/>
            <a:ext cx="9829377" cy="45349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p:cNvSpPr txBox="1"/>
          <p:nvPr/>
        </p:nvSpPr>
        <p:spPr>
          <a:xfrm>
            <a:off x="309490" y="-128802"/>
            <a:ext cx="11029069" cy="1044966"/>
          </a:xfrm>
          <a:prstGeom prst="rect">
            <a:avLst/>
          </a:prstGeom>
          <a:noFill/>
        </p:spPr>
        <p:txBody>
          <a:bodyPr wrap="square" rtlCol="0">
            <a:spAutoFit/>
          </a:bodyPr>
          <a:lstStyle/>
          <a:p>
            <a:pPr algn="ctr">
              <a:lnSpc>
                <a:spcPct val="200000"/>
              </a:lnSpc>
            </a:pPr>
            <a:r>
              <a:rPr lang="en-US" sz="3600" b="1" dirty="0" smtClean="0">
                <a:solidFill>
                  <a:schemeClr val="bg1"/>
                </a:solidFill>
                <a:latin typeface="Arial Black" panose="020B0A04020102020204" pitchFamily="34" charset="0"/>
              </a:rPr>
              <a:t>LANGAGES ET OUTILS UTILISES</a:t>
            </a:r>
            <a:r>
              <a:rPr lang="en-US" sz="3600" b="1" dirty="0" smtClean="0">
                <a:solidFill>
                  <a:schemeClr val="bg1"/>
                </a:solidFill>
                <a:latin typeface="Arial Black" panose="020B0A04020102020204" pitchFamily="34" charset="0"/>
              </a:rPr>
              <a:t> </a:t>
            </a:r>
            <a:endParaRPr lang="en-US" sz="3600" b="1" dirty="0">
              <a:solidFill>
                <a:schemeClr val="bg1"/>
              </a:solidFill>
              <a:latin typeface="Arial Black" panose="020B0A04020102020204" pitchFamily="34" charset="0"/>
            </a:endParaRPr>
          </a:p>
        </p:txBody>
      </p:sp>
      <p:sp>
        <p:nvSpPr>
          <p:cNvPr id="3" name="Oval 2"/>
          <p:cNvSpPr/>
          <p:nvPr/>
        </p:nvSpPr>
        <p:spPr>
          <a:xfrm>
            <a:off x="9432387" y="3798277"/>
            <a:ext cx="3727938" cy="3390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174521" y="5595480"/>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68836" y="6036212"/>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39217" y="6417268"/>
            <a:ext cx="1259060" cy="12003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84738" y="1431382"/>
            <a:ext cx="3484098" cy="1015663"/>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LANGES DE PROGRAMMATION UTILISES</a:t>
            </a:r>
            <a:r>
              <a:rPr lang="en-US" sz="2000" b="1" dirty="0" smtClean="0">
                <a:solidFill>
                  <a:schemeClr val="bg1"/>
                </a:solidFill>
                <a:latin typeface="Arial Black" panose="020B0A04020102020204" pitchFamily="34" charset="0"/>
              </a:rPr>
              <a:t> </a:t>
            </a:r>
            <a:endParaRPr lang="en-US" sz="2000" b="1" dirty="0">
              <a:solidFill>
                <a:schemeClr val="bg1"/>
              </a:solidFill>
              <a:latin typeface="Arial Black" panose="020B0A04020102020204" pitchFamily="34" charset="0"/>
            </a:endParaRPr>
          </a:p>
        </p:txBody>
      </p:sp>
      <p:sp>
        <p:nvSpPr>
          <p:cNvPr id="11" name="TextBox 10"/>
          <p:cNvSpPr txBox="1"/>
          <p:nvPr/>
        </p:nvSpPr>
        <p:spPr>
          <a:xfrm>
            <a:off x="6994509" y="1431382"/>
            <a:ext cx="2018715" cy="707886"/>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OUTILS UTILISES</a:t>
            </a:r>
            <a:endParaRPr lang="en-US" sz="2000" b="1" dirty="0">
              <a:solidFill>
                <a:schemeClr val="bg1"/>
              </a:solidFill>
              <a:latin typeface="Arial Black" panose="020B0A04020102020204" pitchFamily="34" charset="0"/>
            </a:endParaRPr>
          </a:p>
        </p:txBody>
      </p:sp>
      <p:sp>
        <p:nvSpPr>
          <p:cNvPr id="12" name="TextBox 11"/>
          <p:cNvSpPr txBox="1"/>
          <p:nvPr/>
        </p:nvSpPr>
        <p:spPr>
          <a:xfrm>
            <a:off x="6949439" y="3113321"/>
            <a:ext cx="2391507"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Arial Black" panose="020B0A04020102020204" pitchFamily="34" charset="0"/>
              </a:rPr>
              <a:t>Draw.io</a:t>
            </a:r>
            <a:endParaRPr lang="en-US" dirty="0">
              <a:solidFill>
                <a:schemeClr val="bg1"/>
              </a:solidFill>
              <a:latin typeface="Arial Black" panose="020B0A04020102020204" pitchFamily="34" charset="0"/>
            </a:endParaRPr>
          </a:p>
          <a:p>
            <a:pPr marL="285750" indent="-285750">
              <a:buFont typeface="Wingdings" panose="05000000000000000000" pitchFamily="2" charset="2"/>
              <a:buChar char="Ø"/>
            </a:pPr>
            <a:r>
              <a:rPr lang="en-US" dirty="0" smtClean="0">
                <a:solidFill>
                  <a:schemeClr val="bg1"/>
                </a:solidFill>
                <a:latin typeface="Arial Black" panose="020B0A04020102020204" pitchFamily="34" charset="0"/>
              </a:rPr>
              <a:t>Visual Studio Code</a:t>
            </a:r>
            <a:endParaRPr lang="en-US" dirty="0" smtClean="0">
              <a:solidFill>
                <a:schemeClr val="bg1"/>
              </a:solidFill>
              <a:latin typeface="Arial Black" panose="020B0A04020102020204" pitchFamily="34" charset="0"/>
            </a:endParaRPr>
          </a:p>
          <a:p>
            <a:pPr marL="285750" indent="-285750">
              <a:buFont typeface="Wingdings" panose="05000000000000000000" pitchFamily="2" charset="2"/>
              <a:buChar char="Ø"/>
            </a:pPr>
            <a:r>
              <a:rPr lang="en-US" dirty="0" err="1" smtClean="0">
                <a:solidFill>
                  <a:schemeClr val="bg1"/>
                </a:solidFill>
                <a:latin typeface="Arial Black" panose="020B0A04020102020204" pitchFamily="34" charset="0"/>
              </a:rPr>
              <a:t>WampServer</a:t>
            </a:r>
            <a:endParaRPr lang="en-US" dirty="0">
              <a:solidFill>
                <a:schemeClr val="bg1"/>
              </a:solidFill>
              <a:latin typeface="Arial Black" panose="020B0A04020102020204" pitchFamily="34" charset="0"/>
            </a:endParaRPr>
          </a:p>
          <a:p>
            <a:endParaRPr lang="en-US" dirty="0">
              <a:solidFill>
                <a:schemeClr val="bg1"/>
              </a:solidFill>
              <a:latin typeface="Arial Black" panose="020B0A04020102020204" pitchFamily="34" charset="0"/>
            </a:endParaRPr>
          </a:p>
        </p:txBody>
      </p:sp>
      <p:sp>
        <p:nvSpPr>
          <p:cNvPr id="13" name="TextBox 12"/>
          <p:cNvSpPr txBox="1"/>
          <p:nvPr/>
        </p:nvSpPr>
        <p:spPr>
          <a:xfrm>
            <a:off x="1180514" y="3429000"/>
            <a:ext cx="2391507"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Arial Black" panose="020B0A04020102020204" pitchFamily="34" charset="0"/>
              </a:rPr>
              <a:t>JAVA</a:t>
            </a:r>
            <a:endParaRPr lang="en-US" dirty="0">
              <a:solidFill>
                <a:schemeClr val="bg1"/>
              </a:solidFill>
              <a:latin typeface="Arial Black" panose="020B0A04020102020204" pitchFamily="34" charset="0"/>
            </a:endParaRPr>
          </a:p>
          <a:p>
            <a:pPr marL="285750" indent="-285750">
              <a:buFont typeface="Wingdings" panose="05000000000000000000" pitchFamily="2" charset="2"/>
              <a:buChar char="Ø"/>
            </a:pPr>
            <a:r>
              <a:rPr lang="en-US" dirty="0" smtClean="0">
                <a:solidFill>
                  <a:schemeClr val="bg1"/>
                </a:solidFill>
                <a:latin typeface="Arial Black" panose="020B0A04020102020204" pitchFamily="34" charset="0"/>
              </a:rPr>
              <a:t>HTML5, CSS3, JavaScript</a:t>
            </a:r>
            <a:endParaRPr lang="en-US" dirty="0">
              <a:solidFill>
                <a:schemeClr val="bg1"/>
              </a:solidFill>
              <a:latin typeface="Arial Black" panose="020B0A04020102020204" pitchFamily="34" charset="0"/>
            </a:endParaRPr>
          </a:p>
          <a:p>
            <a:endParaRPr lang="en-US" dirty="0">
              <a:solidFill>
                <a:schemeClr val="bg1"/>
              </a:solidFill>
              <a:latin typeface="Arial Black" panose="020B0A04020102020204" pitchFamily="3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89109" y="5060267"/>
            <a:ext cx="1963730" cy="8663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Rectangle 1"/>
          <p:cNvSpPr/>
          <p:nvPr/>
        </p:nvSpPr>
        <p:spPr>
          <a:xfrm>
            <a:off x="0" y="2265009"/>
            <a:ext cx="12295163" cy="17373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392701" y="2708478"/>
            <a:ext cx="8187395" cy="646331"/>
          </a:xfrm>
          <a:prstGeom prst="rect">
            <a:avLst/>
          </a:prstGeom>
          <a:solidFill>
            <a:srgbClr val="002060"/>
          </a:solidFill>
          <a:ln>
            <a:solidFill>
              <a:srgbClr val="002060"/>
            </a:solidFill>
          </a:ln>
        </p:spPr>
        <p:txBody>
          <a:bodyPr wrap="square" rtlCol="0">
            <a:spAutoFit/>
          </a:bodyPr>
          <a:lstStyle/>
          <a:p>
            <a:pPr algn="ctr"/>
            <a:r>
              <a:rPr lang="en-US" sz="3600" b="1" dirty="0">
                <a:solidFill>
                  <a:schemeClr val="bg1"/>
                </a:solidFill>
                <a:latin typeface="Arial Black" panose="020B0A04020102020204" pitchFamily="34" charset="0"/>
              </a:rPr>
              <a:t>DEMONSTRATION </a:t>
            </a:r>
            <a:endParaRPr lang="en-US" sz="3600" b="1" dirty="0">
              <a:solidFill>
                <a:schemeClr val="bg1"/>
              </a:solidFill>
              <a:latin typeface="Arial Black" panose="020B0A04020102020204" pitchFamily="34" charset="0"/>
            </a:endParaRPr>
          </a:p>
        </p:txBody>
      </p:sp>
      <p:sp>
        <p:nvSpPr>
          <p:cNvPr id="3" name="Oval 2"/>
          <p:cNvSpPr/>
          <p:nvPr/>
        </p:nvSpPr>
        <p:spPr>
          <a:xfrm>
            <a:off x="9432387" y="3798277"/>
            <a:ext cx="3727938" cy="3390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174521" y="5595480"/>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68836" y="6036212"/>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39217" y="6417268"/>
            <a:ext cx="1259060" cy="12003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10864947" y="694385"/>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0534355" y="-709661"/>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516792" y="4773692"/>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247335" y="1170173"/>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42425" y="-236986"/>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50632" y="-622648"/>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14491" y="5162313"/>
            <a:ext cx="1963730" cy="8663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p:cNvSpPr txBox="1"/>
          <p:nvPr/>
        </p:nvSpPr>
        <p:spPr>
          <a:xfrm>
            <a:off x="309490" y="-128802"/>
            <a:ext cx="11029069" cy="1044966"/>
          </a:xfrm>
          <a:prstGeom prst="rect">
            <a:avLst/>
          </a:prstGeom>
          <a:noFill/>
        </p:spPr>
        <p:txBody>
          <a:bodyPr wrap="square" rtlCol="0">
            <a:spAutoFit/>
          </a:bodyPr>
          <a:lstStyle/>
          <a:p>
            <a:pPr algn="ctr">
              <a:lnSpc>
                <a:spcPct val="200000"/>
              </a:lnSpc>
            </a:pPr>
            <a:r>
              <a:rPr lang="en-US" sz="3600" b="1" dirty="0" smtClean="0">
                <a:solidFill>
                  <a:schemeClr val="bg1"/>
                </a:solidFill>
                <a:latin typeface="Arial Black" panose="020B0A04020102020204" pitchFamily="34" charset="0"/>
              </a:rPr>
              <a:t>CONCLUSION</a:t>
            </a:r>
            <a:endParaRPr lang="en-US" sz="3600" b="1" dirty="0">
              <a:solidFill>
                <a:schemeClr val="bg1"/>
              </a:solidFill>
              <a:latin typeface="Arial Black" panose="020B0A04020102020204" pitchFamily="34" charset="0"/>
            </a:endParaRPr>
          </a:p>
        </p:txBody>
      </p:sp>
      <p:sp>
        <p:nvSpPr>
          <p:cNvPr id="3" name="Oval 2"/>
          <p:cNvSpPr/>
          <p:nvPr/>
        </p:nvSpPr>
        <p:spPr>
          <a:xfrm>
            <a:off x="9432387" y="3798277"/>
            <a:ext cx="3727938" cy="3390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174521" y="5595480"/>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68836" y="6036212"/>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39217" y="6417268"/>
            <a:ext cx="1259060" cy="12003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16596" y="2048357"/>
            <a:ext cx="9414856" cy="506164"/>
          </a:xfrm>
          <a:prstGeom prst="rect">
            <a:avLst/>
          </a:prstGeom>
          <a:noFill/>
        </p:spPr>
        <p:txBody>
          <a:bodyPr wrap="square" rtlCol="0">
            <a:spAutoFit/>
          </a:bodyPr>
          <a:lstStyle/>
          <a:p>
            <a:pPr>
              <a:lnSpc>
                <a:spcPct val="150000"/>
              </a:lnSpc>
            </a:pPr>
            <a:r>
              <a:rPr lang="fr-FR" sz="2000" b="1" dirty="0" smtClean="0">
                <a:solidFill>
                  <a:schemeClr val="bg1"/>
                </a:solidFill>
                <a:latin typeface="Arial Black" panose="020B0A04020102020204" pitchFamily="34" charset="0"/>
              </a:rPr>
              <a:t> </a:t>
            </a:r>
            <a:endParaRPr lang="en-US" sz="2400" b="1" dirty="0">
              <a:solidFill>
                <a:schemeClr val="bg1"/>
              </a:solidFill>
              <a:latin typeface="Arial Black" panose="020B0A04020102020204" pitchFamily="34"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89109" y="5060267"/>
            <a:ext cx="1963730" cy="866331"/>
          </a:xfrm>
          <a:prstGeom prst="rect">
            <a:avLst/>
          </a:prstGeom>
        </p:spPr>
      </p:pic>
      <p:sp>
        <p:nvSpPr>
          <p:cNvPr id="4" name="Rectangle 3"/>
          <p:cNvSpPr/>
          <p:nvPr/>
        </p:nvSpPr>
        <p:spPr>
          <a:xfrm>
            <a:off x="1583452" y="1397034"/>
            <a:ext cx="7853134" cy="3323987"/>
          </a:xfrm>
          <a:prstGeom prst="rect">
            <a:avLst/>
          </a:prstGeom>
        </p:spPr>
        <p:txBody>
          <a:bodyPr wrap="square">
            <a:spAutoFit/>
          </a:bodyPr>
          <a:lstStyle/>
          <a:p>
            <a:pPr>
              <a:lnSpc>
                <a:spcPct val="150000"/>
              </a:lnSpc>
            </a:pPr>
            <a:r>
              <a:rPr lang="fr-FR" sz="2000" b="1" dirty="0">
                <a:solidFill>
                  <a:schemeClr val="bg1"/>
                </a:solidFill>
                <a:latin typeface="Arial Black" panose="020B0A04020102020204" pitchFamily="34" charset="0"/>
              </a:rPr>
              <a:t>Notre projet était de développer une application de gestion du parc informatique pour SPRINTPAY S.A, simplifiant ses processus opérationnels fut bénéfique pour l’enrichissement de notre expérience professionnelle en résolvant un problème concret. Des améliorations futures sont envisagées pour continuer à apporter une valeur ajoutée à </a:t>
            </a:r>
            <a:r>
              <a:rPr lang="fr-FR" sz="2000" b="1" dirty="0" smtClean="0">
                <a:solidFill>
                  <a:schemeClr val="bg1"/>
                </a:solidFill>
                <a:latin typeface="Arial Black" panose="020B0A04020102020204" pitchFamily="34" charset="0"/>
              </a:rPr>
              <a:t>l'entreprise:</a:t>
            </a:r>
            <a:endParaRPr lang="en-US" sz="2000" b="1" dirty="0">
              <a:solidFill>
                <a:schemeClr val="bg1"/>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0" name="TextBox 19"/>
          <p:cNvSpPr txBox="1"/>
          <p:nvPr/>
        </p:nvSpPr>
        <p:spPr>
          <a:xfrm>
            <a:off x="1127758" y="225017"/>
            <a:ext cx="11242768" cy="3784600"/>
          </a:xfrm>
          <a:prstGeom prst="rect">
            <a:avLst/>
          </a:prstGeom>
          <a:noFill/>
        </p:spPr>
        <p:txBody>
          <a:bodyPr wrap="square" rtlCol="0">
            <a:spAutoFit/>
          </a:bodyPr>
          <a:lstStyle/>
          <a:p>
            <a:r>
              <a:rPr lang="en-US" sz="4800" dirty="0" smtClean="0">
                <a:solidFill>
                  <a:schemeClr val="bg1"/>
                </a:solidFill>
                <a:latin typeface="Arial Black" panose="020B0A04020102020204" pitchFamily="34" charset="0"/>
              </a:rPr>
              <a:t>DEVELOPPEMENT D’UNE APPLICATION WEB DE SUIVI DES CHANTIERS DE CONSTRUCTION: CAS DE LABOGENIE</a:t>
            </a:r>
            <a:endParaRPr lang="en-US" sz="4800" dirty="0">
              <a:solidFill>
                <a:schemeClr val="bg1"/>
              </a:solidFill>
              <a:latin typeface="Arial Black" panose="020B0A04020102020204" pitchFamily="34" charset="0"/>
            </a:endParaRPr>
          </a:p>
        </p:txBody>
      </p:sp>
      <p:sp>
        <p:nvSpPr>
          <p:cNvPr id="2" name="Moon 1"/>
          <p:cNvSpPr/>
          <p:nvPr/>
        </p:nvSpPr>
        <p:spPr>
          <a:xfrm rot="19064058">
            <a:off x="-1481868" y="128772"/>
            <a:ext cx="5972297" cy="9000847"/>
          </a:xfrm>
          <a:prstGeom prst="mo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916701" y="4896481"/>
            <a:ext cx="7057293" cy="400110"/>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PAR : KUITO OUANDJI ANGE LUGRESSE</a:t>
            </a:r>
            <a:endParaRPr lang="en-US" sz="2000" b="1" dirty="0">
              <a:solidFill>
                <a:schemeClr val="bg1"/>
              </a:solidFill>
              <a:latin typeface="Arial Black" panose="020B0A040201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526" y="5516934"/>
            <a:ext cx="1963730" cy="8663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Moon 1"/>
          <p:cNvSpPr/>
          <p:nvPr/>
        </p:nvSpPr>
        <p:spPr>
          <a:xfrm rot="13782487">
            <a:off x="8387731" y="-311574"/>
            <a:ext cx="4803080" cy="10274923"/>
          </a:xfrm>
          <a:prstGeom prst="mo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562621" y="197872"/>
            <a:ext cx="7057293" cy="830997"/>
          </a:xfrm>
          <a:prstGeom prst="rect">
            <a:avLst/>
          </a:prstGeom>
          <a:noFill/>
        </p:spPr>
        <p:txBody>
          <a:bodyPr wrap="square" rtlCol="0">
            <a:spAutoFit/>
          </a:bodyPr>
          <a:lstStyle/>
          <a:p>
            <a:r>
              <a:rPr lang="en-US" sz="4800" b="1" dirty="0">
                <a:solidFill>
                  <a:schemeClr val="bg1"/>
                </a:solidFill>
                <a:latin typeface="Arial Black" panose="020B0A04020102020204" pitchFamily="34" charset="0"/>
              </a:rPr>
              <a:t>PLAN</a:t>
            </a:r>
            <a:endParaRPr lang="en-US" sz="4800" b="1" dirty="0">
              <a:solidFill>
                <a:schemeClr val="bg1"/>
              </a:solidFill>
              <a:latin typeface="Arial Black" panose="020B0A04020102020204" pitchFamily="34" charset="0"/>
            </a:endParaRPr>
          </a:p>
        </p:txBody>
      </p:sp>
      <p:sp>
        <p:nvSpPr>
          <p:cNvPr id="5" name="TextBox 4"/>
          <p:cNvSpPr txBox="1"/>
          <p:nvPr/>
        </p:nvSpPr>
        <p:spPr>
          <a:xfrm>
            <a:off x="572086" y="1155478"/>
            <a:ext cx="9542586" cy="6555641"/>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sz="2000" b="1" dirty="0">
                <a:solidFill>
                  <a:schemeClr val="bg1"/>
                </a:solidFill>
                <a:latin typeface="Arial Black" panose="020B0A04020102020204" pitchFamily="34" charset="0"/>
              </a:rPr>
              <a:t>PRESENTATION </a:t>
            </a:r>
            <a:r>
              <a:rPr lang="en-US" sz="2000" b="1" dirty="0" smtClean="0">
                <a:solidFill>
                  <a:schemeClr val="bg1"/>
                </a:solidFill>
                <a:latin typeface="Arial Black" panose="020B0A04020102020204" pitchFamily="34" charset="0"/>
              </a:rPr>
              <a:t>DE L’</a:t>
            </a:r>
            <a:r>
              <a:rPr lang="en-US" sz="2000" b="1" dirty="0" smtClean="0">
                <a:solidFill>
                  <a:schemeClr val="bg1"/>
                </a:solidFill>
                <a:latin typeface="Arial Black" panose="020B0A04020102020204" pitchFamily="34" charset="0"/>
              </a:rPr>
              <a:t> </a:t>
            </a:r>
            <a:r>
              <a:rPr lang="en-US" sz="2000" b="1" dirty="0">
                <a:solidFill>
                  <a:schemeClr val="bg1"/>
                </a:solidFill>
                <a:latin typeface="Arial Black" panose="020B0A04020102020204" pitchFamily="34" charset="0"/>
              </a:rPr>
              <a:t>ENTERPRISE</a:t>
            </a:r>
            <a:endParaRPr lang="en-US" sz="2000" b="1" dirty="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r>
              <a:rPr lang="en-US" sz="2000" b="1" dirty="0" smtClean="0">
                <a:solidFill>
                  <a:schemeClr val="bg1"/>
                </a:solidFill>
                <a:latin typeface="Arial Black" panose="020B0A04020102020204" pitchFamily="34" charset="0"/>
              </a:rPr>
              <a:t>ACTIVITES REALISEES DURANT LE STAGE</a:t>
            </a:r>
            <a:endParaRPr lang="en-US" sz="2000" b="1" dirty="0" smtClean="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r>
              <a:rPr lang="en-US" sz="2000" b="1" dirty="0" smtClean="0">
                <a:solidFill>
                  <a:schemeClr val="bg1"/>
                </a:solidFill>
                <a:latin typeface="Arial Black" panose="020B0A04020102020204" pitchFamily="34" charset="0"/>
              </a:rPr>
              <a:t>ENONCE DU PROBLEME ET JUSTIFICATION DU SUJET</a:t>
            </a:r>
            <a:endParaRPr lang="en-US" sz="2000" b="1" dirty="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r>
              <a:rPr lang="en-US" sz="2000" b="1" dirty="0" smtClean="0">
                <a:solidFill>
                  <a:schemeClr val="bg1"/>
                </a:solidFill>
                <a:latin typeface="Arial Black" panose="020B0A04020102020204" pitchFamily="34" charset="0"/>
              </a:rPr>
              <a:t>DESCRIPTION DE L’EXISTANT</a:t>
            </a:r>
            <a:endParaRPr lang="en-US" sz="2000" b="1" dirty="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r>
              <a:rPr lang="en-US" sz="2000" b="1" dirty="0" smtClean="0">
                <a:solidFill>
                  <a:schemeClr val="bg1"/>
                </a:solidFill>
                <a:latin typeface="Arial Black" panose="020B0A04020102020204" pitchFamily="34" charset="0"/>
              </a:rPr>
              <a:t>METHODOLOLOGIE  </a:t>
            </a:r>
            <a:endParaRPr lang="en-US" sz="2000" b="1" dirty="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r>
              <a:rPr lang="en-US" sz="2000" b="1" dirty="0" smtClean="0">
                <a:solidFill>
                  <a:schemeClr val="bg1"/>
                </a:solidFill>
                <a:latin typeface="Arial Black" panose="020B0A04020102020204" pitchFamily="34" charset="0"/>
              </a:rPr>
              <a:t>OUTILS ET LANGAGES UTILISES</a:t>
            </a:r>
            <a:endParaRPr lang="en-US" sz="2000" b="1" dirty="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r>
              <a:rPr lang="en-US" sz="2000" b="1" dirty="0">
                <a:solidFill>
                  <a:schemeClr val="bg1"/>
                </a:solidFill>
                <a:latin typeface="Arial Black" panose="020B0A04020102020204" pitchFamily="34" charset="0"/>
              </a:rPr>
              <a:t>DEMONSTRATION </a:t>
            </a:r>
            <a:endParaRPr lang="en-US" sz="2000" b="1" dirty="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r>
              <a:rPr lang="en-US" sz="2000" b="1" dirty="0" smtClean="0">
                <a:solidFill>
                  <a:schemeClr val="bg1"/>
                </a:solidFill>
                <a:latin typeface="Arial Black" panose="020B0A04020102020204" pitchFamily="34" charset="0"/>
              </a:rPr>
              <a:t>DIFICULTES RENCONTREES</a:t>
            </a:r>
            <a:endParaRPr lang="en-US" sz="2000" b="1" dirty="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r>
              <a:rPr lang="en-US" sz="2000" b="1" dirty="0">
                <a:solidFill>
                  <a:schemeClr val="bg1"/>
                </a:solidFill>
                <a:latin typeface="Arial Black" panose="020B0A04020102020204" pitchFamily="34" charset="0"/>
              </a:rPr>
              <a:t>CONCLUSION </a:t>
            </a:r>
            <a:endParaRPr lang="en-US" sz="2000" b="1" dirty="0">
              <a:solidFill>
                <a:schemeClr val="bg1"/>
              </a:solidFill>
              <a:latin typeface="Arial Black" panose="020B0A04020102020204" pitchFamily="34" charset="0"/>
            </a:endParaRPr>
          </a:p>
          <a:p>
            <a:pPr marL="342900" indent="-342900">
              <a:lnSpc>
                <a:spcPct val="200000"/>
              </a:lnSpc>
              <a:buFont typeface="Wingdings" panose="05000000000000000000" pitchFamily="2" charset="2"/>
              <a:buChar char="Ø"/>
            </a:pPr>
            <a:endParaRPr lang="en-US" sz="2000" b="1" dirty="0">
              <a:solidFill>
                <a:schemeClr val="bg1"/>
              </a:solidFill>
              <a:latin typeface="Arial Black" panose="020B0A04020102020204" pitchFamily="34" charset="0"/>
            </a:endParaRPr>
          </a:p>
          <a:p>
            <a:endParaRPr lang="en-US" sz="2000" b="1" dirty="0">
              <a:solidFill>
                <a:schemeClr val="bg1"/>
              </a:solidFill>
              <a:latin typeface="Arial Black" panose="020B0A040201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56184" y="5793797"/>
            <a:ext cx="1963730" cy="8663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Moon 1"/>
          <p:cNvSpPr/>
          <p:nvPr/>
        </p:nvSpPr>
        <p:spPr>
          <a:xfrm rot="13782487">
            <a:off x="8387731" y="-311574"/>
            <a:ext cx="4803080" cy="10274923"/>
          </a:xfrm>
          <a:prstGeom prst="mo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631853" y="282278"/>
            <a:ext cx="9706707" cy="1200329"/>
          </a:xfrm>
          <a:prstGeom prst="rect">
            <a:avLst/>
          </a:prstGeom>
          <a:noFill/>
        </p:spPr>
        <p:txBody>
          <a:bodyPr wrap="square" rtlCol="0">
            <a:spAutoFit/>
          </a:bodyPr>
          <a:lstStyle/>
          <a:p>
            <a:r>
              <a:rPr lang="en-US" sz="3600" b="1" dirty="0">
                <a:solidFill>
                  <a:schemeClr val="bg1"/>
                </a:solidFill>
                <a:latin typeface="Arial Black" panose="020B0A04020102020204" pitchFamily="34" charset="0"/>
              </a:rPr>
              <a:t>PRESENTATION </a:t>
            </a:r>
            <a:r>
              <a:rPr lang="en-US" sz="3600" b="1" dirty="0" smtClean="0">
                <a:solidFill>
                  <a:schemeClr val="bg1"/>
                </a:solidFill>
                <a:latin typeface="Arial Black" panose="020B0A04020102020204" pitchFamily="34" charset="0"/>
              </a:rPr>
              <a:t>DE L’</a:t>
            </a:r>
            <a:r>
              <a:rPr lang="en-US" sz="3600" b="1" dirty="0" smtClean="0">
                <a:solidFill>
                  <a:schemeClr val="bg1"/>
                </a:solidFill>
                <a:latin typeface="Arial Black" panose="020B0A04020102020204" pitchFamily="34" charset="0"/>
              </a:rPr>
              <a:t> </a:t>
            </a:r>
            <a:r>
              <a:rPr lang="en-US" sz="3600" b="1" dirty="0">
                <a:solidFill>
                  <a:schemeClr val="bg1"/>
                </a:solidFill>
                <a:latin typeface="Arial Black" panose="020B0A04020102020204" pitchFamily="34" charset="0"/>
              </a:rPr>
              <a:t>ENTERPRISE</a:t>
            </a:r>
            <a:endParaRPr lang="en-US" sz="3600" b="1" dirty="0">
              <a:solidFill>
                <a:schemeClr val="bg1"/>
              </a:solidFill>
              <a:latin typeface="Arial Black" panose="020B0A04020102020204" pitchFamily="34" charset="0"/>
            </a:endParaRPr>
          </a:p>
          <a:p>
            <a:endParaRPr lang="en-US" sz="3600" b="1" dirty="0">
              <a:solidFill>
                <a:schemeClr val="bg1"/>
              </a:solidFill>
              <a:latin typeface="Arial Black" panose="020B0A04020102020204" pitchFamily="34" charset="0"/>
            </a:endParaRPr>
          </a:p>
        </p:txBody>
      </p:sp>
      <p:sp>
        <p:nvSpPr>
          <p:cNvPr id="5" name="TextBox 4"/>
          <p:cNvSpPr txBox="1"/>
          <p:nvPr/>
        </p:nvSpPr>
        <p:spPr>
          <a:xfrm>
            <a:off x="450166" y="1673004"/>
            <a:ext cx="2391507" cy="707886"/>
          </a:xfrm>
          <a:prstGeom prst="rect">
            <a:avLst/>
          </a:prstGeom>
          <a:noFill/>
        </p:spPr>
        <p:txBody>
          <a:bodyPr wrap="square" rtlCol="0">
            <a:spAutoFit/>
          </a:bodyPr>
          <a:lstStyle/>
          <a:p>
            <a:r>
              <a:rPr lang="en-US" sz="2000" b="1" dirty="0" smtClean="0">
                <a:solidFill>
                  <a:schemeClr val="bg1"/>
                </a:solidFill>
                <a:latin typeface="Arial Black" panose="020B0A04020102020204" pitchFamily="34" charset="0"/>
              </a:rPr>
              <a:t>HISTORIQUE ET EVOLUTION </a:t>
            </a:r>
            <a:endParaRPr lang="en-US" sz="2000" b="1" dirty="0">
              <a:solidFill>
                <a:schemeClr val="bg1"/>
              </a:solidFill>
              <a:latin typeface="Arial Black" panose="020B0A04020102020204" pitchFamily="34" charset="0"/>
            </a:endParaRPr>
          </a:p>
        </p:txBody>
      </p:sp>
      <p:sp>
        <p:nvSpPr>
          <p:cNvPr id="6" name="TextBox 5"/>
          <p:cNvSpPr txBox="1"/>
          <p:nvPr/>
        </p:nvSpPr>
        <p:spPr>
          <a:xfrm>
            <a:off x="4377918" y="1826892"/>
            <a:ext cx="2018715" cy="400110"/>
          </a:xfrm>
          <a:prstGeom prst="rect">
            <a:avLst/>
          </a:prstGeom>
          <a:noFill/>
        </p:spPr>
        <p:txBody>
          <a:bodyPr wrap="square" rtlCol="0">
            <a:spAutoFit/>
          </a:bodyPr>
          <a:lstStyle/>
          <a:p>
            <a:r>
              <a:rPr lang="en-US" sz="2000" b="1" dirty="0">
                <a:solidFill>
                  <a:schemeClr val="bg1"/>
                </a:solidFill>
                <a:latin typeface="Arial Black" panose="020B0A04020102020204" pitchFamily="34" charset="0"/>
              </a:rPr>
              <a:t>SERVICES</a:t>
            </a:r>
            <a:endParaRPr lang="en-US" sz="2000" b="1" dirty="0">
              <a:solidFill>
                <a:schemeClr val="bg1"/>
              </a:solidFill>
              <a:latin typeface="Arial Black" panose="020B0A04020102020204" pitchFamily="34" charset="0"/>
            </a:endParaRPr>
          </a:p>
        </p:txBody>
      </p:sp>
      <p:sp>
        <p:nvSpPr>
          <p:cNvPr id="7" name="TextBox 6"/>
          <p:cNvSpPr txBox="1"/>
          <p:nvPr/>
        </p:nvSpPr>
        <p:spPr>
          <a:xfrm>
            <a:off x="8498058" y="1826892"/>
            <a:ext cx="2671690" cy="400110"/>
          </a:xfrm>
          <a:prstGeom prst="rect">
            <a:avLst/>
          </a:prstGeom>
          <a:noFill/>
        </p:spPr>
        <p:txBody>
          <a:bodyPr wrap="square" rtlCol="0">
            <a:spAutoFit/>
          </a:bodyPr>
          <a:lstStyle/>
          <a:p>
            <a:r>
              <a:rPr lang="en-US" sz="2000" b="1" dirty="0">
                <a:solidFill>
                  <a:schemeClr val="bg1"/>
                </a:solidFill>
                <a:latin typeface="Arial Black" panose="020B0A04020102020204" pitchFamily="34" charset="0"/>
              </a:rPr>
              <a:t>LOCALISATION</a:t>
            </a:r>
            <a:endParaRPr lang="en-US" sz="2000" b="1" dirty="0">
              <a:solidFill>
                <a:schemeClr val="bg1"/>
              </a:solidFill>
              <a:latin typeface="Arial Black" panose="020B0A04020102020204" pitchFamily="34" charset="0"/>
            </a:endParaRPr>
          </a:p>
        </p:txBody>
      </p:sp>
      <p:sp>
        <p:nvSpPr>
          <p:cNvPr id="4" name="TextBox 3"/>
          <p:cNvSpPr txBox="1"/>
          <p:nvPr/>
        </p:nvSpPr>
        <p:spPr>
          <a:xfrm>
            <a:off x="450165" y="3024554"/>
            <a:ext cx="3494818" cy="119888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solidFill>
                  <a:schemeClr val="bg1"/>
                </a:solidFill>
                <a:latin typeface="Arial Black" panose="020B0A04020102020204" pitchFamily="34" charset="0"/>
              </a:rPr>
              <a:t>10 Juillet 1980</a:t>
            </a:r>
            <a:endParaRPr lang="en-US" dirty="0">
              <a:solidFill>
                <a:schemeClr val="bg1"/>
              </a:solidFill>
              <a:latin typeface="Arial Black" panose="020B0A04020102020204" pitchFamily="34" charset="0"/>
            </a:endParaRPr>
          </a:p>
          <a:p>
            <a:pPr marL="285750" indent="-285750">
              <a:lnSpc>
                <a:spcPct val="200000"/>
              </a:lnSpc>
              <a:buFont typeface="Wingdings" panose="05000000000000000000" pitchFamily="2" charset="2"/>
              <a:buChar char="Ø"/>
            </a:pPr>
            <a:r>
              <a:rPr lang="en-US" dirty="0">
                <a:solidFill>
                  <a:schemeClr val="bg1"/>
                </a:solidFill>
                <a:latin typeface="Arial Black" panose="020B0A04020102020204" pitchFamily="34" charset="0"/>
              </a:rPr>
              <a:t>JEAN MOUFO</a:t>
            </a:r>
            <a:endParaRPr lang="en-US" dirty="0">
              <a:solidFill>
                <a:schemeClr val="bg1"/>
              </a:solidFill>
              <a:latin typeface="Arial Black" panose="020B0A04020102020204" pitchFamily="34" charset="0"/>
            </a:endParaRPr>
          </a:p>
        </p:txBody>
      </p:sp>
      <p:sp>
        <p:nvSpPr>
          <p:cNvPr id="10" name="TextBox 9"/>
          <p:cNvSpPr txBox="1"/>
          <p:nvPr/>
        </p:nvSpPr>
        <p:spPr>
          <a:xfrm>
            <a:off x="2997835" y="3024505"/>
            <a:ext cx="5270500" cy="119888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a:solidFill>
                  <a:schemeClr val="bg1"/>
                </a:solidFill>
                <a:latin typeface="Arial Black" panose="020B0A04020102020204" pitchFamily="34" charset="0"/>
              </a:rPr>
              <a:t>Etude geotechnique</a:t>
            </a:r>
            <a:endParaRPr lang="en-US" dirty="0">
              <a:solidFill>
                <a:schemeClr val="bg1"/>
              </a:solidFill>
              <a:latin typeface="Arial Black" panose="020B0A04020102020204" pitchFamily="34" charset="0"/>
            </a:endParaRPr>
          </a:p>
          <a:p>
            <a:pPr marL="285750" indent="-285750">
              <a:lnSpc>
                <a:spcPct val="200000"/>
              </a:lnSpc>
              <a:buFont typeface="Wingdings" panose="05000000000000000000" pitchFamily="2" charset="2"/>
              <a:buChar char="Ø"/>
            </a:pPr>
            <a:r>
              <a:rPr lang="en-US" dirty="0">
                <a:solidFill>
                  <a:schemeClr val="bg1"/>
                </a:solidFill>
                <a:latin typeface="Arial Black" panose="020B0A04020102020204" pitchFamily="34" charset="0"/>
              </a:rPr>
              <a:t>Expertise des infrastructures. etc..</a:t>
            </a:r>
            <a:endParaRPr lang="en-US" dirty="0">
              <a:solidFill>
                <a:schemeClr val="bg1"/>
              </a:solidFill>
              <a:latin typeface="Arial Black" panose="020B0A04020102020204" pitchFamily="34" charset="0"/>
            </a:endParaRPr>
          </a:p>
        </p:txBody>
      </p:sp>
      <p:sp>
        <p:nvSpPr>
          <p:cNvPr id="11" name="TextBox 10"/>
          <p:cNvSpPr txBox="1"/>
          <p:nvPr/>
        </p:nvSpPr>
        <p:spPr>
          <a:xfrm>
            <a:off x="7929676" y="2847197"/>
            <a:ext cx="4016159" cy="1477328"/>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err="1" smtClean="0">
                <a:solidFill>
                  <a:schemeClr val="bg1"/>
                </a:solidFill>
                <a:latin typeface="Arial Black" panose="020B0A04020102020204" pitchFamily="34" charset="0"/>
              </a:rPr>
              <a:t>Yaound</a:t>
            </a:r>
            <a:r>
              <a:rPr lang="fr-FR" dirty="0" smtClean="0">
                <a:solidFill>
                  <a:schemeClr val="bg1"/>
                </a:solidFill>
                <a:latin typeface="Arial Black" panose="020B0A04020102020204" pitchFamily="34" charset="0"/>
              </a:rPr>
              <a:t>é</a:t>
            </a:r>
            <a:r>
              <a:rPr lang="en-US" dirty="0" smtClean="0">
                <a:solidFill>
                  <a:schemeClr val="bg1"/>
                </a:solidFill>
                <a:latin typeface="Arial Black" panose="020B0A04020102020204" pitchFamily="34" charset="0"/>
              </a:rPr>
              <a:t>, CAMEROUN</a:t>
            </a:r>
            <a:endParaRPr lang="en-US" dirty="0">
              <a:solidFill>
                <a:schemeClr val="bg1"/>
              </a:solidFill>
              <a:latin typeface="Arial Black" panose="020B0A04020102020204" pitchFamily="34" charset="0"/>
            </a:endParaRPr>
          </a:p>
          <a:p>
            <a:pPr marL="285750" indent="-285750">
              <a:lnSpc>
                <a:spcPct val="200000"/>
              </a:lnSpc>
              <a:buFont typeface="Wingdings" panose="05000000000000000000" pitchFamily="2" charset="2"/>
              <a:buChar char="Ø"/>
            </a:pPr>
            <a:r>
              <a:rPr lang="en-US" dirty="0" smtClean="0">
                <a:solidFill>
                  <a:schemeClr val="bg1"/>
                </a:solidFill>
                <a:latin typeface="Arial Black" panose="020B0A04020102020204" pitchFamily="34" charset="0"/>
              </a:rPr>
              <a:t>Cote d’Ivoire, Congo, France</a:t>
            </a:r>
            <a:endParaRPr lang="en-US" dirty="0">
              <a:solidFill>
                <a:schemeClr val="bg1"/>
              </a:solidFill>
              <a:latin typeface="Arial Black" panose="020B0A04020102020204" pitchFamily="34" charset="0"/>
            </a:endParaRPr>
          </a:p>
          <a:p>
            <a:endParaRPr lang="en-US" dirty="0">
              <a:solidFill>
                <a:schemeClr val="bg1"/>
              </a:solidFill>
              <a:latin typeface="Arial Black" panose="020B0A04020102020204" pitchFamily="34"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7700" y="5543438"/>
            <a:ext cx="1963730" cy="8663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Moon 1"/>
          <p:cNvSpPr/>
          <p:nvPr/>
        </p:nvSpPr>
        <p:spPr>
          <a:xfrm rot="19064058">
            <a:off x="-1481868" y="128772"/>
            <a:ext cx="5972297" cy="9000847"/>
          </a:xfrm>
          <a:prstGeom prst="mo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50627" y="-15626"/>
            <a:ext cx="11441373" cy="1200329"/>
          </a:xfrm>
          <a:prstGeom prst="rect">
            <a:avLst/>
          </a:prstGeom>
          <a:noFill/>
        </p:spPr>
        <p:txBody>
          <a:bodyPr wrap="square" rtlCol="0">
            <a:spAutoFit/>
          </a:bodyPr>
          <a:lstStyle/>
          <a:p>
            <a:pPr>
              <a:lnSpc>
                <a:spcPct val="200000"/>
              </a:lnSpc>
            </a:pPr>
            <a:r>
              <a:rPr lang="en-US" sz="3600" b="1" dirty="0" smtClean="0">
                <a:solidFill>
                  <a:schemeClr val="bg1"/>
                </a:solidFill>
                <a:latin typeface="Arial Black" panose="020B0A04020102020204" pitchFamily="34" charset="0"/>
              </a:rPr>
              <a:t>ACTIVITEES REALISEES DURANT LE STAGE</a:t>
            </a:r>
            <a:endParaRPr lang="en-US" sz="3600" b="1" dirty="0">
              <a:solidFill>
                <a:schemeClr val="bg1"/>
              </a:solidFill>
              <a:latin typeface="Arial Black" panose="020B0A04020102020204" pitchFamily="34" charset="0"/>
            </a:endParaRPr>
          </a:p>
        </p:txBody>
      </p:sp>
      <p:sp>
        <p:nvSpPr>
          <p:cNvPr id="9" name="TextBox 8"/>
          <p:cNvSpPr txBox="1"/>
          <p:nvPr/>
        </p:nvSpPr>
        <p:spPr>
          <a:xfrm>
            <a:off x="2307100" y="1671462"/>
            <a:ext cx="6099921" cy="3785652"/>
          </a:xfrm>
          <a:prstGeom prst="rect">
            <a:avLst/>
          </a:prstGeom>
          <a:noFill/>
        </p:spPr>
        <p:txBody>
          <a:bodyPr wrap="square" rtlCol="0">
            <a:spAutoFit/>
          </a:bodyPr>
          <a:lstStyle/>
          <a:p>
            <a:pPr marL="285750" indent="-285750">
              <a:lnSpc>
                <a:spcPct val="300000"/>
              </a:lnSpc>
              <a:buFont typeface="Wingdings" panose="05000000000000000000" pitchFamily="2" charset="2"/>
              <a:buChar char="Ø"/>
            </a:pPr>
            <a:r>
              <a:rPr lang="en-US" sz="2000" dirty="0" smtClean="0">
                <a:solidFill>
                  <a:schemeClr val="bg1"/>
                </a:solidFill>
                <a:latin typeface="Arial Black" panose="020B0A04020102020204" pitchFamily="34" charset="0"/>
              </a:rPr>
              <a:t>Initiation </a:t>
            </a:r>
            <a:r>
              <a:rPr lang="en-US" sz="2000" dirty="0">
                <a:solidFill>
                  <a:schemeClr val="bg1"/>
                </a:solidFill>
                <a:latin typeface="Arial Black" panose="020B0A04020102020204" pitchFamily="34" charset="0"/>
              </a:rPr>
              <a:t>a</a:t>
            </a:r>
            <a:r>
              <a:rPr lang="en-US" sz="2000" dirty="0" smtClean="0">
                <a:solidFill>
                  <a:schemeClr val="bg1"/>
                </a:solidFill>
                <a:latin typeface="Arial Black" panose="020B0A04020102020204" pitchFamily="34" charset="0"/>
              </a:rPr>
              <a:t>u JAVA</a:t>
            </a:r>
            <a:endParaRPr lang="en-US" sz="2000" dirty="0">
              <a:solidFill>
                <a:schemeClr val="bg1"/>
              </a:solidFill>
              <a:latin typeface="Arial Black" panose="020B0A04020102020204" pitchFamily="34" charset="0"/>
            </a:endParaRPr>
          </a:p>
          <a:p>
            <a:pPr marL="285750" indent="-285750">
              <a:lnSpc>
                <a:spcPct val="300000"/>
              </a:lnSpc>
              <a:buFont typeface="Wingdings" panose="05000000000000000000" pitchFamily="2" charset="2"/>
              <a:buChar char="Ø"/>
            </a:pPr>
            <a:r>
              <a:rPr lang="en-US" sz="2000" dirty="0" smtClean="0">
                <a:solidFill>
                  <a:schemeClr val="bg1"/>
                </a:solidFill>
                <a:latin typeface="Arial Black" panose="020B0A04020102020204" pitchFamily="34" charset="0"/>
              </a:rPr>
              <a:t>Formation Spring Boot</a:t>
            </a:r>
            <a:endParaRPr lang="en-US" sz="2000" dirty="0">
              <a:solidFill>
                <a:schemeClr val="bg1"/>
              </a:solidFill>
              <a:latin typeface="Arial Black" panose="020B0A04020102020204" pitchFamily="34" charset="0"/>
            </a:endParaRPr>
          </a:p>
          <a:p>
            <a:pPr marL="285750" indent="-285750">
              <a:lnSpc>
                <a:spcPct val="300000"/>
              </a:lnSpc>
              <a:buFont typeface="Wingdings" panose="05000000000000000000" pitchFamily="2" charset="2"/>
              <a:buChar char="Ø"/>
            </a:pPr>
            <a:r>
              <a:rPr lang="en-US" sz="2000" dirty="0" smtClean="0">
                <a:solidFill>
                  <a:schemeClr val="bg1"/>
                </a:solidFill>
                <a:latin typeface="Arial Black" panose="020B0A04020102020204" pitchFamily="34" charset="0"/>
              </a:rPr>
              <a:t>Conception </a:t>
            </a:r>
            <a:r>
              <a:rPr lang="en-US" sz="2000" dirty="0" err="1" smtClean="0">
                <a:solidFill>
                  <a:schemeClr val="bg1"/>
                </a:solidFill>
                <a:latin typeface="Arial Black" panose="020B0A04020102020204" pitchFamily="34" charset="0"/>
              </a:rPr>
              <a:t>Maquette</a:t>
            </a:r>
            <a:r>
              <a:rPr lang="en-US" sz="2000" dirty="0" smtClean="0">
                <a:solidFill>
                  <a:schemeClr val="bg1"/>
                </a:solidFill>
                <a:latin typeface="Arial Black" panose="020B0A04020102020204" pitchFamily="34" charset="0"/>
              </a:rPr>
              <a:t> et Prototype</a:t>
            </a:r>
            <a:endParaRPr lang="en-US" sz="2000" dirty="0">
              <a:solidFill>
                <a:schemeClr val="bg1"/>
              </a:solidFill>
              <a:latin typeface="Arial Black" panose="020B0A04020102020204" pitchFamily="34" charset="0"/>
            </a:endParaRPr>
          </a:p>
          <a:p>
            <a:pPr marL="285750" indent="-285750">
              <a:lnSpc>
                <a:spcPct val="300000"/>
              </a:lnSpc>
              <a:buFont typeface="Wingdings" panose="05000000000000000000" pitchFamily="2" charset="2"/>
              <a:buChar char="Ø"/>
            </a:pPr>
            <a:r>
              <a:rPr lang="en-US" sz="2000" dirty="0" smtClean="0">
                <a:solidFill>
                  <a:schemeClr val="bg1"/>
                </a:solidFill>
                <a:latin typeface="Arial Black" panose="020B0A04020102020204" pitchFamily="34" charset="0"/>
              </a:rPr>
              <a:t>Initiation a </a:t>
            </a:r>
            <a:r>
              <a:rPr lang="en-US" sz="2000" dirty="0" err="1" smtClean="0">
                <a:solidFill>
                  <a:schemeClr val="bg1"/>
                </a:solidFill>
                <a:latin typeface="Arial Black" panose="020B0A04020102020204" pitchFamily="34" charset="0"/>
              </a:rPr>
              <a:t>Boostrap</a:t>
            </a:r>
            <a:endParaRPr lang="en-US" sz="2000" dirty="0">
              <a:solidFill>
                <a:schemeClr val="bg1"/>
              </a:solidFill>
              <a:latin typeface="Arial Black" panose="020B0A0402010202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526" y="5516934"/>
            <a:ext cx="1963730" cy="8663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p:cNvSpPr txBox="1"/>
          <p:nvPr/>
        </p:nvSpPr>
        <p:spPr>
          <a:xfrm>
            <a:off x="267287" y="265728"/>
            <a:ext cx="11029069" cy="646331"/>
          </a:xfrm>
          <a:prstGeom prst="rect">
            <a:avLst/>
          </a:prstGeom>
          <a:noFill/>
        </p:spPr>
        <p:txBody>
          <a:bodyPr wrap="square" rtlCol="0">
            <a:spAutoFit/>
          </a:bodyPr>
          <a:lstStyle/>
          <a:p>
            <a:pPr algn="ctr"/>
            <a:r>
              <a:rPr lang="en-US" sz="3600" b="1" dirty="0" smtClean="0">
                <a:solidFill>
                  <a:schemeClr val="bg1"/>
                </a:solidFill>
                <a:latin typeface="Arial Black" panose="020B0A04020102020204" pitchFamily="34" charset="0"/>
              </a:rPr>
              <a:t>PROBLEME ET JUSTIFICATION DU SUJET</a:t>
            </a:r>
            <a:endParaRPr lang="en-US" sz="3600" b="1" dirty="0">
              <a:solidFill>
                <a:schemeClr val="bg1"/>
              </a:solidFill>
              <a:latin typeface="Arial Black" panose="020B0A04020102020204" pitchFamily="34" charset="0"/>
            </a:endParaRPr>
          </a:p>
        </p:txBody>
      </p:sp>
      <p:sp>
        <p:nvSpPr>
          <p:cNvPr id="9" name="TextBox 8"/>
          <p:cNvSpPr txBox="1"/>
          <p:nvPr/>
        </p:nvSpPr>
        <p:spPr>
          <a:xfrm>
            <a:off x="2335236" y="2346711"/>
            <a:ext cx="7579473" cy="1815882"/>
          </a:xfrm>
          <a:prstGeom prst="rect">
            <a:avLst/>
          </a:prstGeom>
          <a:noFill/>
        </p:spPr>
        <p:txBody>
          <a:bodyPr wrap="square" rtlCol="0">
            <a:spAutoFit/>
          </a:bodyPr>
          <a:lstStyle/>
          <a:p>
            <a:pPr algn="ctr"/>
            <a:r>
              <a:rPr lang="fr-FR" sz="2800" b="1" u="sng" dirty="0">
                <a:solidFill>
                  <a:schemeClr val="bg1"/>
                </a:solidFill>
              </a:rPr>
              <a:t>Problème :</a:t>
            </a:r>
            <a:r>
              <a:rPr lang="fr-FR" sz="2800" dirty="0">
                <a:solidFill>
                  <a:schemeClr val="bg1"/>
                </a:solidFill>
              </a:rPr>
              <a:t> Le dysfonctionnement dans la gestion du parc informatique de SPRINTPAY S.A entraîne des perturbations opérationnelles, des coûts de maintenance élevés et une productivité réduite.</a:t>
            </a:r>
            <a:endParaRPr lang="fr-FR" sz="2800" dirty="0">
              <a:solidFill>
                <a:schemeClr val="bg1"/>
              </a:solidFill>
            </a:endParaRPr>
          </a:p>
        </p:txBody>
      </p:sp>
      <p:sp>
        <p:nvSpPr>
          <p:cNvPr id="3" name="Oval 2"/>
          <p:cNvSpPr/>
          <p:nvPr/>
        </p:nvSpPr>
        <p:spPr>
          <a:xfrm>
            <a:off x="9432387" y="3798277"/>
            <a:ext cx="3727938" cy="339031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174521" y="5595480"/>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68836" y="6036212"/>
            <a:ext cx="2035126" cy="16435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39217" y="6417268"/>
            <a:ext cx="1259060" cy="120032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36099" y="5060267"/>
            <a:ext cx="1963730" cy="8663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Moon 1"/>
          <p:cNvSpPr/>
          <p:nvPr/>
        </p:nvSpPr>
        <p:spPr>
          <a:xfrm rot="19064058">
            <a:off x="-1481868" y="128772"/>
            <a:ext cx="5972297" cy="9000847"/>
          </a:xfrm>
          <a:prstGeom prst="mo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645919" y="-15626"/>
            <a:ext cx="9706707" cy="1044966"/>
          </a:xfrm>
          <a:prstGeom prst="rect">
            <a:avLst/>
          </a:prstGeom>
          <a:noFill/>
        </p:spPr>
        <p:txBody>
          <a:bodyPr wrap="square" rtlCol="0">
            <a:spAutoFit/>
          </a:bodyPr>
          <a:lstStyle/>
          <a:p>
            <a:pPr>
              <a:lnSpc>
                <a:spcPct val="200000"/>
              </a:lnSpc>
            </a:pPr>
            <a:r>
              <a:rPr lang="en-US" sz="3600" b="1" dirty="0" smtClean="0">
                <a:solidFill>
                  <a:schemeClr val="bg1"/>
                </a:solidFill>
                <a:latin typeface="Arial Black" panose="020B0A04020102020204" pitchFamily="34" charset="0"/>
              </a:rPr>
              <a:t>DESCRIPTION DE L’EXISTANT</a:t>
            </a:r>
            <a:endParaRPr lang="en-US" sz="3600" b="1" dirty="0">
              <a:solidFill>
                <a:schemeClr val="bg1"/>
              </a:solidFill>
              <a:latin typeface="Arial Black" panose="020B0A04020102020204" pitchFamily="34" charset="0"/>
            </a:endParaRPr>
          </a:p>
        </p:txBody>
      </p:sp>
      <p:sp>
        <p:nvSpPr>
          <p:cNvPr id="9" name="TextBox 8"/>
          <p:cNvSpPr txBox="1"/>
          <p:nvPr/>
        </p:nvSpPr>
        <p:spPr>
          <a:xfrm>
            <a:off x="2307100" y="1671462"/>
            <a:ext cx="5908852" cy="2862322"/>
          </a:xfrm>
          <a:prstGeom prst="rect">
            <a:avLst/>
          </a:prstGeom>
          <a:noFill/>
        </p:spPr>
        <p:txBody>
          <a:bodyPr wrap="square" rtlCol="0">
            <a:spAutoFit/>
          </a:bodyPr>
          <a:lstStyle/>
          <a:p>
            <a:pPr marL="285750" indent="-285750">
              <a:lnSpc>
                <a:spcPct val="300000"/>
              </a:lnSpc>
              <a:buFont typeface="Wingdings" panose="05000000000000000000" pitchFamily="2" charset="2"/>
              <a:buChar char="Ø"/>
            </a:pPr>
            <a:r>
              <a:rPr lang="en-US" sz="2000" dirty="0" err="1" smtClean="0">
                <a:solidFill>
                  <a:schemeClr val="bg1"/>
                </a:solidFill>
                <a:latin typeface="Arial Black" panose="020B0A04020102020204" pitchFamily="34" charset="0"/>
              </a:rPr>
              <a:t>Processus</a:t>
            </a:r>
            <a:r>
              <a:rPr lang="en-US" sz="2000" dirty="0" smtClean="0">
                <a:solidFill>
                  <a:schemeClr val="bg1"/>
                </a:solidFill>
                <a:latin typeface="Arial Black" panose="020B0A04020102020204" pitchFamily="34" charset="0"/>
              </a:rPr>
              <a:t> </a:t>
            </a:r>
            <a:r>
              <a:rPr lang="en-US" sz="2000" dirty="0" err="1" smtClean="0">
                <a:solidFill>
                  <a:schemeClr val="bg1"/>
                </a:solidFill>
                <a:latin typeface="Arial Black" panose="020B0A04020102020204" pitchFamily="34" charset="0"/>
              </a:rPr>
              <a:t>d’attribution</a:t>
            </a:r>
            <a:r>
              <a:rPr lang="en-US" sz="2000" dirty="0" smtClean="0">
                <a:solidFill>
                  <a:schemeClr val="bg1"/>
                </a:solidFill>
                <a:latin typeface="Arial Black" panose="020B0A04020102020204" pitchFamily="34" charset="0"/>
              </a:rPr>
              <a:t> des </a:t>
            </a:r>
            <a:r>
              <a:rPr lang="en-US" sz="2000" dirty="0" err="1" smtClean="0">
                <a:solidFill>
                  <a:schemeClr val="bg1"/>
                </a:solidFill>
                <a:latin typeface="Arial Black" panose="020B0A04020102020204" pitchFamily="34" charset="0"/>
              </a:rPr>
              <a:t>actifs</a:t>
            </a:r>
            <a:endParaRPr lang="en-US" sz="2000" dirty="0" smtClean="0">
              <a:solidFill>
                <a:schemeClr val="bg1"/>
              </a:solidFill>
              <a:latin typeface="Arial Black" panose="020B0A04020102020204" pitchFamily="34" charset="0"/>
            </a:endParaRPr>
          </a:p>
          <a:p>
            <a:pPr marL="285750" indent="-285750">
              <a:lnSpc>
                <a:spcPct val="300000"/>
              </a:lnSpc>
              <a:buFont typeface="Wingdings" panose="05000000000000000000" pitchFamily="2" charset="2"/>
              <a:buChar char="Ø"/>
            </a:pPr>
            <a:r>
              <a:rPr lang="en-US" sz="2000" dirty="0" err="1" smtClean="0">
                <a:solidFill>
                  <a:schemeClr val="bg1"/>
                </a:solidFill>
                <a:latin typeface="Arial Black" panose="020B0A04020102020204" pitchFamily="34" charset="0"/>
              </a:rPr>
              <a:t>Processus</a:t>
            </a:r>
            <a:r>
              <a:rPr lang="en-US" sz="2000" dirty="0" smtClean="0">
                <a:solidFill>
                  <a:schemeClr val="bg1"/>
                </a:solidFill>
                <a:latin typeface="Arial Black" panose="020B0A04020102020204" pitchFamily="34" charset="0"/>
              </a:rPr>
              <a:t> d’ </a:t>
            </a:r>
            <a:r>
              <a:rPr lang="en-US" sz="2000" dirty="0" err="1" smtClean="0">
                <a:solidFill>
                  <a:schemeClr val="bg1"/>
                </a:solidFill>
                <a:latin typeface="Arial Black" panose="020B0A04020102020204" pitchFamily="34" charset="0"/>
              </a:rPr>
              <a:t>inventaire</a:t>
            </a:r>
            <a:endParaRPr lang="en-US" sz="2000" dirty="0">
              <a:solidFill>
                <a:schemeClr val="bg1"/>
              </a:solidFill>
              <a:latin typeface="Arial Black" panose="020B0A04020102020204" pitchFamily="34" charset="0"/>
            </a:endParaRPr>
          </a:p>
          <a:p>
            <a:pPr marL="285750" indent="-285750">
              <a:lnSpc>
                <a:spcPct val="300000"/>
              </a:lnSpc>
              <a:buFont typeface="Wingdings" panose="05000000000000000000" pitchFamily="2" charset="2"/>
              <a:buChar char="Ø"/>
            </a:pPr>
            <a:r>
              <a:rPr lang="en-US" sz="2000" dirty="0" err="1" smtClean="0">
                <a:solidFill>
                  <a:schemeClr val="bg1"/>
                </a:solidFill>
                <a:latin typeface="Arial Black" panose="020B0A04020102020204" pitchFamily="34" charset="0"/>
              </a:rPr>
              <a:t>Processus</a:t>
            </a:r>
            <a:r>
              <a:rPr lang="en-US" sz="2000" dirty="0" smtClean="0">
                <a:solidFill>
                  <a:schemeClr val="bg1"/>
                </a:solidFill>
                <a:latin typeface="Arial Black" panose="020B0A04020102020204" pitchFamily="34" charset="0"/>
              </a:rPr>
              <a:t> de </a:t>
            </a:r>
            <a:r>
              <a:rPr lang="en-US" sz="2000" dirty="0" err="1" smtClean="0">
                <a:solidFill>
                  <a:schemeClr val="bg1"/>
                </a:solidFill>
                <a:latin typeface="Arial Black" panose="020B0A04020102020204" pitchFamily="34" charset="0"/>
              </a:rPr>
              <a:t>gestion</a:t>
            </a:r>
            <a:r>
              <a:rPr lang="en-US" sz="2000" dirty="0" smtClean="0">
                <a:solidFill>
                  <a:schemeClr val="bg1"/>
                </a:solidFill>
                <a:latin typeface="Arial Black" panose="020B0A04020102020204" pitchFamily="34" charset="0"/>
              </a:rPr>
              <a:t> des incidents</a:t>
            </a:r>
            <a:endParaRPr lang="en-US" sz="2000" dirty="0">
              <a:solidFill>
                <a:schemeClr val="bg1"/>
              </a:solidFill>
              <a:latin typeface="Arial Black" panose="020B0A0402010202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1526" y="5516934"/>
            <a:ext cx="1963730" cy="8663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p:cNvSpPr txBox="1"/>
          <p:nvPr/>
        </p:nvSpPr>
        <p:spPr>
          <a:xfrm>
            <a:off x="681446" y="-330673"/>
            <a:ext cx="10829107" cy="1200329"/>
          </a:xfrm>
          <a:prstGeom prst="rect">
            <a:avLst/>
          </a:prstGeom>
          <a:noFill/>
        </p:spPr>
        <p:txBody>
          <a:bodyPr wrap="square" rtlCol="0">
            <a:spAutoFit/>
          </a:bodyPr>
          <a:lstStyle/>
          <a:p>
            <a:pPr>
              <a:lnSpc>
                <a:spcPct val="200000"/>
              </a:lnSpc>
            </a:pPr>
            <a:r>
              <a:rPr lang="en-US" sz="3600" b="1" dirty="0" smtClean="0">
                <a:solidFill>
                  <a:schemeClr val="bg1"/>
                </a:solidFill>
                <a:latin typeface="Arial Black" panose="020B0A04020102020204" pitchFamily="34" charset="0"/>
              </a:rPr>
              <a:t>MODELE CONCEPTUEL DES DONNEES</a:t>
            </a:r>
            <a:endParaRPr lang="en-US" sz="3600" b="1" dirty="0">
              <a:solidFill>
                <a:schemeClr val="bg1"/>
              </a:solidFill>
              <a:latin typeface="Arial Black" panose="020B0A04020102020204" pitchFamily="34" charset="0"/>
            </a:endParaRPr>
          </a:p>
        </p:txBody>
      </p:sp>
      <p:sp>
        <p:nvSpPr>
          <p:cNvPr id="2" name="Rectangle 1"/>
          <p:cNvSpPr/>
          <p:nvPr/>
        </p:nvSpPr>
        <p:spPr>
          <a:xfrm>
            <a:off x="-175846" y="773724"/>
            <a:ext cx="12543692" cy="656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38956" y="2165916"/>
            <a:ext cx="3151164" cy="464743"/>
          </a:xfrm>
          <a:prstGeom prst="rect">
            <a:avLst/>
          </a:prstGeom>
          <a:noFill/>
        </p:spPr>
        <p:txBody>
          <a:bodyPr wrap="square" rtlCol="0">
            <a:spAutoFit/>
          </a:bodyPr>
          <a:lstStyle/>
          <a:p>
            <a:pPr>
              <a:lnSpc>
                <a:spcPct val="150000"/>
              </a:lnSpc>
            </a:pPr>
            <a:r>
              <a:rPr lang="en-US" dirty="0">
                <a:solidFill>
                  <a:schemeClr val="bg1"/>
                </a:solidFill>
                <a:latin typeface="Arial Black" panose="020B0A04020102020204" pitchFamily="34" charset="0"/>
              </a:rPr>
              <a:t>ANALYSIS AND DESIGN</a:t>
            </a:r>
            <a:endParaRPr lang="en-US" dirty="0">
              <a:solidFill>
                <a:schemeClr val="bg1"/>
              </a:solidFill>
              <a:latin typeface="Arial Black" panose="020B0A0402010202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4843" y="6594651"/>
            <a:ext cx="2333767" cy="866331"/>
          </a:xfrm>
          <a:prstGeom prst="rect">
            <a:avLst/>
          </a:prstGeom>
        </p:spPr>
      </p:pic>
      <p:pic>
        <p:nvPicPr>
          <p:cNvPr id="6" name="Image 5" descr="C:\Users\ange lugresse\Desktop\MCD.drawi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2040" y="830838"/>
            <a:ext cx="10136777" cy="5706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5" name="TextBox 4"/>
          <p:cNvSpPr txBox="1"/>
          <p:nvPr/>
        </p:nvSpPr>
        <p:spPr>
          <a:xfrm>
            <a:off x="2965269" y="-386017"/>
            <a:ext cx="8412480" cy="1200329"/>
          </a:xfrm>
          <a:prstGeom prst="rect">
            <a:avLst/>
          </a:prstGeom>
          <a:noFill/>
        </p:spPr>
        <p:txBody>
          <a:bodyPr wrap="square" rtlCol="0">
            <a:spAutoFit/>
          </a:bodyPr>
          <a:lstStyle/>
          <a:p>
            <a:pPr>
              <a:lnSpc>
                <a:spcPct val="200000"/>
              </a:lnSpc>
            </a:pPr>
            <a:r>
              <a:rPr lang="en-US" sz="3600" b="1" dirty="0" smtClean="0">
                <a:solidFill>
                  <a:schemeClr val="bg1"/>
                </a:solidFill>
                <a:latin typeface="Arial Black" panose="020B0A04020102020204" pitchFamily="34" charset="0"/>
              </a:rPr>
              <a:t>DIAGRAMME DE CLASSE </a:t>
            </a:r>
            <a:endParaRPr lang="en-US" sz="3600" b="1" dirty="0">
              <a:solidFill>
                <a:schemeClr val="bg1"/>
              </a:solidFill>
              <a:latin typeface="Arial Black" panose="020B0A04020102020204" pitchFamily="34" charset="0"/>
            </a:endParaRPr>
          </a:p>
        </p:txBody>
      </p:sp>
      <p:sp>
        <p:nvSpPr>
          <p:cNvPr id="2" name="Rectangle 1"/>
          <p:cNvSpPr/>
          <p:nvPr/>
        </p:nvSpPr>
        <p:spPr>
          <a:xfrm>
            <a:off x="-175846" y="773724"/>
            <a:ext cx="12543692" cy="656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38956" y="2165916"/>
            <a:ext cx="3151164" cy="464743"/>
          </a:xfrm>
          <a:prstGeom prst="rect">
            <a:avLst/>
          </a:prstGeom>
          <a:noFill/>
        </p:spPr>
        <p:txBody>
          <a:bodyPr wrap="square" rtlCol="0">
            <a:spAutoFit/>
          </a:bodyPr>
          <a:lstStyle/>
          <a:p>
            <a:pPr>
              <a:lnSpc>
                <a:spcPct val="150000"/>
              </a:lnSpc>
            </a:pPr>
            <a:r>
              <a:rPr lang="en-US" dirty="0">
                <a:solidFill>
                  <a:schemeClr val="bg1"/>
                </a:solidFill>
                <a:latin typeface="Arial Black" panose="020B0A04020102020204" pitchFamily="34" charset="0"/>
              </a:rPr>
              <a:t>ANALYSIS AND DESIGN</a:t>
            </a:r>
            <a:endParaRPr lang="en-US" dirty="0">
              <a:solidFill>
                <a:schemeClr val="bg1"/>
              </a:solidFill>
              <a:latin typeface="Arial Black" panose="020B0A04020102020204" pitchFamily="34"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6477005"/>
            <a:ext cx="1963730" cy="866331"/>
          </a:xfrm>
          <a:prstGeom prst="rect">
            <a:avLst/>
          </a:prstGeom>
        </p:spPr>
      </p:pic>
      <p:pic>
        <p:nvPicPr>
          <p:cNvPr id="6" name="Image 5" descr="C:\Users\ange lugresse\Desktop\UML.drawio.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8720" y="773724"/>
            <a:ext cx="10189029" cy="604368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1664</Words>
  <Application>WPS Presentation</Application>
  <PresentationFormat>Grand écran</PresentationFormat>
  <Paragraphs>90</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Arial Black</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cdjuikoh@gmail.com</dc:creator>
  <cp:lastModifiedBy>Ange Lugresse</cp:lastModifiedBy>
  <cp:revision>15</cp:revision>
  <dcterms:created xsi:type="dcterms:W3CDTF">2024-04-01T18:51:00Z</dcterms:created>
  <dcterms:modified xsi:type="dcterms:W3CDTF">2025-04-10T08:23:28Z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65B0E8D6B3BB442C9B9BD04A73BEB405_12</vt:lpwstr>
  </property>
  <property fmtid="{D5CDD505-2E9C-101B-9397-08002B2CF9AE}" pid="3" name="KSOProductBuildVer">
    <vt:lpwstr>1036-12.2.0.20782</vt:lpwstr>
  </property>
</Properties>
</file>