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4630400" cy="8229600"/>
  <p:notesSz cx="8229600" cy="14630400"/>
  <p:embeddedFontLst>
    <p:embeddedFont>
      <p:font typeface="Alice" panose="020B0604020202020204" charset="0"/>
      <p:regular r:id="rId22"/>
    </p:embeddedFont>
    <p:embeddedFont>
      <p:font typeface="Lora" pitchFamily="2" charset="0"/>
      <p:regular r:id="rId23"/>
      <p:bold r:id="rId24"/>
    </p:embeddedFont>
    <p:embeddedFont>
      <p:font typeface="Lora Bold" pitchFamily="2" charset="0"/>
      <p:bold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5" d="100"/>
          <a:sy n="75" d="100"/>
        </p:scale>
        <p:origin x="6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35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FBF8"/>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FBF8"/>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FBF8"/>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FBF8"/>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FBF8"/>
          </a:solid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FBF8"/>
          </a:solid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FBF8"/>
          </a:solid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FBF8"/>
          </a:solid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FBF8"/>
          </a:solid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1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FBF8"/>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FBF8"/>
          </a:solid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lide 1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FBF8"/>
          </a:solid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lide 2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FBF8"/>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FBF8"/>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FBF8"/>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FBF8"/>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FBF8"/>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FBF8"/>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FBF8"/>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FBF8"/>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7.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0.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976313"/>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233E32"/>
                </a:solidFill>
                <a:latin typeface="Alice" pitchFamily="34" charset="0"/>
                <a:ea typeface="Alice" pitchFamily="34" charset="-122"/>
                <a:cs typeface="Alice" pitchFamily="34" charset="-120"/>
              </a:rPr>
              <a:t>Lead Scoring Case Study: Improving Conversion Prediction – </a:t>
            </a:r>
            <a:r>
              <a:rPr lang="en-US" sz="4450">
                <a:solidFill>
                  <a:srgbClr val="233E32"/>
                </a:solidFill>
                <a:latin typeface="Alice" pitchFamily="34" charset="0"/>
                <a:ea typeface="Alice" pitchFamily="34" charset="-122"/>
                <a:cs typeface="Alice" pitchFamily="34" charset="-120"/>
              </a:rPr>
              <a:t>X Education</a:t>
            </a:r>
            <a:endParaRPr lang="en-US" sz="4450" dirty="0"/>
          </a:p>
        </p:txBody>
      </p:sp>
      <p:sp>
        <p:nvSpPr>
          <p:cNvPr id="4" name="Text 1"/>
          <p:cNvSpPr/>
          <p:nvPr/>
        </p:nvSpPr>
        <p:spPr>
          <a:xfrm>
            <a:off x="6280190" y="3442811"/>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This presentation outlines our comprehensive analysis of lead conversion factors for an educational company. We examined a dataset of 9,240 leads with 37 variables to build a predictive model that identifies which leads are most likely to convert into paying customers.</a:t>
            </a:r>
            <a:endParaRPr lang="en-US" sz="1750" dirty="0"/>
          </a:p>
        </p:txBody>
      </p:sp>
      <p:sp>
        <p:nvSpPr>
          <p:cNvPr id="5" name="Text 2"/>
          <p:cNvSpPr/>
          <p:nvPr/>
        </p:nvSpPr>
        <p:spPr>
          <a:xfrm>
            <a:off x="6280190" y="5149572"/>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Our analysis follows a systematic approach: data cleaning, exploratory data analysis, feature engineering, model building with logistic regression, and evaluation. The findings provide actionable insights to optimize the lead nurturing process and improve conversion rates.</a:t>
            </a:r>
            <a:endParaRPr lang="en-US" sz="1750" dirty="0"/>
          </a:p>
        </p:txBody>
      </p:sp>
      <p:sp>
        <p:nvSpPr>
          <p:cNvPr id="8" name="Text 5"/>
          <p:cNvSpPr/>
          <p:nvPr/>
        </p:nvSpPr>
        <p:spPr>
          <a:xfrm>
            <a:off x="6280190" y="6856333"/>
            <a:ext cx="1774508" cy="396835"/>
          </a:xfrm>
          <a:prstGeom prst="rect">
            <a:avLst/>
          </a:prstGeom>
          <a:noFill/>
          <a:ln/>
        </p:spPr>
        <p:txBody>
          <a:bodyPr wrap="none" lIns="0" tIns="0" rIns="0" bIns="0" rtlCol="0" anchor="t"/>
          <a:lstStyle/>
          <a:p>
            <a:pPr marL="0" indent="0" algn="l">
              <a:lnSpc>
                <a:spcPts val="3100"/>
              </a:lnSpc>
              <a:buNone/>
            </a:pPr>
            <a:r>
              <a:rPr lang="en-US" sz="2200" b="1" dirty="0">
                <a:solidFill>
                  <a:srgbClr val="2C2821"/>
                </a:solidFill>
                <a:latin typeface="Lora Bold" pitchFamily="34" charset="0"/>
                <a:ea typeface="Lora Bold" pitchFamily="34" charset="-122"/>
                <a:cs typeface="Lora Bold" pitchFamily="34" charset="-120"/>
              </a:rPr>
              <a:t>by Duy  Pham and Vy Pham</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1451253"/>
            <a:ext cx="8593098" cy="708779"/>
          </a:xfrm>
          <a:prstGeom prst="rect">
            <a:avLst/>
          </a:prstGeom>
          <a:noFill/>
          <a:ln/>
        </p:spPr>
        <p:txBody>
          <a:bodyPr wrap="none" lIns="0" tIns="0" rIns="0" bIns="0" rtlCol="0" anchor="t"/>
          <a:lstStyle/>
          <a:p>
            <a:pPr marL="0" indent="0" algn="l">
              <a:lnSpc>
                <a:spcPts val="5550"/>
              </a:lnSpc>
              <a:buNone/>
            </a:pPr>
            <a:r>
              <a:rPr lang="en-US" sz="4450" dirty="0">
                <a:solidFill>
                  <a:srgbClr val="233E32"/>
                </a:solidFill>
                <a:latin typeface="Alice" pitchFamily="34" charset="0"/>
                <a:ea typeface="Alice" pitchFamily="34" charset="-122"/>
                <a:cs typeface="Alice" pitchFamily="34" charset="-120"/>
              </a:rPr>
              <a:t>Negative Predictors of Conversion</a:t>
            </a:r>
            <a:endParaRPr lang="en-US" sz="4450" dirty="0"/>
          </a:p>
        </p:txBody>
      </p:sp>
      <p:sp>
        <p:nvSpPr>
          <p:cNvPr id="3" name="Text 1"/>
          <p:cNvSpPr/>
          <p:nvPr/>
        </p:nvSpPr>
        <p:spPr>
          <a:xfrm>
            <a:off x="793790" y="2727008"/>
            <a:ext cx="2855000" cy="354330"/>
          </a:xfrm>
          <a:prstGeom prst="rect">
            <a:avLst/>
          </a:prstGeom>
          <a:noFill/>
          <a:ln/>
        </p:spPr>
        <p:txBody>
          <a:bodyPr wrap="none" lIns="0" tIns="0" rIns="0" bIns="0" rtlCol="0" anchor="t"/>
          <a:lstStyle/>
          <a:p>
            <a:pPr marL="0" indent="0" algn="l">
              <a:lnSpc>
                <a:spcPts val="2750"/>
              </a:lnSpc>
              <a:buNone/>
            </a:pPr>
            <a:r>
              <a:rPr lang="en-US" sz="2200" dirty="0">
                <a:solidFill>
                  <a:srgbClr val="233E32"/>
                </a:solidFill>
                <a:latin typeface="Alice" pitchFamily="34" charset="0"/>
                <a:ea typeface="Alice" pitchFamily="34" charset="-122"/>
                <a:cs typeface="Alice" pitchFamily="34" charset="-120"/>
              </a:rPr>
              <a:t>Average Time Per Visit</a:t>
            </a:r>
            <a:endParaRPr lang="en-US" sz="2200" dirty="0"/>
          </a:p>
        </p:txBody>
      </p:sp>
      <p:sp>
        <p:nvSpPr>
          <p:cNvPr id="4" name="Text 2"/>
          <p:cNvSpPr/>
          <p:nvPr/>
        </p:nvSpPr>
        <p:spPr>
          <a:xfrm>
            <a:off x="793790" y="3308152"/>
            <a:ext cx="3978116" cy="3266123"/>
          </a:xfrm>
          <a:prstGeom prst="rect">
            <a:avLst/>
          </a:prstGeom>
          <a:noFill/>
          <a:ln/>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Interestingly, while total time spent on the website is positive, the average time per visit shows a negative coefficient (-3.79). This suggests that multiple shorter visits are more valuable than fewer longer visits. It may indicate that leads who need to think about the decision over multiple sessions are more serious.</a:t>
            </a:r>
            <a:endParaRPr lang="en-US" sz="1750" dirty="0"/>
          </a:p>
        </p:txBody>
      </p:sp>
      <p:sp>
        <p:nvSpPr>
          <p:cNvPr id="5" name="Text 3"/>
          <p:cNvSpPr/>
          <p:nvPr/>
        </p:nvSpPr>
        <p:spPr>
          <a:xfrm>
            <a:off x="5332928" y="272700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33E32"/>
                </a:solidFill>
                <a:latin typeface="Alice" pitchFamily="34" charset="0"/>
                <a:ea typeface="Alice" pitchFamily="34" charset="-122"/>
                <a:cs typeface="Alice" pitchFamily="34" charset="-120"/>
              </a:rPr>
              <a:t>Email Preferences</a:t>
            </a:r>
            <a:endParaRPr lang="en-US" sz="2200" dirty="0"/>
          </a:p>
        </p:txBody>
      </p:sp>
      <p:sp>
        <p:nvSpPr>
          <p:cNvPr id="6" name="Text 4"/>
          <p:cNvSpPr/>
          <p:nvPr/>
        </p:nvSpPr>
        <p:spPr>
          <a:xfrm>
            <a:off x="5332928" y="3308152"/>
            <a:ext cx="3978116" cy="2540318"/>
          </a:xfrm>
          <a:prstGeom prst="rect">
            <a:avLst/>
          </a:prstGeom>
          <a:noFill/>
          <a:ln/>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Leads who selected "Do Not Email" were significantly less likely to convert (coefficient: -1.42). This suggests that willingness to receive communications is an important indicator of interest and openness to the offering.</a:t>
            </a:r>
            <a:endParaRPr lang="en-US" sz="1750" dirty="0"/>
          </a:p>
        </p:txBody>
      </p:sp>
      <p:sp>
        <p:nvSpPr>
          <p:cNvPr id="7" name="Text 5"/>
          <p:cNvSpPr/>
          <p:nvPr/>
        </p:nvSpPr>
        <p:spPr>
          <a:xfrm>
            <a:off x="9872067" y="272700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33E32"/>
                </a:solidFill>
                <a:latin typeface="Alice" pitchFamily="34" charset="0"/>
                <a:ea typeface="Alice" pitchFamily="34" charset="-122"/>
                <a:cs typeface="Alice" pitchFamily="34" charset="-120"/>
              </a:rPr>
              <a:t>Student Occupation</a:t>
            </a:r>
            <a:endParaRPr lang="en-US" sz="2200" dirty="0"/>
          </a:p>
        </p:txBody>
      </p:sp>
      <p:sp>
        <p:nvSpPr>
          <p:cNvPr id="8" name="Text 6"/>
          <p:cNvSpPr/>
          <p:nvPr/>
        </p:nvSpPr>
        <p:spPr>
          <a:xfrm>
            <a:off x="9872067" y="3308152"/>
            <a:ext cx="3978116" cy="2540318"/>
          </a:xfrm>
          <a:prstGeom prst="rect">
            <a:avLst/>
          </a:prstGeom>
          <a:noFill/>
          <a:ln/>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Leads who identified as students had lower conversion rates (coefficient: -2.37), as did unemployed individuals (-2.53). This likely reflects financial constraints or different decision-making priorities among these groups.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10972800" y="0"/>
            <a:ext cx="3657600" cy="8229600"/>
          </a:xfrm>
          <a:prstGeom prst="rect">
            <a:avLst/>
          </a:prstGeom>
          <a:solidFill>
            <a:srgbClr val="E5E0DF"/>
          </a:solidFill>
          <a:ln/>
        </p:spPr>
        <p:txBody>
          <a:bodyPr/>
          <a:lstStyle/>
          <a:p>
            <a:endParaRPr lang="en-US"/>
          </a:p>
        </p:txBody>
      </p:sp>
      <p:pic>
        <p:nvPicPr>
          <p:cNvPr id="3"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4" name="Text 1"/>
          <p:cNvSpPr/>
          <p:nvPr/>
        </p:nvSpPr>
        <p:spPr>
          <a:xfrm>
            <a:off x="465296" y="471964"/>
            <a:ext cx="6519505" cy="415528"/>
          </a:xfrm>
          <a:prstGeom prst="rect">
            <a:avLst/>
          </a:prstGeom>
          <a:noFill/>
          <a:ln/>
        </p:spPr>
        <p:txBody>
          <a:bodyPr wrap="none" lIns="0" tIns="0" rIns="0" bIns="0" rtlCol="0" anchor="t"/>
          <a:lstStyle/>
          <a:p>
            <a:pPr marL="0" indent="0" algn="l">
              <a:lnSpc>
                <a:spcPts val="3250"/>
              </a:lnSpc>
              <a:buNone/>
            </a:pPr>
            <a:r>
              <a:rPr lang="en-US" sz="2600" dirty="0">
                <a:solidFill>
                  <a:srgbClr val="233E32"/>
                </a:solidFill>
                <a:latin typeface="Alice" pitchFamily="34" charset="0"/>
                <a:ea typeface="Alice" pitchFamily="34" charset="-122"/>
                <a:cs typeface="Alice" pitchFamily="34" charset="-120"/>
              </a:rPr>
              <a:t>Model Performance: Accuracy and Precision</a:t>
            </a:r>
            <a:endParaRPr lang="en-US" sz="2600" dirty="0"/>
          </a:p>
        </p:txBody>
      </p:sp>
      <p:sp>
        <p:nvSpPr>
          <p:cNvPr id="5" name="Text 2"/>
          <p:cNvSpPr/>
          <p:nvPr/>
        </p:nvSpPr>
        <p:spPr>
          <a:xfrm>
            <a:off x="465296" y="1153358"/>
            <a:ext cx="10042208" cy="438745"/>
          </a:xfrm>
          <a:prstGeom prst="rect">
            <a:avLst/>
          </a:prstGeom>
          <a:noFill/>
          <a:ln/>
        </p:spPr>
        <p:txBody>
          <a:bodyPr wrap="none" lIns="0" tIns="0" rIns="0" bIns="0" rtlCol="0" anchor="t"/>
          <a:lstStyle/>
          <a:p>
            <a:pPr marL="0" indent="0" algn="ctr">
              <a:lnSpc>
                <a:spcPts val="3450"/>
              </a:lnSpc>
              <a:buNone/>
            </a:pPr>
            <a:r>
              <a:rPr lang="en-US" sz="3450" dirty="0">
                <a:solidFill>
                  <a:srgbClr val="2C2821"/>
                </a:solidFill>
                <a:latin typeface="Alice" pitchFamily="34" charset="0"/>
                <a:ea typeface="Alice" pitchFamily="34" charset="-122"/>
                <a:cs typeface="Alice" pitchFamily="34" charset="-120"/>
              </a:rPr>
              <a:t>79.1%</a:t>
            </a:r>
            <a:endParaRPr lang="en-US" sz="3450" dirty="0"/>
          </a:p>
        </p:txBody>
      </p:sp>
      <p:sp>
        <p:nvSpPr>
          <p:cNvPr id="6" name="Text 3"/>
          <p:cNvSpPr/>
          <p:nvPr/>
        </p:nvSpPr>
        <p:spPr>
          <a:xfrm>
            <a:off x="4655344" y="1758196"/>
            <a:ext cx="1662113" cy="207764"/>
          </a:xfrm>
          <a:prstGeom prst="rect">
            <a:avLst/>
          </a:prstGeom>
          <a:noFill/>
          <a:ln/>
        </p:spPr>
        <p:txBody>
          <a:bodyPr wrap="none" lIns="0" tIns="0" rIns="0" bIns="0" rtlCol="0" anchor="t"/>
          <a:lstStyle/>
          <a:p>
            <a:pPr marL="0" indent="0" algn="ctr">
              <a:lnSpc>
                <a:spcPts val="1600"/>
              </a:lnSpc>
              <a:buNone/>
            </a:pPr>
            <a:r>
              <a:rPr lang="en-US" sz="1300" dirty="0">
                <a:solidFill>
                  <a:srgbClr val="2C2821"/>
                </a:solidFill>
                <a:latin typeface="Alice" pitchFamily="34" charset="0"/>
                <a:ea typeface="Alice" pitchFamily="34" charset="-122"/>
                <a:cs typeface="Alice" pitchFamily="34" charset="-120"/>
              </a:rPr>
              <a:t>Accuracy (Default)</a:t>
            </a:r>
            <a:endParaRPr lang="en-US" sz="1300" dirty="0"/>
          </a:p>
        </p:txBody>
      </p:sp>
      <p:sp>
        <p:nvSpPr>
          <p:cNvPr id="7" name="Text 4"/>
          <p:cNvSpPr/>
          <p:nvPr/>
        </p:nvSpPr>
        <p:spPr>
          <a:xfrm>
            <a:off x="465296" y="2045732"/>
            <a:ext cx="10042208" cy="212765"/>
          </a:xfrm>
          <a:prstGeom prst="rect">
            <a:avLst/>
          </a:prstGeom>
          <a:noFill/>
          <a:ln/>
        </p:spPr>
        <p:txBody>
          <a:bodyPr wrap="none" lIns="0" tIns="0" rIns="0" bIns="0" rtlCol="0" anchor="t"/>
          <a:lstStyle/>
          <a:p>
            <a:pPr marL="0" indent="0" algn="ctr">
              <a:lnSpc>
                <a:spcPts val="1650"/>
              </a:lnSpc>
              <a:buNone/>
            </a:pPr>
            <a:r>
              <a:rPr lang="en-US" sz="1000" dirty="0">
                <a:solidFill>
                  <a:srgbClr val="2C2821"/>
                </a:solidFill>
                <a:latin typeface="Lora" pitchFamily="34" charset="0"/>
                <a:ea typeface="Lora" pitchFamily="34" charset="-122"/>
                <a:cs typeface="Lora" pitchFamily="34" charset="-120"/>
              </a:rPr>
              <a:t>Using a standard 0.5 probability threshold</a:t>
            </a:r>
            <a:endParaRPr lang="en-US" sz="1000" dirty="0"/>
          </a:p>
        </p:txBody>
      </p:sp>
      <p:sp>
        <p:nvSpPr>
          <p:cNvPr id="8" name="Text 5"/>
          <p:cNvSpPr/>
          <p:nvPr/>
        </p:nvSpPr>
        <p:spPr>
          <a:xfrm>
            <a:off x="465296" y="2723793"/>
            <a:ext cx="10042208" cy="438745"/>
          </a:xfrm>
          <a:prstGeom prst="rect">
            <a:avLst/>
          </a:prstGeom>
          <a:noFill/>
          <a:ln/>
        </p:spPr>
        <p:txBody>
          <a:bodyPr wrap="none" lIns="0" tIns="0" rIns="0" bIns="0" rtlCol="0" anchor="t"/>
          <a:lstStyle/>
          <a:p>
            <a:pPr marL="0" indent="0" algn="ctr">
              <a:lnSpc>
                <a:spcPts val="3450"/>
              </a:lnSpc>
              <a:buNone/>
            </a:pPr>
            <a:r>
              <a:rPr lang="en-US" sz="3450" dirty="0">
                <a:solidFill>
                  <a:srgbClr val="2C2821"/>
                </a:solidFill>
                <a:latin typeface="Alice" pitchFamily="34" charset="0"/>
                <a:ea typeface="Alice" pitchFamily="34" charset="-122"/>
                <a:cs typeface="Alice" pitchFamily="34" charset="-120"/>
              </a:rPr>
              <a:t>79.5%</a:t>
            </a:r>
            <a:endParaRPr lang="en-US" sz="3450" dirty="0"/>
          </a:p>
        </p:txBody>
      </p:sp>
      <p:sp>
        <p:nvSpPr>
          <p:cNvPr id="9" name="Text 6"/>
          <p:cNvSpPr/>
          <p:nvPr/>
        </p:nvSpPr>
        <p:spPr>
          <a:xfrm>
            <a:off x="4655344" y="3328630"/>
            <a:ext cx="1662113" cy="207764"/>
          </a:xfrm>
          <a:prstGeom prst="rect">
            <a:avLst/>
          </a:prstGeom>
          <a:noFill/>
          <a:ln/>
        </p:spPr>
        <p:txBody>
          <a:bodyPr wrap="none" lIns="0" tIns="0" rIns="0" bIns="0" rtlCol="0" anchor="t"/>
          <a:lstStyle/>
          <a:p>
            <a:pPr marL="0" indent="0" algn="ctr">
              <a:lnSpc>
                <a:spcPts val="1600"/>
              </a:lnSpc>
              <a:buNone/>
            </a:pPr>
            <a:r>
              <a:rPr lang="en-US" sz="1300" dirty="0">
                <a:solidFill>
                  <a:srgbClr val="2C2821"/>
                </a:solidFill>
                <a:latin typeface="Alice" pitchFamily="34" charset="0"/>
                <a:ea typeface="Alice" pitchFamily="34" charset="-122"/>
                <a:cs typeface="Alice" pitchFamily="34" charset="-120"/>
              </a:rPr>
              <a:t>Accuracy (Optimized on Train set)</a:t>
            </a:r>
            <a:endParaRPr lang="en-US" sz="1300" dirty="0"/>
          </a:p>
        </p:txBody>
      </p:sp>
      <p:sp>
        <p:nvSpPr>
          <p:cNvPr id="10" name="Text 7"/>
          <p:cNvSpPr/>
          <p:nvPr/>
        </p:nvSpPr>
        <p:spPr>
          <a:xfrm>
            <a:off x="465296" y="3616166"/>
            <a:ext cx="10042208" cy="212765"/>
          </a:xfrm>
          <a:prstGeom prst="rect">
            <a:avLst/>
          </a:prstGeom>
          <a:noFill/>
          <a:ln/>
        </p:spPr>
        <p:txBody>
          <a:bodyPr wrap="none" lIns="0" tIns="0" rIns="0" bIns="0" rtlCol="0" anchor="t"/>
          <a:lstStyle/>
          <a:p>
            <a:pPr marL="0" indent="0" algn="ctr">
              <a:lnSpc>
                <a:spcPts val="1650"/>
              </a:lnSpc>
              <a:buNone/>
            </a:pPr>
            <a:r>
              <a:rPr lang="en-US" sz="1000" dirty="0">
                <a:solidFill>
                  <a:srgbClr val="2C2821"/>
                </a:solidFill>
                <a:latin typeface="Lora" pitchFamily="34" charset="0"/>
                <a:ea typeface="Lora" pitchFamily="34" charset="-122"/>
                <a:cs typeface="Lora" pitchFamily="34" charset="-120"/>
              </a:rPr>
              <a:t>With threshold at 0.42 (optimal cutoff)</a:t>
            </a:r>
            <a:endParaRPr lang="en-US" sz="1000" dirty="0"/>
          </a:p>
        </p:txBody>
      </p:sp>
      <p:sp>
        <p:nvSpPr>
          <p:cNvPr id="11" name="Text 8"/>
          <p:cNvSpPr/>
          <p:nvPr/>
        </p:nvSpPr>
        <p:spPr>
          <a:xfrm>
            <a:off x="465296" y="4294227"/>
            <a:ext cx="10042208" cy="438745"/>
          </a:xfrm>
          <a:prstGeom prst="rect">
            <a:avLst/>
          </a:prstGeom>
          <a:noFill/>
          <a:ln/>
        </p:spPr>
        <p:txBody>
          <a:bodyPr wrap="none" lIns="0" tIns="0" rIns="0" bIns="0" rtlCol="0" anchor="t"/>
          <a:lstStyle/>
          <a:p>
            <a:pPr marL="0" indent="0" algn="ctr">
              <a:lnSpc>
                <a:spcPts val="3450"/>
              </a:lnSpc>
              <a:buNone/>
            </a:pPr>
            <a:r>
              <a:rPr lang="en-US" sz="3450" dirty="0">
                <a:solidFill>
                  <a:srgbClr val="2C2821"/>
                </a:solidFill>
                <a:latin typeface="Alice" pitchFamily="34" charset="0"/>
                <a:ea typeface="Alice" pitchFamily="34" charset="-122"/>
                <a:cs typeface="Alice" pitchFamily="34" charset="-120"/>
              </a:rPr>
              <a:t>79.2%</a:t>
            </a:r>
            <a:endParaRPr lang="en-US" sz="3450" dirty="0"/>
          </a:p>
        </p:txBody>
      </p:sp>
      <p:sp>
        <p:nvSpPr>
          <p:cNvPr id="12" name="Text 9"/>
          <p:cNvSpPr/>
          <p:nvPr/>
        </p:nvSpPr>
        <p:spPr>
          <a:xfrm>
            <a:off x="4655344" y="4899065"/>
            <a:ext cx="1662113" cy="207764"/>
          </a:xfrm>
          <a:prstGeom prst="rect">
            <a:avLst/>
          </a:prstGeom>
          <a:noFill/>
          <a:ln/>
        </p:spPr>
        <p:txBody>
          <a:bodyPr wrap="none" lIns="0" tIns="0" rIns="0" bIns="0" rtlCol="0" anchor="t"/>
          <a:lstStyle/>
          <a:p>
            <a:pPr marL="0" indent="0" algn="ctr">
              <a:lnSpc>
                <a:spcPts val="1600"/>
              </a:lnSpc>
              <a:buNone/>
            </a:pPr>
            <a:r>
              <a:rPr lang="en-US" sz="1300" dirty="0">
                <a:solidFill>
                  <a:srgbClr val="2C2821"/>
                </a:solidFill>
                <a:latin typeface="Alice" pitchFamily="34" charset="0"/>
                <a:ea typeface="Alice" pitchFamily="34" charset="-122"/>
                <a:cs typeface="Alice" pitchFamily="34" charset="-120"/>
              </a:rPr>
              <a:t>Precision</a:t>
            </a:r>
            <a:endParaRPr lang="en-US" sz="1300" dirty="0"/>
          </a:p>
        </p:txBody>
      </p:sp>
      <p:sp>
        <p:nvSpPr>
          <p:cNvPr id="13" name="Text 10"/>
          <p:cNvSpPr/>
          <p:nvPr/>
        </p:nvSpPr>
        <p:spPr>
          <a:xfrm>
            <a:off x="465296" y="5186601"/>
            <a:ext cx="10042208" cy="212765"/>
          </a:xfrm>
          <a:prstGeom prst="rect">
            <a:avLst/>
          </a:prstGeom>
          <a:noFill/>
          <a:ln/>
        </p:spPr>
        <p:txBody>
          <a:bodyPr wrap="none" lIns="0" tIns="0" rIns="0" bIns="0" rtlCol="0" anchor="t"/>
          <a:lstStyle/>
          <a:p>
            <a:pPr marL="0" indent="0" algn="ctr">
              <a:lnSpc>
                <a:spcPts val="1650"/>
              </a:lnSpc>
              <a:buNone/>
            </a:pPr>
            <a:r>
              <a:rPr lang="en-US" sz="1000" dirty="0">
                <a:solidFill>
                  <a:srgbClr val="2C2821"/>
                </a:solidFill>
                <a:latin typeface="Lora" pitchFamily="34" charset="0"/>
                <a:ea typeface="Lora" pitchFamily="34" charset="-122"/>
                <a:cs typeface="Lora" pitchFamily="34" charset="-120"/>
              </a:rPr>
              <a:t>Among predicted conversions, actual rate</a:t>
            </a:r>
            <a:endParaRPr lang="en-US" sz="1000" dirty="0"/>
          </a:p>
        </p:txBody>
      </p:sp>
      <p:sp>
        <p:nvSpPr>
          <p:cNvPr id="14" name="Text 11"/>
          <p:cNvSpPr/>
          <p:nvPr/>
        </p:nvSpPr>
        <p:spPr>
          <a:xfrm>
            <a:off x="465296" y="5864662"/>
            <a:ext cx="10042208" cy="438745"/>
          </a:xfrm>
          <a:prstGeom prst="rect">
            <a:avLst/>
          </a:prstGeom>
          <a:noFill/>
          <a:ln/>
        </p:spPr>
        <p:txBody>
          <a:bodyPr wrap="none" lIns="0" tIns="0" rIns="0" bIns="0" rtlCol="0" anchor="t"/>
          <a:lstStyle/>
          <a:p>
            <a:pPr marL="0" indent="0" algn="ctr">
              <a:lnSpc>
                <a:spcPts val="3450"/>
              </a:lnSpc>
              <a:buNone/>
            </a:pPr>
            <a:r>
              <a:rPr lang="en-US" sz="3450" dirty="0">
                <a:solidFill>
                  <a:srgbClr val="2C2821"/>
                </a:solidFill>
                <a:latin typeface="Alice" pitchFamily="34" charset="0"/>
                <a:ea typeface="Alice" pitchFamily="34" charset="-122"/>
                <a:cs typeface="Alice" pitchFamily="34" charset="-120"/>
              </a:rPr>
              <a:t>77.8%</a:t>
            </a:r>
            <a:endParaRPr lang="en-US" sz="3450" dirty="0"/>
          </a:p>
        </p:txBody>
      </p:sp>
      <p:sp>
        <p:nvSpPr>
          <p:cNvPr id="15" name="Text 12"/>
          <p:cNvSpPr/>
          <p:nvPr/>
        </p:nvSpPr>
        <p:spPr>
          <a:xfrm>
            <a:off x="4655344" y="6469499"/>
            <a:ext cx="1662113" cy="207764"/>
          </a:xfrm>
          <a:prstGeom prst="rect">
            <a:avLst/>
          </a:prstGeom>
          <a:noFill/>
          <a:ln/>
        </p:spPr>
        <p:txBody>
          <a:bodyPr wrap="none" lIns="0" tIns="0" rIns="0" bIns="0" rtlCol="0" anchor="t"/>
          <a:lstStyle/>
          <a:p>
            <a:pPr marL="0" indent="0" algn="ctr">
              <a:lnSpc>
                <a:spcPts val="1600"/>
              </a:lnSpc>
              <a:buNone/>
            </a:pPr>
            <a:r>
              <a:rPr lang="en-US" sz="1300" dirty="0">
                <a:solidFill>
                  <a:srgbClr val="2C2821"/>
                </a:solidFill>
                <a:latin typeface="Alice" pitchFamily="34" charset="0"/>
                <a:ea typeface="Alice" pitchFamily="34" charset="-122"/>
                <a:cs typeface="Alice" pitchFamily="34" charset="-120"/>
              </a:rPr>
              <a:t>Recall</a:t>
            </a:r>
            <a:endParaRPr lang="en-US" sz="1300" dirty="0"/>
          </a:p>
        </p:txBody>
      </p:sp>
      <p:sp>
        <p:nvSpPr>
          <p:cNvPr id="16" name="Text 13"/>
          <p:cNvSpPr/>
          <p:nvPr/>
        </p:nvSpPr>
        <p:spPr>
          <a:xfrm>
            <a:off x="465296" y="6757035"/>
            <a:ext cx="10042208" cy="212765"/>
          </a:xfrm>
          <a:prstGeom prst="rect">
            <a:avLst/>
          </a:prstGeom>
          <a:noFill/>
          <a:ln/>
        </p:spPr>
        <p:txBody>
          <a:bodyPr wrap="none" lIns="0" tIns="0" rIns="0" bIns="0" rtlCol="0" anchor="t"/>
          <a:lstStyle/>
          <a:p>
            <a:pPr marL="0" indent="0" algn="ctr">
              <a:lnSpc>
                <a:spcPts val="1650"/>
              </a:lnSpc>
              <a:buNone/>
            </a:pPr>
            <a:r>
              <a:rPr lang="en-US" sz="1000" dirty="0">
                <a:solidFill>
                  <a:srgbClr val="2C2821"/>
                </a:solidFill>
                <a:latin typeface="Lora" pitchFamily="34" charset="0"/>
                <a:ea typeface="Lora" pitchFamily="34" charset="-122"/>
                <a:cs typeface="Lora" pitchFamily="34" charset="-120"/>
              </a:rPr>
              <a:t>Ability to find all actual conversions</a:t>
            </a:r>
            <a:endParaRPr lang="en-US" sz="1000" dirty="0"/>
          </a:p>
        </p:txBody>
      </p:sp>
      <p:sp>
        <p:nvSpPr>
          <p:cNvPr id="17" name="Text 14"/>
          <p:cNvSpPr/>
          <p:nvPr/>
        </p:nvSpPr>
        <p:spPr>
          <a:xfrm>
            <a:off x="465296" y="7119342"/>
            <a:ext cx="10042208" cy="638294"/>
          </a:xfrm>
          <a:prstGeom prst="rect">
            <a:avLst/>
          </a:prstGeom>
          <a:noFill/>
          <a:ln/>
        </p:spPr>
        <p:txBody>
          <a:bodyPr wrap="square" lIns="0" tIns="0" rIns="0" bIns="0" rtlCol="0" anchor="t"/>
          <a:lstStyle/>
          <a:p>
            <a:pPr marL="0" indent="0" algn="l">
              <a:lnSpc>
                <a:spcPts val="1650"/>
              </a:lnSpc>
              <a:buNone/>
            </a:pPr>
            <a:r>
              <a:rPr lang="en-US" sz="1000" dirty="0">
                <a:solidFill>
                  <a:srgbClr val="2C2821"/>
                </a:solidFill>
                <a:latin typeface="Lora" pitchFamily="34" charset="0"/>
                <a:ea typeface="Lora" pitchFamily="34" charset="-122"/>
                <a:cs typeface="Lora" pitchFamily="34" charset="-120"/>
              </a:rPr>
              <a:t>Our model demonstrates strong performance across multiple metrics. The accuracy increased from 79.1% to 79.5% when we optimized the threshold from 0.5 to 0.42. This means that for approximately 8 out of 10 leads, our model correctly predicts whether they will convert or not. The precision of 79.2% indicates that when our model predicts a lead will convert, it's right about 78% of the time.</a:t>
            </a:r>
            <a:endParaRPr lang="en-US" sz="1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466731"/>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233E32"/>
                </a:solidFill>
                <a:latin typeface="Alice" pitchFamily="34" charset="0"/>
                <a:ea typeface="Alice" pitchFamily="34" charset="-122"/>
                <a:cs typeface="Alice" pitchFamily="34" charset="-120"/>
              </a:rPr>
              <a:t>ROC Curve Analysis</a:t>
            </a:r>
            <a:endParaRPr lang="en-US" sz="4450" dirty="0"/>
          </a:p>
        </p:txBody>
      </p:sp>
      <p:sp>
        <p:nvSpPr>
          <p:cNvPr id="4" name="Text 1"/>
          <p:cNvSpPr/>
          <p:nvPr/>
        </p:nvSpPr>
        <p:spPr>
          <a:xfrm>
            <a:off x="793790" y="2515672"/>
            <a:ext cx="7556421" cy="2177415"/>
          </a:xfrm>
          <a:prstGeom prst="rect">
            <a:avLst/>
          </a:prstGeom>
          <a:noFill/>
          <a:ln/>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The Receiver Operating Characteristic (ROC) curve plots the true positive rate against the false positive rate at various threshold settings. Our model achieved an Area Under the Curve (AUC) of 0.86, which indicates excellent discriminative ability. This means the model is very good at distinguishing between leads that will convert and those that won't.</a:t>
            </a:r>
            <a:endParaRPr lang="en-US" sz="1750" dirty="0"/>
          </a:p>
        </p:txBody>
      </p:sp>
      <p:sp>
        <p:nvSpPr>
          <p:cNvPr id="5" name="Text 2"/>
          <p:cNvSpPr/>
          <p:nvPr/>
        </p:nvSpPr>
        <p:spPr>
          <a:xfrm>
            <a:off x="793790" y="4948238"/>
            <a:ext cx="7556421" cy="1814513"/>
          </a:xfrm>
          <a:prstGeom prst="rect">
            <a:avLst/>
          </a:prstGeom>
          <a:noFill/>
          <a:ln/>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The ROC curve helped us identify the optimal probability threshold of 0.42, which balances sensitivity (finding actual conversions) and specificity (avoiding false positives). This threshold optimization is crucial for business applications where different types of errors may have different costs.</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791664"/>
            <a:ext cx="12716708" cy="708779"/>
          </a:xfrm>
          <a:prstGeom prst="rect">
            <a:avLst/>
          </a:prstGeom>
          <a:noFill/>
          <a:ln/>
        </p:spPr>
        <p:txBody>
          <a:bodyPr wrap="none" lIns="0" tIns="0" rIns="0" bIns="0" rtlCol="0" anchor="t"/>
          <a:lstStyle/>
          <a:p>
            <a:pPr marL="0" indent="0" algn="l">
              <a:lnSpc>
                <a:spcPts val="5550"/>
              </a:lnSpc>
              <a:buNone/>
            </a:pPr>
            <a:r>
              <a:rPr lang="en-US" sz="4450" dirty="0">
                <a:solidFill>
                  <a:srgbClr val="233E32"/>
                </a:solidFill>
                <a:latin typeface="Alice" pitchFamily="34" charset="0"/>
                <a:ea typeface="Alice" pitchFamily="34" charset="-122"/>
                <a:cs typeface="Alice" pitchFamily="34" charset="-120"/>
              </a:rPr>
              <a:t>Threshold Optimization: Precision-Recall Tradeoff</a:t>
            </a:r>
            <a:endParaRPr lang="en-US" sz="4450" dirty="0"/>
          </a:p>
        </p:txBody>
      </p:sp>
      <p:sp>
        <p:nvSpPr>
          <p:cNvPr id="4" name="Text 1"/>
          <p:cNvSpPr/>
          <p:nvPr/>
        </p:nvSpPr>
        <p:spPr>
          <a:xfrm>
            <a:off x="793790" y="4840605"/>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When determining the optimal probability threshold for classifying leads, we faced a critical tradeoff between precision and recall. Lower thresholds increase recall (finding more potential conversions) but decrease precision (more false positives). Higher thresholds do the opposite.</a:t>
            </a:r>
            <a:endParaRPr lang="en-US" sz="1750" dirty="0"/>
          </a:p>
        </p:txBody>
      </p:sp>
      <p:sp>
        <p:nvSpPr>
          <p:cNvPr id="5" name="Text 2"/>
          <p:cNvSpPr/>
          <p:nvPr/>
        </p:nvSpPr>
        <p:spPr>
          <a:xfrm>
            <a:off x="793790" y="6184463"/>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After analyzing this tradeoff, we selected 0.44 as our final threshold for the test set, which achieved the best balance of precision (78.2%) and recall (77.2%). This optimization ensures that sales resources are allocated efficiently while still capturing a high percentage of potential conversions.</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621149" y="489704"/>
            <a:ext cx="6880265" cy="554593"/>
          </a:xfrm>
          <a:prstGeom prst="rect">
            <a:avLst/>
          </a:prstGeom>
          <a:noFill/>
          <a:ln/>
        </p:spPr>
        <p:txBody>
          <a:bodyPr wrap="none" lIns="0" tIns="0" rIns="0" bIns="0" rtlCol="0" anchor="t"/>
          <a:lstStyle/>
          <a:p>
            <a:pPr marL="0" indent="0" algn="l">
              <a:lnSpc>
                <a:spcPts val="4350"/>
              </a:lnSpc>
              <a:buNone/>
            </a:pPr>
            <a:r>
              <a:rPr lang="en-US" sz="3450" dirty="0">
                <a:solidFill>
                  <a:srgbClr val="233E32"/>
                </a:solidFill>
                <a:latin typeface="Alice" pitchFamily="34" charset="0"/>
                <a:ea typeface="Alice" pitchFamily="34" charset="-122"/>
                <a:cs typeface="Alice" pitchFamily="34" charset="-120"/>
              </a:rPr>
              <a:t>Lead Source Impact on Conversion</a:t>
            </a:r>
            <a:endParaRPr lang="en-US" sz="3450" dirty="0"/>
          </a:p>
        </p:txBody>
      </p:sp>
      <p:pic>
        <p:nvPicPr>
          <p:cNvPr id="3" name="Image 0" descr="preencoded.png"/>
          <p:cNvPicPr>
            <a:picLocks noChangeAspect="1"/>
          </p:cNvPicPr>
          <p:nvPr/>
        </p:nvPicPr>
        <p:blipFill>
          <a:blip r:embed="rId3"/>
          <a:stretch>
            <a:fillRect/>
          </a:stretch>
        </p:blipFill>
        <p:spPr>
          <a:xfrm>
            <a:off x="3305413" y="1399222"/>
            <a:ext cx="1325404" cy="1022390"/>
          </a:xfrm>
          <a:prstGeom prst="rect">
            <a:avLst/>
          </a:prstGeom>
        </p:spPr>
      </p:pic>
      <p:sp>
        <p:nvSpPr>
          <p:cNvPr id="4" name="Text 1"/>
          <p:cNvSpPr/>
          <p:nvPr/>
        </p:nvSpPr>
        <p:spPr>
          <a:xfrm>
            <a:off x="3843338" y="1881068"/>
            <a:ext cx="249555" cy="311944"/>
          </a:xfrm>
          <a:prstGeom prst="rect">
            <a:avLst/>
          </a:prstGeom>
          <a:noFill/>
          <a:ln/>
        </p:spPr>
        <p:txBody>
          <a:bodyPr wrap="none" lIns="0" tIns="0" rIns="0" bIns="0" rtlCol="0" anchor="t"/>
          <a:lstStyle/>
          <a:p>
            <a:pPr marL="0" indent="0" algn="ctr">
              <a:lnSpc>
                <a:spcPts val="3100"/>
              </a:lnSpc>
              <a:buNone/>
            </a:pPr>
            <a:r>
              <a:rPr lang="en-US" sz="1950" dirty="0">
                <a:solidFill>
                  <a:srgbClr val="2C2821"/>
                </a:solidFill>
                <a:latin typeface="Alice" pitchFamily="34" charset="0"/>
                <a:ea typeface="Alice" pitchFamily="34" charset="-122"/>
                <a:cs typeface="Alice" pitchFamily="34" charset="-120"/>
              </a:rPr>
              <a:t>1</a:t>
            </a:r>
            <a:endParaRPr lang="en-US" sz="1950" dirty="0"/>
          </a:p>
        </p:txBody>
      </p:sp>
      <p:sp>
        <p:nvSpPr>
          <p:cNvPr id="5" name="Text 2"/>
          <p:cNvSpPr/>
          <p:nvPr/>
        </p:nvSpPr>
        <p:spPr>
          <a:xfrm>
            <a:off x="4808220" y="1576626"/>
            <a:ext cx="2218492" cy="277178"/>
          </a:xfrm>
          <a:prstGeom prst="rect">
            <a:avLst/>
          </a:prstGeom>
          <a:noFill/>
          <a:ln/>
        </p:spPr>
        <p:txBody>
          <a:bodyPr wrap="none" lIns="0" tIns="0" rIns="0" bIns="0" rtlCol="0" anchor="t"/>
          <a:lstStyle/>
          <a:p>
            <a:pPr marL="0" indent="0" algn="l">
              <a:lnSpc>
                <a:spcPts val="2150"/>
              </a:lnSpc>
              <a:buNone/>
            </a:pPr>
            <a:r>
              <a:rPr lang="en-US" sz="1700" dirty="0">
                <a:solidFill>
                  <a:srgbClr val="2C2821"/>
                </a:solidFill>
                <a:latin typeface="Alice" pitchFamily="34" charset="0"/>
                <a:ea typeface="Alice" pitchFamily="34" charset="-122"/>
                <a:cs typeface="Alice" pitchFamily="34" charset="-120"/>
              </a:rPr>
              <a:t>Welingak Website</a:t>
            </a:r>
            <a:endParaRPr lang="en-US" sz="1700" dirty="0"/>
          </a:p>
        </p:txBody>
      </p:sp>
      <p:sp>
        <p:nvSpPr>
          <p:cNvPr id="6" name="Text 3"/>
          <p:cNvSpPr/>
          <p:nvPr/>
        </p:nvSpPr>
        <p:spPr>
          <a:xfrm>
            <a:off x="4808220" y="1960245"/>
            <a:ext cx="2983944" cy="283964"/>
          </a:xfrm>
          <a:prstGeom prst="rect">
            <a:avLst/>
          </a:prstGeom>
          <a:noFill/>
          <a:ln/>
        </p:spPr>
        <p:txBody>
          <a:bodyPr wrap="none" lIns="0" tIns="0" rIns="0" bIns="0" rtlCol="0" anchor="t"/>
          <a:lstStyle/>
          <a:p>
            <a:pPr marL="0" indent="0" algn="l">
              <a:lnSpc>
                <a:spcPts val="2200"/>
              </a:lnSpc>
              <a:buNone/>
            </a:pPr>
            <a:r>
              <a:rPr lang="en-US" sz="1350" dirty="0">
                <a:solidFill>
                  <a:srgbClr val="2C2821"/>
                </a:solidFill>
                <a:latin typeface="Lora" pitchFamily="34" charset="0"/>
                <a:ea typeface="Lora" pitchFamily="34" charset="-122"/>
                <a:cs typeface="Lora" pitchFamily="34" charset="-120"/>
              </a:rPr>
              <a:t>Highest conversion coefficient (2.15)</a:t>
            </a:r>
            <a:endParaRPr lang="en-US" sz="1350" dirty="0"/>
          </a:p>
        </p:txBody>
      </p:sp>
      <p:sp>
        <p:nvSpPr>
          <p:cNvPr id="7" name="Shape 4"/>
          <p:cNvSpPr/>
          <p:nvPr/>
        </p:nvSpPr>
        <p:spPr>
          <a:xfrm>
            <a:off x="4675108" y="2434233"/>
            <a:ext cx="9289852" cy="11430"/>
          </a:xfrm>
          <a:prstGeom prst="roundRect">
            <a:avLst>
              <a:gd name="adj" fmla="val 232922"/>
            </a:avLst>
          </a:prstGeom>
          <a:solidFill>
            <a:srgbClr val="D6D3CC"/>
          </a:solidFill>
          <a:ln/>
        </p:spPr>
        <p:txBody>
          <a:bodyPr/>
          <a:lstStyle/>
          <a:p>
            <a:endParaRPr lang="en-US"/>
          </a:p>
        </p:txBody>
      </p:sp>
      <p:pic>
        <p:nvPicPr>
          <p:cNvPr id="8" name="Image 1" descr="preencoded.png"/>
          <p:cNvPicPr>
            <a:picLocks noChangeAspect="1"/>
          </p:cNvPicPr>
          <p:nvPr/>
        </p:nvPicPr>
        <p:blipFill>
          <a:blip r:embed="rId4"/>
          <a:stretch>
            <a:fillRect/>
          </a:stretch>
        </p:blipFill>
        <p:spPr>
          <a:xfrm>
            <a:off x="2642711" y="2465903"/>
            <a:ext cx="2650808" cy="1022390"/>
          </a:xfrm>
          <a:prstGeom prst="rect">
            <a:avLst/>
          </a:prstGeom>
        </p:spPr>
      </p:pic>
      <p:sp>
        <p:nvSpPr>
          <p:cNvPr id="9" name="Text 5"/>
          <p:cNvSpPr/>
          <p:nvPr/>
        </p:nvSpPr>
        <p:spPr>
          <a:xfrm>
            <a:off x="3843338" y="2821067"/>
            <a:ext cx="249555" cy="311944"/>
          </a:xfrm>
          <a:prstGeom prst="rect">
            <a:avLst/>
          </a:prstGeom>
          <a:noFill/>
          <a:ln/>
        </p:spPr>
        <p:txBody>
          <a:bodyPr wrap="none" lIns="0" tIns="0" rIns="0" bIns="0" rtlCol="0" anchor="t"/>
          <a:lstStyle/>
          <a:p>
            <a:pPr marL="0" indent="0" algn="ctr">
              <a:lnSpc>
                <a:spcPts val="3100"/>
              </a:lnSpc>
              <a:buNone/>
            </a:pPr>
            <a:r>
              <a:rPr lang="en-US" sz="1950" dirty="0">
                <a:solidFill>
                  <a:srgbClr val="2C2821"/>
                </a:solidFill>
                <a:latin typeface="Alice" pitchFamily="34" charset="0"/>
                <a:ea typeface="Alice" pitchFamily="34" charset="-122"/>
                <a:cs typeface="Alice" pitchFamily="34" charset="-120"/>
              </a:rPr>
              <a:t>2</a:t>
            </a:r>
            <a:endParaRPr lang="en-US" sz="1950" dirty="0"/>
          </a:p>
        </p:txBody>
      </p:sp>
      <p:sp>
        <p:nvSpPr>
          <p:cNvPr id="10" name="Text 6"/>
          <p:cNvSpPr/>
          <p:nvPr/>
        </p:nvSpPr>
        <p:spPr>
          <a:xfrm>
            <a:off x="5470922" y="2643307"/>
            <a:ext cx="2218492" cy="277178"/>
          </a:xfrm>
          <a:prstGeom prst="rect">
            <a:avLst/>
          </a:prstGeom>
          <a:noFill/>
          <a:ln/>
        </p:spPr>
        <p:txBody>
          <a:bodyPr wrap="none" lIns="0" tIns="0" rIns="0" bIns="0" rtlCol="0" anchor="t"/>
          <a:lstStyle/>
          <a:p>
            <a:pPr marL="0" indent="0" algn="l">
              <a:lnSpc>
                <a:spcPts val="2150"/>
              </a:lnSpc>
              <a:buNone/>
            </a:pPr>
            <a:r>
              <a:rPr lang="en-US" sz="1700" dirty="0">
                <a:solidFill>
                  <a:srgbClr val="2C2821"/>
                </a:solidFill>
                <a:latin typeface="Alice" pitchFamily="34" charset="0"/>
                <a:ea typeface="Alice" pitchFamily="34" charset="-122"/>
                <a:cs typeface="Alice" pitchFamily="34" charset="-120"/>
              </a:rPr>
              <a:t>Olark Chat</a:t>
            </a:r>
            <a:endParaRPr lang="en-US" sz="1700" dirty="0"/>
          </a:p>
        </p:txBody>
      </p:sp>
      <p:sp>
        <p:nvSpPr>
          <p:cNvPr id="11" name="Text 7"/>
          <p:cNvSpPr/>
          <p:nvPr/>
        </p:nvSpPr>
        <p:spPr>
          <a:xfrm>
            <a:off x="5470922" y="3026926"/>
            <a:ext cx="2318147" cy="283964"/>
          </a:xfrm>
          <a:prstGeom prst="rect">
            <a:avLst/>
          </a:prstGeom>
          <a:noFill/>
          <a:ln/>
        </p:spPr>
        <p:txBody>
          <a:bodyPr wrap="none" lIns="0" tIns="0" rIns="0" bIns="0" rtlCol="0" anchor="t"/>
          <a:lstStyle/>
          <a:p>
            <a:pPr marL="0" indent="0" algn="l">
              <a:lnSpc>
                <a:spcPts val="2200"/>
              </a:lnSpc>
              <a:buNone/>
            </a:pPr>
            <a:r>
              <a:rPr lang="en-US" sz="1350" dirty="0">
                <a:solidFill>
                  <a:srgbClr val="2C2821"/>
                </a:solidFill>
                <a:latin typeface="Lora" pitchFamily="34" charset="0"/>
                <a:ea typeface="Lora" pitchFamily="34" charset="-122"/>
                <a:cs typeface="Lora" pitchFamily="34" charset="-120"/>
              </a:rPr>
              <a:t>Strong positive impact (1.28)</a:t>
            </a:r>
            <a:endParaRPr lang="en-US" sz="1350" dirty="0"/>
          </a:p>
        </p:txBody>
      </p:sp>
      <p:sp>
        <p:nvSpPr>
          <p:cNvPr id="12" name="Shape 8"/>
          <p:cNvSpPr/>
          <p:nvPr/>
        </p:nvSpPr>
        <p:spPr>
          <a:xfrm>
            <a:off x="5337810" y="3500914"/>
            <a:ext cx="8627150" cy="11430"/>
          </a:xfrm>
          <a:prstGeom prst="roundRect">
            <a:avLst>
              <a:gd name="adj" fmla="val 232922"/>
            </a:avLst>
          </a:prstGeom>
          <a:solidFill>
            <a:srgbClr val="D6D3CC"/>
          </a:solidFill>
          <a:ln/>
        </p:spPr>
        <p:txBody>
          <a:bodyPr/>
          <a:lstStyle/>
          <a:p>
            <a:endParaRPr lang="en-US"/>
          </a:p>
        </p:txBody>
      </p:sp>
      <p:pic>
        <p:nvPicPr>
          <p:cNvPr id="13" name="Image 2" descr="preencoded.png"/>
          <p:cNvPicPr>
            <a:picLocks noChangeAspect="1"/>
          </p:cNvPicPr>
          <p:nvPr/>
        </p:nvPicPr>
        <p:blipFill>
          <a:blip r:embed="rId5"/>
          <a:stretch>
            <a:fillRect/>
          </a:stretch>
        </p:blipFill>
        <p:spPr>
          <a:xfrm>
            <a:off x="1980009" y="3532584"/>
            <a:ext cx="3976211" cy="1022390"/>
          </a:xfrm>
          <a:prstGeom prst="rect">
            <a:avLst/>
          </a:prstGeom>
        </p:spPr>
      </p:pic>
      <p:sp>
        <p:nvSpPr>
          <p:cNvPr id="14" name="Text 9"/>
          <p:cNvSpPr/>
          <p:nvPr/>
        </p:nvSpPr>
        <p:spPr>
          <a:xfrm>
            <a:off x="3843338" y="3887748"/>
            <a:ext cx="249555" cy="311944"/>
          </a:xfrm>
          <a:prstGeom prst="rect">
            <a:avLst/>
          </a:prstGeom>
          <a:noFill/>
          <a:ln/>
        </p:spPr>
        <p:txBody>
          <a:bodyPr wrap="none" lIns="0" tIns="0" rIns="0" bIns="0" rtlCol="0" anchor="t"/>
          <a:lstStyle/>
          <a:p>
            <a:pPr marL="0" indent="0" algn="ctr">
              <a:lnSpc>
                <a:spcPts val="3100"/>
              </a:lnSpc>
              <a:buNone/>
            </a:pPr>
            <a:r>
              <a:rPr lang="en-US" sz="1950" dirty="0">
                <a:solidFill>
                  <a:srgbClr val="2C2821"/>
                </a:solidFill>
                <a:latin typeface="Alice" pitchFamily="34" charset="0"/>
                <a:ea typeface="Alice" pitchFamily="34" charset="-122"/>
                <a:cs typeface="Alice" pitchFamily="34" charset="-120"/>
              </a:rPr>
              <a:t>3</a:t>
            </a:r>
            <a:endParaRPr lang="en-US" sz="1950" dirty="0"/>
          </a:p>
        </p:txBody>
      </p:sp>
      <p:sp>
        <p:nvSpPr>
          <p:cNvPr id="15" name="Text 10"/>
          <p:cNvSpPr/>
          <p:nvPr/>
        </p:nvSpPr>
        <p:spPr>
          <a:xfrm>
            <a:off x="6133624" y="3709988"/>
            <a:ext cx="2107644" cy="277178"/>
          </a:xfrm>
          <a:prstGeom prst="rect">
            <a:avLst/>
          </a:prstGeom>
          <a:noFill/>
          <a:ln/>
        </p:spPr>
        <p:txBody>
          <a:bodyPr wrap="none" lIns="0" tIns="0" rIns="0" bIns="0" rtlCol="0" anchor="t"/>
          <a:lstStyle/>
          <a:p>
            <a:pPr marL="0" indent="0" algn="l">
              <a:lnSpc>
                <a:spcPts val="2150"/>
              </a:lnSpc>
              <a:buNone/>
            </a:pPr>
            <a:r>
              <a:rPr lang="en-US" sz="1700" dirty="0">
                <a:solidFill>
                  <a:srgbClr val="2C2821"/>
                </a:solidFill>
                <a:latin typeface="Alice" pitchFamily="34" charset="0"/>
                <a:ea typeface="Alice" pitchFamily="34" charset="-122"/>
                <a:cs typeface="Alice" pitchFamily="34" charset="-120"/>
              </a:rPr>
              <a:t>Reference</a:t>
            </a:r>
            <a:endParaRPr lang="en-US" sz="1700" dirty="0"/>
          </a:p>
        </p:txBody>
      </p:sp>
      <p:sp>
        <p:nvSpPr>
          <p:cNvPr id="16" name="Text 11"/>
          <p:cNvSpPr/>
          <p:nvPr/>
        </p:nvSpPr>
        <p:spPr>
          <a:xfrm>
            <a:off x="6133624" y="4093607"/>
            <a:ext cx="2107644" cy="283964"/>
          </a:xfrm>
          <a:prstGeom prst="rect">
            <a:avLst/>
          </a:prstGeom>
          <a:noFill/>
          <a:ln/>
        </p:spPr>
        <p:txBody>
          <a:bodyPr wrap="none" lIns="0" tIns="0" rIns="0" bIns="0" rtlCol="0" anchor="t"/>
          <a:lstStyle/>
          <a:p>
            <a:pPr marL="0" indent="0" algn="l">
              <a:lnSpc>
                <a:spcPts val="2200"/>
              </a:lnSpc>
              <a:buNone/>
            </a:pPr>
            <a:r>
              <a:rPr lang="en-US" sz="1350" dirty="0">
                <a:solidFill>
                  <a:srgbClr val="2C2821"/>
                </a:solidFill>
                <a:latin typeface="Lora" pitchFamily="34" charset="0"/>
                <a:ea typeface="Lora" pitchFamily="34" charset="-122"/>
                <a:cs typeface="Lora" pitchFamily="34" charset="-120"/>
              </a:rPr>
              <a:t>Moderate positive impact</a:t>
            </a:r>
            <a:endParaRPr lang="en-US" sz="1350" dirty="0"/>
          </a:p>
        </p:txBody>
      </p:sp>
      <p:sp>
        <p:nvSpPr>
          <p:cNvPr id="17" name="Shape 12"/>
          <p:cNvSpPr/>
          <p:nvPr/>
        </p:nvSpPr>
        <p:spPr>
          <a:xfrm>
            <a:off x="6000512" y="4567595"/>
            <a:ext cx="7964448" cy="11430"/>
          </a:xfrm>
          <a:prstGeom prst="roundRect">
            <a:avLst>
              <a:gd name="adj" fmla="val 232922"/>
            </a:avLst>
          </a:prstGeom>
          <a:solidFill>
            <a:srgbClr val="D6D3CC"/>
          </a:solidFill>
          <a:ln/>
        </p:spPr>
        <p:txBody>
          <a:bodyPr/>
          <a:lstStyle/>
          <a:p>
            <a:endParaRPr lang="en-US"/>
          </a:p>
        </p:txBody>
      </p:sp>
      <p:pic>
        <p:nvPicPr>
          <p:cNvPr id="18" name="Image 3" descr="preencoded.png"/>
          <p:cNvPicPr>
            <a:picLocks noChangeAspect="1"/>
          </p:cNvPicPr>
          <p:nvPr/>
        </p:nvPicPr>
        <p:blipFill>
          <a:blip r:embed="rId6"/>
          <a:stretch>
            <a:fillRect/>
          </a:stretch>
        </p:blipFill>
        <p:spPr>
          <a:xfrm>
            <a:off x="1317308" y="4599265"/>
            <a:ext cx="5301615" cy="1022390"/>
          </a:xfrm>
          <a:prstGeom prst="rect">
            <a:avLst/>
          </a:prstGeom>
        </p:spPr>
      </p:pic>
      <p:sp>
        <p:nvSpPr>
          <p:cNvPr id="19" name="Text 13"/>
          <p:cNvSpPr/>
          <p:nvPr/>
        </p:nvSpPr>
        <p:spPr>
          <a:xfrm>
            <a:off x="3843338" y="4954429"/>
            <a:ext cx="249555" cy="311944"/>
          </a:xfrm>
          <a:prstGeom prst="rect">
            <a:avLst/>
          </a:prstGeom>
          <a:noFill/>
          <a:ln/>
        </p:spPr>
        <p:txBody>
          <a:bodyPr wrap="none" lIns="0" tIns="0" rIns="0" bIns="0" rtlCol="0" anchor="t"/>
          <a:lstStyle/>
          <a:p>
            <a:pPr marL="0" indent="0" algn="ctr">
              <a:lnSpc>
                <a:spcPts val="3100"/>
              </a:lnSpc>
              <a:buNone/>
            </a:pPr>
            <a:r>
              <a:rPr lang="en-US" sz="1950" dirty="0">
                <a:solidFill>
                  <a:srgbClr val="2C2821"/>
                </a:solidFill>
                <a:latin typeface="Alice" pitchFamily="34" charset="0"/>
                <a:ea typeface="Alice" pitchFamily="34" charset="-122"/>
                <a:cs typeface="Alice" pitchFamily="34" charset="-120"/>
              </a:rPr>
              <a:t>4</a:t>
            </a:r>
            <a:endParaRPr lang="en-US" sz="1950" dirty="0"/>
          </a:p>
        </p:txBody>
      </p:sp>
      <p:sp>
        <p:nvSpPr>
          <p:cNvPr id="20" name="Text 14"/>
          <p:cNvSpPr/>
          <p:nvPr/>
        </p:nvSpPr>
        <p:spPr>
          <a:xfrm>
            <a:off x="6796326" y="4776668"/>
            <a:ext cx="2013585" cy="277178"/>
          </a:xfrm>
          <a:prstGeom prst="rect">
            <a:avLst/>
          </a:prstGeom>
          <a:noFill/>
          <a:ln/>
        </p:spPr>
        <p:txBody>
          <a:bodyPr wrap="none" lIns="0" tIns="0" rIns="0" bIns="0" rtlCol="0" anchor="t"/>
          <a:lstStyle/>
          <a:p>
            <a:pPr marL="0" indent="0" algn="l">
              <a:lnSpc>
                <a:spcPts val="2150"/>
              </a:lnSpc>
              <a:buNone/>
            </a:pPr>
            <a:r>
              <a:rPr lang="en-US" sz="1700" dirty="0">
                <a:solidFill>
                  <a:srgbClr val="2C2821"/>
                </a:solidFill>
                <a:latin typeface="Alice" pitchFamily="34" charset="0"/>
                <a:ea typeface="Alice" pitchFamily="34" charset="-122"/>
                <a:cs typeface="Alice" pitchFamily="34" charset="-120"/>
              </a:rPr>
              <a:t>Google</a:t>
            </a:r>
            <a:endParaRPr lang="en-US" sz="1700" dirty="0"/>
          </a:p>
        </p:txBody>
      </p:sp>
      <p:sp>
        <p:nvSpPr>
          <p:cNvPr id="21" name="Text 15"/>
          <p:cNvSpPr/>
          <p:nvPr/>
        </p:nvSpPr>
        <p:spPr>
          <a:xfrm>
            <a:off x="6796326" y="5160288"/>
            <a:ext cx="2013585" cy="283964"/>
          </a:xfrm>
          <a:prstGeom prst="rect">
            <a:avLst/>
          </a:prstGeom>
          <a:noFill/>
          <a:ln/>
        </p:spPr>
        <p:txBody>
          <a:bodyPr wrap="none" lIns="0" tIns="0" rIns="0" bIns="0" rtlCol="0" anchor="t"/>
          <a:lstStyle/>
          <a:p>
            <a:pPr marL="0" indent="0" algn="l">
              <a:lnSpc>
                <a:spcPts val="2200"/>
              </a:lnSpc>
              <a:buNone/>
            </a:pPr>
            <a:r>
              <a:rPr lang="en-US" sz="1350" dirty="0">
                <a:solidFill>
                  <a:srgbClr val="2C2821"/>
                </a:solidFill>
                <a:latin typeface="Lora" pitchFamily="34" charset="0"/>
                <a:ea typeface="Lora" pitchFamily="34" charset="-122"/>
                <a:cs typeface="Lora" pitchFamily="34" charset="-120"/>
              </a:rPr>
              <a:t>Baseline conversion rate</a:t>
            </a:r>
            <a:endParaRPr lang="en-US" sz="1350" dirty="0"/>
          </a:p>
        </p:txBody>
      </p:sp>
      <p:sp>
        <p:nvSpPr>
          <p:cNvPr id="22" name="Shape 16"/>
          <p:cNvSpPr/>
          <p:nvPr/>
        </p:nvSpPr>
        <p:spPr>
          <a:xfrm>
            <a:off x="6663214" y="5634276"/>
            <a:ext cx="7301746" cy="11430"/>
          </a:xfrm>
          <a:prstGeom prst="roundRect">
            <a:avLst>
              <a:gd name="adj" fmla="val 232922"/>
            </a:avLst>
          </a:prstGeom>
          <a:solidFill>
            <a:srgbClr val="D6D3CC"/>
          </a:solidFill>
          <a:ln/>
        </p:spPr>
        <p:txBody>
          <a:bodyPr/>
          <a:lstStyle/>
          <a:p>
            <a:endParaRPr lang="en-US"/>
          </a:p>
        </p:txBody>
      </p:sp>
      <p:pic>
        <p:nvPicPr>
          <p:cNvPr id="23" name="Image 4" descr="preencoded.png"/>
          <p:cNvPicPr>
            <a:picLocks noChangeAspect="1"/>
          </p:cNvPicPr>
          <p:nvPr/>
        </p:nvPicPr>
        <p:blipFill>
          <a:blip r:embed="rId7"/>
          <a:stretch>
            <a:fillRect/>
          </a:stretch>
        </p:blipFill>
        <p:spPr>
          <a:xfrm>
            <a:off x="654606" y="5665946"/>
            <a:ext cx="6627019" cy="1022390"/>
          </a:xfrm>
          <a:prstGeom prst="rect">
            <a:avLst/>
          </a:prstGeom>
        </p:spPr>
      </p:pic>
      <p:sp>
        <p:nvSpPr>
          <p:cNvPr id="24" name="Text 17"/>
          <p:cNvSpPr/>
          <p:nvPr/>
        </p:nvSpPr>
        <p:spPr>
          <a:xfrm>
            <a:off x="3843338" y="6021110"/>
            <a:ext cx="249555" cy="311944"/>
          </a:xfrm>
          <a:prstGeom prst="rect">
            <a:avLst/>
          </a:prstGeom>
          <a:noFill/>
          <a:ln/>
        </p:spPr>
        <p:txBody>
          <a:bodyPr wrap="none" lIns="0" tIns="0" rIns="0" bIns="0" rtlCol="0" anchor="t"/>
          <a:lstStyle/>
          <a:p>
            <a:pPr marL="0" indent="0" algn="ctr">
              <a:lnSpc>
                <a:spcPts val="3100"/>
              </a:lnSpc>
              <a:buNone/>
            </a:pPr>
            <a:r>
              <a:rPr lang="en-US" sz="1950" dirty="0">
                <a:solidFill>
                  <a:srgbClr val="2C2821"/>
                </a:solidFill>
                <a:latin typeface="Alice" pitchFamily="34" charset="0"/>
                <a:ea typeface="Alice" pitchFamily="34" charset="-122"/>
                <a:cs typeface="Alice" pitchFamily="34" charset="-120"/>
              </a:rPr>
              <a:t>5</a:t>
            </a:r>
            <a:endParaRPr lang="en-US" sz="1950" dirty="0"/>
          </a:p>
        </p:txBody>
      </p:sp>
      <p:sp>
        <p:nvSpPr>
          <p:cNvPr id="25" name="Text 18"/>
          <p:cNvSpPr/>
          <p:nvPr/>
        </p:nvSpPr>
        <p:spPr>
          <a:xfrm>
            <a:off x="7459027" y="5843349"/>
            <a:ext cx="2218492" cy="277178"/>
          </a:xfrm>
          <a:prstGeom prst="rect">
            <a:avLst/>
          </a:prstGeom>
          <a:noFill/>
          <a:ln/>
        </p:spPr>
        <p:txBody>
          <a:bodyPr wrap="none" lIns="0" tIns="0" rIns="0" bIns="0" rtlCol="0" anchor="t"/>
          <a:lstStyle/>
          <a:p>
            <a:pPr marL="0" indent="0" algn="l">
              <a:lnSpc>
                <a:spcPts val="2150"/>
              </a:lnSpc>
              <a:buNone/>
            </a:pPr>
            <a:r>
              <a:rPr lang="en-US" sz="1700" dirty="0">
                <a:solidFill>
                  <a:srgbClr val="2C2821"/>
                </a:solidFill>
                <a:latin typeface="Alice" pitchFamily="34" charset="0"/>
                <a:ea typeface="Alice" pitchFamily="34" charset="-122"/>
                <a:cs typeface="Alice" pitchFamily="34" charset="-120"/>
              </a:rPr>
              <a:t>Direct Traffic</a:t>
            </a:r>
            <a:endParaRPr lang="en-US" sz="1700" dirty="0"/>
          </a:p>
        </p:txBody>
      </p:sp>
      <p:sp>
        <p:nvSpPr>
          <p:cNvPr id="26" name="Text 19"/>
          <p:cNvSpPr/>
          <p:nvPr/>
        </p:nvSpPr>
        <p:spPr>
          <a:xfrm>
            <a:off x="7459027" y="6226969"/>
            <a:ext cx="2257187" cy="283964"/>
          </a:xfrm>
          <a:prstGeom prst="rect">
            <a:avLst/>
          </a:prstGeom>
          <a:noFill/>
          <a:ln/>
        </p:spPr>
        <p:txBody>
          <a:bodyPr wrap="none" lIns="0" tIns="0" rIns="0" bIns="0" rtlCol="0" anchor="t"/>
          <a:lstStyle/>
          <a:p>
            <a:pPr marL="0" indent="0" algn="l">
              <a:lnSpc>
                <a:spcPts val="2200"/>
              </a:lnSpc>
              <a:buNone/>
            </a:pPr>
            <a:r>
              <a:rPr lang="en-US" sz="1350" dirty="0">
                <a:solidFill>
                  <a:srgbClr val="2C2821"/>
                </a:solidFill>
                <a:latin typeface="Lora" pitchFamily="34" charset="0"/>
                <a:ea typeface="Lora" pitchFamily="34" charset="-122"/>
                <a:cs typeface="Lora" pitchFamily="34" charset="-120"/>
              </a:rPr>
              <a:t>Lower conversion potential</a:t>
            </a:r>
            <a:endParaRPr lang="en-US" sz="1350" dirty="0"/>
          </a:p>
        </p:txBody>
      </p:sp>
      <p:sp>
        <p:nvSpPr>
          <p:cNvPr id="27" name="Text 20"/>
          <p:cNvSpPr/>
          <p:nvPr/>
        </p:nvSpPr>
        <p:spPr>
          <a:xfrm>
            <a:off x="621149" y="6888004"/>
            <a:ext cx="13388102" cy="851892"/>
          </a:xfrm>
          <a:prstGeom prst="rect">
            <a:avLst/>
          </a:prstGeom>
          <a:noFill/>
          <a:ln/>
        </p:spPr>
        <p:txBody>
          <a:bodyPr wrap="square" lIns="0" tIns="0" rIns="0" bIns="0" rtlCol="0" anchor="t"/>
          <a:lstStyle/>
          <a:p>
            <a:pPr marL="0" indent="0" algn="l">
              <a:lnSpc>
                <a:spcPts val="2200"/>
              </a:lnSpc>
              <a:buNone/>
            </a:pPr>
            <a:r>
              <a:rPr lang="en-US" sz="1350" dirty="0">
                <a:solidFill>
                  <a:srgbClr val="2C2821"/>
                </a:solidFill>
                <a:latin typeface="Lora" pitchFamily="34" charset="0"/>
                <a:ea typeface="Lora" pitchFamily="34" charset="-122"/>
                <a:cs typeface="Lora" pitchFamily="34" charset="-120"/>
              </a:rPr>
              <a:t>Different lead sources showed varying effectiveness in generating conversions. The Welingak Website emerged as the most valuable channel with a coefficient of 2.15, indicating leads from this source are significantly more likely to convert. Olark Chat was also highly effective (coefficient: 1.28), suggesting that interactive engagement channels produce higher-quality leads.</a:t>
            </a:r>
            <a:endParaRPr lang="en-US" sz="13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790218" y="620792"/>
            <a:ext cx="9740265" cy="705564"/>
          </a:xfrm>
          <a:prstGeom prst="rect">
            <a:avLst/>
          </a:prstGeom>
          <a:noFill/>
          <a:ln/>
        </p:spPr>
        <p:txBody>
          <a:bodyPr wrap="none" lIns="0" tIns="0" rIns="0" bIns="0" rtlCol="0" anchor="t"/>
          <a:lstStyle/>
          <a:p>
            <a:pPr marL="0" indent="0" algn="l">
              <a:lnSpc>
                <a:spcPts val="5550"/>
              </a:lnSpc>
              <a:buNone/>
            </a:pPr>
            <a:r>
              <a:rPr lang="en-US" sz="4400" dirty="0">
                <a:solidFill>
                  <a:srgbClr val="233E32"/>
                </a:solidFill>
                <a:latin typeface="Alice" pitchFamily="34" charset="0"/>
                <a:ea typeface="Alice" pitchFamily="34" charset="-122"/>
                <a:cs typeface="Alice" pitchFamily="34" charset="-120"/>
              </a:rPr>
              <a:t>Communication Channel Effectiveness</a:t>
            </a:r>
            <a:endParaRPr lang="en-US" sz="4400" dirty="0"/>
          </a:p>
        </p:txBody>
      </p:sp>
      <p:pic>
        <p:nvPicPr>
          <p:cNvPr id="3" name="Image 0" descr="preencoded.png"/>
          <p:cNvPicPr>
            <a:picLocks noChangeAspect="1"/>
          </p:cNvPicPr>
          <p:nvPr/>
        </p:nvPicPr>
        <p:blipFill>
          <a:blip r:embed="rId3"/>
          <a:stretch>
            <a:fillRect/>
          </a:stretch>
        </p:blipFill>
        <p:spPr>
          <a:xfrm>
            <a:off x="790218" y="1777841"/>
            <a:ext cx="4105156" cy="2537103"/>
          </a:xfrm>
          <a:prstGeom prst="rect">
            <a:avLst/>
          </a:prstGeom>
        </p:spPr>
      </p:pic>
      <p:sp>
        <p:nvSpPr>
          <p:cNvPr id="4" name="Text 1"/>
          <p:cNvSpPr/>
          <p:nvPr/>
        </p:nvSpPr>
        <p:spPr>
          <a:xfrm>
            <a:off x="790218" y="4597122"/>
            <a:ext cx="2822258" cy="352663"/>
          </a:xfrm>
          <a:prstGeom prst="rect">
            <a:avLst/>
          </a:prstGeom>
          <a:noFill/>
          <a:ln/>
        </p:spPr>
        <p:txBody>
          <a:bodyPr wrap="none" lIns="0" tIns="0" rIns="0" bIns="0" rtlCol="0" anchor="t"/>
          <a:lstStyle/>
          <a:p>
            <a:pPr marL="0" indent="0" algn="l">
              <a:lnSpc>
                <a:spcPts val="2750"/>
              </a:lnSpc>
              <a:buNone/>
            </a:pPr>
            <a:r>
              <a:rPr lang="en-US" sz="2200" dirty="0">
                <a:solidFill>
                  <a:srgbClr val="2C2821"/>
                </a:solidFill>
                <a:latin typeface="Alice" pitchFamily="34" charset="0"/>
                <a:ea typeface="Alice" pitchFamily="34" charset="-122"/>
                <a:cs typeface="Alice" pitchFamily="34" charset="-120"/>
              </a:rPr>
              <a:t>Phone Conversations</a:t>
            </a:r>
            <a:endParaRPr lang="en-US" sz="2200" dirty="0"/>
          </a:p>
        </p:txBody>
      </p:sp>
      <p:sp>
        <p:nvSpPr>
          <p:cNvPr id="5" name="Text 2"/>
          <p:cNvSpPr/>
          <p:nvPr/>
        </p:nvSpPr>
        <p:spPr>
          <a:xfrm>
            <a:off x="790218" y="5085159"/>
            <a:ext cx="4124206" cy="2527816"/>
          </a:xfrm>
          <a:prstGeom prst="rect">
            <a:avLst/>
          </a:prstGeom>
          <a:noFill/>
          <a:ln/>
        </p:spPr>
        <p:txBody>
          <a:bodyPr wrap="square" lIns="0" tIns="0" rIns="0" bIns="0" rtlCol="0" anchor="t"/>
          <a:lstStyle/>
          <a:p>
            <a:pPr marL="0" indent="0" algn="l">
              <a:lnSpc>
                <a:spcPts val="2800"/>
              </a:lnSpc>
              <a:buNone/>
            </a:pPr>
            <a:r>
              <a:rPr lang="en-US" sz="1750" dirty="0">
                <a:solidFill>
                  <a:srgbClr val="2C2821"/>
                </a:solidFill>
                <a:latin typeface="Lora" pitchFamily="34" charset="0"/>
                <a:ea typeface="Lora" pitchFamily="34" charset="-122"/>
                <a:cs typeface="Lora" pitchFamily="34" charset="-120"/>
              </a:rPr>
              <a:t>Having a phone conversation with a lead was one of the strongest predictors of conversion (coefficient: 2.84). This direct, personalized communication method creates a connection that significantly improves conversion chances.</a:t>
            </a:r>
            <a:endParaRPr lang="en-US" sz="1750" dirty="0"/>
          </a:p>
        </p:txBody>
      </p:sp>
      <p:pic>
        <p:nvPicPr>
          <p:cNvPr id="6" name="Image 1" descr="preencoded.png"/>
          <p:cNvPicPr>
            <a:picLocks noChangeAspect="1"/>
          </p:cNvPicPr>
          <p:nvPr/>
        </p:nvPicPr>
        <p:blipFill>
          <a:blip r:embed="rId4"/>
          <a:stretch>
            <a:fillRect/>
          </a:stretch>
        </p:blipFill>
        <p:spPr>
          <a:xfrm>
            <a:off x="5253037" y="1777841"/>
            <a:ext cx="4105156" cy="2537103"/>
          </a:xfrm>
          <a:prstGeom prst="rect">
            <a:avLst/>
          </a:prstGeom>
        </p:spPr>
      </p:pic>
      <p:sp>
        <p:nvSpPr>
          <p:cNvPr id="7" name="Text 3"/>
          <p:cNvSpPr/>
          <p:nvPr/>
        </p:nvSpPr>
        <p:spPr>
          <a:xfrm>
            <a:off x="5253037" y="4597122"/>
            <a:ext cx="2822258" cy="352663"/>
          </a:xfrm>
          <a:prstGeom prst="rect">
            <a:avLst/>
          </a:prstGeom>
          <a:noFill/>
          <a:ln/>
        </p:spPr>
        <p:txBody>
          <a:bodyPr wrap="none" lIns="0" tIns="0" rIns="0" bIns="0" rtlCol="0" anchor="t"/>
          <a:lstStyle/>
          <a:p>
            <a:pPr marL="0" indent="0" algn="l">
              <a:lnSpc>
                <a:spcPts val="2750"/>
              </a:lnSpc>
              <a:buNone/>
            </a:pPr>
            <a:r>
              <a:rPr lang="en-US" sz="2200" dirty="0">
                <a:solidFill>
                  <a:srgbClr val="2C2821"/>
                </a:solidFill>
                <a:latin typeface="Alice" pitchFamily="34" charset="0"/>
                <a:ea typeface="Alice" pitchFamily="34" charset="-122"/>
                <a:cs typeface="Alice" pitchFamily="34" charset="-120"/>
              </a:rPr>
              <a:t>SMS Communication</a:t>
            </a:r>
            <a:endParaRPr lang="en-US" sz="2200" dirty="0"/>
          </a:p>
        </p:txBody>
      </p:sp>
      <p:sp>
        <p:nvSpPr>
          <p:cNvPr id="8" name="Text 4"/>
          <p:cNvSpPr/>
          <p:nvPr/>
        </p:nvSpPr>
        <p:spPr>
          <a:xfrm>
            <a:off x="5253037" y="5085159"/>
            <a:ext cx="4124206" cy="2527816"/>
          </a:xfrm>
          <a:prstGeom prst="rect">
            <a:avLst/>
          </a:prstGeom>
          <a:noFill/>
          <a:ln/>
        </p:spPr>
        <p:txBody>
          <a:bodyPr wrap="square" lIns="0" tIns="0" rIns="0" bIns="0" rtlCol="0" anchor="t"/>
          <a:lstStyle/>
          <a:p>
            <a:pPr marL="0" indent="0" algn="l">
              <a:lnSpc>
                <a:spcPts val="2800"/>
              </a:lnSpc>
              <a:buNone/>
            </a:pPr>
            <a:r>
              <a:rPr lang="en-US" sz="1750" dirty="0">
                <a:solidFill>
                  <a:srgbClr val="2C2821"/>
                </a:solidFill>
                <a:latin typeface="Lora" pitchFamily="34" charset="0"/>
                <a:ea typeface="Lora" pitchFamily="34" charset="-122"/>
                <a:cs typeface="Lora" pitchFamily="34" charset="-120"/>
              </a:rPr>
              <a:t>Leads who received SMS communications showed higher conversion rates (coefficient: 1.16). This suggests that text messaging is an effective channel for engaging with potential customers and driving conversions.</a:t>
            </a:r>
            <a:endParaRPr lang="en-US" sz="1750" dirty="0"/>
          </a:p>
        </p:txBody>
      </p:sp>
      <p:pic>
        <p:nvPicPr>
          <p:cNvPr id="9" name="Image 2" descr="preencoded.png"/>
          <p:cNvPicPr>
            <a:picLocks noChangeAspect="1"/>
          </p:cNvPicPr>
          <p:nvPr/>
        </p:nvPicPr>
        <p:blipFill>
          <a:blip r:embed="rId5"/>
          <a:stretch>
            <a:fillRect/>
          </a:stretch>
        </p:blipFill>
        <p:spPr>
          <a:xfrm>
            <a:off x="9715857" y="1777841"/>
            <a:ext cx="4105156" cy="2537103"/>
          </a:xfrm>
          <a:prstGeom prst="rect">
            <a:avLst/>
          </a:prstGeom>
        </p:spPr>
      </p:pic>
      <p:sp>
        <p:nvSpPr>
          <p:cNvPr id="10" name="Text 5"/>
          <p:cNvSpPr/>
          <p:nvPr/>
        </p:nvSpPr>
        <p:spPr>
          <a:xfrm>
            <a:off x="9715857" y="4597122"/>
            <a:ext cx="2822258" cy="352663"/>
          </a:xfrm>
          <a:prstGeom prst="rect">
            <a:avLst/>
          </a:prstGeom>
          <a:noFill/>
          <a:ln/>
        </p:spPr>
        <p:txBody>
          <a:bodyPr wrap="none" lIns="0" tIns="0" rIns="0" bIns="0" rtlCol="0" anchor="t"/>
          <a:lstStyle/>
          <a:p>
            <a:pPr marL="0" indent="0" algn="l">
              <a:lnSpc>
                <a:spcPts val="2750"/>
              </a:lnSpc>
              <a:buNone/>
            </a:pPr>
            <a:r>
              <a:rPr lang="en-US" sz="2200" dirty="0">
                <a:solidFill>
                  <a:srgbClr val="2C2821"/>
                </a:solidFill>
                <a:latin typeface="Alice" pitchFamily="34" charset="0"/>
                <a:ea typeface="Alice" pitchFamily="34" charset="-122"/>
                <a:cs typeface="Alice" pitchFamily="34" charset="-120"/>
              </a:rPr>
              <a:t>Email Engagement</a:t>
            </a:r>
            <a:endParaRPr lang="en-US" sz="2200" dirty="0"/>
          </a:p>
        </p:txBody>
      </p:sp>
      <p:sp>
        <p:nvSpPr>
          <p:cNvPr id="11" name="Text 6"/>
          <p:cNvSpPr/>
          <p:nvPr/>
        </p:nvSpPr>
        <p:spPr>
          <a:xfrm>
            <a:off x="9715857" y="5085159"/>
            <a:ext cx="4124206" cy="2166699"/>
          </a:xfrm>
          <a:prstGeom prst="rect">
            <a:avLst/>
          </a:prstGeom>
          <a:noFill/>
          <a:ln/>
        </p:spPr>
        <p:txBody>
          <a:bodyPr wrap="square" lIns="0" tIns="0" rIns="0" bIns="0" rtlCol="0" anchor="t"/>
          <a:lstStyle/>
          <a:p>
            <a:pPr marL="0" indent="0" algn="l">
              <a:lnSpc>
                <a:spcPts val="2800"/>
              </a:lnSpc>
              <a:buNone/>
            </a:pPr>
            <a:r>
              <a:rPr lang="en-US" sz="1750" dirty="0">
                <a:solidFill>
                  <a:srgbClr val="2C2821"/>
                </a:solidFill>
                <a:latin typeface="Lora" pitchFamily="34" charset="0"/>
                <a:ea typeface="Lora" pitchFamily="34" charset="-122"/>
                <a:cs typeface="Lora" pitchFamily="34" charset="-120"/>
              </a:rPr>
              <a:t>Leads who opened emails showed moderate conversion increases. Conversely, those who opted out of emails were much less likely to convert (-1.42). This highlights the importance of email as a nurturing channel.</a:t>
            </a: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771049" y="606981"/>
            <a:ext cx="10425827" cy="688419"/>
          </a:xfrm>
          <a:prstGeom prst="rect">
            <a:avLst/>
          </a:prstGeom>
          <a:noFill/>
          <a:ln/>
        </p:spPr>
        <p:txBody>
          <a:bodyPr wrap="none" lIns="0" tIns="0" rIns="0" bIns="0" rtlCol="0" anchor="t"/>
          <a:lstStyle/>
          <a:p>
            <a:pPr marL="0" indent="0" algn="l">
              <a:lnSpc>
                <a:spcPts val="5400"/>
              </a:lnSpc>
              <a:buNone/>
            </a:pPr>
            <a:r>
              <a:rPr lang="en-US" sz="4300" dirty="0">
                <a:solidFill>
                  <a:srgbClr val="233E32"/>
                </a:solidFill>
                <a:latin typeface="Alice" pitchFamily="34" charset="0"/>
                <a:ea typeface="Alice" pitchFamily="34" charset="-122"/>
                <a:cs typeface="Alice" pitchFamily="34" charset="-120"/>
              </a:rPr>
              <a:t>Demographic Insights: Occupation Impact</a:t>
            </a:r>
            <a:endParaRPr lang="en-US" sz="4300" dirty="0"/>
          </a:p>
        </p:txBody>
      </p:sp>
      <p:sp>
        <p:nvSpPr>
          <p:cNvPr id="3" name="Text 1"/>
          <p:cNvSpPr/>
          <p:nvPr/>
        </p:nvSpPr>
        <p:spPr>
          <a:xfrm>
            <a:off x="771049" y="1846064"/>
            <a:ext cx="6378893" cy="726877"/>
          </a:xfrm>
          <a:prstGeom prst="rect">
            <a:avLst/>
          </a:prstGeom>
          <a:noFill/>
          <a:ln/>
        </p:spPr>
        <p:txBody>
          <a:bodyPr wrap="none" lIns="0" tIns="0" rIns="0" bIns="0" rtlCol="0" anchor="t"/>
          <a:lstStyle/>
          <a:p>
            <a:pPr marL="0" indent="0" algn="ctr">
              <a:lnSpc>
                <a:spcPts val="5700"/>
              </a:lnSpc>
              <a:buNone/>
            </a:pPr>
            <a:r>
              <a:rPr lang="en-US" sz="5700" dirty="0">
                <a:solidFill>
                  <a:srgbClr val="4CAF50"/>
                </a:solidFill>
                <a:latin typeface="Alice" pitchFamily="34" charset="0"/>
                <a:ea typeface="Alice" pitchFamily="34" charset="-122"/>
                <a:cs typeface="Alice" pitchFamily="34" charset="-120"/>
              </a:rPr>
              <a:t>0.68</a:t>
            </a:r>
            <a:endParaRPr lang="en-US" sz="5700" dirty="0"/>
          </a:p>
        </p:txBody>
      </p:sp>
      <p:sp>
        <p:nvSpPr>
          <p:cNvPr id="4" name="Text 2"/>
          <p:cNvSpPr/>
          <p:nvPr/>
        </p:nvSpPr>
        <p:spPr>
          <a:xfrm>
            <a:off x="2583656" y="2848213"/>
            <a:ext cx="2753678" cy="344210"/>
          </a:xfrm>
          <a:prstGeom prst="rect">
            <a:avLst/>
          </a:prstGeom>
          <a:noFill/>
          <a:ln/>
        </p:spPr>
        <p:txBody>
          <a:bodyPr wrap="none" lIns="0" tIns="0" rIns="0" bIns="0" rtlCol="0" anchor="t"/>
          <a:lstStyle/>
          <a:p>
            <a:pPr marL="0" indent="0" algn="ctr">
              <a:lnSpc>
                <a:spcPts val="2700"/>
              </a:lnSpc>
              <a:buNone/>
            </a:pPr>
            <a:r>
              <a:rPr lang="en-US" sz="2150" dirty="0">
                <a:solidFill>
                  <a:srgbClr val="2C2821"/>
                </a:solidFill>
                <a:latin typeface="Alice" pitchFamily="34" charset="0"/>
                <a:ea typeface="Alice" pitchFamily="34" charset="-122"/>
                <a:cs typeface="Alice" pitchFamily="34" charset="-120"/>
              </a:rPr>
              <a:t>Working Professional</a:t>
            </a:r>
            <a:endParaRPr lang="en-US" sz="2150" dirty="0"/>
          </a:p>
        </p:txBody>
      </p:sp>
      <p:sp>
        <p:nvSpPr>
          <p:cNvPr id="5" name="Text 3"/>
          <p:cNvSpPr/>
          <p:nvPr/>
        </p:nvSpPr>
        <p:spPr>
          <a:xfrm>
            <a:off x="771049" y="3324582"/>
            <a:ext cx="6378893" cy="352425"/>
          </a:xfrm>
          <a:prstGeom prst="rect">
            <a:avLst/>
          </a:prstGeom>
          <a:noFill/>
          <a:ln/>
        </p:spPr>
        <p:txBody>
          <a:bodyPr wrap="none" lIns="0" tIns="0" rIns="0" bIns="0" rtlCol="0" anchor="t"/>
          <a:lstStyle/>
          <a:p>
            <a:pPr marL="0" indent="0" algn="ctr">
              <a:lnSpc>
                <a:spcPts val="2750"/>
              </a:lnSpc>
              <a:buNone/>
            </a:pPr>
            <a:r>
              <a:rPr lang="en-US" sz="1700" dirty="0">
                <a:solidFill>
                  <a:srgbClr val="2C2821"/>
                </a:solidFill>
                <a:latin typeface="Lora" pitchFamily="34" charset="0"/>
                <a:ea typeface="Lora" pitchFamily="34" charset="-122"/>
                <a:cs typeface="Lora" pitchFamily="34" charset="-120"/>
              </a:rPr>
              <a:t>Highest conversion propensity</a:t>
            </a:r>
            <a:endParaRPr lang="en-US" sz="1700" dirty="0"/>
          </a:p>
        </p:txBody>
      </p:sp>
      <p:sp>
        <p:nvSpPr>
          <p:cNvPr id="6" name="Text 4"/>
          <p:cNvSpPr/>
          <p:nvPr/>
        </p:nvSpPr>
        <p:spPr>
          <a:xfrm>
            <a:off x="7480340" y="1846064"/>
            <a:ext cx="6379012" cy="726877"/>
          </a:xfrm>
          <a:prstGeom prst="rect">
            <a:avLst/>
          </a:prstGeom>
          <a:noFill/>
          <a:ln/>
        </p:spPr>
        <p:txBody>
          <a:bodyPr wrap="none" lIns="0" tIns="0" rIns="0" bIns="0" rtlCol="0" anchor="t"/>
          <a:lstStyle/>
          <a:p>
            <a:pPr marL="0" indent="0" algn="ctr">
              <a:lnSpc>
                <a:spcPts val="5700"/>
              </a:lnSpc>
              <a:buNone/>
            </a:pPr>
            <a:r>
              <a:rPr lang="en-US" sz="5700" dirty="0">
                <a:solidFill>
                  <a:srgbClr val="F44336"/>
                </a:solidFill>
                <a:latin typeface="Alice" pitchFamily="34" charset="0"/>
                <a:ea typeface="Alice" pitchFamily="34" charset="-122"/>
                <a:cs typeface="Alice" pitchFamily="34" charset="-120"/>
              </a:rPr>
              <a:t>-2.53</a:t>
            </a:r>
            <a:endParaRPr lang="en-US" sz="5700" dirty="0"/>
          </a:p>
        </p:txBody>
      </p:sp>
      <p:sp>
        <p:nvSpPr>
          <p:cNvPr id="7" name="Text 5"/>
          <p:cNvSpPr/>
          <p:nvPr/>
        </p:nvSpPr>
        <p:spPr>
          <a:xfrm>
            <a:off x="9292947" y="2848213"/>
            <a:ext cx="2753678" cy="344210"/>
          </a:xfrm>
          <a:prstGeom prst="rect">
            <a:avLst/>
          </a:prstGeom>
          <a:noFill/>
          <a:ln/>
        </p:spPr>
        <p:txBody>
          <a:bodyPr wrap="none" lIns="0" tIns="0" rIns="0" bIns="0" rtlCol="0" anchor="t"/>
          <a:lstStyle/>
          <a:p>
            <a:pPr marL="0" indent="0" algn="ctr">
              <a:lnSpc>
                <a:spcPts val="2700"/>
              </a:lnSpc>
              <a:buNone/>
            </a:pPr>
            <a:r>
              <a:rPr lang="en-US" sz="2150" dirty="0">
                <a:solidFill>
                  <a:srgbClr val="2C2821"/>
                </a:solidFill>
                <a:latin typeface="Alice" pitchFamily="34" charset="0"/>
                <a:ea typeface="Alice" pitchFamily="34" charset="-122"/>
                <a:cs typeface="Alice" pitchFamily="34" charset="-120"/>
              </a:rPr>
              <a:t>Unemployed</a:t>
            </a:r>
            <a:endParaRPr lang="en-US" sz="2150" dirty="0"/>
          </a:p>
        </p:txBody>
      </p:sp>
      <p:sp>
        <p:nvSpPr>
          <p:cNvPr id="8" name="Text 6"/>
          <p:cNvSpPr/>
          <p:nvPr/>
        </p:nvSpPr>
        <p:spPr>
          <a:xfrm>
            <a:off x="7480340" y="3324582"/>
            <a:ext cx="6379012" cy="352425"/>
          </a:xfrm>
          <a:prstGeom prst="rect">
            <a:avLst/>
          </a:prstGeom>
          <a:noFill/>
          <a:ln/>
        </p:spPr>
        <p:txBody>
          <a:bodyPr wrap="none" lIns="0" tIns="0" rIns="0" bIns="0" rtlCol="0" anchor="t"/>
          <a:lstStyle/>
          <a:p>
            <a:pPr marL="0" indent="0" algn="ctr">
              <a:lnSpc>
                <a:spcPts val="2750"/>
              </a:lnSpc>
              <a:buNone/>
            </a:pPr>
            <a:r>
              <a:rPr lang="en-US" sz="1700" dirty="0">
                <a:solidFill>
                  <a:srgbClr val="2C2821"/>
                </a:solidFill>
                <a:latin typeface="Lora" pitchFamily="34" charset="0"/>
                <a:ea typeface="Lora" pitchFamily="34" charset="-122"/>
                <a:cs typeface="Lora" pitchFamily="34" charset="-120"/>
              </a:rPr>
              <a:t>Lowest conversion likelihood</a:t>
            </a:r>
            <a:endParaRPr lang="en-US" sz="1700" dirty="0"/>
          </a:p>
        </p:txBody>
      </p:sp>
      <p:sp>
        <p:nvSpPr>
          <p:cNvPr id="9" name="Text 7"/>
          <p:cNvSpPr/>
          <p:nvPr/>
        </p:nvSpPr>
        <p:spPr>
          <a:xfrm>
            <a:off x="771049" y="4145042"/>
            <a:ext cx="3754517" cy="344210"/>
          </a:xfrm>
          <a:prstGeom prst="rect">
            <a:avLst/>
          </a:prstGeom>
          <a:noFill/>
          <a:ln/>
        </p:spPr>
        <p:txBody>
          <a:bodyPr wrap="none" lIns="0" tIns="0" rIns="0" bIns="0" rtlCol="0" anchor="t"/>
          <a:lstStyle/>
          <a:p>
            <a:pPr marL="0" indent="0" algn="l">
              <a:lnSpc>
                <a:spcPts val="2700"/>
              </a:lnSpc>
              <a:buNone/>
            </a:pPr>
            <a:r>
              <a:rPr lang="en-US" sz="2150" dirty="0">
                <a:solidFill>
                  <a:srgbClr val="233E32"/>
                </a:solidFill>
                <a:latin typeface="Alice" pitchFamily="34" charset="0"/>
                <a:ea typeface="Alice" pitchFamily="34" charset="-122"/>
                <a:cs typeface="Alice" pitchFamily="34" charset="-120"/>
              </a:rPr>
              <a:t>Positive Conversion Indicators</a:t>
            </a:r>
            <a:endParaRPr lang="en-US" sz="2150" dirty="0"/>
          </a:p>
        </p:txBody>
      </p:sp>
      <p:sp>
        <p:nvSpPr>
          <p:cNvPr id="10" name="Text 8"/>
          <p:cNvSpPr/>
          <p:nvPr/>
        </p:nvSpPr>
        <p:spPr>
          <a:xfrm>
            <a:off x="771049" y="4709517"/>
            <a:ext cx="6275427" cy="1762125"/>
          </a:xfrm>
          <a:prstGeom prst="rect">
            <a:avLst/>
          </a:prstGeom>
          <a:noFill/>
          <a:ln/>
        </p:spPr>
        <p:txBody>
          <a:bodyPr wrap="square" lIns="0" tIns="0" rIns="0" bIns="0" rtlCol="0" anchor="t"/>
          <a:lstStyle/>
          <a:p>
            <a:pPr marL="0" indent="0" algn="l">
              <a:lnSpc>
                <a:spcPts val="2750"/>
              </a:lnSpc>
              <a:buNone/>
            </a:pPr>
            <a:r>
              <a:rPr lang="en-US" sz="1700" dirty="0">
                <a:solidFill>
                  <a:srgbClr val="2C2821"/>
                </a:solidFill>
                <a:latin typeface="Lora" pitchFamily="34" charset="0"/>
                <a:ea typeface="Lora" pitchFamily="34" charset="-122"/>
                <a:cs typeface="Lora" pitchFamily="34" charset="-120"/>
              </a:rPr>
              <a:t>Working professionals showed the highest propensity to convert (coefficient: 0.68), suggesting they have both the decision-making authority and financial means to purchase courses. Businessmen showed a slight positive impact (coefficient: 0.12) on conversion likelihood.</a:t>
            </a:r>
            <a:endParaRPr lang="en-US" sz="1700" dirty="0"/>
          </a:p>
        </p:txBody>
      </p:sp>
      <p:sp>
        <p:nvSpPr>
          <p:cNvPr id="11" name="Text 9"/>
          <p:cNvSpPr/>
          <p:nvPr/>
        </p:nvSpPr>
        <p:spPr>
          <a:xfrm>
            <a:off x="7591544" y="4145042"/>
            <a:ext cx="3845838" cy="344210"/>
          </a:xfrm>
          <a:prstGeom prst="rect">
            <a:avLst/>
          </a:prstGeom>
          <a:noFill/>
          <a:ln/>
        </p:spPr>
        <p:txBody>
          <a:bodyPr wrap="none" lIns="0" tIns="0" rIns="0" bIns="0" rtlCol="0" anchor="t"/>
          <a:lstStyle/>
          <a:p>
            <a:pPr marL="0" indent="0" algn="l">
              <a:lnSpc>
                <a:spcPts val="2700"/>
              </a:lnSpc>
              <a:buNone/>
            </a:pPr>
            <a:r>
              <a:rPr lang="en-US" sz="2150" dirty="0">
                <a:solidFill>
                  <a:srgbClr val="233E32"/>
                </a:solidFill>
                <a:latin typeface="Alice" pitchFamily="34" charset="0"/>
                <a:ea typeface="Alice" pitchFamily="34" charset="-122"/>
                <a:cs typeface="Alice" pitchFamily="34" charset="-120"/>
              </a:rPr>
              <a:t>Negative Conversion Indicators</a:t>
            </a:r>
            <a:endParaRPr lang="en-US" sz="2150" dirty="0"/>
          </a:p>
        </p:txBody>
      </p:sp>
      <p:sp>
        <p:nvSpPr>
          <p:cNvPr id="12" name="Text 10"/>
          <p:cNvSpPr/>
          <p:nvPr/>
        </p:nvSpPr>
        <p:spPr>
          <a:xfrm>
            <a:off x="7591544" y="4709517"/>
            <a:ext cx="6275427" cy="1409700"/>
          </a:xfrm>
          <a:prstGeom prst="rect">
            <a:avLst/>
          </a:prstGeom>
          <a:noFill/>
          <a:ln/>
        </p:spPr>
        <p:txBody>
          <a:bodyPr wrap="square" lIns="0" tIns="0" rIns="0" bIns="0" rtlCol="0" anchor="t"/>
          <a:lstStyle/>
          <a:p>
            <a:pPr marL="0" indent="0" algn="l">
              <a:lnSpc>
                <a:spcPts val="2750"/>
              </a:lnSpc>
              <a:buNone/>
            </a:pPr>
            <a:r>
              <a:rPr lang="en-US" sz="1700" dirty="0">
                <a:solidFill>
                  <a:srgbClr val="2C2821"/>
                </a:solidFill>
                <a:latin typeface="Lora" pitchFamily="34" charset="0"/>
                <a:ea typeface="Lora" pitchFamily="34" charset="-122"/>
                <a:cs typeface="Lora" pitchFamily="34" charset="-120"/>
              </a:rPr>
              <a:t>Students and unemployed individuals were significantly less likely to convert (coefficients: -2.37 and -2.53 respectively). Housewives also showed a slightly negative tendency (coefficient: -0.25).</a:t>
            </a:r>
            <a:endParaRPr lang="en-US" sz="1700" dirty="0"/>
          </a:p>
        </p:txBody>
      </p:sp>
      <p:sp>
        <p:nvSpPr>
          <p:cNvPr id="13" name="Text 11"/>
          <p:cNvSpPr/>
          <p:nvPr/>
        </p:nvSpPr>
        <p:spPr>
          <a:xfrm>
            <a:off x="771049" y="6917650"/>
            <a:ext cx="13088303" cy="704850"/>
          </a:xfrm>
          <a:prstGeom prst="rect">
            <a:avLst/>
          </a:prstGeom>
          <a:noFill/>
          <a:ln/>
        </p:spPr>
        <p:txBody>
          <a:bodyPr wrap="square" lIns="0" tIns="0" rIns="0" bIns="0" rtlCol="0" anchor="t"/>
          <a:lstStyle/>
          <a:p>
            <a:pPr marL="0" indent="0" algn="l">
              <a:lnSpc>
                <a:spcPts val="2750"/>
              </a:lnSpc>
              <a:buNone/>
            </a:pPr>
            <a:r>
              <a:rPr lang="en-US" sz="1700" dirty="0">
                <a:solidFill>
                  <a:srgbClr val="2C2821"/>
                </a:solidFill>
                <a:latin typeface="Lora" pitchFamily="34" charset="0"/>
                <a:ea typeface="Lora" pitchFamily="34" charset="-122"/>
                <a:cs typeface="Lora" pitchFamily="34" charset="-120"/>
              </a:rPr>
              <a:t>This data suggests that targeting efforts should prioritize working professionals. For student segments, different pricing or financing options might be needed to improve conversion rates.</a:t>
            </a:r>
            <a:endParaRPr lang="en-US" sz="17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599373"/>
          </a:xfrm>
          <a:prstGeom prst="rect">
            <a:avLst/>
          </a:prstGeom>
        </p:spPr>
      </p:pic>
      <p:sp>
        <p:nvSpPr>
          <p:cNvPr id="3" name="Text 0"/>
          <p:cNvSpPr/>
          <p:nvPr/>
        </p:nvSpPr>
        <p:spPr>
          <a:xfrm>
            <a:off x="727829" y="3336250"/>
            <a:ext cx="8596908" cy="649843"/>
          </a:xfrm>
          <a:prstGeom prst="rect">
            <a:avLst/>
          </a:prstGeom>
          <a:noFill/>
          <a:ln/>
        </p:spPr>
        <p:txBody>
          <a:bodyPr wrap="none" lIns="0" tIns="0" rIns="0" bIns="0" rtlCol="0" anchor="t"/>
          <a:lstStyle/>
          <a:p>
            <a:pPr marL="0" indent="0" algn="l">
              <a:lnSpc>
                <a:spcPts val="5100"/>
              </a:lnSpc>
              <a:buNone/>
            </a:pPr>
            <a:r>
              <a:rPr lang="en-US" sz="4050" dirty="0">
                <a:solidFill>
                  <a:srgbClr val="233E32"/>
                </a:solidFill>
                <a:latin typeface="Alice" pitchFamily="34" charset="0"/>
                <a:ea typeface="Alice" pitchFamily="34" charset="-122"/>
                <a:cs typeface="Alice" pitchFamily="34" charset="-120"/>
              </a:rPr>
              <a:t>Engagement Metrics: Time and Visits</a:t>
            </a:r>
            <a:endParaRPr lang="en-US" sz="4050" dirty="0"/>
          </a:p>
        </p:txBody>
      </p:sp>
      <p:sp>
        <p:nvSpPr>
          <p:cNvPr id="4" name="Shape 1"/>
          <p:cNvSpPr/>
          <p:nvPr/>
        </p:nvSpPr>
        <p:spPr>
          <a:xfrm>
            <a:off x="727829" y="4297918"/>
            <a:ext cx="4253032" cy="3194685"/>
          </a:xfrm>
          <a:prstGeom prst="roundRect">
            <a:avLst>
              <a:gd name="adj" fmla="val 976"/>
            </a:avLst>
          </a:prstGeom>
          <a:solidFill>
            <a:srgbClr val="F0EDE6"/>
          </a:solidFill>
          <a:ln/>
        </p:spPr>
        <p:txBody>
          <a:bodyPr/>
          <a:lstStyle/>
          <a:p>
            <a:endParaRPr lang="en-US"/>
          </a:p>
        </p:txBody>
      </p:sp>
      <p:sp>
        <p:nvSpPr>
          <p:cNvPr id="5" name="Text 2"/>
          <p:cNvSpPr/>
          <p:nvPr/>
        </p:nvSpPr>
        <p:spPr>
          <a:xfrm>
            <a:off x="935712" y="4505801"/>
            <a:ext cx="3091696" cy="324802"/>
          </a:xfrm>
          <a:prstGeom prst="rect">
            <a:avLst/>
          </a:prstGeom>
          <a:noFill/>
          <a:ln/>
        </p:spPr>
        <p:txBody>
          <a:bodyPr wrap="none" lIns="0" tIns="0" rIns="0" bIns="0" rtlCol="0" anchor="t"/>
          <a:lstStyle/>
          <a:p>
            <a:pPr marL="0" indent="0" algn="l">
              <a:lnSpc>
                <a:spcPts val="2550"/>
              </a:lnSpc>
              <a:buNone/>
            </a:pPr>
            <a:r>
              <a:rPr lang="en-US" sz="2000" dirty="0">
                <a:solidFill>
                  <a:srgbClr val="2C2821"/>
                </a:solidFill>
                <a:latin typeface="Alice" pitchFamily="34" charset="0"/>
                <a:ea typeface="Alice" pitchFamily="34" charset="-122"/>
                <a:cs typeface="Alice" pitchFamily="34" charset="-120"/>
              </a:rPr>
              <a:t>Total Time Spent (Positive)</a:t>
            </a:r>
            <a:endParaRPr lang="en-US" sz="2000" dirty="0"/>
          </a:p>
        </p:txBody>
      </p:sp>
      <p:sp>
        <p:nvSpPr>
          <p:cNvPr id="6" name="Text 3"/>
          <p:cNvSpPr/>
          <p:nvPr/>
        </p:nvSpPr>
        <p:spPr>
          <a:xfrm>
            <a:off x="935712" y="4955262"/>
            <a:ext cx="3837265" cy="2329458"/>
          </a:xfrm>
          <a:prstGeom prst="rect">
            <a:avLst/>
          </a:prstGeom>
          <a:noFill/>
          <a:ln/>
        </p:spPr>
        <p:txBody>
          <a:bodyPr wrap="square" lIns="0" tIns="0" rIns="0" bIns="0" rtlCol="0" anchor="t"/>
          <a:lstStyle/>
          <a:p>
            <a:pPr marL="0" indent="0" algn="l">
              <a:lnSpc>
                <a:spcPts val="2600"/>
              </a:lnSpc>
              <a:buNone/>
            </a:pPr>
            <a:r>
              <a:rPr lang="en-US" sz="1600" dirty="0">
                <a:solidFill>
                  <a:srgbClr val="2C2821"/>
                </a:solidFill>
                <a:latin typeface="Lora" pitchFamily="34" charset="0"/>
                <a:ea typeface="Lora" pitchFamily="34" charset="-122"/>
                <a:cs typeface="Lora" pitchFamily="34" charset="-120"/>
              </a:rPr>
              <a:t>The total time a lead spends on the website was the strongest positive predictor of conversion (coefficient: 5.76). This indicates that engaging content that keeps visitors on the site longer directly contributes to higher conversion rates.</a:t>
            </a:r>
            <a:endParaRPr lang="en-US" sz="1600" dirty="0"/>
          </a:p>
        </p:txBody>
      </p:sp>
      <p:sp>
        <p:nvSpPr>
          <p:cNvPr id="7" name="Shape 4"/>
          <p:cNvSpPr/>
          <p:nvPr/>
        </p:nvSpPr>
        <p:spPr>
          <a:xfrm>
            <a:off x="5188744" y="4297918"/>
            <a:ext cx="4253032" cy="3194685"/>
          </a:xfrm>
          <a:prstGeom prst="roundRect">
            <a:avLst>
              <a:gd name="adj" fmla="val 976"/>
            </a:avLst>
          </a:prstGeom>
          <a:solidFill>
            <a:srgbClr val="F0EDE6"/>
          </a:solidFill>
          <a:ln/>
        </p:spPr>
        <p:txBody>
          <a:bodyPr/>
          <a:lstStyle/>
          <a:p>
            <a:endParaRPr lang="en-US"/>
          </a:p>
        </p:txBody>
      </p:sp>
      <p:sp>
        <p:nvSpPr>
          <p:cNvPr id="8" name="Text 5"/>
          <p:cNvSpPr/>
          <p:nvPr/>
        </p:nvSpPr>
        <p:spPr>
          <a:xfrm>
            <a:off x="5396627" y="4505801"/>
            <a:ext cx="3824883" cy="324802"/>
          </a:xfrm>
          <a:prstGeom prst="rect">
            <a:avLst/>
          </a:prstGeom>
          <a:noFill/>
          <a:ln/>
        </p:spPr>
        <p:txBody>
          <a:bodyPr wrap="none" lIns="0" tIns="0" rIns="0" bIns="0" rtlCol="0" anchor="t"/>
          <a:lstStyle/>
          <a:p>
            <a:pPr marL="0" indent="0" algn="l">
              <a:lnSpc>
                <a:spcPts val="2550"/>
              </a:lnSpc>
              <a:buNone/>
            </a:pPr>
            <a:r>
              <a:rPr lang="en-US" sz="2000" dirty="0">
                <a:solidFill>
                  <a:srgbClr val="2C2821"/>
                </a:solidFill>
                <a:latin typeface="Alice" pitchFamily="34" charset="0"/>
                <a:ea typeface="Alice" pitchFamily="34" charset="-122"/>
                <a:cs typeface="Alice" pitchFamily="34" charset="-120"/>
              </a:rPr>
              <a:t>Average Time Per Visit (Negative)</a:t>
            </a:r>
            <a:endParaRPr lang="en-US" sz="2000" dirty="0"/>
          </a:p>
        </p:txBody>
      </p:sp>
      <p:sp>
        <p:nvSpPr>
          <p:cNvPr id="9" name="Text 6"/>
          <p:cNvSpPr/>
          <p:nvPr/>
        </p:nvSpPr>
        <p:spPr>
          <a:xfrm>
            <a:off x="5396627" y="4955262"/>
            <a:ext cx="3837265" cy="1996678"/>
          </a:xfrm>
          <a:prstGeom prst="rect">
            <a:avLst/>
          </a:prstGeom>
          <a:noFill/>
          <a:ln/>
        </p:spPr>
        <p:txBody>
          <a:bodyPr wrap="square" lIns="0" tIns="0" rIns="0" bIns="0" rtlCol="0" anchor="t"/>
          <a:lstStyle/>
          <a:p>
            <a:pPr marL="0" indent="0" algn="l">
              <a:lnSpc>
                <a:spcPts val="2600"/>
              </a:lnSpc>
              <a:buNone/>
            </a:pPr>
            <a:r>
              <a:rPr lang="en-US" sz="1600" dirty="0">
                <a:solidFill>
                  <a:srgbClr val="2C2821"/>
                </a:solidFill>
                <a:latin typeface="Lora" pitchFamily="34" charset="0"/>
                <a:ea typeface="Lora" pitchFamily="34" charset="-122"/>
                <a:cs typeface="Lora" pitchFamily="34" charset="-120"/>
              </a:rPr>
              <a:t>Interestingly, the average time per visit showed a negative relationship with conversion (coefficient: -3.79). This suggests that multiple shorter visits may be more valuable than fewer lengthy visits.</a:t>
            </a:r>
            <a:endParaRPr lang="en-US" sz="1600" dirty="0"/>
          </a:p>
        </p:txBody>
      </p:sp>
      <p:sp>
        <p:nvSpPr>
          <p:cNvPr id="10" name="Shape 7"/>
          <p:cNvSpPr/>
          <p:nvPr/>
        </p:nvSpPr>
        <p:spPr>
          <a:xfrm>
            <a:off x="9649658" y="4297918"/>
            <a:ext cx="4253032" cy="3194685"/>
          </a:xfrm>
          <a:prstGeom prst="roundRect">
            <a:avLst>
              <a:gd name="adj" fmla="val 976"/>
            </a:avLst>
          </a:prstGeom>
          <a:solidFill>
            <a:srgbClr val="F0EDE6"/>
          </a:solidFill>
          <a:ln/>
        </p:spPr>
        <p:txBody>
          <a:bodyPr/>
          <a:lstStyle/>
          <a:p>
            <a:endParaRPr lang="en-US"/>
          </a:p>
        </p:txBody>
      </p:sp>
      <p:sp>
        <p:nvSpPr>
          <p:cNvPr id="11" name="Text 8"/>
          <p:cNvSpPr/>
          <p:nvPr/>
        </p:nvSpPr>
        <p:spPr>
          <a:xfrm>
            <a:off x="9857542" y="4505801"/>
            <a:ext cx="2985730" cy="324802"/>
          </a:xfrm>
          <a:prstGeom prst="rect">
            <a:avLst/>
          </a:prstGeom>
          <a:noFill/>
          <a:ln/>
        </p:spPr>
        <p:txBody>
          <a:bodyPr wrap="none" lIns="0" tIns="0" rIns="0" bIns="0" rtlCol="0" anchor="t"/>
          <a:lstStyle/>
          <a:p>
            <a:pPr marL="0" indent="0" algn="l">
              <a:lnSpc>
                <a:spcPts val="2550"/>
              </a:lnSpc>
              <a:buNone/>
            </a:pPr>
            <a:r>
              <a:rPr lang="en-US" sz="2000" dirty="0">
                <a:solidFill>
                  <a:srgbClr val="2C2821"/>
                </a:solidFill>
                <a:latin typeface="Alice" pitchFamily="34" charset="0"/>
                <a:ea typeface="Alice" pitchFamily="34" charset="-122"/>
                <a:cs typeface="Alice" pitchFamily="34" charset="-120"/>
              </a:rPr>
              <a:t>Visit Pattern Implications</a:t>
            </a:r>
            <a:endParaRPr lang="en-US" sz="2000" dirty="0"/>
          </a:p>
        </p:txBody>
      </p:sp>
      <p:sp>
        <p:nvSpPr>
          <p:cNvPr id="12" name="Text 9"/>
          <p:cNvSpPr/>
          <p:nvPr/>
        </p:nvSpPr>
        <p:spPr>
          <a:xfrm>
            <a:off x="9857542" y="4955262"/>
            <a:ext cx="3837265" cy="2329458"/>
          </a:xfrm>
          <a:prstGeom prst="rect">
            <a:avLst/>
          </a:prstGeom>
          <a:noFill/>
          <a:ln/>
        </p:spPr>
        <p:txBody>
          <a:bodyPr wrap="square" lIns="0" tIns="0" rIns="0" bIns="0" rtlCol="0" anchor="t"/>
          <a:lstStyle/>
          <a:p>
            <a:pPr marL="0" indent="0" algn="l">
              <a:lnSpc>
                <a:spcPts val="2600"/>
              </a:lnSpc>
              <a:buNone/>
            </a:pPr>
            <a:r>
              <a:rPr lang="en-US" sz="1600" dirty="0">
                <a:solidFill>
                  <a:srgbClr val="2C2821"/>
                </a:solidFill>
                <a:latin typeface="Lora" pitchFamily="34" charset="0"/>
                <a:ea typeface="Lora" pitchFamily="34" charset="-122"/>
                <a:cs typeface="Lora" pitchFamily="34" charset="-120"/>
              </a:rPr>
              <a:t>The combination of these findings suggests an ideal engagement pattern: leads who return to the site multiple times, even for shorter sessions, show higher intent and conversion probability than those who browse extensively in a single visit.</a:t>
            </a:r>
            <a:endParaRPr lang="en-US"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718661" y="565071"/>
            <a:ext cx="5288399" cy="641747"/>
          </a:xfrm>
          <a:prstGeom prst="rect">
            <a:avLst/>
          </a:prstGeom>
          <a:noFill/>
          <a:ln/>
        </p:spPr>
        <p:txBody>
          <a:bodyPr wrap="none" lIns="0" tIns="0" rIns="0" bIns="0" rtlCol="0" anchor="t"/>
          <a:lstStyle/>
          <a:p>
            <a:pPr marL="0" indent="0" algn="l">
              <a:lnSpc>
                <a:spcPts val="5050"/>
              </a:lnSpc>
              <a:buNone/>
            </a:pPr>
            <a:r>
              <a:rPr lang="en-US" sz="4000" dirty="0">
                <a:solidFill>
                  <a:srgbClr val="233E32"/>
                </a:solidFill>
                <a:latin typeface="Alice" pitchFamily="34" charset="0"/>
                <a:ea typeface="Alice" pitchFamily="34" charset="-122"/>
                <a:cs typeface="Alice" pitchFamily="34" charset="-120"/>
              </a:rPr>
              <a:t>Key Recommendations</a:t>
            </a:r>
            <a:endParaRPr lang="en-US" sz="4000" dirty="0"/>
          </a:p>
        </p:txBody>
      </p:sp>
      <p:pic>
        <p:nvPicPr>
          <p:cNvPr id="3" name="Image 0" descr="preencoded.png"/>
          <p:cNvPicPr>
            <a:picLocks noChangeAspect="1"/>
          </p:cNvPicPr>
          <p:nvPr/>
        </p:nvPicPr>
        <p:blipFill>
          <a:blip r:embed="rId3"/>
          <a:stretch>
            <a:fillRect/>
          </a:stretch>
        </p:blipFill>
        <p:spPr>
          <a:xfrm>
            <a:off x="718661" y="1617464"/>
            <a:ext cx="1026676" cy="1511737"/>
          </a:xfrm>
          <a:prstGeom prst="rect">
            <a:avLst/>
          </a:prstGeom>
        </p:spPr>
      </p:pic>
      <p:sp>
        <p:nvSpPr>
          <p:cNvPr id="4" name="Text 1"/>
          <p:cNvSpPr/>
          <p:nvPr/>
        </p:nvSpPr>
        <p:spPr>
          <a:xfrm>
            <a:off x="2053233" y="1822728"/>
            <a:ext cx="2643068" cy="320873"/>
          </a:xfrm>
          <a:prstGeom prst="rect">
            <a:avLst/>
          </a:prstGeom>
          <a:noFill/>
          <a:ln/>
        </p:spPr>
        <p:txBody>
          <a:bodyPr wrap="none" lIns="0" tIns="0" rIns="0" bIns="0" rtlCol="0" anchor="t"/>
          <a:lstStyle/>
          <a:p>
            <a:pPr marL="0" indent="0" algn="l">
              <a:lnSpc>
                <a:spcPts val="2500"/>
              </a:lnSpc>
              <a:buNone/>
            </a:pPr>
            <a:r>
              <a:rPr lang="en-US" sz="2000" dirty="0">
                <a:solidFill>
                  <a:srgbClr val="2C2821"/>
                </a:solidFill>
                <a:latin typeface="Alice" pitchFamily="34" charset="0"/>
                <a:ea typeface="Alice" pitchFamily="34" charset="-122"/>
                <a:cs typeface="Alice" pitchFamily="34" charset="-120"/>
              </a:rPr>
              <a:t>Optimize Lead Sources</a:t>
            </a:r>
            <a:endParaRPr lang="en-US" sz="2000" dirty="0"/>
          </a:p>
        </p:txBody>
      </p:sp>
      <p:sp>
        <p:nvSpPr>
          <p:cNvPr id="5" name="Text 2"/>
          <p:cNvSpPr/>
          <p:nvPr/>
        </p:nvSpPr>
        <p:spPr>
          <a:xfrm>
            <a:off x="2053233" y="2266712"/>
            <a:ext cx="11858506" cy="657225"/>
          </a:xfrm>
          <a:prstGeom prst="rect">
            <a:avLst/>
          </a:prstGeom>
          <a:noFill/>
          <a:ln/>
        </p:spPr>
        <p:txBody>
          <a:bodyPr wrap="square" lIns="0" tIns="0" rIns="0" bIns="0" rtlCol="0" anchor="t"/>
          <a:lstStyle/>
          <a:p>
            <a:pPr marL="0" indent="0" algn="l">
              <a:lnSpc>
                <a:spcPts val="2550"/>
              </a:lnSpc>
              <a:buNone/>
            </a:pPr>
            <a:r>
              <a:rPr lang="en-US" sz="1600" dirty="0">
                <a:solidFill>
                  <a:srgbClr val="2C2821"/>
                </a:solidFill>
                <a:latin typeface="Lora" pitchFamily="34" charset="0"/>
                <a:ea typeface="Lora" pitchFamily="34" charset="-122"/>
                <a:cs typeface="Lora" pitchFamily="34" charset="-120"/>
              </a:rPr>
              <a:t>Increase investment in high-converting channels like Welingak Website and Olark Chat. Consider reducing spend on lower-performing channels or revamping their approach to improve quality.</a:t>
            </a:r>
            <a:endParaRPr lang="en-US" sz="1600" dirty="0"/>
          </a:p>
        </p:txBody>
      </p:sp>
      <p:pic>
        <p:nvPicPr>
          <p:cNvPr id="6" name="Image 1" descr="preencoded.png"/>
          <p:cNvPicPr>
            <a:picLocks noChangeAspect="1"/>
          </p:cNvPicPr>
          <p:nvPr/>
        </p:nvPicPr>
        <p:blipFill>
          <a:blip r:embed="rId4"/>
          <a:stretch>
            <a:fillRect/>
          </a:stretch>
        </p:blipFill>
        <p:spPr>
          <a:xfrm>
            <a:off x="718661" y="3129201"/>
            <a:ext cx="1026676" cy="1511737"/>
          </a:xfrm>
          <a:prstGeom prst="rect">
            <a:avLst/>
          </a:prstGeom>
        </p:spPr>
      </p:pic>
      <p:sp>
        <p:nvSpPr>
          <p:cNvPr id="7" name="Text 3"/>
          <p:cNvSpPr/>
          <p:nvPr/>
        </p:nvSpPr>
        <p:spPr>
          <a:xfrm>
            <a:off x="2053233" y="3334464"/>
            <a:ext cx="3928586" cy="320873"/>
          </a:xfrm>
          <a:prstGeom prst="rect">
            <a:avLst/>
          </a:prstGeom>
          <a:noFill/>
          <a:ln/>
        </p:spPr>
        <p:txBody>
          <a:bodyPr wrap="none" lIns="0" tIns="0" rIns="0" bIns="0" rtlCol="0" anchor="t"/>
          <a:lstStyle/>
          <a:p>
            <a:pPr marL="0" indent="0" algn="l">
              <a:lnSpc>
                <a:spcPts val="2500"/>
              </a:lnSpc>
              <a:buNone/>
            </a:pPr>
            <a:r>
              <a:rPr lang="en-US" sz="2000" dirty="0">
                <a:solidFill>
                  <a:srgbClr val="2C2821"/>
                </a:solidFill>
                <a:latin typeface="Alice" pitchFamily="34" charset="0"/>
                <a:ea typeface="Alice" pitchFamily="34" charset="-122"/>
                <a:cs typeface="Alice" pitchFamily="34" charset="-120"/>
              </a:rPr>
              <a:t>Enhance Communication Strategy</a:t>
            </a:r>
            <a:endParaRPr lang="en-US" sz="2000" dirty="0"/>
          </a:p>
        </p:txBody>
      </p:sp>
      <p:sp>
        <p:nvSpPr>
          <p:cNvPr id="8" name="Text 4"/>
          <p:cNvSpPr/>
          <p:nvPr/>
        </p:nvSpPr>
        <p:spPr>
          <a:xfrm>
            <a:off x="2053233" y="3778448"/>
            <a:ext cx="11858506" cy="657225"/>
          </a:xfrm>
          <a:prstGeom prst="rect">
            <a:avLst/>
          </a:prstGeom>
          <a:noFill/>
          <a:ln/>
        </p:spPr>
        <p:txBody>
          <a:bodyPr wrap="square" lIns="0" tIns="0" rIns="0" bIns="0" rtlCol="0" anchor="t"/>
          <a:lstStyle/>
          <a:p>
            <a:pPr marL="0" indent="0" algn="l">
              <a:lnSpc>
                <a:spcPts val="2550"/>
              </a:lnSpc>
              <a:buNone/>
            </a:pPr>
            <a:r>
              <a:rPr lang="en-US" sz="1600" dirty="0">
                <a:solidFill>
                  <a:srgbClr val="2C2821"/>
                </a:solidFill>
                <a:latin typeface="Lora" pitchFamily="34" charset="0"/>
                <a:ea typeface="Lora" pitchFamily="34" charset="-122"/>
                <a:cs typeface="Lora" pitchFamily="34" charset="-120"/>
              </a:rPr>
              <a:t>Prioritize phone conversations for high-potential leads. Implement a robust SMS communication strategy as a complement to email marketing. Ensure email content is engaging to improve open rates.</a:t>
            </a:r>
            <a:endParaRPr lang="en-US" sz="1600" dirty="0"/>
          </a:p>
        </p:txBody>
      </p:sp>
      <p:pic>
        <p:nvPicPr>
          <p:cNvPr id="9" name="Image 2" descr="preencoded.png"/>
          <p:cNvPicPr>
            <a:picLocks noChangeAspect="1"/>
          </p:cNvPicPr>
          <p:nvPr/>
        </p:nvPicPr>
        <p:blipFill>
          <a:blip r:embed="rId5"/>
          <a:stretch>
            <a:fillRect/>
          </a:stretch>
        </p:blipFill>
        <p:spPr>
          <a:xfrm>
            <a:off x="718661" y="4640937"/>
            <a:ext cx="1026676" cy="1511737"/>
          </a:xfrm>
          <a:prstGeom prst="rect">
            <a:avLst/>
          </a:prstGeom>
        </p:spPr>
      </p:pic>
      <p:sp>
        <p:nvSpPr>
          <p:cNvPr id="10" name="Text 5"/>
          <p:cNvSpPr/>
          <p:nvPr/>
        </p:nvSpPr>
        <p:spPr>
          <a:xfrm>
            <a:off x="2053233" y="4846201"/>
            <a:ext cx="3437453" cy="320873"/>
          </a:xfrm>
          <a:prstGeom prst="rect">
            <a:avLst/>
          </a:prstGeom>
          <a:noFill/>
          <a:ln/>
        </p:spPr>
        <p:txBody>
          <a:bodyPr wrap="none" lIns="0" tIns="0" rIns="0" bIns="0" rtlCol="0" anchor="t"/>
          <a:lstStyle/>
          <a:p>
            <a:pPr marL="0" indent="0" algn="l">
              <a:lnSpc>
                <a:spcPts val="2500"/>
              </a:lnSpc>
              <a:buNone/>
            </a:pPr>
            <a:r>
              <a:rPr lang="en-US" sz="2000" dirty="0">
                <a:solidFill>
                  <a:srgbClr val="2C2821"/>
                </a:solidFill>
                <a:latin typeface="Alice" pitchFamily="34" charset="0"/>
                <a:ea typeface="Alice" pitchFamily="34" charset="-122"/>
                <a:cs typeface="Alice" pitchFamily="34" charset="-120"/>
              </a:rPr>
              <a:t>Improve Website Engagement</a:t>
            </a:r>
            <a:endParaRPr lang="en-US" sz="2000" dirty="0"/>
          </a:p>
        </p:txBody>
      </p:sp>
      <p:sp>
        <p:nvSpPr>
          <p:cNvPr id="11" name="Text 6"/>
          <p:cNvSpPr/>
          <p:nvPr/>
        </p:nvSpPr>
        <p:spPr>
          <a:xfrm>
            <a:off x="2053233" y="5290185"/>
            <a:ext cx="11858506" cy="657225"/>
          </a:xfrm>
          <a:prstGeom prst="rect">
            <a:avLst/>
          </a:prstGeom>
          <a:noFill/>
          <a:ln/>
        </p:spPr>
        <p:txBody>
          <a:bodyPr wrap="square" lIns="0" tIns="0" rIns="0" bIns="0" rtlCol="0" anchor="t"/>
          <a:lstStyle/>
          <a:p>
            <a:pPr marL="0" indent="0" algn="l">
              <a:lnSpc>
                <a:spcPts val="2550"/>
              </a:lnSpc>
              <a:buNone/>
            </a:pPr>
            <a:r>
              <a:rPr lang="en-US" sz="1600" dirty="0">
                <a:solidFill>
                  <a:srgbClr val="2C2821"/>
                </a:solidFill>
                <a:latin typeface="Lora" pitchFamily="34" charset="0"/>
                <a:ea typeface="Lora" pitchFamily="34" charset="-122"/>
                <a:cs typeface="Lora" pitchFamily="34" charset="-120"/>
              </a:rPr>
              <a:t>Design the website to encourage repeat visits rather than one-time lengthy browsing. Create content that builds interest over multiple sessions. Use remarketing to bring visitors back to the site.</a:t>
            </a:r>
            <a:endParaRPr lang="en-US" sz="1600" dirty="0"/>
          </a:p>
        </p:txBody>
      </p:sp>
      <p:pic>
        <p:nvPicPr>
          <p:cNvPr id="12" name="Image 3" descr="preencoded.png"/>
          <p:cNvPicPr>
            <a:picLocks noChangeAspect="1"/>
          </p:cNvPicPr>
          <p:nvPr/>
        </p:nvPicPr>
        <p:blipFill>
          <a:blip r:embed="rId6"/>
          <a:stretch>
            <a:fillRect/>
          </a:stretch>
        </p:blipFill>
        <p:spPr>
          <a:xfrm>
            <a:off x="718661" y="6152674"/>
            <a:ext cx="1026676" cy="1511737"/>
          </a:xfrm>
          <a:prstGeom prst="rect">
            <a:avLst/>
          </a:prstGeom>
        </p:spPr>
      </p:pic>
      <p:sp>
        <p:nvSpPr>
          <p:cNvPr id="13" name="Text 7"/>
          <p:cNvSpPr/>
          <p:nvPr/>
        </p:nvSpPr>
        <p:spPr>
          <a:xfrm>
            <a:off x="2053233" y="6357938"/>
            <a:ext cx="3413641" cy="320873"/>
          </a:xfrm>
          <a:prstGeom prst="rect">
            <a:avLst/>
          </a:prstGeom>
          <a:noFill/>
          <a:ln/>
        </p:spPr>
        <p:txBody>
          <a:bodyPr wrap="none" lIns="0" tIns="0" rIns="0" bIns="0" rtlCol="0" anchor="t"/>
          <a:lstStyle/>
          <a:p>
            <a:pPr marL="0" indent="0" algn="l">
              <a:lnSpc>
                <a:spcPts val="2500"/>
              </a:lnSpc>
              <a:buNone/>
            </a:pPr>
            <a:r>
              <a:rPr lang="en-US" sz="2000" dirty="0">
                <a:solidFill>
                  <a:srgbClr val="2C2821"/>
                </a:solidFill>
                <a:latin typeface="Alice" pitchFamily="34" charset="0"/>
                <a:ea typeface="Alice" pitchFamily="34" charset="-122"/>
                <a:cs typeface="Alice" pitchFamily="34" charset="-120"/>
              </a:rPr>
              <a:t>Segment Marketing Approach</a:t>
            </a:r>
            <a:endParaRPr lang="en-US" sz="2000" dirty="0"/>
          </a:p>
        </p:txBody>
      </p:sp>
      <p:sp>
        <p:nvSpPr>
          <p:cNvPr id="14" name="Text 8"/>
          <p:cNvSpPr/>
          <p:nvPr/>
        </p:nvSpPr>
        <p:spPr>
          <a:xfrm>
            <a:off x="2053233" y="6801922"/>
            <a:ext cx="11858506" cy="657225"/>
          </a:xfrm>
          <a:prstGeom prst="rect">
            <a:avLst/>
          </a:prstGeom>
          <a:noFill/>
          <a:ln/>
        </p:spPr>
        <p:txBody>
          <a:bodyPr wrap="square" lIns="0" tIns="0" rIns="0" bIns="0" rtlCol="0" anchor="t"/>
          <a:lstStyle/>
          <a:p>
            <a:pPr marL="0" indent="0" algn="l">
              <a:lnSpc>
                <a:spcPts val="2550"/>
              </a:lnSpc>
              <a:buNone/>
            </a:pPr>
            <a:r>
              <a:rPr lang="en-US" sz="1600" dirty="0">
                <a:solidFill>
                  <a:srgbClr val="2C2821"/>
                </a:solidFill>
                <a:latin typeface="Lora" pitchFamily="34" charset="0"/>
                <a:ea typeface="Lora" pitchFamily="34" charset="-122"/>
                <a:cs typeface="Lora" pitchFamily="34" charset="-120"/>
              </a:rPr>
              <a:t>Tailor marketing strategies based on occupation segments. Focus primary efforts on working professionals while developing special offers or financing options for student and unemployed segments.</a:t>
            </a:r>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689610" y="830580"/>
            <a:ext cx="8566071" cy="615672"/>
          </a:xfrm>
          <a:prstGeom prst="rect">
            <a:avLst/>
          </a:prstGeom>
          <a:noFill/>
          <a:ln/>
        </p:spPr>
        <p:txBody>
          <a:bodyPr wrap="none" lIns="0" tIns="0" rIns="0" bIns="0" rtlCol="0" anchor="t"/>
          <a:lstStyle/>
          <a:p>
            <a:pPr marL="0" indent="0" algn="l">
              <a:lnSpc>
                <a:spcPts val="4800"/>
              </a:lnSpc>
              <a:buNone/>
            </a:pPr>
            <a:r>
              <a:rPr lang="en-US" sz="3850" dirty="0">
                <a:solidFill>
                  <a:srgbClr val="233E32"/>
                </a:solidFill>
                <a:latin typeface="Alice" pitchFamily="34" charset="0"/>
                <a:ea typeface="Alice" pitchFamily="34" charset="-122"/>
                <a:cs typeface="Alice" pitchFamily="34" charset="-120"/>
              </a:rPr>
              <a:t>Implementation Strategy &amp; Next Steps</a:t>
            </a:r>
            <a:endParaRPr lang="en-US" sz="3850" dirty="0"/>
          </a:p>
        </p:txBody>
      </p:sp>
      <p:sp>
        <p:nvSpPr>
          <p:cNvPr id="3" name="Text 1"/>
          <p:cNvSpPr/>
          <p:nvPr/>
        </p:nvSpPr>
        <p:spPr>
          <a:xfrm>
            <a:off x="2542461" y="2178248"/>
            <a:ext cx="2462808" cy="307896"/>
          </a:xfrm>
          <a:prstGeom prst="rect">
            <a:avLst/>
          </a:prstGeom>
          <a:noFill/>
          <a:ln/>
        </p:spPr>
        <p:txBody>
          <a:bodyPr wrap="none" lIns="0" tIns="0" rIns="0" bIns="0" rtlCol="0" anchor="t"/>
          <a:lstStyle/>
          <a:p>
            <a:pPr marL="0" indent="0" algn="r">
              <a:lnSpc>
                <a:spcPts val="2400"/>
              </a:lnSpc>
              <a:buNone/>
            </a:pPr>
            <a:r>
              <a:rPr lang="en-US" sz="1900" dirty="0">
                <a:solidFill>
                  <a:srgbClr val="2C2821"/>
                </a:solidFill>
                <a:latin typeface="Alice" pitchFamily="34" charset="0"/>
                <a:ea typeface="Alice" pitchFamily="34" charset="-122"/>
                <a:cs typeface="Alice" pitchFamily="34" charset="-120"/>
              </a:rPr>
              <a:t>Score Implementation</a:t>
            </a:r>
            <a:endParaRPr lang="en-US" sz="1900" dirty="0"/>
          </a:p>
        </p:txBody>
      </p:sp>
      <p:sp>
        <p:nvSpPr>
          <p:cNvPr id="4" name="Text 2"/>
          <p:cNvSpPr/>
          <p:nvPr/>
        </p:nvSpPr>
        <p:spPr>
          <a:xfrm>
            <a:off x="689610" y="2604254"/>
            <a:ext cx="4315658" cy="945833"/>
          </a:xfrm>
          <a:prstGeom prst="rect">
            <a:avLst/>
          </a:prstGeom>
          <a:noFill/>
          <a:ln/>
        </p:spPr>
        <p:txBody>
          <a:bodyPr wrap="square" lIns="0" tIns="0" rIns="0" bIns="0" rtlCol="0" anchor="t"/>
          <a:lstStyle/>
          <a:p>
            <a:pPr marL="0" indent="0" algn="r">
              <a:lnSpc>
                <a:spcPts val="2450"/>
              </a:lnSpc>
              <a:buNone/>
            </a:pPr>
            <a:r>
              <a:rPr lang="en-US" sz="1550" dirty="0">
                <a:solidFill>
                  <a:srgbClr val="2C2821"/>
                </a:solidFill>
                <a:latin typeface="Lora" pitchFamily="34" charset="0"/>
                <a:ea typeface="Lora" pitchFamily="34" charset="-122"/>
                <a:cs typeface="Lora" pitchFamily="34" charset="-120"/>
              </a:rPr>
              <a:t>Deploy the lead scoring model in production to automatically generate conversion probability scores for all new leads</a:t>
            </a:r>
            <a:endParaRPr lang="en-US" sz="1550" dirty="0"/>
          </a:p>
        </p:txBody>
      </p:sp>
      <p:pic>
        <p:nvPicPr>
          <p:cNvPr id="5" name="Image 0" descr="preencoded.png"/>
          <p:cNvPicPr>
            <a:picLocks noChangeAspect="1"/>
          </p:cNvPicPr>
          <p:nvPr/>
        </p:nvPicPr>
        <p:blipFill>
          <a:blip r:embed="rId3"/>
          <a:stretch>
            <a:fillRect/>
          </a:stretch>
        </p:blipFill>
        <p:spPr>
          <a:xfrm>
            <a:off x="5300782" y="2021443"/>
            <a:ext cx="4028718" cy="4028718"/>
          </a:xfrm>
          <a:prstGeom prst="rect">
            <a:avLst/>
          </a:prstGeom>
        </p:spPr>
      </p:pic>
      <p:sp>
        <p:nvSpPr>
          <p:cNvPr id="6" name="Text 3"/>
          <p:cNvSpPr/>
          <p:nvPr/>
        </p:nvSpPr>
        <p:spPr>
          <a:xfrm>
            <a:off x="6186309" y="2838867"/>
            <a:ext cx="294799" cy="368498"/>
          </a:xfrm>
          <a:prstGeom prst="rect">
            <a:avLst/>
          </a:prstGeom>
          <a:noFill/>
          <a:ln/>
        </p:spPr>
        <p:txBody>
          <a:bodyPr wrap="none" lIns="0" tIns="0" rIns="0" bIns="0" rtlCol="0" anchor="t"/>
          <a:lstStyle/>
          <a:p>
            <a:pPr marL="0" indent="0" algn="l">
              <a:lnSpc>
                <a:spcPts val="3700"/>
              </a:lnSpc>
              <a:buNone/>
            </a:pPr>
            <a:r>
              <a:rPr lang="en-US" sz="2300" dirty="0">
                <a:solidFill>
                  <a:srgbClr val="2C2821"/>
                </a:solidFill>
                <a:latin typeface="Alice" pitchFamily="34" charset="0"/>
                <a:ea typeface="Alice" pitchFamily="34" charset="-122"/>
                <a:cs typeface="Alice" pitchFamily="34" charset="-120"/>
              </a:rPr>
              <a:t>1</a:t>
            </a:r>
            <a:endParaRPr lang="en-US" sz="2300" dirty="0"/>
          </a:p>
        </p:txBody>
      </p:sp>
      <p:sp>
        <p:nvSpPr>
          <p:cNvPr id="7" name="Text 4"/>
          <p:cNvSpPr/>
          <p:nvPr/>
        </p:nvSpPr>
        <p:spPr>
          <a:xfrm>
            <a:off x="9625013" y="1565792"/>
            <a:ext cx="2766298" cy="307896"/>
          </a:xfrm>
          <a:prstGeom prst="rect">
            <a:avLst/>
          </a:prstGeom>
          <a:noFill/>
          <a:ln/>
        </p:spPr>
        <p:txBody>
          <a:bodyPr wrap="none" lIns="0" tIns="0" rIns="0" bIns="0" rtlCol="0" anchor="t"/>
          <a:lstStyle/>
          <a:p>
            <a:pPr marL="0" indent="0" algn="l">
              <a:lnSpc>
                <a:spcPts val="2400"/>
              </a:lnSpc>
              <a:buNone/>
            </a:pPr>
            <a:r>
              <a:rPr lang="en-US" sz="1900" dirty="0">
                <a:solidFill>
                  <a:srgbClr val="2C2821"/>
                </a:solidFill>
                <a:latin typeface="Alice" pitchFamily="34" charset="0"/>
                <a:ea typeface="Alice" pitchFamily="34" charset="-122"/>
                <a:cs typeface="Alice" pitchFamily="34" charset="-120"/>
              </a:rPr>
              <a:t>Resource Optimization</a:t>
            </a:r>
            <a:endParaRPr lang="en-US" sz="1900" dirty="0"/>
          </a:p>
        </p:txBody>
      </p:sp>
      <p:sp>
        <p:nvSpPr>
          <p:cNvPr id="8" name="Text 5"/>
          <p:cNvSpPr/>
          <p:nvPr/>
        </p:nvSpPr>
        <p:spPr>
          <a:xfrm>
            <a:off x="9625013" y="2021444"/>
            <a:ext cx="5005386" cy="1190626"/>
          </a:xfrm>
          <a:prstGeom prst="rect">
            <a:avLst/>
          </a:prstGeom>
          <a:noFill/>
          <a:ln/>
        </p:spPr>
        <p:txBody>
          <a:bodyPr wrap="square" lIns="0" tIns="0" rIns="0" bIns="0" rtlCol="0" anchor="t"/>
          <a:lstStyle/>
          <a:p>
            <a:pPr marL="0" indent="0" algn="l">
              <a:lnSpc>
                <a:spcPts val="2450"/>
              </a:lnSpc>
              <a:buNone/>
            </a:pPr>
            <a:r>
              <a:rPr lang="en-US" sz="1550" dirty="0">
                <a:solidFill>
                  <a:srgbClr val="2C2821"/>
                </a:solidFill>
                <a:latin typeface="Lora" pitchFamily="34" charset="0"/>
                <a:ea typeface="Lora" pitchFamily="34" charset="-122"/>
                <a:cs typeface="Lora" pitchFamily="34" charset="-120"/>
              </a:rPr>
              <a:t>Integrate scores into CRM systems and redesign the lead assignment process to prioritize high-potential leads. Adjust the threshold depends on the manpower and strategies</a:t>
            </a:r>
            <a:endParaRPr lang="en-US" sz="1550" dirty="0"/>
          </a:p>
        </p:txBody>
      </p:sp>
      <p:pic>
        <p:nvPicPr>
          <p:cNvPr id="9" name="Image 1" descr="preencoded.png"/>
          <p:cNvPicPr>
            <a:picLocks noChangeAspect="1"/>
          </p:cNvPicPr>
          <p:nvPr/>
        </p:nvPicPr>
        <p:blipFill>
          <a:blip r:embed="rId4"/>
          <a:stretch>
            <a:fillRect/>
          </a:stretch>
        </p:blipFill>
        <p:spPr>
          <a:xfrm>
            <a:off x="5300782" y="2021443"/>
            <a:ext cx="4028718" cy="4028718"/>
          </a:xfrm>
          <a:prstGeom prst="rect">
            <a:avLst/>
          </a:prstGeom>
        </p:spPr>
      </p:pic>
      <p:sp>
        <p:nvSpPr>
          <p:cNvPr id="10" name="Text 6"/>
          <p:cNvSpPr/>
          <p:nvPr/>
        </p:nvSpPr>
        <p:spPr>
          <a:xfrm>
            <a:off x="7827466" y="2605385"/>
            <a:ext cx="294799" cy="368498"/>
          </a:xfrm>
          <a:prstGeom prst="rect">
            <a:avLst/>
          </a:prstGeom>
          <a:noFill/>
          <a:ln/>
        </p:spPr>
        <p:txBody>
          <a:bodyPr wrap="none" lIns="0" tIns="0" rIns="0" bIns="0" rtlCol="0" anchor="t"/>
          <a:lstStyle/>
          <a:p>
            <a:pPr marL="0" indent="0" algn="l">
              <a:lnSpc>
                <a:spcPts val="3700"/>
              </a:lnSpc>
              <a:buNone/>
            </a:pPr>
            <a:r>
              <a:rPr lang="en-US" sz="2300" dirty="0">
                <a:solidFill>
                  <a:srgbClr val="2C2821"/>
                </a:solidFill>
                <a:latin typeface="Alice" pitchFamily="34" charset="0"/>
                <a:ea typeface="Alice" pitchFamily="34" charset="-122"/>
                <a:cs typeface="Alice" pitchFamily="34" charset="-120"/>
              </a:rPr>
              <a:t>2</a:t>
            </a:r>
            <a:endParaRPr lang="en-US" sz="2300" dirty="0"/>
          </a:p>
        </p:txBody>
      </p:sp>
      <p:sp>
        <p:nvSpPr>
          <p:cNvPr id="11" name="Text 7"/>
          <p:cNvSpPr/>
          <p:nvPr/>
        </p:nvSpPr>
        <p:spPr>
          <a:xfrm>
            <a:off x="9723477" y="3507581"/>
            <a:ext cx="3617714" cy="307896"/>
          </a:xfrm>
          <a:prstGeom prst="rect">
            <a:avLst/>
          </a:prstGeom>
          <a:noFill/>
          <a:ln/>
        </p:spPr>
        <p:txBody>
          <a:bodyPr wrap="none" lIns="0" tIns="0" rIns="0" bIns="0" rtlCol="0" anchor="t"/>
          <a:lstStyle/>
          <a:p>
            <a:pPr marL="0" indent="0" algn="l">
              <a:lnSpc>
                <a:spcPts val="2400"/>
              </a:lnSpc>
              <a:buNone/>
            </a:pPr>
            <a:r>
              <a:rPr lang="en-US" sz="1900" dirty="0">
                <a:solidFill>
                  <a:srgbClr val="2C2821"/>
                </a:solidFill>
                <a:latin typeface="Alice" pitchFamily="34" charset="0"/>
                <a:ea typeface="Alice" pitchFamily="34" charset="-122"/>
                <a:cs typeface="Alice" pitchFamily="34" charset="-120"/>
              </a:rPr>
              <a:t>Marketing Channel Optimization</a:t>
            </a:r>
            <a:endParaRPr lang="en-US" sz="1900" dirty="0"/>
          </a:p>
        </p:txBody>
      </p:sp>
      <p:sp>
        <p:nvSpPr>
          <p:cNvPr id="12" name="Text 8"/>
          <p:cNvSpPr/>
          <p:nvPr/>
        </p:nvSpPr>
        <p:spPr>
          <a:xfrm>
            <a:off x="9723477" y="3933587"/>
            <a:ext cx="4217313" cy="630555"/>
          </a:xfrm>
          <a:prstGeom prst="rect">
            <a:avLst/>
          </a:prstGeom>
          <a:noFill/>
          <a:ln/>
        </p:spPr>
        <p:txBody>
          <a:bodyPr wrap="square" lIns="0" tIns="0" rIns="0" bIns="0" rtlCol="0" anchor="t"/>
          <a:lstStyle/>
          <a:p>
            <a:pPr marL="0" indent="0" algn="l">
              <a:lnSpc>
                <a:spcPts val="2450"/>
              </a:lnSpc>
              <a:buNone/>
            </a:pPr>
            <a:r>
              <a:rPr lang="en-US" sz="1550" dirty="0">
                <a:solidFill>
                  <a:srgbClr val="2C2821"/>
                </a:solidFill>
                <a:latin typeface="Lora" pitchFamily="34" charset="0"/>
                <a:ea typeface="Lora" pitchFamily="34" charset="-122"/>
                <a:cs typeface="Lora" pitchFamily="34" charset="-120"/>
              </a:rPr>
              <a:t>Reallocate marketing budget based on channel performance insights from the model</a:t>
            </a:r>
            <a:endParaRPr lang="en-US" sz="1550" dirty="0"/>
          </a:p>
        </p:txBody>
      </p:sp>
      <p:pic>
        <p:nvPicPr>
          <p:cNvPr id="13" name="Image 2" descr="preencoded.png"/>
          <p:cNvPicPr>
            <a:picLocks noChangeAspect="1"/>
          </p:cNvPicPr>
          <p:nvPr/>
        </p:nvPicPr>
        <p:blipFill>
          <a:blip r:embed="rId5"/>
          <a:stretch>
            <a:fillRect/>
          </a:stretch>
        </p:blipFill>
        <p:spPr>
          <a:xfrm>
            <a:off x="5300782" y="2021443"/>
            <a:ext cx="4028718" cy="4028718"/>
          </a:xfrm>
          <a:prstGeom prst="rect">
            <a:avLst/>
          </a:prstGeom>
        </p:spPr>
      </p:pic>
      <p:sp>
        <p:nvSpPr>
          <p:cNvPr id="14" name="Text 9"/>
          <p:cNvSpPr/>
          <p:nvPr/>
        </p:nvSpPr>
        <p:spPr>
          <a:xfrm>
            <a:off x="8556724" y="4093905"/>
            <a:ext cx="294799" cy="368498"/>
          </a:xfrm>
          <a:prstGeom prst="rect">
            <a:avLst/>
          </a:prstGeom>
          <a:noFill/>
          <a:ln/>
        </p:spPr>
        <p:txBody>
          <a:bodyPr wrap="none" lIns="0" tIns="0" rIns="0" bIns="0" rtlCol="0" anchor="t"/>
          <a:lstStyle/>
          <a:p>
            <a:pPr marL="0" indent="0" algn="l">
              <a:lnSpc>
                <a:spcPts val="3700"/>
              </a:lnSpc>
              <a:buNone/>
            </a:pPr>
            <a:r>
              <a:rPr lang="en-US" sz="2300" dirty="0">
                <a:solidFill>
                  <a:srgbClr val="2C2821"/>
                </a:solidFill>
                <a:latin typeface="Alice" pitchFamily="34" charset="0"/>
                <a:ea typeface="Alice" pitchFamily="34" charset="-122"/>
                <a:cs typeface="Alice" pitchFamily="34" charset="-120"/>
              </a:rPr>
              <a:t>3</a:t>
            </a:r>
            <a:endParaRPr lang="en-US" sz="2300" dirty="0"/>
          </a:p>
        </p:txBody>
      </p:sp>
      <p:sp>
        <p:nvSpPr>
          <p:cNvPr id="15" name="Text 10"/>
          <p:cNvSpPr/>
          <p:nvPr/>
        </p:nvSpPr>
        <p:spPr>
          <a:xfrm>
            <a:off x="9625013" y="4859655"/>
            <a:ext cx="2713434" cy="307896"/>
          </a:xfrm>
          <a:prstGeom prst="rect">
            <a:avLst/>
          </a:prstGeom>
          <a:noFill/>
          <a:ln/>
        </p:spPr>
        <p:txBody>
          <a:bodyPr wrap="none" lIns="0" tIns="0" rIns="0" bIns="0" rtlCol="0" anchor="t"/>
          <a:lstStyle/>
          <a:p>
            <a:pPr marL="0" indent="0" algn="l">
              <a:lnSpc>
                <a:spcPts val="2400"/>
              </a:lnSpc>
              <a:buNone/>
            </a:pPr>
            <a:r>
              <a:rPr lang="en-US" sz="1900" dirty="0">
                <a:solidFill>
                  <a:srgbClr val="2C2821"/>
                </a:solidFill>
                <a:latin typeface="Alice" pitchFamily="34" charset="0"/>
                <a:ea typeface="Alice" pitchFamily="34" charset="-122"/>
                <a:cs typeface="Alice" pitchFamily="34" charset="-120"/>
              </a:rPr>
              <a:t>Performance Monitoring</a:t>
            </a:r>
            <a:endParaRPr lang="en-US" sz="1900" dirty="0"/>
          </a:p>
        </p:txBody>
      </p:sp>
      <p:sp>
        <p:nvSpPr>
          <p:cNvPr id="16" name="Text 11"/>
          <p:cNvSpPr/>
          <p:nvPr/>
        </p:nvSpPr>
        <p:spPr>
          <a:xfrm>
            <a:off x="9625013" y="5285661"/>
            <a:ext cx="4315778" cy="945833"/>
          </a:xfrm>
          <a:prstGeom prst="rect">
            <a:avLst/>
          </a:prstGeom>
          <a:noFill/>
          <a:ln/>
        </p:spPr>
        <p:txBody>
          <a:bodyPr wrap="square" lIns="0" tIns="0" rIns="0" bIns="0" rtlCol="0" anchor="t"/>
          <a:lstStyle/>
          <a:p>
            <a:pPr marL="0" indent="0" algn="l">
              <a:lnSpc>
                <a:spcPts val="2450"/>
              </a:lnSpc>
              <a:buNone/>
            </a:pPr>
            <a:r>
              <a:rPr lang="en-US" sz="1550" dirty="0">
                <a:solidFill>
                  <a:srgbClr val="2C2821"/>
                </a:solidFill>
                <a:latin typeface="Lora" pitchFamily="34" charset="0"/>
                <a:ea typeface="Lora" pitchFamily="34" charset="-122"/>
                <a:cs typeface="Lora" pitchFamily="34" charset="-120"/>
              </a:rPr>
              <a:t>Track key metrics including model accuracy, lead-to-customer conversion rates, and sales efficiency</a:t>
            </a:r>
            <a:endParaRPr lang="en-US" sz="1550" dirty="0"/>
          </a:p>
        </p:txBody>
      </p:sp>
      <p:pic>
        <p:nvPicPr>
          <p:cNvPr id="17" name="Image 3" descr="preencoded.png"/>
          <p:cNvPicPr>
            <a:picLocks noChangeAspect="1"/>
          </p:cNvPicPr>
          <p:nvPr/>
        </p:nvPicPr>
        <p:blipFill>
          <a:blip r:embed="rId6"/>
          <a:stretch>
            <a:fillRect/>
          </a:stretch>
        </p:blipFill>
        <p:spPr>
          <a:xfrm>
            <a:off x="5300782" y="2021443"/>
            <a:ext cx="4028718" cy="4028718"/>
          </a:xfrm>
          <a:prstGeom prst="rect">
            <a:avLst/>
          </a:prstGeom>
        </p:spPr>
      </p:pic>
      <p:sp>
        <p:nvSpPr>
          <p:cNvPr id="18" name="Text 12"/>
          <p:cNvSpPr/>
          <p:nvPr/>
        </p:nvSpPr>
        <p:spPr>
          <a:xfrm>
            <a:off x="7366337" y="5247501"/>
            <a:ext cx="294799" cy="368498"/>
          </a:xfrm>
          <a:prstGeom prst="rect">
            <a:avLst/>
          </a:prstGeom>
          <a:noFill/>
          <a:ln/>
        </p:spPr>
        <p:txBody>
          <a:bodyPr wrap="none" lIns="0" tIns="0" rIns="0" bIns="0" rtlCol="0" anchor="t"/>
          <a:lstStyle/>
          <a:p>
            <a:pPr marL="0" indent="0" algn="l">
              <a:lnSpc>
                <a:spcPts val="3700"/>
              </a:lnSpc>
              <a:buNone/>
            </a:pPr>
            <a:r>
              <a:rPr lang="en-US" sz="2300" dirty="0">
                <a:solidFill>
                  <a:srgbClr val="2C2821"/>
                </a:solidFill>
                <a:latin typeface="Alice" pitchFamily="34" charset="0"/>
                <a:ea typeface="Alice" pitchFamily="34" charset="-122"/>
                <a:cs typeface="Alice" pitchFamily="34" charset="-120"/>
              </a:rPr>
              <a:t>4</a:t>
            </a:r>
            <a:endParaRPr lang="en-US" sz="2300" dirty="0"/>
          </a:p>
        </p:txBody>
      </p:sp>
      <p:sp>
        <p:nvSpPr>
          <p:cNvPr id="19" name="Text 13"/>
          <p:cNvSpPr/>
          <p:nvPr/>
        </p:nvSpPr>
        <p:spPr>
          <a:xfrm>
            <a:off x="2542461" y="4679275"/>
            <a:ext cx="2462808" cy="307896"/>
          </a:xfrm>
          <a:prstGeom prst="rect">
            <a:avLst/>
          </a:prstGeom>
          <a:noFill/>
          <a:ln/>
        </p:spPr>
        <p:txBody>
          <a:bodyPr wrap="none" lIns="0" tIns="0" rIns="0" bIns="0" rtlCol="0" anchor="t"/>
          <a:lstStyle/>
          <a:p>
            <a:pPr marL="0" indent="0" algn="r">
              <a:lnSpc>
                <a:spcPts val="2400"/>
              </a:lnSpc>
              <a:buNone/>
            </a:pPr>
            <a:r>
              <a:rPr lang="en-US" sz="1900" dirty="0">
                <a:solidFill>
                  <a:srgbClr val="2C2821"/>
                </a:solidFill>
                <a:latin typeface="Alice" pitchFamily="34" charset="0"/>
                <a:ea typeface="Alice" pitchFamily="34" charset="-122"/>
                <a:cs typeface="Alice" pitchFamily="34" charset="-120"/>
              </a:rPr>
              <a:t>Model Refinement</a:t>
            </a:r>
            <a:endParaRPr lang="en-US" sz="1900" dirty="0"/>
          </a:p>
        </p:txBody>
      </p:sp>
      <p:sp>
        <p:nvSpPr>
          <p:cNvPr id="20" name="Text 14"/>
          <p:cNvSpPr/>
          <p:nvPr/>
        </p:nvSpPr>
        <p:spPr>
          <a:xfrm>
            <a:off x="689610" y="5105281"/>
            <a:ext cx="4315658" cy="630555"/>
          </a:xfrm>
          <a:prstGeom prst="rect">
            <a:avLst/>
          </a:prstGeom>
          <a:noFill/>
          <a:ln/>
        </p:spPr>
        <p:txBody>
          <a:bodyPr wrap="square" lIns="0" tIns="0" rIns="0" bIns="0" rtlCol="0" anchor="t"/>
          <a:lstStyle/>
          <a:p>
            <a:pPr marL="0" indent="0" algn="r">
              <a:lnSpc>
                <a:spcPts val="2450"/>
              </a:lnSpc>
              <a:buNone/>
            </a:pPr>
            <a:r>
              <a:rPr lang="en-US" sz="1550" dirty="0">
                <a:solidFill>
                  <a:srgbClr val="2C2821"/>
                </a:solidFill>
                <a:latin typeface="Lora" pitchFamily="34" charset="0"/>
                <a:ea typeface="Lora" pitchFamily="34" charset="-122"/>
                <a:cs typeface="Lora" pitchFamily="34" charset="-120"/>
              </a:rPr>
              <a:t>Continuously update the model with new data and refine based on performance feedback</a:t>
            </a:r>
            <a:endParaRPr lang="en-US" sz="1550" dirty="0"/>
          </a:p>
        </p:txBody>
      </p:sp>
      <p:pic>
        <p:nvPicPr>
          <p:cNvPr id="21" name="Image 4" descr="preencoded.png"/>
          <p:cNvPicPr>
            <a:picLocks noChangeAspect="1"/>
          </p:cNvPicPr>
          <p:nvPr/>
        </p:nvPicPr>
        <p:blipFill>
          <a:blip r:embed="rId7"/>
          <a:stretch>
            <a:fillRect/>
          </a:stretch>
        </p:blipFill>
        <p:spPr>
          <a:xfrm>
            <a:off x="5300782" y="2021443"/>
            <a:ext cx="4028718" cy="4028718"/>
          </a:xfrm>
          <a:prstGeom prst="rect">
            <a:avLst/>
          </a:prstGeom>
        </p:spPr>
      </p:pic>
      <p:sp>
        <p:nvSpPr>
          <p:cNvPr id="22" name="Text 15"/>
          <p:cNvSpPr/>
          <p:nvPr/>
        </p:nvSpPr>
        <p:spPr>
          <a:xfrm>
            <a:off x="5901392" y="4471809"/>
            <a:ext cx="294799" cy="368498"/>
          </a:xfrm>
          <a:prstGeom prst="rect">
            <a:avLst/>
          </a:prstGeom>
          <a:noFill/>
          <a:ln/>
        </p:spPr>
        <p:txBody>
          <a:bodyPr wrap="none" lIns="0" tIns="0" rIns="0" bIns="0" rtlCol="0" anchor="t"/>
          <a:lstStyle/>
          <a:p>
            <a:pPr marL="0" indent="0" algn="l">
              <a:lnSpc>
                <a:spcPts val="3700"/>
              </a:lnSpc>
              <a:buNone/>
            </a:pPr>
            <a:r>
              <a:rPr lang="en-US" sz="2300" dirty="0">
                <a:solidFill>
                  <a:srgbClr val="2C2821"/>
                </a:solidFill>
                <a:latin typeface="Alice" pitchFamily="34" charset="0"/>
                <a:ea typeface="Alice" pitchFamily="34" charset="-122"/>
                <a:cs typeface="Alice" pitchFamily="34" charset="-120"/>
              </a:rPr>
              <a:t>5</a:t>
            </a:r>
            <a:endParaRPr lang="en-US" sz="2300" dirty="0"/>
          </a:p>
        </p:txBody>
      </p:sp>
      <p:sp>
        <p:nvSpPr>
          <p:cNvPr id="23" name="Text 16"/>
          <p:cNvSpPr/>
          <p:nvPr/>
        </p:nvSpPr>
        <p:spPr>
          <a:xfrm>
            <a:off x="689610" y="6453068"/>
            <a:ext cx="13251180" cy="1560632"/>
          </a:xfrm>
          <a:prstGeom prst="rect">
            <a:avLst/>
          </a:prstGeom>
          <a:noFill/>
          <a:ln/>
        </p:spPr>
        <p:txBody>
          <a:bodyPr wrap="square" lIns="0" tIns="0" rIns="0" bIns="0" rtlCol="0" anchor="t"/>
          <a:lstStyle/>
          <a:p>
            <a:pPr marL="0" indent="0" algn="l">
              <a:lnSpc>
                <a:spcPts val="2450"/>
              </a:lnSpc>
              <a:buNone/>
            </a:pPr>
            <a:r>
              <a:rPr lang="en-US" sz="1550" dirty="0">
                <a:solidFill>
                  <a:srgbClr val="2C2821"/>
                </a:solidFill>
                <a:latin typeface="Lora" pitchFamily="34" charset="0"/>
                <a:ea typeface="Lora" pitchFamily="34" charset="-122"/>
                <a:cs typeface="Lora" pitchFamily="34" charset="-120"/>
              </a:rPr>
              <a:t>To maximize the impact of our lead scoring model, we recommend a phased implementation approach. Begin by using the model to score and prioritize incoming leads, followed by integrating these scores into your existing CRM and sales processes. Continuously monitor the model's performance and refine it as new data becomes available.</a:t>
            </a:r>
          </a:p>
          <a:p>
            <a:pPr marL="0" indent="0" algn="l">
              <a:lnSpc>
                <a:spcPts val="2450"/>
              </a:lnSpc>
              <a:buNone/>
            </a:pPr>
            <a:r>
              <a:rPr lang="en-US" sz="1550" dirty="0">
                <a:solidFill>
                  <a:srgbClr val="2C2821"/>
                </a:solidFill>
                <a:latin typeface="Lora" pitchFamily="34" charset="0"/>
              </a:rPr>
              <a:t>Moreover, base on the strategies of each period, the threshold can be adjusted to adapt with the resource at the same time (base on subject questions)</a:t>
            </a:r>
            <a:endParaRPr lang="en-US" sz="15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551748"/>
          </a:xfrm>
          <a:prstGeom prst="rect">
            <a:avLst/>
          </a:prstGeom>
        </p:spPr>
      </p:pic>
      <p:sp>
        <p:nvSpPr>
          <p:cNvPr id="3" name="Text 0"/>
          <p:cNvSpPr/>
          <p:nvPr/>
        </p:nvSpPr>
        <p:spPr>
          <a:xfrm>
            <a:off x="714494" y="3276362"/>
            <a:ext cx="7432596" cy="637937"/>
          </a:xfrm>
          <a:prstGeom prst="rect">
            <a:avLst/>
          </a:prstGeom>
          <a:noFill/>
          <a:ln/>
        </p:spPr>
        <p:txBody>
          <a:bodyPr wrap="none" lIns="0" tIns="0" rIns="0" bIns="0" rtlCol="0" anchor="t"/>
          <a:lstStyle/>
          <a:p>
            <a:pPr marL="0" indent="0" algn="l">
              <a:lnSpc>
                <a:spcPts val="5000"/>
              </a:lnSpc>
              <a:buNone/>
            </a:pPr>
            <a:r>
              <a:rPr lang="en-US" sz="4000" dirty="0">
                <a:solidFill>
                  <a:srgbClr val="233E32"/>
                </a:solidFill>
                <a:latin typeface="Alice" pitchFamily="34" charset="0"/>
                <a:ea typeface="Alice" pitchFamily="34" charset="-122"/>
                <a:cs typeface="Alice" pitchFamily="34" charset="-120"/>
              </a:rPr>
              <a:t>Project Overview and Objectives</a:t>
            </a:r>
            <a:endParaRPr lang="en-US" sz="4000" dirty="0"/>
          </a:p>
        </p:txBody>
      </p:sp>
      <p:sp>
        <p:nvSpPr>
          <p:cNvPr id="4" name="Shape 1"/>
          <p:cNvSpPr/>
          <p:nvPr/>
        </p:nvSpPr>
        <p:spPr>
          <a:xfrm>
            <a:off x="714494" y="4449961"/>
            <a:ext cx="459224" cy="459224"/>
          </a:xfrm>
          <a:prstGeom prst="roundRect">
            <a:avLst>
              <a:gd name="adj" fmla="val 6668"/>
            </a:avLst>
          </a:prstGeom>
          <a:solidFill>
            <a:srgbClr val="F0EDE6"/>
          </a:solidFill>
          <a:ln/>
        </p:spPr>
        <p:txBody>
          <a:bodyPr/>
          <a:lstStyle/>
          <a:p>
            <a:endParaRPr lang="en-US"/>
          </a:p>
        </p:txBody>
      </p:sp>
      <p:sp>
        <p:nvSpPr>
          <p:cNvPr id="5" name="Text 2"/>
          <p:cNvSpPr/>
          <p:nvPr/>
        </p:nvSpPr>
        <p:spPr>
          <a:xfrm>
            <a:off x="790992" y="4488180"/>
            <a:ext cx="306110" cy="382667"/>
          </a:xfrm>
          <a:prstGeom prst="rect">
            <a:avLst/>
          </a:prstGeom>
          <a:noFill/>
          <a:ln/>
        </p:spPr>
        <p:txBody>
          <a:bodyPr wrap="none" lIns="0" tIns="0" rIns="0" bIns="0" rtlCol="0" anchor="t"/>
          <a:lstStyle/>
          <a:p>
            <a:pPr marL="0" indent="0" algn="ctr">
              <a:lnSpc>
                <a:spcPts val="2400"/>
              </a:lnSpc>
              <a:buNone/>
            </a:pPr>
            <a:r>
              <a:rPr lang="en-US" sz="2400" dirty="0">
                <a:solidFill>
                  <a:srgbClr val="2C2821"/>
                </a:solidFill>
                <a:latin typeface="Alice" pitchFamily="34" charset="0"/>
                <a:ea typeface="Alice" pitchFamily="34" charset="-122"/>
                <a:cs typeface="Alice" pitchFamily="34" charset="-120"/>
              </a:rPr>
              <a:t>1</a:t>
            </a:r>
            <a:endParaRPr lang="en-US" sz="2400" dirty="0"/>
          </a:p>
        </p:txBody>
      </p:sp>
      <p:sp>
        <p:nvSpPr>
          <p:cNvPr id="6" name="Text 3"/>
          <p:cNvSpPr/>
          <p:nvPr/>
        </p:nvSpPr>
        <p:spPr>
          <a:xfrm>
            <a:off x="1377791" y="4449961"/>
            <a:ext cx="2551748" cy="318849"/>
          </a:xfrm>
          <a:prstGeom prst="rect">
            <a:avLst/>
          </a:prstGeom>
          <a:noFill/>
          <a:ln/>
        </p:spPr>
        <p:txBody>
          <a:bodyPr wrap="none" lIns="0" tIns="0" rIns="0" bIns="0" rtlCol="0" anchor="t"/>
          <a:lstStyle/>
          <a:p>
            <a:pPr marL="0" indent="0" algn="l">
              <a:lnSpc>
                <a:spcPts val="2500"/>
              </a:lnSpc>
              <a:buNone/>
            </a:pPr>
            <a:r>
              <a:rPr lang="en-US" sz="2000" dirty="0">
                <a:solidFill>
                  <a:srgbClr val="2C2821"/>
                </a:solidFill>
                <a:latin typeface="Alice" pitchFamily="34" charset="0"/>
                <a:ea typeface="Alice" pitchFamily="34" charset="-122"/>
                <a:cs typeface="Alice" pitchFamily="34" charset="-120"/>
              </a:rPr>
              <a:t>Business Context</a:t>
            </a:r>
            <a:endParaRPr lang="en-US" sz="2000" dirty="0"/>
          </a:p>
        </p:txBody>
      </p:sp>
      <p:sp>
        <p:nvSpPr>
          <p:cNvPr id="7" name="Text 4"/>
          <p:cNvSpPr/>
          <p:nvPr/>
        </p:nvSpPr>
        <p:spPr>
          <a:xfrm>
            <a:off x="1377791" y="4891207"/>
            <a:ext cx="3601164" cy="2613660"/>
          </a:xfrm>
          <a:prstGeom prst="rect">
            <a:avLst/>
          </a:prstGeom>
          <a:noFill/>
          <a:ln/>
        </p:spPr>
        <p:txBody>
          <a:bodyPr wrap="square" lIns="0" tIns="0" rIns="0" bIns="0" rtlCol="0" anchor="t"/>
          <a:lstStyle/>
          <a:p>
            <a:pPr marL="0" indent="0" algn="l">
              <a:lnSpc>
                <a:spcPts val="2550"/>
              </a:lnSpc>
              <a:buNone/>
            </a:pPr>
            <a:r>
              <a:rPr lang="en-US" sz="1600" dirty="0">
                <a:solidFill>
                  <a:srgbClr val="2C2821"/>
                </a:solidFill>
                <a:latin typeface="Lora" pitchFamily="34" charset="0"/>
                <a:ea typeface="Lora" pitchFamily="34" charset="-122"/>
                <a:cs typeface="Lora" pitchFamily="34" charset="-120"/>
              </a:rPr>
              <a:t>The education company X Education sells online courses to industry professionals. The company markets its courses on several websites and search engines. When these individuals land on the website, they might browse courses or fill out forms for the course or watch videos.</a:t>
            </a:r>
            <a:endParaRPr lang="en-US" sz="1600" dirty="0"/>
          </a:p>
        </p:txBody>
      </p:sp>
      <p:sp>
        <p:nvSpPr>
          <p:cNvPr id="8" name="Shape 5"/>
          <p:cNvSpPr/>
          <p:nvPr/>
        </p:nvSpPr>
        <p:spPr>
          <a:xfrm>
            <a:off x="5183029" y="4449961"/>
            <a:ext cx="459224" cy="459224"/>
          </a:xfrm>
          <a:prstGeom prst="roundRect">
            <a:avLst>
              <a:gd name="adj" fmla="val 6668"/>
            </a:avLst>
          </a:prstGeom>
          <a:solidFill>
            <a:srgbClr val="F0EDE6"/>
          </a:solidFill>
          <a:ln/>
        </p:spPr>
        <p:txBody>
          <a:bodyPr/>
          <a:lstStyle/>
          <a:p>
            <a:endParaRPr lang="en-US"/>
          </a:p>
        </p:txBody>
      </p:sp>
      <p:sp>
        <p:nvSpPr>
          <p:cNvPr id="9" name="Text 6"/>
          <p:cNvSpPr/>
          <p:nvPr/>
        </p:nvSpPr>
        <p:spPr>
          <a:xfrm>
            <a:off x="5259526" y="4488180"/>
            <a:ext cx="306110" cy="382667"/>
          </a:xfrm>
          <a:prstGeom prst="rect">
            <a:avLst/>
          </a:prstGeom>
          <a:noFill/>
          <a:ln/>
        </p:spPr>
        <p:txBody>
          <a:bodyPr wrap="none" lIns="0" tIns="0" rIns="0" bIns="0" rtlCol="0" anchor="t"/>
          <a:lstStyle/>
          <a:p>
            <a:pPr marL="0" indent="0" algn="ctr">
              <a:lnSpc>
                <a:spcPts val="2400"/>
              </a:lnSpc>
              <a:buNone/>
            </a:pPr>
            <a:r>
              <a:rPr lang="en-US" sz="2400" dirty="0">
                <a:solidFill>
                  <a:srgbClr val="2C2821"/>
                </a:solidFill>
                <a:latin typeface="Alice" pitchFamily="34" charset="0"/>
                <a:ea typeface="Alice" pitchFamily="34" charset="-122"/>
                <a:cs typeface="Alice" pitchFamily="34" charset="-120"/>
              </a:rPr>
              <a:t>2</a:t>
            </a:r>
            <a:endParaRPr lang="en-US" sz="2400" dirty="0"/>
          </a:p>
        </p:txBody>
      </p:sp>
      <p:sp>
        <p:nvSpPr>
          <p:cNvPr id="10" name="Text 7"/>
          <p:cNvSpPr/>
          <p:nvPr/>
        </p:nvSpPr>
        <p:spPr>
          <a:xfrm>
            <a:off x="5846326" y="4449961"/>
            <a:ext cx="2551748" cy="318849"/>
          </a:xfrm>
          <a:prstGeom prst="rect">
            <a:avLst/>
          </a:prstGeom>
          <a:noFill/>
          <a:ln/>
        </p:spPr>
        <p:txBody>
          <a:bodyPr wrap="none" lIns="0" tIns="0" rIns="0" bIns="0" rtlCol="0" anchor="t"/>
          <a:lstStyle/>
          <a:p>
            <a:pPr marL="0" indent="0" algn="l">
              <a:lnSpc>
                <a:spcPts val="2500"/>
              </a:lnSpc>
              <a:buNone/>
            </a:pPr>
            <a:r>
              <a:rPr lang="en-US" sz="2000" dirty="0">
                <a:solidFill>
                  <a:srgbClr val="2C2821"/>
                </a:solidFill>
                <a:latin typeface="Alice" pitchFamily="34" charset="0"/>
                <a:ea typeface="Alice" pitchFamily="34" charset="-122"/>
                <a:cs typeface="Alice" pitchFamily="34" charset="-120"/>
              </a:rPr>
              <a:t>Problem Statement</a:t>
            </a:r>
            <a:endParaRPr lang="en-US" sz="2000" dirty="0"/>
          </a:p>
        </p:txBody>
      </p:sp>
      <p:sp>
        <p:nvSpPr>
          <p:cNvPr id="11" name="Text 8"/>
          <p:cNvSpPr/>
          <p:nvPr/>
        </p:nvSpPr>
        <p:spPr>
          <a:xfrm>
            <a:off x="5846326" y="4891207"/>
            <a:ext cx="3601164" cy="1960245"/>
          </a:xfrm>
          <a:prstGeom prst="rect">
            <a:avLst/>
          </a:prstGeom>
          <a:noFill/>
          <a:ln/>
        </p:spPr>
        <p:txBody>
          <a:bodyPr wrap="square" lIns="0" tIns="0" rIns="0" bIns="0" rtlCol="0" anchor="t"/>
          <a:lstStyle/>
          <a:p>
            <a:pPr marL="0" indent="0" algn="l">
              <a:lnSpc>
                <a:spcPts val="2550"/>
              </a:lnSpc>
              <a:buNone/>
            </a:pPr>
            <a:r>
              <a:rPr lang="en-US" sz="1600" dirty="0">
                <a:solidFill>
                  <a:srgbClr val="2C2821"/>
                </a:solidFill>
                <a:latin typeface="Lora" pitchFamily="34" charset="0"/>
                <a:ea typeface="Lora" pitchFamily="34" charset="-122"/>
                <a:cs typeface="Lora" pitchFamily="34" charset="-120"/>
              </a:rPr>
              <a:t>The conversion rate of leads to paying customers is currently low at around 30%. The company needs to identify the most promising leads (hot leads) to focus their sales efforts efficiently.</a:t>
            </a:r>
            <a:endParaRPr lang="en-US" sz="1600" dirty="0"/>
          </a:p>
        </p:txBody>
      </p:sp>
      <p:sp>
        <p:nvSpPr>
          <p:cNvPr id="12" name="Shape 9"/>
          <p:cNvSpPr/>
          <p:nvPr/>
        </p:nvSpPr>
        <p:spPr>
          <a:xfrm>
            <a:off x="9651563" y="4449961"/>
            <a:ext cx="459224" cy="459224"/>
          </a:xfrm>
          <a:prstGeom prst="roundRect">
            <a:avLst>
              <a:gd name="adj" fmla="val 6668"/>
            </a:avLst>
          </a:prstGeom>
          <a:solidFill>
            <a:srgbClr val="F0EDE6"/>
          </a:solidFill>
          <a:ln/>
        </p:spPr>
        <p:txBody>
          <a:bodyPr/>
          <a:lstStyle/>
          <a:p>
            <a:endParaRPr lang="en-US"/>
          </a:p>
        </p:txBody>
      </p:sp>
      <p:sp>
        <p:nvSpPr>
          <p:cNvPr id="13" name="Text 10"/>
          <p:cNvSpPr/>
          <p:nvPr/>
        </p:nvSpPr>
        <p:spPr>
          <a:xfrm>
            <a:off x="9728061" y="4488180"/>
            <a:ext cx="306110" cy="382667"/>
          </a:xfrm>
          <a:prstGeom prst="rect">
            <a:avLst/>
          </a:prstGeom>
          <a:noFill/>
          <a:ln/>
        </p:spPr>
        <p:txBody>
          <a:bodyPr wrap="none" lIns="0" tIns="0" rIns="0" bIns="0" rtlCol="0" anchor="t"/>
          <a:lstStyle/>
          <a:p>
            <a:pPr marL="0" indent="0" algn="ctr">
              <a:lnSpc>
                <a:spcPts val="2400"/>
              </a:lnSpc>
              <a:buNone/>
            </a:pPr>
            <a:r>
              <a:rPr lang="en-US" sz="2400" dirty="0">
                <a:solidFill>
                  <a:srgbClr val="2C2821"/>
                </a:solidFill>
                <a:latin typeface="Alice" pitchFamily="34" charset="0"/>
                <a:ea typeface="Alice" pitchFamily="34" charset="-122"/>
                <a:cs typeface="Alice" pitchFamily="34" charset="-120"/>
              </a:rPr>
              <a:t>3</a:t>
            </a:r>
            <a:endParaRPr lang="en-US" sz="2400" dirty="0"/>
          </a:p>
        </p:txBody>
      </p:sp>
      <p:sp>
        <p:nvSpPr>
          <p:cNvPr id="14" name="Text 11"/>
          <p:cNvSpPr/>
          <p:nvPr/>
        </p:nvSpPr>
        <p:spPr>
          <a:xfrm>
            <a:off x="10314861" y="4449961"/>
            <a:ext cx="2551748" cy="318849"/>
          </a:xfrm>
          <a:prstGeom prst="rect">
            <a:avLst/>
          </a:prstGeom>
          <a:noFill/>
          <a:ln/>
        </p:spPr>
        <p:txBody>
          <a:bodyPr wrap="none" lIns="0" tIns="0" rIns="0" bIns="0" rtlCol="0" anchor="t"/>
          <a:lstStyle/>
          <a:p>
            <a:pPr marL="0" indent="0" algn="l">
              <a:lnSpc>
                <a:spcPts val="2500"/>
              </a:lnSpc>
              <a:buNone/>
            </a:pPr>
            <a:r>
              <a:rPr lang="en-US" sz="2000" dirty="0">
                <a:solidFill>
                  <a:srgbClr val="2C2821"/>
                </a:solidFill>
                <a:latin typeface="Alice" pitchFamily="34" charset="0"/>
                <a:ea typeface="Alice" pitchFamily="34" charset="-122"/>
                <a:cs typeface="Alice" pitchFamily="34" charset="-120"/>
              </a:rPr>
              <a:t>Project Goal</a:t>
            </a:r>
            <a:endParaRPr lang="en-US" sz="2000" dirty="0"/>
          </a:p>
        </p:txBody>
      </p:sp>
      <p:sp>
        <p:nvSpPr>
          <p:cNvPr id="15" name="Text 12"/>
          <p:cNvSpPr/>
          <p:nvPr/>
        </p:nvSpPr>
        <p:spPr>
          <a:xfrm>
            <a:off x="10314861" y="4891207"/>
            <a:ext cx="3601164" cy="1960245"/>
          </a:xfrm>
          <a:prstGeom prst="rect">
            <a:avLst/>
          </a:prstGeom>
          <a:noFill/>
          <a:ln/>
        </p:spPr>
        <p:txBody>
          <a:bodyPr wrap="square" lIns="0" tIns="0" rIns="0" bIns="0" rtlCol="0" anchor="t"/>
          <a:lstStyle/>
          <a:p>
            <a:pPr marL="0" indent="0" algn="l">
              <a:lnSpc>
                <a:spcPts val="2550"/>
              </a:lnSpc>
              <a:buNone/>
            </a:pPr>
            <a:r>
              <a:rPr lang="en-US" sz="1600" dirty="0">
                <a:solidFill>
                  <a:srgbClr val="2C2821"/>
                </a:solidFill>
                <a:latin typeface="Lora" pitchFamily="34" charset="0"/>
                <a:ea typeface="Lora" pitchFamily="34" charset="-122"/>
                <a:cs typeface="Lora" pitchFamily="34" charset="-120"/>
              </a:rPr>
              <a:t>Build a lead scoring model that assigns a score to each lead, indicating the likelihood of conversion. This will help the sales team prioritize leads with higher conversion probability.</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712119"/>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233E32"/>
                </a:solidFill>
                <a:latin typeface="Alice" pitchFamily="34" charset="0"/>
                <a:ea typeface="Alice" pitchFamily="34" charset="-122"/>
                <a:cs typeface="Alice" pitchFamily="34" charset="-120"/>
              </a:rPr>
              <a:t>Dataset Description</a:t>
            </a:r>
            <a:endParaRPr lang="en-US" sz="4450" dirty="0"/>
          </a:p>
        </p:txBody>
      </p:sp>
      <p:sp>
        <p:nvSpPr>
          <p:cNvPr id="3" name="Text 1"/>
          <p:cNvSpPr/>
          <p:nvPr/>
        </p:nvSpPr>
        <p:spPr>
          <a:xfrm>
            <a:off x="793790" y="298787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33E32"/>
                </a:solidFill>
                <a:latin typeface="Alice" pitchFamily="34" charset="0"/>
                <a:ea typeface="Alice" pitchFamily="34" charset="-122"/>
                <a:cs typeface="Alice" pitchFamily="34" charset="-120"/>
              </a:rPr>
              <a:t>Dataset Size</a:t>
            </a:r>
            <a:endParaRPr lang="en-US" sz="2200" dirty="0"/>
          </a:p>
        </p:txBody>
      </p:sp>
      <p:sp>
        <p:nvSpPr>
          <p:cNvPr id="4" name="Text 2"/>
          <p:cNvSpPr/>
          <p:nvPr/>
        </p:nvSpPr>
        <p:spPr>
          <a:xfrm>
            <a:off x="793790" y="3569018"/>
            <a:ext cx="6244709" cy="1451610"/>
          </a:xfrm>
          <a:prstGeom prst="rect">
            <a:avLst/>
          </a:prstGeom>
          <a:noFill/>
          <a:ln/>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The initial dataset contained 9,240 leads with 37 variables, including both categorical and numerical features. After cleaning, we retained approximately 69% of the original data (6,373 records).</a:t>
            </a:r>
            <a:endParaRPr lang="en-US" sz="1750" dirty="0"/>
          </a:p>
        </p:txBody>
      </p:sp>
      <p:sp>
        <p:nvSpPr>
          <p:cNvPr id="5" name="Text 3"/>
          <p:cNvSpPr/>
          <p:nvPr/>
        </p:nvSpPr>
        <p:spPr>
          <a:xfrm>
            <a:off x="793790" y="5224701"/>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The target variable is "Converted," which indicates whether a lead eventually became a paying customer (1) or not (0).</a:t>
            </a:r>
            <a:endParaRPr lang="en-US" sz="1750" dirty="0"/>
          </a:p>
        </p:txBody>
      </p:sp>
      <p:sp>
        <p:nvSpPr>
          <p:cNvPr id="6" name="Text 4"/>
          <p:cNvSpPr/>
          <p:nvPr/>
        </p:nvSpPr>
        <p:spPr>
          <a:xfrm>
            <a:off x="7599521" y="298787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33E32"/>
                </a:solidFill>
                <a:latin typeface="Alice" pitchFamily="34" charset="0"/>
                <a:ea typeface="Alice" pitchFamily="34" charset="-122"/>
                <a:cs typeface="Alice" pitchFamily="34" charset="-120"/>
              </a:rPr>
              <a:t>Key Variables</a:t>
            </a:r>
            <a:endParaRPr lang="en-US" sz="2200" dirty="0"/>
          </a:p>
        </p:txBody>
      </p:sp>
      <p:sp>
        <p:nvSpPr>
          <p:cNvPr id="7" name="Text 5"/>
          <p:cNvSpPr/>
          <p:nvPr/>
        </p:nvSpPr>
        <p:spPr>
          <a:xfrm>
            <a:off x="7599521" y="3569018"/>
            <a:ext cx="6244709" cy="1451610"/>
          </a:xfrm>
          <a:prstGeom prst="rect">
            <a:avLst/>
          </a:prstGeom>
          <a:noFill/>
          <a:ln/>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The dataset includes lead source information, engagement metrics (time spent on website, total visits), lead details (occupation, specialization), and interaction history (last activity, notable actions).</a:t>
            </a:r>
            <a:endParaRPr lang="en-US" sz="1750" dirty="0"/>
          </a:p>
        </p:txBody>
      </p:sp>
      <p:sp>
        <p:nvSpPr>
          <p:cNvPr id="8" name="Text 6"/>
          <p:cNvSpPr/>
          <p:nvPr/>
        </p:nvSpPr>
        <p:spPr>
          <a:xfrm>
            <a:off x="7599521" y="5224701"/>
            <a:ext cx="6244709" cy="1088708"/>
          </a:xfrm>
          <a:prstGeom prst="rect">
            <a:avLst/>
          </a:prstGeom>
          <a:noFill/>
          <a:ln/>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We also derived new metrics like average time per visit and average time per page view to better understand user engagement patterns.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74502" y="783074"/>
            <a:ext cx="9731335" cy="691515"/>
          </a:xfrm>
          <a:prstGeom prst="rect">
            <a:avLst/>
          </a:prstGeom>
          <a:noFill/>
          <a:ln/>
        </p:spPr>
        <p:txBody>
          <a:bodyPr wrap="none" lIns="0" tIns="0" rIns="0" bIns="0" rtlCol="0" anchor="t"/>
          <a:lstStyle/>
          <a:p>
            <a:pPr marL="0" indent="0" algn="l">
              <a:lnSpc>
                <a:spcPts val="5400"/>
              </a:lnSpc>
              <a:buNone/>
            </a:pPr>
            <a:r>
              <a:rPr lang="en-US" sz="4350" dirty="0">
                <a:solidFill>
                  <a:srgbClr val="233E32"/>
                </a:solidFill>
                <a:latin typeface="Alice" pitchFamily="34" charset="0"/>
                <a:ea typeface="Alice" pitchFamily="34" charset="-122"/>
                <a:cs typeface="Alice" pitchFamily="34" charset="-120"/>
              </a:rPr>
              <a:t>Data Cleaning: Handling Missing Values</a:t>
            </a:r>
            <a:endParaRPr lang="en-US" sz="4350" dirty="0"/>
          </a:p>
        </p:txBody>
      </p:sp>
      <p:sp>
        <p:nvSpPr>
          <p:cNvPr id="3" name="Text 1"/>
          <p:cNvSpPr/>
          <p:nvPr/>
        </p:nvSpPr>
        <p:spPr>
          <a:xfrm>
            <a:off x="1239798" y="1917144"/>
            <a:ext cx="3510201" cy="345638"/>
          </a:xfrm>
          <a:prstGeom prst="rect">
            <a:avLst/>
          </a:prstGeom>
          <a:noFill/>
          <a:ln/>
        </p:spPr>
        <p:txBody>
          <a:bodyPr wrap="none" lIns="0" tIns="0" rIns="0" bIns="0" rtlCol="0" anchor="t"/>
          <a:lstStyle/>
          <a:p>
            <a:pPr marL="0" indent="0" algn="r">
              <a:lnSpc>
                <a:spcPts val="2700"/>
              </a:lnSpc>
              <a:buNone/>
            </a:pPr>
            <a:r>
              <a:rPr lang="en-US" sz="2150" dirty="0">
                <a:solidFill>
                  <a:srgbClr val="2C2821"/>
                </a:solidFill>
                <a:latin typeface="Alice" pitchFamily="34" charset="0"/>
                <a:ea typeface="Alice" pitchFamily="34" charset="-122"/>
                <a:cs typeface="Alice" pitchFamily="34" charset="-120"/>
              </a:rPr>
              <a:t>Step 1: Identify Missing Data</a:t>
            </a:r>
            <a:endParaRPr lang="en-US" sz="2150" dirty="0"/>
          </a:p>
        </p:txBody>
      </p:sp>
      <p:sp>
        <p:nvSpPr>
          <p:cNvPr id="4" name="Text 2"/>
          <p:cNvSpPr/>
          <p:nvPr/>
        </p:nvSpPr>
        <p:spPr>
          <a:xfrm>
            <a:off x="774502" y="2395538"/>
            <a:ext cx="3975497" cy="1770459"/>
          </a:xfrm>
          <a:prstGeom prst="rect">
            <a:avLst/>
          </a:prstGeom>
          <a:noFill/>
          <a:ln/>
        </p:spPr>
        <p:txBody>
          <a:bodyPr wrap="square" lIns="0" tIns="0" rIns="0" bIns="0" rtlCol="0" anchor="t"/>
          <a:lstStyle/>
          <a:p>
            <a:pPr marL="0" indent="0" algn="r">
              <a:lnSpc>
                <a:spcPts val="2750"/>
              </a:lnSpc>
              <a:buNone/>
            </a:pPr>
            <a:r>
              <a:rPr lang="en-US" sz="1700" dirty="0">
                <a:solidFill>
                  <a:srgbClr val="2C2821"/>
                </a:solidFill>
                <a:latin typeface="Lora" pitchFamily="34" charset="0"/>
                <a:ea typeface="Lora" pitchFamily="34" charset="-122"/>
                <a:cs typeface="Lora" pitchFamily="34" charset="-120"/>
              </a:rPr>
              <a:t>Several columns had significant missing values. For example, "Lead Quality" had 51.6% missing values, while "Asymmetrique Activity Index" had 45.6% missing values.</a:t>
            </a:r>
            <a:endParaRPr lang="en-US" sz="1700" dirty="0"/>
          </a:p>
        </p:txBody>
      </p:sp>
      <p:pic>
        <p:nvPicPr>
          <p:cNvPr id="5" name="Image 0" descr="preencoded.png"/>
          <p:cNvPicPr>
            <a:picLocks noChangeAspect="1"/>
          </p:cNvPicPr>
          <p:nvPr/>
        </p:nvPicPr>
        <p:blipFill>
          <a:blip r:embed="rId3"/>
          <a:stretch>
            <a:fillRect/>
          </a:stretch>
        </p:blipFill>
        <p:spPr>
          <a:xfrm>
            <a:off x="5081826" y="2448401"/>
            <a:ext cx="4466749" cy="4466749"/>
          </a:xfrm>
          <a:prstGeom prst="rect">
            <a:avLst/>
          </a:prstGeom>
        </p:spPr>
      </p:pic>
      <p:sp>
        <p:nvSpPr>
          <p:cNvPr id="6" name="Text 3"/>
          <p:cNvSpPr/>
          <p:nvPr/>
        </p:nvSpPr>
        <p:spPr>
          <a:xfrm>
            <a:off x="6044089" y="3369350"/>
            <a:ext cx="331113" cy="413861"/>
          </a:xfrm>
          <a:prstGeom prst="rect">
            <a:avLst/>
          </a:prstGeom>
          <a:noFill/>
          <a:ln/>
        </p:spPr>
        <p:txBody>
          <a:bodyPr wrap="none" lIns="0" tIns="0" rIns="0" bIns="0" rtlCol="0" anchor="t"/>
          <a:lstStyle/>
          <a:p>
            <a:pPr marL="0" indent="0" algn="l">
              <a:lnSpc>
                <a:spcPts val="4150"/>
              </a:lnSpc>
              <a:buNone/>
            </a:pPr>
            <a:r>
              <a:rPr lang="en-US" sz="2600" dirty="0">
                <a:solidFill>
                  <a:srgbClr val="2C2821"/>
                </a:solidFill>
                <a:latin typeface="Alice" pitchFamily="34" charset="0"/>
                <a:ea typeface="Alice" pitchFamily="34" charset="-122"/>
                <a:cs typeface="Alice" pitchFamily="34" charset="-120"/>
              </a:rPr>
              <a:t>1</a:t>
            </a:r>
            <a:endParaRPr lang="en-US" sz="2600" dirty="0"/>
          </a:p>
        </p:txBody>
      </p:sp>
      <p:sp>
        <p:nvSpPr>
          <p:cNvPr id="7" name="Text 4"/>
          <p:cNvSpPr/>
          <p:nvPr/>
        </p:nvSpPr>
        <p:spPr>
          <a:xfrm>
            <a:off x="9880402" y="1921312"/>
            <a:ext cx="3975497" cy="691277"/>
          </a:xfrm>
          <a:prstGeom prst="rect">
            <a:avLst/>
          </a:prstGeom>
          <a:noFill/>
          <a:ln/>
        </p:spPr>
        <p:txBody>
          <a:bodyPr wrap="square" lIns="0" tIns="0" rIns="0" bIns="0" rtlCol="0" anchor="t"/>
          <a:lstStyle/>
          <a:p>
            <a:pPr marL="0" indent="0" algn="l">
              <a:lnSpc>
                <a:spcPts val="2700"/>
              </a:lnSpc>
              <a:buNone/>
            </a:pPr>
            <a:r>
              <a:rPr lang="en-US" sz="2150" dirty="0">
                <a:solidFill>
                  <a:srgbClr val="2C2821"/>
                </a:solidFill>
                <a:latin typeface="Alice" pitchFamily="34" charset="0"/>
                <a:ea typeface="Alice" pitchFamily="34" charset="-122"/>
                <a:cs typeface="Alice" pitchFamily="34" charset="-120"/>
              </a:rPr>
              <a:t>Step 2: Remove Low-Value Columns</a:t>
            </a:r>
            <a:endParaRPr lang="en-US" sz="2150" dirty="0"/>
          </a:p>
        </p:txBody>
      </p:sp>
      <p:sp>
        <p:nvSpPr>
          <p:cNvPr id="8" name="Text 5"/>
          <p:cNvSpPr/>
          <p:nvPr/>
        </p:nvSpPr>
        <p:spPr>
          <a:xfrm>
            <a:off x="9880402" y="2745343"/>
            <a:ext cx="3975497" cy="1416368"/>
          </a:xfrm>
          <a:prstGeom prst="rect">
            <a:avLst/>
          </a:prstGeom>
          <a:noFill/>
          <a:ln/>
        </p:spPr>
        <p:txBody>
          <a:bodyPr wrap="square" lIns="0" tIns="0" rIns="0" bIns="0" rtlCol="0" anchor="t"/>
          <a:lstStyle/>
          <a:p>
            <a:pPr marL="0" indent="0" algn="l">
              <a:lnSpc>
                <a:spcPts val="2750"/>
              </a:lnSpc>
              <a:buNone/>
            </a:pPr>
            <a:r>
              <a:rPr lang="en-US" sz="1700" dirty="0">
                <a:solidFill>
                  <a:srgbClr val="2C2821"/>
                </a:solidFill>
                <a:latin typeface="Lora" pitchFamily="34" charset="0"/>
                <a:ea typeface="Lora" pitchFamily="34" charset="-122"/>
                <a:cs typeface="Lora" pitchFamily="34" charset="-120"/>
              </a:rPr>
              <a:t>Columns with over 3,000 missing values (&gt;32% of the dataset) were dropped as they provided insufficient information for meaningful analysis.</a:t>
            </a:r>
            <a:endParaRPr lang="en-US" sz="1700" dirty="0"/>
          </a:p>
        </p:txBody>
      </p:sp>
      <p:pic>
        <p:nvPicPr>
          <p:cNvPr id="9" name="Image 1" descr="preencoded.png"/>
          <p:cNvPicPr>
            <a:picLocks noChangeAspect="1"/>
          </p:cNvPicPr>
          <p:nvPr/>
        </p:nvPicPr>
        <p:blipFill>
          <a:blip r:embed="rId4"/>
          <a:stretch>
            <a:fillRect/>
          </a:stretch>
        </p:blipFill>
        <p:spPr>
          <a:xfrm>
            <a:off x="5081826" y="2448401"/>
            <a:ext cx="4466749" cy="4466749"/>
          </a:xfrm>
          <a:prstGeom prst="rect">
            <a:avLst/>
          </a:prstGeom>
        </p:spPr>
      </p:pic>
      <p:sp>
        <p:nvSpPr>
          <p:cNvPr id="10" name="Text 6"/>
          <p:cNvSpPr/>
          <p:nvPr/>
        </p:nvSpPr>
        <p:spPr>
          <a:xfrm>
            <a:off x="8254960" y="3369350"/>
            <a:ext cx="331113" cy="413861"/>
          </a:xfrm>
          <a:prstGeom prst="rect">
            <a:avLst/>
          </a:prstGeom>
          <a:noFill/>
          <a:ln/>
        </p:spPr>
        <p:txBody>
          <a:bodyPr wrap="none" lIns="0" tIns="0" rIns="0" bIns="0" rtlCol="0" anchor="t"/>
          <a:lstStyle/>
          <a:p>
            <a:pPr marL="0" indent="0" algn="l">
              <a:lnSpc>
                <a:spcPts val="4150"/>
              </a:lnSpc>
              <a:buNone/>
            </a:pPr>
            <a:r>
              <a:rPr lang="en-US" sz="2600" dirty="0">
                <a:solidFill>
                  <a:srgbClr val="2C2821"/>
                </a:solidFill>
                <a:latin typeface="Alice" pitchFamily="34" charset="0"/>
                <a:ea typeface="Alice" pitchFamily="34" charset="-122"/>
                <a:cs typeface="Alice" pitchFamily="34" charset="-120"/>
              </a:rPr>
              <a:t>2</a:t>
            </a:r>
            <a:endParaRPr lang="en-US" sz="2600" dirty="0"/>
          </a:p>
        </p:txBody>
      </p:sp>
      <p:sp>
        <p:nvSpPr>
          <p:cNvPr id="11" name="Text 7"/>
          <p:cNvSpPr/>
          <p:nvPr/>
        </p:nvSpPr>
        <p:spPr>
          <a:xfrm>
            <a:off x="9880402" y="4497824"/>
            <a:ext cx="3975497" cy="691277"/>
          </a:xfrm>
          <a:prstGeom prst="rect">
            <a:avLst/>
          </a:prstGeom>
          <a:noFill/>
          <a:ln/>
        </p:spPr>
        <p:txBody>
          <a:bodyPr wrap="square" lIns="0" tIns="0" rIns="0" bIns="0" rtlCol="0" anchor="t"/>
          <a:lstStyle/>
          <a:p>
            <a:pPr marL="0" indent="0" algn="l">
              <a:lnSpc>
                <a:spcPts val="2700"/>
              </a:lnSpc>
              <a:buNone/>
            </a:pPr>
            <a:r>
              <a:rPr lang="en-US" sz="2150" dirty="0">
                <a:solidFill>
                  <a:srgbClr val="2C2821"/>
                </a:solidFill>
                <a:latin typeface="Alice" pitchFamily="34" charset="0"/>
                <a:ea typeface="Alice" pitchFamily="34" charset="-122"/>
                <a:cs typeface="Alice" pitchFamily="34" charset="-120"/>
              </a:rPr>
              <a:t>Step 3: Address Remaining Nulls</a:t>
            </a:r>
            <a:endParaRPr lang="en-US" sz="2150" dirty="0"/>
          </a:p>
        </p:txBody>
      </p:sp>
      <p:sp>
        <p:nvSpPr>
          <p:cNvPr id="12" name="Text 8"/>
          <p:cNvSpPr/>
          <p:nvPr/>
        </p:nvSpPr>
        <p:spPr>
          <a:xfrm>
            <a:off x="9880402" y="5321856"/>
            <a:ext cx="3975497" cy="2124551"/>
          </a:xfrm>
          <a:prstGeom prst="rect">
            <a:avLst/>
          </a:prstGeom>
          <a:noFill/>
          <a:ln/>
        </p:spPr>
        <p:txBody>
          <a:bodyPr wrap="square" lIns="0" tIns="0" rIns="0" bIns="0" rtlCol="0" anchor="t"/>
          <a:lstStyle/>
          <a:p>
            <a:pPr marL="0" indent="0" algn="l">
              <a:lnSpc>
                <a:spcPts val="2750"/>
              </a:lnSpc>
              <a:buNone/>
            </a:pPr>
            <a:r>
              <a:rPr lang="en-US" sz="1700" dirty="0">
                <a:solidFill>
                  <a:srgbClr val="2C2821"/>
                </a:solidFill>
                <a:latin typeface="Lora" pitchFamily="34" charset="0"/>
                <a:ea typeface="Lora" pitchFamily="34" charset="-122"/>
                <a:cs typeface="Lora" pitchFamily="34" charset="-120"/>
              </a:rPr>
              <a:t>For key variables with fewer missing values, we removed the specific rows with nulls rather than losing the entire feature. This balanced data completeness with information retention.</a:t>
            </a:r>
            <a:endParaRPr lang="en-US" sz="1700" dirty="0"/>
          </a:p>
        </p:txBody>
      </p:sp>
      <p:pic>
        <p:nvPicPr>
          <p:cNvPr id="13" name="Image 2" descr="preencoded.png"/>
          <p:cNvPicPr>
            <a:picLocks noChangeAspect="1"/>
          </p:cNvPicPr>
          <p:nvPr/>
        </p:nvPicPr>
        <p:blipFill>
          <a:blip r:embed="rId5"/>
          <a:stretch>
            <a:fillRect/>
          </a:stretch>
        </p:blipFill>
        <p:spPr>
          <a:xfrm>
            <a:off x="5081826" y="2448401"/>
            <a:ext cx="4466749" cy="4466749"/>
          </a:xfrm>
          <a:prstGeom prst="rect">
            <a:avLst/>
          </a:prstGeom>
        </p:spPr>
      </p:pic>
      <p:sp>
        <p:nvSpPr>
          <p:cNvPr id="14" name="Text 9"/>
          <p:cNvSpPr/>
          <p:nvPr/>
        </p:nvSpPr>
        <p:spPr>
          <a:xfrm>
            <a:off x="8254960" y="5580221"/>
            <a:ext cx="331113" cy="413861"/>
          </a:xfrm>
          <a:prstGeom prst="rect">
            <a:avLst/>
          </a:prstGeom>
          <a:noFill/>
          <a:ln/>
        </p:spPr>
        <p:txBody>
          <a:bodyPr wrap="none" lIns="0" tIns="0" rIns="0" bIns="0" rtlCol="0" anchor="t"/>
          <a:lstStyle/>
          <a:p>
            <a:pPr marL="0" indent="0" algn="l">
              <a:lnSpc>
                <a:spcPts val="4150"/>
              </a:lnSpc>
              <a:buNone/>
            </a:pPr>
            <a:r>
              <a:rPr lang="en-US" sz="2600" dirty="0">
                <a:solidFill>
                  <a:srgbClr val="2C2821"/>
                </a:solidFill>
                <a:latin typeface="Alice" pitchFamily="34" charset="0"/>
                <a:ea typeface="Alice" pitchFamily="34" charset="-122"/>
                <a:cs typeface="Alice" pitchFamily="34" charset="-120"/>
              </a:rPr>
              <a:t>3</a:t>
            </a:r>
            <a:endParaRPr lang="en-US" sz="2600" dirty="0"/>
          </a:p>
        </p:txBody>
      </p:sp>
      <p:sp>
        <p:nvSpPr>
          <p:cNvPr id="15" name="Text 10"/>
          <p:cNvSpPr/>
          <p:nvPr/>
        </p:nvSpPr>
        <p:spPr>
          <a:xfrm>
            <a:off x="1248132" y="4847630"/>
            <a:ext cx="3501866" cy="345638"/>
          </a:xfrm>
          <a:prstGeom prst="rect">
            <a:avLst/>
          </a:prstGeom>
          <a:noFill/>
          <a:ln/>
        </p:spPr>
        <p:txBody>
          <a:bodyPr wrap="none" lIns="0" tIns="0" rIns="0" bIns="0" rtlCol="0" anchor="t"/>
          <a:lstStyle/>
          <a:p>
            <a:pPr marL="0" indent="0" algn="r">
              <a:lnSpc>
                <a:spcPts val="2700"/>
              </a:lnSpc>
              <a:buNone/>
            </a:pPr>
            <a:r>
              <a:rPr lang="en-US" sz="2150" dirty="0">
                <a:solidFill>
                  <a:srgbClr val="2C2821"/>
                </a:solidFill>
                <a:latin typeface="Alice" pitchFamily="34" charset="0"/>
                <a:ea typeface="Alice" pitchFamily="34" charset="-122"/>
                <a:cs typeface="Alice" pitchFamily="34" charset="-120"/>
              </a:rPr>
              <a:t>Step 4: Handle 'Select' Values</a:t>
            </a:r>
            <a:endParaRPr lang="en-US" sz="2150" dirty="0"/>
          </a:p>
        </p:txBody>
      </p:sp>
      <p:sp>
        <p:nvSpPr>
          <p:cNvPr id="16" name="Text 11"/>
          <p:cNvSpPr/>
          <p:nvPr/>
        </p:nvSpPr>
        <p:spPr>
          <a:xfrm>
            <a:off x="774502" y="5326023"/>
            <a:ext cx="3975497" cy="1770459"/>
          </a:xfrm>
          <a:prstGeom prst="rect">
            <a:avLst/>
          </a:prstGeom>
          <a:noFill/>
          <a:ln/>
        </p:spPr>
        <p:txBody>
          <a:bodyPr wrap="square" lIns="0" tIns="0" rIns="0" bIns="0" rtlCol="0" anchor="t"/>
          <a:lstStyle/>
          <a:p>
            <a:pPr marL="0" indent="0" algn="r">
              <a:lnSpc>
                <a:spcPts val="2750"/>
              </a:lnSpc>
              <a:buNone/>
            </a:pPr>
            <a:r>
              <a:rPr lang="en-US" sz="1700" dirty="0">
                <a:solidFill>
                  <a:srgbClr val="2C2821"/>
                </a:solidFill>
                <a:latin typeface="Lora" pitchFamily="34" charset="0"/>
                <a:ea typeface="Lora" pitchFamily="34" charset="-122"/>
                <a:cs typeface="Lora" pitchFamily="34" charset="-120"/>
              </a:rPr>
              <a:t>Many categorical variables contained 'Select' as a value, indicating no selection was made. These were treated as missing values during the analysis.</a:t>
            </a:r>
            <a:endParaRPr lang="en-US" sz="1700" dirty="0"/>
          </a:p>
        </p:txBody>
      </p:sp>
      <p:pic>
        <p:nvPicPr>
          <p:cNvPr id="17" name="Image 3" descr="preencoded.png"/>
          <p:cNvPicPr>
            <a:picLocks noChangeAspect="1"/>
          </p:cNvPicPr>
          <p:nvPr/>
        </p:nvPicPr>
        <p:blipFill>
          <a:blip r:embed="rId6"/>
          <a:stretch>
            <a:fillRect/>
          </a:stretch>
        </p:blipFill>
        <p:spPr>
          <a:xfrm>
            <a:off x="5081826" y="2448401"/>
            <a:ext cx="4466749" cy="4466749"/>
          </a:xfrm>
          <a:prstGeom prst="rect">
            <a:avLst/>
          </a:prstGeom>
        </p:spPr>
      </p:pic>
      <p:sp>
        <p:nvSpPr>
          <p:cNvPr id="18" name="Text 12"/>
          <p:cNvSpPr/>
          <p:nvPr/>
        </p:nvSpPr>
        <p:spPr>
          <a:xfrm>
            <a:off x="6044089" y="5580221"/>
            <a:ext cx="331113" cy="413861"/>
          </a:xfrm>
          <a:prstGeom prst="rect">
            <a:avLst/>
          </a:prstGeom>
          <a:noFill/>
          <a:ln/>
        </p:spPr>
        <p:txBody>
          <a:bodyPr wrap="none" lIns="0" tIns="0" rIns="0" bIns="0" rtlCol="0" anchor="t"/>
          <a:lstStyle/>
          <a:p>
            <a:pPr marL="0" indent="0" algn="l">
              <a:lnSpc>
                <a:spcPts val="4150"/>
              </a:lnSpc>
              <a:buNone/>
            </a:pPr>
            <a:r>
              <a:rPr lang="en-US" sz="2600" dirty="0">
                <a:solidFill>
                  <a:srgbClr val="2C2821"/>
                </a:solidFill>
                <a:latin typeface="Alice" pitchFamily="34" charset="0"/>
                <a:ea typeface="Alice" pitchFamily="34" charset="-122"/>
                <a:cs typeface="Alice" pitchFamily="34" charset="-120"/>
              </a:rPr>
              <a:t>4</a:t>
            </a:r>
            <a:endParaRPr lang="en-US"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100858"/>
          </a:xfrm>
          <a:prstGeom prst="rect">
            <a:avLst/>
          </a:prstGeom>
        </p:spPr>
      </p:pic>
      <p:sp>
        <p:nvSpPr>
          <p:cNvPr id="3" name="Text 0"/>
          <p:cNvSpPr/>
          <p:nvPr/>
        </p:nvSpPr>
        <p:spPr>
          <a:xfrm>
            <a:off x="588169" y="2766060"/>
            <a:ext cx="5726192" cy="525185"/>
          </a:xfrm>
          <a:prstGeom prst="rect">
            <a:avLst/>
          </a:prstGeom>
          <a:noFill/>
          <a:ln/>
        </p:spPr>
        <p:txBody>
          <a:bodyPr wrap="none" lIns="0" tIns="0" rIns="0" bIns="0" rtlCol="0" anchor="t"/>
          <a:lstStyle/>
          <a:p>
            <a:pPr marL="0" indent="0" algn="l">
              <a:lnSpc>
                <a:spcPts val="4100"/>
              </a:lnSpc>
              <a:buNone/>
            </a:pPr>
            <a:r>
              <a:rPr lang="en-US" sz="3300" dirty="0">
                <a:solidFill>
                  <a:srgbClr val="233E32"/>
                </a:solidFill>
                <a:latin typeface="Alice" pitchFamily="34" charset="0"/>
                <a:ea typeface="Alice" pitchFamily="34" charset="-122"/>
                <a:cs typeface="Alice" pitchFamily="34" charset="-120"/>
              </a:rPr>
              <a:t>Handling Categorical Variables</a:t>
            </a:r>
            <a:endParaRPr lang="en-US" sz="3300" dirty="0"/>
          </a:p>
        </p:txBody>
      </p:sp>
      <p:sp>
        <p:nvSpPr>
          <p:cNvPr id="4" name="Shape 1"/>
          <p:cNvSpPr/>
          <p:nvPr/>
        </p:nvSpPr>
        <p:spPr>
          <a:xfrm>
            <a:off x="7303770" y="3543300"/>
            <a:ext cx="22860" cy="4021098"/>
          </a:xfrm>
          <a:prstGeom prst="roundRect">
            <a:avLst>
              <a:gd name="adj" fmla="val 110287"/>
            </a:avLst>
          </a:prstGeom>
          <a:solidFill>
            <a:srgbClr val="D6D3CC"/>
          </a:solidFill>
          <a:ln/>
        </p:spPr>
        <p:txBody>
          <a:bodyPr/>
          <a:lstStyle/>
          <a:p>
            <a:endParaRPr lang="en-US"/>
          </a:p>
        </p:txBody>
      </p:sp>
      <p:sp>
        <p:nvSpPr>
          <p:cNvPr id="5" name="Shape 2"/>
          <p:cNvSpPr/>
          <p:nvPr/>
        </p:nvSpPr>
        <p:spPr>
          <a:xfrm>
            <a:off x="6644759" y="3910013"/>
            <a:ext cx="504230" cy="22860"/>
          </a:xfrm>
          <a:prstGeom prst="roundRect">
            <a:avLst>
              <a:gd name="adj" fmla="val 110287"/>
            </a:avLst>
          </a:prstGeom>
          <a:solidFill>
            <a:srgbClr val="D6D3CC"/>
          </a:solidFill>
          <a:ln/>
        </p:spPr>
        <p:txBody>
          <a:bodyPr/>
          <a:lstStyle/>
          <a:p>
            <a:endParaRPr lang="en-US"/>
          </a:p>
        </p:txBody>
      </p:sp>
      <p:sp>
        <p:nvSpPr>
          <p:cNvPr id="6" name="Shape 3"/>
          <p:cNvSpPr/>
          <p:nvPr/>
        </p:nvSpPr>
        <p:spPr>
          <a:xfrm>
            <a:off x="7126129" y="3732371"/>
            <a:ext cx="378143" cy="378143"/>
          </a:xfrm>
          <a:prstGeom prst="roundRect">
            <a:avLst>
              <a:gd name="adj" fmla="val 6667"/>
            </a:avLst>
          </a:prstGeom>
          <a:solidFill>
            <a:srgbClr val="F0EDE6"/>
          </a:solidFill>
          <a:ln/>
        </p:spPr>
        <p:txBody>
          <a:bodyPr/>
          <a:lstStyle/>
          <a:p>
            <a:endParaRPr lang="en-US"/>
          </a:p>
        </p:txBody>
      </p:sp>
      <p:sp>
        <p:nvSpPr>
          <p:cNvPr id="7" name="Text 4"/>
          <p:cNvSpPr/>
          <p:nvPr/>
        </p:nvSpPr>
        <p:spPr>
          <a:xfrm>
            <a:off x="7189172" y="3763923"/>
            <a:ext cx="252055" cy="315039"/>
          </a:xfrm>
          <a:prstGeom prst="rect">
            <a:avLst/>
          </a:prstGeom>
          <a:noFill/>
          <a:ln/>
        </p:spPr>
        <p:txBody>
          <a:bodyPr wrap="none" lIns="0" tIns="0" rIns="0" bIns="0" rtlCol="0" anchor="t"/>
          <a:lstStyle/>
          <a:p>
            <a:pPr marL="0" indent="0" algn="ctr">
              <a:lnSpc>
                <a:spcPts val="1950"/>
              </a:lnSpc>
              <a:buNone/>
            </a:pPr>
            <a:r>
              <a:rPr lang="en-US" sz="1950" dirty="0">
                <a:solidFill>
                  <a:srgbClr val="2C2821"/>
                </a:solidFill>
                <a:latin typeface="Alice" pitchFamily="34" charset="0"/>
                <a:ea typeface="Alice" pitchFamily="34" charset="-122"/>
                <a:cs typeface="Alice" pitchFamily="34" charset="-120"/>
              </a:rPr>
              <a:t>1</a:t>
            </a:r>
            <a:endParaRPr lang="en-US" sz="1950" dirty="0"/>
          </a:p>
        </p:txBody>
      </p:sp>
      <p:sp>
        <p:nvSpPr>
          <p:cNvPr id="8" name="Text 5"/>
          <p:cNvSpPr/>
          <p:nvPr/>
        </p:nvSpPr>
        <p:spPr>
          <a:xfrm>
            <a:off x="4373999" y="3711297"/>
            <a:ext cx="2100858" cy="262652"/>
          </a:xfrm>
          <a:prstGeom prst="rect">
            <a:avLst/>
          </a:prstGeom>
          <a:noFill/>
          <a:ln/>
        </p:spPr>
        <p:txBody>
          <a:bodyPr wrap="none" lIns="0" tIns="0" rIns="0" bIns="0" rtlCol="0" anchor="t"/>
          <a:lstStyle/>
          <a:p>
            <a:pPr marL="0" indent="0" algn="r">
              <a:lnSpc>
                <a:spcPts val="2050"/>
              </a:lnSpc>
              <a:buNone/>
            </a:pPr>
            <a:r>
              <a:rPr lang="en-US" sz="1650" dirty="0">
                <a:solidFill>
                  <a:srgbClr val="2C2821"/>
                </a:solidFill>
                <a:latin typeface="Alice" pitchFamily="34" charset="0"/>
                <a:ea typeface="Alice" pitchFamily="34" charset="-122"/>
                <a:cs typeface="Alice" pitchFamily="34" charset="-120"/>
              </a:rPr>
              <a:t>Identification</a:t>
            </a:r>
            <a:endParaRPr lang="en-US" sz="1650" dirty="0"/>
          </a:p>
        </p:txBody>
      </p:sp>
      <p:sp>
        <p:nvSpPr>
          <p:cNvPr id="9" name="Text 6"/>
          <p:cNvSpPr/>
          <p:nvPr/>
        </p:nvSpPr>
        <p:spPr>
          <a:xfrm>
            <a:off x="588169" y="4074795"/>
            <a:ext cx="5886688" cy="806887"/>
          </a:xfrm>
          <a:prstGeom prst="rect">
            <a:avLst/>
          </a:prstGeom>
          <a:noFill/>
          <a:ln/>
        </p:spPr>
        <p:txBody>
          <a:bodyPr wrap="square" lIns="0" tIns="0" rIns="0" bIns="0" rtlCol="0" anchor="t"/>
          <a:lstStyle/>
          <a:p>
            <a:pPr marL="0" indent="0" algn="r">
              <a:lnSpc>
                <a:spcPts val="2100"/>
              </a:lnSpc>
              <a:buNone/>
            </a:pPr>
            <a:r>
              <a:rPr lang="en-US" sz="1300" dirty="0">
                <a:solidFill>
                  <a:srgbClr val="2C2821"/>
                </a:solidFill>
                <a:latin typeface="Lora" pitchFamily="34" charset="0"/>
                <a:ea typeface="Lora" pitchFamily="34" charset="-122"/>
                <a:cs typeface="Lora" pitchFamily="34" charset="-120"/>
              </a:rPr>
              <a:t>We identified all object-type columns in the dataset that needed to be converted to numerical format for modeling. This included variables like Lead Origin, Lead Source, and Specialization.</a:t>
            </a:r>
            <a:endParaRPr lang="en-US" sz="1300" dirty="0"/>
          </a:p>
        </p:txBody>
      </p:sp>
      <p:sp>
        <p:nvSpPr>
          <p:cNvPr id="10" name="Shape 7"/>
          <p:cNvSpPr/>
          <p:nvPr/>
        </p:nvSpPr>
        <p:spPr>
          <a:xfrm>
            <a:off x="7481411" y="4750237"/>
            <a:ext cx="504230" cy="22860"/>
          </a:xfrm>
          <a:prstGeom prst="roundRect">
            <a:avLst>
              <a:gd name="adj" fmla="val 110287"/>
            </a:avLst>
          </a:prstGeom>
          <a:solidFill>
            <a:srgbClr val="D6D3CC"/>
          </a:solidFill>
          <a:ln/>
        </p:spPr>
        <p:txBody>
          <a:bodyPr/>
          <a:lstStyle/>
          <a:p>
            <a:endParaRPr lang="en-US"/>
          </a:p>
        </p:txBody>
      </p:sp>
      <p:sp>
        <p:nvSpPr>
          <p:cNvPr id="11" name="Shape 8"/>
          <p:cNvSpPr/>
          <p:nvPr/>
        </p:nvSpPr>
        <p:spPr>
          <a:xfrm>
            <a:off x="7126129" y="4572595"/>
            <a:ext cx="378143" cy="378143"/>
          </a:xfrm>
          <a:prstGeom prst="roundRect">
            <a:avLst>
              <a:gd name="adj" fmla="val 6667"/>
            </a:avLst>
          </a:prstGeom>
          <a:solidFill>
            <a:srgbClr val="F0EDE6"/>
          </a:solidFill>
          <a:ln/>
        </p:spPr>
        <p:txBody>
          <a:bodyPr/>
          <a:lstStyle/>
          <a:p>
            <a:endParaRPr lang="en-US"/>
          </a:p>
        </p:txBody>
      </p:sp>
      <p:sp>
        <p:nvSpPr>
          <p:cNvPr id="12" name="Text 9"/>
          <p:cNvSpPr/>
          <p:nvPr/>
        </p:nvSpPr>
        <p:spPr>
          <a:xfrm>
            <a:off x="7189172" y="4604147"/>
            <a:ext cx="252055" cy="315039"/>
          </a:xfrm>
          <a:prstGeom prst="rect">
            <a:avLst/>
          </a:prstGeom>
          <a:noFill/>
          <a:ln/>
        </p:spPr>
        <p:txBody>
          <a:bodyPr wrap="none" lIns="0" tIns="0" rIns="0" bIns="0" rtlCol="0" anchor="t"/>
          <a:lstStyle/>
          <a:p>
            <a:pPr marL="0" indent="0" algn="ctr">
              <a:lnSpc>
                <a:spcPts val="1950"/>
              </a:lnSpc>
              <a:buNone/>
            </a:pPr>
            <a:r>
              <a:rPr lang="en-US" sz="1950" dirty="0">
                <a:solidFill>
                  <a:srgbClr val="2C2821"/>
                </a:solidFill>
                <a:latin typeface="Alice" pitchFamily="34" charset="0"/>
                <a:ea typeface="Alice" pitchFamily="34" charset="-122"/>
                <a:cs typeface="Alice" pitchFamily="34" charset="-120"/>
              </a:rPr>
              <a:t>2</a:t>
            </a:r>
            <a:endParaRPr lang="en-US" sz="1950" dirty="0"/>
          </a:p>
        </p:txBody>
      </p:sp>
      <p:sp>
        <p:nvSpPr>
          <p:cNvPr id="13" name="Text 10"/>
          <p:cNvSpPr/>
          <p:nvPr/>
        </p:nvSpPr>
        <p:spPr>
          <a:xfrm>
            <a:off x="8155543" y="4551521"/>
            <a:ext cx="2100858" cy="262652"/>
          </a:xfrm>
          <a:prstGeom prst="rect">
            <a:avLst/>
          </a:prstGeom>
          <a:noFill/>
          <a:ln/>
        </p:spPr>
        <p:txBody>
          <a:bodyPr wrap="none" lIns="0" tIns="0" rIns="0" bIns="0" rtlCol="0" anchor="t"/>
          <a:lstStyle/>
          <a:p>
            <a:pPr marL="0" indent="0" algn="l">
              <a:lnSpc>
                <a:spcPts val="2050"/>
              </a:lnSpc>
              <a:buNone/>
            </a:pPr>
            <a:r>
              <a:rPr lang="en-US" sz="1650" dirty="0">
                <a:solidFill>
                  <a:srgbClr val="2C2821"/>
                </a:solidFill>
                <a:latin typeface="Alice" pitchFamily="34" charset="0"/>
                <a:ea typeface="Alice" pitchFamily="34" charset="-122"/>
                <a:cs typeface="Alice" pitchFamily="34" charset="-120"/>
              </a:rPr>
              <a:t>Value Assessment</a:t>
            </a:r>
            <a:endParaRPr lang="en-US" sz="1650" dirty="0"/>
          </a:p>
        </p:txBody>
      </p:sp>
      <p:sp>
        <p:nvSpPr>
          <p:cNvPr id="14" name="Text 11"/>
          <p:cNvSpPr/>
          <p:nvPr/>
        </p:nvSpPr>
        <p:spPr>
          <a:xfrm>
            <a:off x="8155543" y="4915019"/>
            <a:ext cx="5886688" cy="806887"/>
          </a:xfrm>
          <a:prstGeom prst="rect">
            <a:avLst/>
          </a:prstGeom>
          <a:noFill/>
          <a:ln/>
        </p:spPr>
        <p:txBody>
          <a:bodyPr wrap="square" lIns="0" tIns="0" rIns="0" bIns="0" rtlCol="0" anchor="t"/>
          <a:lstStyle/>
          <a:p>
            <a:pPr marL="0" indent="0" algn="l">
              <a:lnSpc>
                <a:spcPts val="2100"/>
              </a:lnSpc>
              <a:buNone/>
            </a:pPr>
            <a:r>
              <a:rPr lang="en-US" sz="1300" dirty="0">
                <a:solidFill>
                  <a:srgbClr val="2C2821"/>
                </a:solidFill>
                <a:latin typeface="Lora" pitchFamily="34" charset="0"/>
                <a:ea typeface="Lora" pitchFamily="34" charset="-122"/>
                <a:cs typeface="Lora" pitchFamily="34" charset="-120"/>
              </a:rPr>
              <a:t>For each categorical variable, we examined value counts to understand distribution. Variables with highly imbalanced classes (e.g., 99% "No" responses) were dropped as they provided little discriminatory power.</a:t>
            </a:r>
            <a:endParaRPr lang="en-US" sz="1300" dirty="0"/>
          </a:p>
        </p:txBody>
      </p:sp>
      <p:sp>
        <p:nvSpPr>
          <p:cNvPr id="15" name="Shape 12"/>
          <p:cNvSpPr/>
          <p:nvPr/>
        </p:nvSpPr>
        <p:spPr>
          <a:xfrm>
            <a:off x="6644759" y="5587365"/>
            <a:ext cx="504230" cy="22860"/>
          </a:xfrm>
          <a:prstGeom prst="roundRect">
            <a:avLst>
              <a:gd name="adj" fmla="val 110287"/>
            </a:avLst>
          </a:prstGeom>
          <a:solidFill>
            <a:srgbClr val="D6D3CC"/>
          </a:solidFill>
          <a:ln/>
        </p:spPr>
        <p:txBody>
          <a:bodyPr/>
          <a:lstStyle/>
          <a:p>
            <a:endParaRPr lang="en-US"/>
          </a:p>
        </p:txBody>
      </p:sp>
      <p:sp>
        <p:nvSpPr>
          <p:cNvPr id="16" name="Shape 13"/>
          <p:cNvSpPr/>
          <p:nvPr/>
        </p:nvSpPr>
        <p:spPr>
          <a:xfrm>
            <a:off x="7126129" y="5409724"/>
            <a:ext cx="378143" cy="378143"/>
          </a:xfrm>
          <a:prstGeom prst="roundRect">
            <a:avLst>
              <a:gd name="adj" fmla="val 6667"/>
            </a:avLst>
          </a:prstGeom>
          <a:solidFill>
            <a:srgbClr val="F0EDE6"/>
          </a:solidFill>
          <a:ln/>
        </p:spPr>
        <p:txBody>
          <a:bodyPr/>
          <a:lstStyle/>
          <a:p>
            <a:endParaRPr lang="en-US"/>
          </a:p>
        </p:txBody>
      </p:sp>
      <p:sp>
        <p:nvSpPr>
          <p:cNvPr id="17" name="Text 14"/>
          <p:cNvSpPr/>
          <p:nvPr/>
        </p:nvSpPr>
        <p:spPr>
          <a:xfrm>
            <a:off x="7189172" y="5441275"/>
            <a:ext cx="252055" cy="315039"/>
          </a:xfrm>
          <a:prstGeom prst="rect">
            <a:avLst/>
          </a:prstGeom>
          <a:noFill/>
          <a:ln/>
        </p:spPr>
        <p:txBody>
          <a:bodyPr wrap="none" lIns="0" tIns="0" rIns="0" bIns="0" rtlCol="0" anchor="t"/>
          <a:lstStyle/>
          <a:p>
            <a:pPr marL="0" indent="0" algn="ctr">
              <a:lnSpc>
                <a:spcPts val="1950"/>
              </a:lnSpc>
              <a:buNone/>
            </a:pPr>
            <a:r>
              <a:rPr lang="en-US" sz="1950" dirty="0">
                <a:solidFill>
                  <a:srgbClr val="2C2821"/>
                </a:solidFill>
                <a:latin typeface="Alice" pitchFamily="34" charset="0"/>
                <a:ea typeface="Alice" pitchFamily="34" charset="-122"/>
                <a:cs typeface="Alice" pitchFamily="34" charset="-120"/>
              </a:rPr>
              <a:t>3</a:t>
            </a:r>
            <a:endParaRPr lang="en-US" sz="1950" dirty="0"/>
          </a:p>
        </p:txBody>
      </p:sp>
      <p:sp>
        <p:nvSpPr>
          <p:cNvPr id="18" name="Text 15"/>
          <p:cNvSpPr/>
          <p:nvPr/>
        </p:nvSpPr>
        <p:spPr>
          <a:xfrm>
            <a:off x="4053245" y="5388650"/>
            <a:ext cx="2421612" cy="262652"/>
          </a:xfrm>
          <a:prstGeom prst="rect">
            <a:avLst/>
          </a:prstGeom>
          <a:noFill/>
          <a:ln/>
        </p:spPr>
        <p:txBody>
          <a:bodyPr wrap="none" lIns="0" tIns="0" rIns="0" bIns="0" rtlCol="0" anchor="t"/>
          <a:lstStyle/>
          <a:p>
            <a:pPr marL="0" indent="0" algn="r">
              <a:lnSpc>
                <a:spcPts val="2050"/>
              </a:lnSpc>
              <a:buNone/>
            </a:pPr>
            <a:r>
              <a:rPr lang="en-US" sz="1650" dirty="0">
                <a:solidFill>
                  <a:srgbClr val="2C2821"/>
                </a:solidFill>
                <a:latin typeface="Alice" pitchFamily="34" charset="0"/>
                <a:ea typeface="Alice" pitchFamily="34" charset="-122"/>
                <a:cs typeface="Alice" pitchFamily="34" charset="-120"/>
              </a:rPr>
              <a:t>Dummy Variable Creation</a:t>
            </a:r>
            <a:endParaRPr lang="en-US" sz="1650" dirty="0"/>
          </a:p>
        </p:txBody>
      </p:sp>
      <p:sp>
        <p:nvSpPr>
          <p:cNvPr id="19" name="Text 16"/>
          <p:cNvSpPr/>
          <p:nvPr/>
        </p:nvSpPr>
        <p:spPr>
          <a:xfrm>
            <a:off x="588169" y="5752147"/>
            <a:ext cx="5886688" cy="806887"/>
          </a:xfrm>
          <a:prstGeom prst="rect">
            <a:avLst/>
          </a:prstGeom>
          <a:noFill/>
          <a:ln/>
        </p:spPr>
        <p:txBody>
          <a:bodyPr wrap="square" lIns="0" tIns="0" rIns="0" bIns="0" rtlCol="0" anchor="t"/>
          <a:lstStyle/>
          <a:p>
            <a:pPr marL="0" indent="0" algn="r">
              <a:lnSpc>
                <a:spcPts val="2100"/>
              </a:lnSpc>
              <a:buNone/>
            </a:pPr>
            <a:r>
              <a:rPr lang="en-US" sz="1300" dirty="0">
                <a:solidFill>
                  <a:srgbClr val="2C2821"/>
                </a:solidFill>
                <a:latin typeface="Lora" pitchFamily="34" charset="0"/>
                <a:ea typeface="Lora" pitchFamily="34" charset="-122"/>
                <a:cs typeface="Lora" pitchFamily="34" charset="-120"/>
              </a:rPr>
              <a:t>We used one-hot encoding to convert categorical variables into binary indicators. For multilevel variables like Specialization, we created multiple binary columns, dropping the first level to avoid multicollinearity.</a:t>
            </a:r>
            <a:endParaRPr lang="en-US" sz="1300" dirty="0"/>
          </a:p>
        </p:txBody>
      </p:sp>
      <p:sp>
        <p:nvSpPr>
          <p:cNvPr id="20" name="Shape 17"/>
          <p:cNvSpPr/>
          <p:nvPr/>
        </p:nvSpPr>
        <p:spPr>
          <a:xfrm>
            <a:off x="7481411" y="6424613"/>
            <a:ext cx="504230" cy="22860"/>
          </a:xfrm>
          <a:prstGeom prst="roundRect">
            <a:avLst>
              <a:gd name="adj" fmla="val 110287"/>
            </a:avLst>
          </a:prstGeom>
          <a:solidFill>
            <a:srgbClr val="D6D3CC"/>
          </a:solidFill>
          <a:ln/>
        </p:spPr>
        <p:txBody>
          <a:bodyPr/>
          <a:lstStyle/>
          <a:p>
            <a:endParaRPr lang="en-US"/>
          </a:p>
        </p:txBody>
      </p:sp>
      <p:sp>
        <p:nvSpPr>
          <p:cNvPr id="21" name="Shape 18"/>
          <p:cNvSpPr/>
          <p:nvPr/>
        </p:nvSpPr>
        <p:spPr>
          <a:xfrm>
            <a:off x="7126129" y="6246971"/>
            <a:ext cx="378143" cy="378143"/>
          </a:xfrm>
          <a:prstGeom prst="roundRect">
            <a:avLst>
              <a:gd name="adj" fmla="val 6667"/>
            </a:avLst>
          </a:prstGeom>
          <a:solidFill>
            <a:srgbClr val="F0EDE6"/>
          </a:solidFill>
          <a:ln/>
        </p:spPr>
        <p:txBody>
          <a:bodyPr/>
          <a:lstStyle/>
          <a:p>
            <a:endParaRPr lang="en-US"/>
          </a:p>
        </p:txBody>
      </p:sp>
      <p:sp>
        <p:nvSpPr>
          <p:cNvPr id="22" name="Text 19"/>
          <p:cNvSpPr/>
          <p:nvPr/>
        </p:nvSpPr>
        <p:spPr>
          <a:xfrm>
            <a:off x="7189172" y="6278523"/>
            <a:ext cx="252055" cy="315039"/>
          </a:xfrm>
          <a:prstGeom prst="rect">
            <a:avLst/>
          </a:prstGeom>
          <a:noFill/>
          <a:ln/>
        </p:spPr>
        <p:txBody>
          <a:bodyPr wrap="none" lIns="0" tIns="0" rIns="0" bIns="0" rtlCol="0" anchor="t"/>
          <a:lstStyle/>
          <a:p>
            <a:pPr marL="0" indent="0" algn="ctr">
              <a:lnSpc>
                <a:spcPts val="1950"/>
              </a:lnSpc>
              <a:buNone/>
            </a:pPr>
            <a:r>
              <a:rPr lang="en-US" sz="1950" dirty="0">
                <a:solidFill>
                  <a:srgbClr val="2C2821"/>
                </a:solidFill>
                <a:latin typeface="Alice" pitchFamily="34" charset="0"/>
                <a:ea typeface="Alice" pitchFamily="34" charset="-122"/>
                <a:cs typeface="Alice" pitchFamily="34" charset="-120"/>
              </a:rPr>
              <a:t>4</a:t>
            </a:r>
            <a:endParaRPr lang="en-US" sz="1950" dirty="0"/>
          </a:p>
        </p:txBody>
      </p:sp>
      <p:sp>
        <p:nvSpPr>
          <p:cNvPr id="23" name="Text 20"/>
          <p:cNvSpPr/>
          <p:nvPr/>
        </p:nvSpPr>
        <p:spPr>
          <a:xfrm>
            <a:off x="8155543" y="6225897"/>
            <a:ext cx="2100858" cy="262652"/>
          </a:xfrm>
          <a:prstGeom prst="rect">
            <a:avLst/>
          </a:prstGeom>
          <a:noFill/>
          <a:ln/>
        </p:spPr>
        <p:txBody>
          <a:bodyPr wrap="none" lIns="0" tIns="0" rIns="0" bIns="0" rtlCol="0" anchor="t"/>
          <a:lstStyle/>
          <a:p>
            <a:pPr marL="0" indent="0" algn="l">
              <a:lnSpc>
                <a:spcPts val="2050"/>
              </a:lnSpc>
              <a:buNone/>
            </a:pPr>
            <a:r>
              <a:rPr lang="en-US" sz="1650" dirty="0">
                <a:solidFill>
                  <a:srgbClr val="2C2821"/>
                </a:solidFill>
                <a:latin typeface="Alice" pitchFamily="34" charset="0"/>
                <a:ea typeface="Alice" pitchFamily="34" charset="-122"/>
                <a:cs typeface="Alice" pitchFamily="34" charset="-120"/>
              </a:rPr>
              <a:t>Final Preparation</a:t>
            </a:r>
            <a:endParaRPr lang="en-US" sz="1650" dirty="0"/>
          </a:p>
        </p:txBody>
      </p:sp>
      <p:sp>
        <p:nvSpPr>
          <p:cNvPr id="24" name="Text 21"/>
          <p:cNvSpPr/>
          <p:nvPr/>
        </p:nvSpPr>
        <p:spPr>
          <a:xfrm>
            <a:off x="8155543" y="6589395"/>
            <a:ext cx="5886688" cy="806887"/>
          </a:xfrm>
          <a:prstGeom prst="rect">
            <a:avLst/>
          </a:prstGeom>
          <a:noFill/>
          <a:ln/>
        </p:spPr>
        <p:txBody>
          <a:bodyPr wrap="square" lIns="0" tIns="0" rIns="0" bIns="0" rtlCol="0" anchor="t"/>
          <a:lstStyle/>
          <a:p>
            <a:pPr marL="0" indent="0" algn="l">
              <a:lnSpc>
                <a:spcPts val="2100"/>
              </a:lnSpc>
              <a:buNone/>
            </a:pPr>
            <a:r>
              <a:rPr lang="en-US" sz="1300" dirty="0">
                <a:solidFill>
                  <a:srgbClr val="2C2821"/>
                </a:solidFill>
                <a:latin typeface="Lora" pitchFamily="34" charset="0"/>
                <a:ea typeface="Lora" pitchFamily="34" charset="-122"/>
                <a:cs typeface="Lora" pitchFamily="34" charset="-120"/>
              </a:rPr>
              <a:t>After encoding, we had a much wider dataset with 77 predictor columns ready for modeling, with all categorical information properly represented numerically.</a:t>
            </a:r>
            <a:endParaRPr lang="en-US" sz="1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77558" y="841653"/>
            <a:ext cx="4937165" cy="617101"/>
          </a:xfrm>
          <a:prstGeom prst="rect">
            <a:avLst/>
          </a:prstGeom>
          <a:noFill/>
          <a:ln/>
        </p:spPr>
        <p:txBody>
          <a:bodyPr wrap="none" lIns="0" tIns="0" rIns="0" bIns="0" rtlCol="0" anchor="t"/>
          <a:lstStyle/>
          <a:p>
            <a:pPr marL="0" indent="0" algn="l">
              <a:lnSpc>
                <a:spcPts val="4850"/>
              </a:lnSpc>
              <a:buNone/>
            </a:pPr>
            <a:r>
              <a:rPr lang="en-US" sz="3850" dirty="0">
                <a:solidFill>
                  <a:srgbClr val="233E32"/>
                </a:solidFill>
                <a:latin typeface="Alice" pitchFamily="34" charset="0"/>
                <a:ea typeface="Alice" pitchFamily="34" charset="-122"/>
                <a:cs typeface="Alice" pitchFamily="34" charset="-120"/>
              </a:rPr>
              <a:t>Feature Engineering</a:t>
            </a:r>
            <a:endParaRPr lang="en-US" sz="3850" dirty="0"/>
          </a:p>
        </p:txBody>
      </p:sp>
      <p:sp>
        <p:nvSpPr>
          <p:cNvPr id="4" name="Shape 1"/>
          <p:cNvSpPr/>
          <p:nvPr/>
        </p:nvSpPr>
        <p:spPr>
          <a:xfrm>
            <a:off x="6177558" y="1754981"/>
            <a:ext cx="3782139" cy="3665696"/>
          </a:xfrm>
          <a:prstGeom prst="roundRect">
            <a:avLst>
              <a:gd name="adj" fmla="val 808"/>
            </a:avLst>
          </a:prstGeom>
          <a:solidFill>
            <a:srgbClr val="F0EDE6"/>
          </a:solidFill>
          <a:ln/>
        </p:spPr>
        <p:txBody>
          <a:bodyPr/>
          <a:lstStyle/>
          <a:p>
            <a:endParaRPr lang="en-US"/>
          </a:p>
        </p:txBody>
      </p:sp>
      <p:sp>
        <p:nvSpPr>
          <p:cNvPr id="5" name="Text 2"/>
          <p:cNvSpPr/>
          <p:nvPr/>
        </p:nvSpPr>
        <p:spPr>
          <a:xfrm>
            <a:off x="6374963" y="1952387"/>
            <a:ext cx="3192542" cy="308491"/>
          </a:xfrm>
          <a:prstGeom prst="rect">
            <a:avLst/>
          </a:prstGeom>
          <a:noFill/>
          <a:ln/>
        </p:spPr>
        <p:txBody>
          <a:bodyPr wrap="none" lIns="0" tIns="0" rIns="0" bIns="0" rtlCol="0" anchor="t"/>
          <a:lstStyle/>
          <a:p>
            <a:pPr marL="0" indent="0" algn="l">
              <a:lnSpc>
                <a:spcPts val="2400"/>
              </a:lnSpc>
              <a:buNone/>
            </a:pPr>
            <a:r>
              <a:rPr lang="en-US" sz="1900" dirty="0">
                <a:solidFill>
                  <a:srgbClr val="2C2821"/>
                </a:solidFill>
                <a:latin typeface="Alice" pitchFamily="34" charset="0"/>
                <a:ea typeface="Alice" pitchFamily="34" charset="-122"/>
                <a:cs typeface="Alice" pitchFamily="34" charset="-120"/>
              </a:rPr>
              <a:t>Derived Engagement Metrics</a:t>
            </a:r>
            <a:endParaRPr lang="en-US" sz="1900" dirty="0"/>
          </a:p>
        </p:txBody>
      </p:sp>
      <p:sp>
        <p:nvSpPr>
          <p:cNvPr id="6" name="Text 3"/>
          <p:cNvSpPr/>
          <p:nvPr/>
        </p:nvSpPr>
        <p:spPr>
          <a:xfrm>
            <a:off x="6374963" y="2379345"/>
            <a:ext cx="3387328" cy="2843927"/>
          </a:xfrm>
          <a:prstGeom prst="rect">
            <a:avLst/>
          </a:prstGeom>
          <a:noFill/>
          <a:ln/>
        </p:spPr>
        <p:txBody>
          <a:bodyPr wrap="square" lIns="0" tIns="0" rIns="0" bIns="0" rtlCol="0" anchor="t"/>
          <a:lstStyle/>
          <a:p>
            <a:pPr marL="0" indent="0" algn="l">
              <a:lnSpc>
                <a:spcPts val="2450"/>
              </a:lnSpc>
              <a:buNone/>
            </a:pPr>
            <a:r>
              <a:rPr lang="en-US" sz="1550" dirty="0">
                <a:solidFill>
                  <a:srgbClr val="2C2821"/>
                </a:solidFill>
                <a:latin typeface="Lora" pitchFamily="34" charset="0"/>
                <a:ea typeface="Lora" pitchFamily="34" charset="-122"/>
                <a:cs typeface="Lora" pitchFamily="34" charset="-120"/>
              </a:rPr>
              <a:t>We created new features to better capture user engagement: "Avg_Time_Per_Visit" (Total Time Spent / Total Visits) and "Avg_Time_Per_View" (Total Time Spent / Total Page Views). These metrics provide deeper insights into how intensively leads interact with the website.</a:t>
            </a:r>
            <a:endParaRPr lang="en-US" sz="1550" dirty="0"/>
          </a:p>
        </p:txBody>
      </p:sp>
      <p:sp>
        <p:nvSpPr>
          <p:cNvPr id="7" name="Shape 4"/>
          <p:cNvSpPr/>
          <p:nvPr/>
        </p:nvSpPr>
        <p:spPr>
          <a:xfrm>
            <a:off x="10157103" y="1754981"/>
            <a:ext cx="3782139" cy="3665696"/>
          </a:xfrm>
          <a:prstGeom prst="roundRect">
            <a:avLst>
              <a:gd name="adj" fmla="val 808"/>
            </a:avLst>
          </a:prstGeom>
          <a:solidFill>
            <a:srgbClr val="F0EDE6"/>
          </a:solidFill>
          <a:ln/>
        </p:spPr>
        <p:txBody>
          <a:bodyPr/>
          <a:lstStyle/>
          <a:p>
            <a:endParaRPr lang="en-US"/>
          </a:p>
        </p:txBody>
      </p:sp>
      <p:sp>
        <p:nvSpPr>
          <p:cNvPr id="8" name="Text 5"/>
          <p:cNvSpPr/>
          <p:nvPr/>
        </p:nvSpPr>
        <p:spPr>
          <a:xfrm>
            <a:off x="10354508" y="1952387"/>
            <a:ext cx="2468523" cy="308491"/>
          </a:xfrm>
          <a:prstGeom prst="rect">
            <a:avLst/>
          </a:prstGeom>
          <a:noFill/>
          <a:ln/>
        </p:spPr>
        <p:txBody>
          <a:bodyPr wrap="none" lIns="0" tIns="0" rIns="0" bIns="0" rtlCol="0" anchor="t"/>
          <a:lstStyle/>
          <a:p>
            <a:pPr marL="0" indent="0" algn="l">
              <a:lnSpc>
                <a:spcPts val="2400"/>
              </a:lnSpc>
              <a:buNone/>
            </a:pPr>
            <a:r>
              <a:rPr lang="en-US" sz="1900" dirty="0">
                <a:solidFill>
                  <a:srgbClr val="2C2821"/>
                </a:solidFill>
                <a:latin typeface="Alice" pitchFamily="34" charset="0"/>
                <a:ea typeface="Alice" pitchFamily="34" charset="-122"/>
                <a:cs typeface="Alice" pitchFamily="34" charset="-120"/>
              </a:rPr>
              <a:t>Feature Scaling</a:t>
            </a:r>
            <a:endParaRPr lang="en-US" sz="1900" dirty="0"/>
          </a:p>
        </p:txBody>
      </p:sp>
      <p:sp>
        <p:nvSpPr>
          <p:cNvPr id="9" name="Text 6"/>
          <p:cNvSpPr/>
          <p:nvPr/>
        </p:nvSpPr>
        <p:spPr>
          <a:xfrm>
            <a:off x="10354508" y="2379345"/>
            <a:ext cx="3387328" cy="2211943"/>
          </a:xfrm>
          <a:prstGeom prst="rect">
            <a:avLst/>
          </a:prstGeom>
          <a:noFill/>
          <a:ln/>
        </p:spPr>
        <p:txBody>
          <a:bodyPr wrap="square" lIns="0" tIns="0" rIns="0" bIns="0" rtlCol="0" anchor="t"/>
          <a:lstStyle/>
          <a:p>
            <a:pPr marL="0" indent="0" algn="l">
              <a:lnSpc>
                <a:spcPts val="2450"/>
              </a:lnSpc>
              <a:buNone/>
            </a:pPr>
            <a:r>
              <a:rPr lang="en-US" sz="1550" dirty="0">
                <a:solidFill>
                  <a:srgbClr val="2C2821"/>
                </a:solidFill>
                <a:latin typeface="Lora" pitchFamily="34" charset="0"/>
                <a:ea typeface="Lora" pitchFamily="34" charset="-122"/>
                <a:cs typeface="Lora" pitchFamily="34" charset="-120"/>
              </a:rPr>
              <a:t>Numerical variables with different scales were normalized using MinMaxScaler. This ensures that variables like "Total Time Spent on Website" (ranging from 0-2272) don't overshadow variables with smaller ranges during model training.</a:t>
            </a:r>
            <a:endParaRPr lang="en-US" sz="1550" dirty="0"/>
          </a:p>
        </p:txBody>
      </p:sp>
      <p:sp>
        <p:nvSpPr>
          <p:cNvPr id="10" name="Shape 7"/>
          <p:cNvSpPr/>
          <p:nvPr/>
        </p:nvSpPr>
        <p:spPr>
          <a:xfrm>
            <a:off x="6177558" y="5618083"/>
            <a:ext cx="7761684" cy="1769745"/>
          </a:xfrm>
          <a:prstGeom prst="roundRect">
            <a:avLst>
              <a:gd name="adj" fmla="val 1674"/>
            </a:avLst>
          </a:prstGeom>
          <a:solidFill>
            <a:srgbClr val="F0EDE6"/>
          </a:solidFill>
          <a:ln/>
        </p:spPr>
        <p:txBody>
          <a:bodyPr/>
          <a:lstStyle/>
          <a:p>
            <a:endParaRPr lang="en-US"/>
          </a:p>
        </p:txBody>
      </p:sp>
      <p:sp>
        <p:nvSpPr>
          <p:cNvPr id="11" name="Text 8"/>
          <p:cNvSpPr/>
          <p:nvPr/>
        </p:nvSpPr>
        <p:spPr>
          <a:xfrm>
            <a:off x="6374963" y="5815489"/>
            <a:ext cx="2468523" cy="308491"/>
          </a:xfrm>
          <a:prstGeom prst="rect">
            <a:avLst/>
          </a:prstGeom>
          <a:noFill/>
          <a:ln/>
        </p:spPr>
        <p:txBody>
          <a:bodyPr wrap="none" lIns="0" tIns="0" rIns="0" bIns="0" rtlCol="0" anchor="t"/>
          <a:lstStyle/>
          <a:p>
            <a:pPr marL="0" indent="0" algn="l">
              <a:lnSpc>
                <a:spcPts val="2400"/>
              </a:lnSpc>
              <a:buNone/>
            </a:pPr>
            <a:r>
              <a:rPr lang="en-US" sz="1900" dirty="0">
                <a:solidFill>
                  <a:srgbClr val="2C2821"/>
                </a:solidFill>
                <a:latin typeface="Alice" pitchFamily="34" charset="0"/>
                <a:ea typeface="Alice" pitchFamily="34" charset="-122"/>
                <a:cs typeface="Alice" pitchFamily="34" charset="-120"/>
              </a:rPr>
              <a:t>Feature Selection</a:t>
            </a:r>
            <a:endParaRPr lang="en-US" sz="1900" dirty="0"/>
          </a:p>
        </p:txBody>
      </p:sp>
      <p:sp>
        <p:nvSpPr>
          <p:cNvPr id="12" name="Text 9"/>
          <p:cNvSpPr/>
          <p:nvPr/>
        </p:nvSpPr>
        <p:spPr>
          <a:xfrm>
            <a:off x="6374963" y="6242447"/>
            <a:ext cx="7366873" cy="947976"/>
          </a:xfrm>
          <a:prstGeom prst="rect">
            <a:avLst/>
          </a:prstGeom>
          <a:noFill/>
          <a:ln/>
        </p:spPr>
        <p:txBody>
          <a:bodyPr wrap="square" lIns="0" tIns="0" rIns="0" bIns="0" rtlCol="0" anchor="t"/>
          <a:lstStyle/>
          <a:p>
            <a:pPr marL="0" indent="0" algn="l">
              <a:lnSpc>
                <a:spcPts val="2450"/>
              </a:lnSpc>
              <a:buNone/>
            </a:pPr>
            <a:r>
              <a:rPr lang="en-US" sz="1550" dirty="0">
                <a:solidFill>
                  <a:srgbClr val="2C2821"/>
                </a:solidFill>
                <a:latin typeface="Lora" pitchFamily="34" charset="0"/>
                <a:ea typeface="Lora" pitchFamily="34" charset="-122"/>
                <a:cs typeface="Lora" pitchFamily="34" charset="-120"/>
              </a:rPr>
              <a:t>We used Recursive Feature Elimination (RFE) to identify the most relevant predictors, starting with all variables and iteratively removing the least important ones until reaching 15 optimal predictors.</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89134" y="697825"/>
            <a:ext cx="4922639" cy="615315"/>
          </a:xfrm>
          <a:prstGeom prst="rect">
            <a:avLst/>
          </a:prstGeom>
          <a:noFill/>
          <a:ln/>
        </p:spPr>
        <p:txBody>
          <a:bodyPr wrap="none" lIns="0" tIns="0" rIns="0" bIns="0" rtlCol="0" anchor="t"/>
          <a:lstStyle/>
          <a:p>
            <a:pPr marL="0" indent="0" algn="l">
              <a:lnSpc>
                <a:spcPts val="4800"/>
              </a:lnSpc>
              <a:buNone/>
            </a:pPr>
            <a:r>
              <a:rPr lang="en-US" sz="3850" dirty="0">
                <a:solidFill>
                  <a:srgbClr val="233E32"/>
                </a:solidFill>
                <a:latin typeface="Alice" pitchFamily="34" charset="0"/>
                <a:ea typeface="Alice" pitchFamily="34" charset="-122"/>
                <a:cs typeface="Alice" pitchFamily="34" charset="-120"/>
              </a:rPr>
              <a:t>Correlation Analysis</a:t>
            </a:r>
            <a:endParaRPr lang="en-US" sz="3850" dirty="0"/>
          </a:p>
        </p:txBody>
      </p:sp>
      <p:pic>
        <p:nvPicPr>
          <p:cNvPr id="4" name="Image 1" descr="preencoded.png"/>
          <p:cNvPicPr>
            <a:picLocks noChangeAspect="1"/>
          </p:cNvPicPr>
          <p:nvPr/>
        </p:nvPicPr>
        <p:blipFill>
          <a:blip r:embed="rId4"/>
          <a:stretch>
            <a:fillRect/>
          </a:stretch>
        </p:blipFill>
        <p:spPr>
          <a:xfrm>
            <a:off x="689134" y="1608415"/>
            <a:ext cx="984528" cy="2079427"/>
          </a:xfrm>
          <a:prstGeom prst="rect">
            <a:avLst/>
          </a:prstGeom>
        </p:spPr>
      </p:pic>
      <p:sp>
        <p:nvSpPr>
          <p:cNvPr id="5" name="Text 1"/>
          <p:cNvSpPr/>
          <p:nvPr/>
        </p:nvSpPr>
        <p:spPr>
          <a:xfrm>
            <a:off x="1968937" y="1805226"/>
            <a:ext cx="3085743" cy="307538"/>
          </a:xfrm>
          <a:prstGeom prst="rect">
            <a:avLst/>
          </a:prstGeom>
          <a:noFill/>
          <a:ln/>
        </p:spPr>
        <p:txBody>
          <a:bodyPr wrap="none" lIns="0" tIns="0" rIns="0" bIns="0" rtlCol="0" anchor="t"/>
          <a:lstStyle/>
          <a:p>
            <a:pPr marL="0" indent="0" algn="l">
              <a:lnSpc>
                <a:spcPts val="2400"/>
              </a:lnSpc>
              <a:buNone/>
            </a:pPr>
            <a:r>
              <a:rPr lang="en-US" sz="1900" dirty="0">
                <a:solidFill>
                  <a:srgbClr val="2C2821"/>
                </a:solidFill>
                <a:latin typeface="Alice" pitchFamily="34" charset="0"/>
                <a:ea typeface="Alice" pitchFamily="34" charset="-122"/>
                <a:cs typeface="Alice" pitchFamily="34" charset="-120"/>
              </a:rPr>
              <a:t>Strong Positive Correlations</a:t>
            </a:r>
            <a:endParaRPr lang="en-US" sz="1900" dirty="0"/>
          </a:p>
        </p:txBody>
      </p:sp>
      <p:sp>
        <p:nvSpPr>
          <p:cNvPr id="6" name="Text 2"/>
          <p:cNvSpPr/>
          <p:nvPr/>
        </p:nvSpPr>
        <p:spPr>
          <a:xfrm>
            <a:off x="1968937" y="2230874"/>
            <a:ext cx="6485930" cy="1260158"/>
          </a:xfrm>
          <a:prstGeom prst="rect">
            <a:avLst/>
          </a:prstGeom>
          <a:noFill/>
          <a:ln/>
        </p:spPr>
        <p:txBody>
          <a:bodyPr wrap="square" lIns="0" tIns="0" rIns="0" bIns="0" rtlCol="0" anchor="t"/>
          <a:lstStyle/>
          <a:p>
            <a:pPr marL="0" indent="0" algn="l">
              <a:lnSpc>
                <a:spcPts val="2450"/>
              </a:lnSpc>
              <a:buNone/>
            </a:pPr>
            <a:r>
              <a:rPr lang="en-US" sz="1550" dirty="0">
                <a:solidFill>
                  <a:srgbClr val="2C2821"/>
                </a:solidFill>
                <a:latin typeface="Lora" pitchFamily="34" charset="0"/>
                <a:ea typeface="Lora" pitchFamily="34" charset="-122"/>
                <a:cs typeface="Lora" pitchFamily="34" charset="-120"/>
              </a:rPr>
              <a:t>Total Time Spent on Website and Conversion showed a positive correlation of 0.32, indicating that leads who spend more time exploring the site are more likely to convert. Similarly, TotalVisits and Page Views Per Visit showed a moderate correlation of 0.49.</a:t>
            </a:r>
            <a:endParaRPr lang="en-US" sz="1550" dirty="0"/>
          </a:p>
        </p:txBody>
      </p:sp>
      <p:pic>
        <p:nvPicPr>
          <p:cNvPr id="7" name="Image 2" descr="preencoded.png"/>
          <p:cNvPicPr>
            <a:picLocks noChangeAspect="1"/>
          </p:cNvPicPr>
          <p:nvPr/>
        </p:nvPicPr>
        <p:blipFill>
          <a:blip r:embed="rId5"/>
          <a:stretch>
            <a:fillRect/>
          </a:stretch>
        </p:blipFill>
        <p:spPr>
          <a:xfrm>
            <a:off x="689134" y="3687842"/>
            <a:ext cx="984528" cy="2079427"/>
          </a:xfrm>
          <a:prstGeom prst="rect">
            <a:avLst/>
          </a:prstGeom>
        </p:spPr>
      </p:pic>
      <p:sp>
        <p:nvSpPr>
          <p:cNvPr id="8" name="Text 3"/>
          <p:cNvSpPr/>
          <p:nvPr/>
        </p:nvSpPr>
        <p:spPr>
          <a:xfrm>
            <a:off x="1968937" y="3884652"/>
            <a:ext cx="2461260" cy="307538"/>
          </a:xfrm>
          <a:prstGeom prst="rect">
            <a:avLst/>
          </a:prstGeom>
          <a:noFill/>
          <a:ln/>
        </p:spPr>
        <p:txBody>
          <a:bodyPr wrap="none" lIns="0" tIns="0" rIns="0" bIns="0" rtlCol="0" anchor="t"/>
          <a:lstStyle/>
          <a:p>
            <a:pPr marL="0" indent="0" algn="l">
              <a:lnSpc>
                <a:spcPts val="2400"/>
              </a:lnSpc>
              <a:buNone/>
            </a:pPr>
            <a:r>
              <a:rPr lang="en-US" sz="1900" dirty="0">
                <a:solidFill>
                  <a:srgbClr val="2C2821"/>
                </a:solidFill>
                <a:latin typeface="Alice" pitchFamily="34" charset="0"/>
                <a:ea typeface="Alice" pitchFamily="34" charset="-122"/>
                <a:cs typeface="Alice" pitchFamily="34" charset="-120"/>
              </a:rPr>
              <a:t>Channel Analysis</a:t>
            </a:r>
            <a:endParaRPr lang="en-US" sz="1900" dirty="0"/>
          </a:p>
        </p:txBody>
      </p:sp>
      <p:sp>
        <p:nvSpPr>
          <p:cNvPr id="9" name="Text 4"/>
          <p:cNvSpPr/>
          <p:nvPr/>
        </p:nvSpPr>
        <p:spPr>
          <a:xfrm>
            <a:off x="1968937" y="4310301"/>
            <a:ext cx="6485930" cy="1260158"/>
          </a:xfrm>
          <a:prstGeom prst="rect">
            <a:avLst/>
          </a:prstGeom>
          <a:noFill/>
          <a:ln/>
        </p:spPr>
        <p:txBody>
          <a:bodyPr wrap="square" lIns="0" tIns="0" rIns="0" bIns="0" rtlCol="0" anchor="t"/>
          <a:lstStyle/>
          <a:p>
            <a:pPr marL="0" indent="0" algn="l">
              <a:lnSpc>
                <a:spcPts val="2450"/>
              </a:lnSpc>
              <a:buNone/>
            </a:pPr>
            <a:r>
              <a:rPr lang="en-US" sz="1550" dirty="0">
                <a:solidFill>
                  <a:srgbClr val="2C2821"/>
                </a:solidFill>
                <a:latin typeface="Lora" pitchFamily="34" charset="0"/>
                <a:ea typeface="Lora" pitchFamily="34" charset="-122"/>
                <a:cs typeface="Lora" pitchFamily="34" charset="-120"/>
              </a:rPr>
              <a:t>Lead sources showed varying correlation with conversion. The "Welingak Website" channel had one of the strongest positive associations with conversion, while certain other channels showed negative correlations.</a:t>
            </a:r>
            <a:endParaRPr lang="en-US" sz="1550" dirty="0"/>
          </a:p>
        </p:txBody>
      </p:sp>
      <p:pic>
        <p:nvPicPr>
          <p:cNvPr id="10" name="Image 3" descr="preencoded.png"/>
          <p:cNvPicPr>
            <a:picLocks noChangeAspect="1"/>
          </p:cNvPicPr>
          <p:nvPr/>
        </p:nvPicPr>
        <p:blipFill>
          <a:blip r:embed="rId6"/>
          <a:stretch>
            <a:fillRect/>
          </a:stretch>
        </p:blipFill>
        <p:spPr>
          <a:xfrm>
            <a:off x="689134" y="5767268"/>
            <a:ext cx="984528" cy="1764387"/>
          </a:xfrm>
          <a:prstGeom prst="rect">
            <a:avLst/>
          </a:prstGeom>
        </p:spPr>
      </p:pic>
      <p:sp>
        <p:nvSpPr>
          <p:cNvPr id="11" name="Text 5"/>
          <p:cNvSpPr/>
          <p:nvPr/>
        </p:nvSpPr>
        <p:spPr>
          <a:xfrm>
            <a:off x="1968937" y="5964079"/>
            <a:ext cx="2461260" cy="307538"/>
          </a:xfrm>
          <a:prstGeom prst="rect">
            <a:avLst/>
          </a:prstGeom>
          <a:noFill/>
          <a:ln/>
        </p:spPr>
        <p:txBody>
          <a:bodyPr wrap="none" lIns="0" tIns="0" rIns="0" bIns="0" rtlCol="0" anchor="t"/>
          <a:lstStyle/>
          <a:p>
            <a:pPr marL="0" indent="0" algn="l">
              <a:lnSpc>
                <a:spcPts val="2400"/>
              </a:lnSpc>
              <a:buNone/>
            </a:pPr>
            <a:r>
              <a:rPr lang="en-US" sz="1900" dirty="0">
                <a:solidFill>
                  <a:srgbClr val="2C2821"/>
                </a:solidFill>
                <a:latin typeface="Alice" pitchFamily="34" charset="0"/>
                <a:ea typeface="Alice" pitchFamily="34" charset="-122"/>
                <a:cs typeface="Alice" pitchFamily="34" charset="-120"/>
              </a:rPr>
              <a:t>Activity Correlations</a:t>
            </a:r>
            <a:endParaRPr lang="en-US" sz="1900" dirty="0"/>
          </a:p>
        </p:txBody>
      </p:sp>
      <p:sp>
        <p:nvSpPr>
          <p:cNvPr id="12" name="Text 6"/>
          <p:cNvSpPr/>
          <p:nvPr/>
        </p:nvSpPr>
        <p:spPr>
          <a:xfrm>
            <a:off x="1968937" y="6389727"/>
            <a:ext cx="6485930" cy="945118"/>
          </a:xfrm>
          <a:prstGeom prst="rect">
            <a:avLst/>
          </a:prstGeom>
          <a:noFill/>
          <a:ln/>
        </p:spPr>
        <p:txBody>
          <a:bodyPr wrap="square" lIns="0" tIns="0" rIns="0" bIns="0" rtlCol="0" anchor="t"/>
          <a:lstStyle/>
          <a:p>
            <a:pPr marL="0" indent="0" algn="l">
              <a:lnSpc>
                <a:spcPts val="2450"/>
              </a:lnSpc>
              <a:buNone/>
            </a:pPr>
            <a:r>
              <a:rPr lang="en-US" sz="1550" dirty="0">
                <a:solidFill>
                  <a:srgbClr val="2C2821"/>
                </a:solidFill>
                <a:latin typeface="Lora" pitchFamily="34" charset="0"/>
                <a:ea typeface="Lora" pitchFamily="34" charset="-122"/>
                <a:cs typeface="Lora" pitchFamily="34" charset="-120"/>
              </a:rPr>
              <a:t>Last activities like "Had a Phone Conversation" and "SMS Sent" correlated positively with conversion, suggesting that direct communication with leads significantly improves conversion chances.</a:t>
            </a:r>
            <a:endParaRPr lang="en-US" sz="15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031558"/>
            <a:ext cx="6394371" cy="708779"/>
          </a:xfrm>
          <a:prstGeom prst="rect">
            <a:avLst/>
          </a:prstGeom>
          <a:noFill/>
          <a:ln/>
        </p:spPr>
        <p:txBody>
          <a:bodyPr wrap="none" lIns="0" tIns="0" rIns="0" bIns="0" rtlCol="0" anchor="t"/>
          <a:lstStyle/>
          <a:p>
            <a:pPr marL="0" indent="0" algn="l">
              <a:lnSpc>
                <a:spcPts val="5550"/>
              </a:lnSpc>
              <a:buNone/>
            </a:pPr>
            <a:r>
              <a:rPr lang="en-US" sz="4450" dirty="0">
                <a:solidFill>
                  <a:srgbClr val="233E32"/>
                </a:solidFill>
                <a:latin typeface="Alice" pitchFamily="34" charset="0"/>
                <a:ea typeface="Alice" pitchFamily="34" charset="-122"/>
                <a:cs typeface="Alice" pitchFamily="34" charset="-120"/>
              </a:rPr>
              <a:t>Model Building Approach</a:t>
            </a:r>
            <a:endParaRPr lang="en-US" sz="4450" dirty="0"/>
          </a:p>
        </p:txBody>
      </p:sp>
      <p:sp>
        <p:nvSpPr>
          <p:cNvPr id="3" name="Shape 1"/>
          <p:cNvSpPr/>
          <p:nvPr/>
        </p:nvSpPr>
        <p:spPr>
          <a:xfrm>
            <a:off x="793790" y="3214688"/>
            <a:ext cx="3005495" cy="226814"/>
          </a:xfrm>
          <a:prstGeom prst="roundRect">
            <a:avLst>
              <a:gd name="adj" fmla="val 15001"/>
            </a:avLst>
          </a:prstGeom>
          <a:solidFill>
            <a:srgbClr val="F0EDE6"/>
          </a:solidFill>
          <a:ln/>
        </p:spPr>
        <p:txBody>
          <a:bodyPr/>
          <a:lstStyle/>
          <a:p>
            <a:endParaRPr lang="en-US"/>
          </a:p>
        </p:txBody>
      </p:sp>
      <p:sp>
        <p:nvSpPr>
          <p:cNvPr id="4" name="Text 2"/>
          <p:cNvSpPr/>
          <p:nvPr/>
        </p:nvSpPr>
        <p:spPr>
          <a:xfrm>
            <a:off x="793790" y="378166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C2821"/>
                </a:solidFill>
                <a:latin typeface="Alice" pitchFamily="34" charset="0"/>
                <a:ea typeface="Alice" pitchFamily="34" charset="-122"/>
                <a:cs typeface="Alice" pitchFamily="34" charset="-120"/>
              </a:rPr>
              <a:t>Data Splitting</a:t>
            </a:r>
            <a:endParaRPr lang="en-US" sz="2200" dirty="0"/>
          </a:p>
        </p:txBody>
      </p:sp>
      <p:sp>
        <p:nvSpPr>
          <p:cNvPr id="5" name="Text 3"/>
          <p:cNvSpPr/>
          <p:nvPr/>
        </p:nvSpPr>
        <p:spPr>
          <a:xfrm>
            <a:off x="793790" y="4272082"/>
            <a:ext cx="3005495" cy="2540318"/>
          </a:xfrm>
          <a:prstGeom prst="rect">
            <a:avLst/>
          </a:prstGeom>
          <a:noFill/>
          <a:ln/>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We divided the dataset into training (70%) and testing (30%) sets to ensure unbiased evaluation. This gave us 4,461 observations for training and 1,912 for testing the model.</a:t>
            </a:r>
            <a:endParaRPr lang="en-US" sz="1750" dirty="0"/>
          </a:p>
        </p:txBody>
      </p:sp>
      <p:sp>
        <p:nvSpPr>
          <p:cNvPr id="6" name="Shape 4"/>
          <p:cNvSpPr/>
          <p:nvPr/>
        </p:nvSpPr>
        <p:spPr>
          <a:xfrm>
            <a:off x="4139446" y="2874407"/>
            <a:ext cx="3005614" cy="226814"/>
          </a:xfrm>
          <a:prstGeom prst="roundRect">
            <a:avLst>
              <a:gd name="adj" fmla="val 15001"/>
            </a:avLst>
          </a:prstGeom>
          <a:solidFill>
            <a:srgbClr val="F0EDE6"/>
          </a:solidFill>
          <a:ln/>
        </p:spPr>
        <p:txBody>
          <a:bodyPr/>
          <a:lstStyle/>
          <a:p>
            <a:endParaRPr lang="en-US"/>
          </a:p>
        </p:txBody>
      </p:sp>
      <p:sp>
        <p:nvSpPr>
          <p:cNvPr id="7" name="Text 5"/>
          <p:cNvSpPr/>
          <p:nvPr/>
        </p:nvSpPr>
        <p:spPr>
          <a:xfrm>
            <a:off x="4139446" y="344138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C2821"/>
                </a:solidFill>
                <a:latin typeface="Alice" pitchFamily="34" charset="0"/>
                <a:ea typeface="Alice" pitchFamily="34" charset="-122"/>
                <a:cs typeface="Alice" pitchFamily="34" charset="-120"/>
              </a:rPr>
              <a:t>Feature Selection</a:t>
            </a:r>
            <a:endParaRPr lang="en-US" sz="2200" dirty="0"/>
          </a:p>
        </p:txBody>
      </p:sp>
      <p:sp>
        <p:nvSpPr>
          <p:cNvPr id="8" name="Text 6"/>
          <p:cNvSpPr/>
          <p:nvPr/>
        </p:nvSpPr>
        <p:spPr>
          <a:xfrm>
            <a:off x="4139446" y="3931801"/>
            <a:ext cx="3005614" cy="3266123"/>
          </a:xfrm>
          <a:prstGeom prst="rect">
            <a:avLst/>
          </a:prstGeom>
          <a:noFill/>
          <a:ln/>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Using Recursive Feature Elimination (RFE), we identified the 15 most important predictors from the large feature set. This helps create a simpler, more interpretable model while maintaining predictive power.</a:t>
            </a:r>
            <a:endParaRPr lang="en-US" sz="1750" dirty="0"/>
          </a:p>
        </p:txBody>
      </p:sp>
      <p:sp>
        <p:nvSpPr>
          <p:cNvPr id="9" name="Shape 7"/>
          <p:cNvSpPr/>
          <p:nvPr/>
        </p:nvSpPr>
        <p:spPr>
          <a:xfrm>
            <a:off x="7485221" y="2534126"/>
            <a:ext cx="3005614" cy="226814"/>
          </a:xfrm>
          <a:prstGeom prst="roundRect">
            <a:avLst>
              <a:gd name="adj" fmla="val 15001"/>
            </a:avLst>
          </a:prstGeom>
          <a:solidFill>
            <a:srgbClr val="F0EDE6"/>
          </a:solidFill>
          <a:ln/>
        </p:spPr>
        <p:txBody>
          <a:bodyPr/>
          <a:lstStyle/>
          <a:p>
            <a:endParaRPr lang="en-US"/>
          </a:p>
        </p:txBody>
      </p:sp>
      <p:sp>
        <p:nvSpPr>
          <p:cNvPr id="10" name="Text 8"/>
          <p:cNvSpPr/>
          <p:nvPr/>
        </p:nvSpPr>
        <p:spPr>
          <a:xfrm>
            <a:off x="7485221" y="310110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C2821"/>
                </a:solidFill>
                <a:latin typeface="Alice" pitchFamily="34" charset="0"/>
                <a:ea typeface="Alice" pitchFamily="34" charset="-122"/>
                <a:cs typeface="Alice" pitchFamily="34" charset="-120"/>
              </a:rPr>
              <a:t>Logistic Regression</a:t>
            </a:r>
            <a:endParaRPr lang="en-US" sz="2200" dirty="0"/>
          </a:p>
        </p:txBody>
      </p:sp>
      <p:sp>
        <p:nvSpPr>
          <p:cNvPr id="11" name="Text 9"/>
          <p:cNvSpPr/>
          <p:nvPr/>
        </p:nvSpPr>
        <p:spPr>
          <a:xfrm>
            <a:off x="7485221" y="3591520"/>
            <a:ext cx="3005614" cy="3266123"/>
          </a:xfrm>
          <a:prstGeom prst="rect">
            <a:avLst/>
          </a:prstGeom>
          <a:noFill/>
          <a:ln/>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We chose logistic regression as our modeling technique since it provides both predictions and interpretable coefficients. This allows us to understand which factors most heavily influence lead conversion.</a:t>
            </a:r>
            <a:endParaRPr lang="en-US" sz="1750" dirty="0"/>
          </a:p>
        </p:txBody>
      </p:sp>
      <p:sp>
        <p:nvSpPr>
          <p:cNvPr id="12" name="Shape 10"/>
          <p:cNvSpPr/>
          <p:nvPr/>
        </p:nvSpPr>
        <p:spPr>
          <a:xfrm>
            <a:off x="10830997" y="2193965"/>
            <a:ext cx="3005614" cy="226814"/>
          </a:xfrm>
          <a:prstGeom prst="roundRect">
            <a:avLst>
              <a:gd name="adj" fmla="val 15001"/>
            </a:avLst>
          </a:prstGeom>
          <a:solidFill>
            <a:srgbClr val="F0EDE6"/>
          </a:solidFill>
          <a:ln/>
        </p:spPr>
        <p:txBody>
          <a:bodyPr/>
          <a:lstStyle/>
          <a:p>
            <a:endParaRPr lang="en-US"/>
          </a:p>
        </p:txBody>
      </p:sp>
      <p:sp>
        <p:nvSpPr>
          <p:cNvPr id="13" name="Text 11"/>
          <p:cNvSpPr/>
          <p:nvPr/>
        </p:nvSpPr>
        <p:spPr>
          <a:xfrm>
            <a:off x="10830997" y="276094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C2821"/>
                </a:solidFill>
                <a:latin typeface="Alice" pitchFamily="34" charset="0"/>
                <a:ea typeface="Alice" pitchFamily="34" charset="-122"/>
                <a:cs typeface="Alice" pitchFamily="34" charset="-120"/>
              </a:rPr>
              <a:t>Model Refinement</a:t>
            </a:r>
            <a:endParaRPr lang="en-US" sz="2200" dirty="0"/>
          </a:p>
        </p:txBody>
      </p:sp>
      <p:sp>
        <p:nvSpPr>
          <p:cNvPr id="14" name="Text 12"/>
          <p:cNvSpPr/>
          <p:nvPr/>
        </p:nvSpPr>
        <p:spPr>
          <a:xfrm>
            <a:off x="10830997" y="3251359"/>
            <a:ext cx="3005614" cy="3266123"/>
          </a:xfrm>
          <a:prstGeom prst="rect">
            <a:avLst/>
          </a:prstGeom>
          <a:noFill/>
          <a:ln/>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We iteratively improved the model by removing variables with high p-values (&gt;0.05) or high Variance Inflation Factors (VIF), which indicate multicollinearity. This resulted in our final model with 11 predictors.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2100"/>
          </a:xfrm>
          <a:prstGeom prst="rect">
            <a:avLst/>
          </a:prstGeom>
        </p:spPr>
      </p:pic>
      <p:sp>
        <p:nvSpPr>
          <p:cNvPr id="3" name="Text 0"/>
          <p:cNvSpPr/>
          <p:nvPr/>
        </p:nvSpPr>
        <p:spPr>
          <a:xfrm>
            <a:off x="6212681" y="570667"/>
            <a:ext cx="7691438" cy="1297067"/>
          </a:xfrm>
          <a:prstGeom prst="rect">
            <a:avLst/>
          </a:prstGeom>
          <a:noFill/>
          <a:ln/>
        </p:spPr>
        <p:txBody>
          <a:bodyPr wrap="square" lIns="0" tIns="0" rIns="0" bIns="0" rtlCol="0" anchor="t"/>
          <a:lstStyle/>
          <a:p>
            <a:pPr marL="0" indent="0" algn="l">
              <a:lnSpc>
                <a:spcPts val="5100"/>
              </a:lnSpc>
              <a:buNone/>
            </a:pPr>
            <a:r>
              <a:rPr lang="en-US" sz="4050" dirty="0">
                <a:solidFill>
                  <a:srgbClr val="233E32"/>
                </a:solidFill>
                <a:latin typeface="Alice" pitchFamily="34" charset="0"/>
                <a:ea typeface="Alice" pitchFamily="34" charset="-122"/>
                <a:cs typeface="Alice" pitchFamily="34" charset="-120"/>
              </a:rPr>
              <a:t>Key Predictors of Lead Conversion</a:t>
            </a:r>
            <a:endParaRPr lang="en-US" sz="4050" dirty="0"/>
          </a:p>
        </p:txBody>
      </p:sp>
      <p:pic>
        <p:nvPicPr>
          <p:cNvPr id="4" name="Image 1" descr="preencoded.png"/>
          <p:cNvPicPr>
            <a:picLocks noChangeAspect="1"/>
          </p:cNvPicPr>
          <p:nvPr/>
        </p:nvPicPr>
        <p:blipFill>
          <a:blip r:embed="rId4"/>
          <a:stretch>
            <a:fillRect/>
          </a:stretch>
        </p:blipFill>
        <p:spPr>
          <a:xfrm>
            <a:off x="6212681" y="2178963"/>
            <a:ext cx="518755" cy="518755"/>
          </a:xfrm>
          <a:prstGeom prst="rect">
            <a:avLst/>
          </a:prstGeom>
        </p:spPr>
      </p:pic>
      <p:sp>
        <p:nvSpPr>
          <p:cNvPr id="5" name="Text 1"/>
          <p:cNvSpPr/>
          <p:nvPr/>
        </p:nvSpPr>
        <p:spPr>
          <a:xfrm>
            <a:off x="6212681" y="2905244"/>
            <a:ext cx="2356247" cy="648414"/>
          </a:xfrm>
          <a:prstGeom prst="rect">
            <a:avLst/>
          </a:prstGeom>
          <a:noFill/>
          <a:ln/>
        </p:spPr>
        <p:txBody>
          <a:bodyPr wrap="square" lIns="0" tIns="0" rIns="0" bIns="0" rtlCol="0" anchor="t"/>
          <a:lstStyle/>
          <a:p>
            <a:pPr marL="0" indent="0" algn="l">
              <a:lnSpc>
                <a:spcPts val="2550"/>
              </a:lnSpc>
              <a:buNone/>
            </a:pPr>
            <a:r>
              <a:rPr lang="en-US" sz="2000" dirty="0">
                <a:solidFill>
                  <a:srgbClr val="2C2821"/>
                </a:solidFill>
                <a:latin typeface="Alice" pitchFamily="34" charset="0"/>
                <a:ea typeface="Alice" pitchFamily="34" charset="-122"/>
                <a:cs typeface="Alice" pitchFamily="34" charset="-120"/>
              </a:rPr>
              <a:t>Time Spent on Website</a:t>
            </a:r>
            <a:endParaRPr lang="en-US" sz="2000" dirty="0"/>
          </a:p>
        </p:txBody>
      </p:sp>
      <p:sp>
        <p:nvSpPr>
          <p:cNvPr id="6" name="Text 2"/>
          <p:cNvSpPr/>
          <p:nvPr/>
        </p:nvSpPr>
        <p:spPr>
          <a:xfrm>
            <a:off x="6212681" y="3678079"/>
            <a:ext cx="2356247" cy="3983355"/>
          </a:xfrm>
          <a:prstGeom prst="rect">
            <a:avLst/>
          </a:prstGeom>
          <a:noFill/>
          <a:ln/>
        </p:spPr>
        <p:txBody>
          <a:bodyPr wrap="square" lIns="0" tIns="0" rIns="0" bIns="0" rtlCol="0" anchor="t"/>
          <a:lstStyle/>
          <a:p>
            <a:pPr marL="0" indent="0" algn="l">
              <a:lnSpc>
                <a:spcPts val="2600"/>
              </a:lnSpc>
              <a:buNone/>
            </a:pPr>
            <a:r>
              <a:rPr lang="en-US" sz="1600" dirty="0">
                <a:solidFill>
                  <a:srgbClr val="2C2821"/>
                </a:solidFill>
                <a:latin typeface="Lora" pitchFamily="34" charset="0"/>
                <a:ea typeface="Lora" pitchFamily="34" charset="-122"/>
                <a:cs typeface="Lora" pitchFamily="34" charset="-120"/>
              </a:rPr>
              <a:t>This emerged as the strongest predictor with a coefficient of 5.76. For every standardized unit increase in time spent on the website, the log-odds of conversion increase by 5.76, translating to significantly higher conversion probability.</a:t>
            </a:r>
            <a:endParaRPr lang="en-US" sz="1600" dirty="0"/>
          </a:p>
        </p:txBody>
      </p:sp>
      <p:pic>
        <p:nvPicPr>
          <p:cNvPr id="7" name="Image 2" descr="preencoded.png"/>
          <p:cNvPicPr>
            <a:picLocks noChangeAspect="1"/>
          </p:cNvPicPr>
          <p:nvPr/>
        </p:nvPicPr>
        <p:blipFill>
          <a:blip r:embed="rId5"/>
          <a:stretch>
            <a:fillRect/>
          </a:stretch>
        </p:blipFill>
        <p:spPr>
          <a:xfrm>
            <a:off x="8880158" y="2178963"/>
            <a:ext cx="518755" cy="518755"/>
          </a:xfrm>
          <a:prstGeom prst="rect">
            <a:avLst/>
          </a:prstGeom>
        </p:spPr>
      </p:pic>
      <p:sp>
        <p:nvSpPr>
          <p:cNvPr id="8" name="Text 3"/>
          <p:cNvSpPr/>
          <p:nvPr/>
        </p:nvSpPr>
        <p:spPr>
          <a:xfrm>
            <a:off x="8880158" y="2905244"/>
            <a:ext cx="2356366" cy="324207"/>
          </a:xfrm>
          <a:prstGeom prst="rect">
            <a:avLst/>
          </a:prstGeom>
          <a:noFill/>
          <a:ln/>
        </p:spPr>
        <p:txBody>
          <a:bodyPr wrap="none" lIns="0" tIns="0" rIns="0" bIns="0" rtlCol="0" anchor="t"/>
          <a:lstStyle/>
          <a:p>
            <a:pPr marL="0" indent="0" algn="l">
              <a:lnSpc>
                <a:spcPts val="2550"/>
              </a:lnSpc>
              <a:buNone/>
            </a:pPr>
            <a:r>
              <a:rPr lang="en-US" sz="2000" dirty="0">
                <a:solidFill>
                  <a:srgbClr val="2C2821"/>
                </a:solidFill>
                <a:latin typeface="Alice" pitchFamily="34" charset="0"/>
                <a:ea typeface="Alice" pitchFamily="34" charset="-122"/>
                <a:cs typeface="Alice" pitchFamily="34" charset="-120"/>
              </a:rPr>
              <a:t>Lead Add Form</a:t>
            </a:r>
            <a:endParaRPr lang="en-US" sz="2000" dirty="0"/>
          </a:p>
        </p:txBody>
      </p:sp>
      <p:sp>
        <p:nvSpPr>
          <p:cNvPr id="9" name="Text 4"/>
          <p:cNvSpPr/>
          <p:nvPr/>
        </p:nvSpPr>
        <p:spPr>
          <a:xfrm>
            <a:off x="8880158" y="3353872"/>
            <a:ext cx="2356366" cy="3319463"/>
          </a:xfrm>
          <a:prstGeom prst="rect">
            <a:avLst/>
          </a:prstGeom>
          <a:noFill/>
          <a:ln/>
        </p:spPr>
        <p:txBody>
          <a:bodyPr wrap="square" lIns="0" tIns="0" rIns="0" bIns="0" rtlCol="0" anchor="t"/>
          <a:lstStyle/>
          <a:p>
            <a:pPr marL="0" indent="0" algn="l">
              <a:lnSpc>
                <a:spcPts val="2600"/>
              </a:lnSpc>
              <a:buNone/>
            </a:pPr>
            <a:r>
              <a:rPr lang="en-US" sz="1600" dirty="0">
                <a:solidFill>
                  <a:srgbClr val="2C2821"/>
                </a:solidFill>
                <a:latin typeface="Lora" pitchFamily="34" charset="0"/>
                <a:ea typeface="Lora" pitchFamily="34" charset="-122"/>
                <a:cs typeface="Lora" pitchFamily="34" charset="-120"/>
              </a:rPr>
              <a:t>Leads who came through the Lead Add Form had much higher conversion rates (coefficient: 4.02). This suggests that leads who take the time to fill out detailed forms demonstrate higher intent and commitment.</a:t>
            </a:r>
            <a:endParaRPr lang="en-US" sz="1600" dirty="0"/>
          </a:p>
        </p:txBody>
      </p:sp>
      <p:pic>
        <p:nvPicPr>
          <p:cNvPr id="10" name="Image 3" descr="preencoded.png"/>
          <p:cNvPicPr>
            <a:picLocks noChangeAspect="1"/>
          </p:cNvPicPr>
          <p:nvPr/>
        </p:nvPicPr>
        <p:blipFill>
          <a:blip r:embed="rId6"/>
          <a:stretch>
            <a:fillRect/>
          </a:stretch>
        </p:blipFill>
        <p:spPr>
          <a:xfrm>
            <a:off x="11547753" y="2178963"/>
            <a:ext cx="518755" cy="518755"/>
          </a:xfrm>
          <a:prstGeom prst="rect">
            <a:avLst/>
          </a:prstGeom>
        </p:spPr>
      </p:pic>
      <p:sp>
        <p:nvSpPr>
          <p:cNvPr id="11" name="Text 5"/>
          <p:cNvSpPr/>
          <p:nvPr/>
        </p:nvSpPr>
        <p:spPr>
          <a:xfrm>
            <a:off x="11547753" y="2905244"/>
            <a:ext cx="2356247" cy="324207"/>
          </a:xfrm>
          <a:prstGeom prst="rect">
            <a:avLst/>
          </a:prstGeom>
          <a:noFill/>
          <a:ln/>
        </p:spPr>
        <p:txBody>
          <a:bodyPr wrap="none" lIns="0" tIns="0" rIns="0" bIns="0" rtlCol="0" anchor="t"/>
          <a:lstStyle/>
          <a:p>
            <a:pPr marL="0" indent="0" algn="l">
              <a:lnSpc>
                <a:spcPts val="2550"/>
              </a:lnSpc>
              <a:buNone/>
            </a:pPr>
            <a:r>
              <a:rPr lang="en-US" sz="2000" dirty="0">
                <a:solidFill>
                  <a:srgbClr val="2C2821"/>
                </a:solidFill>
                <a:latin typeface="Alice" pitchFamily="34" charset="0"/>
                <a:ea typeface="Alice" pitchFamily="34" charset="-122"/>
                <a:cs typeface="Alice" pitchFamily="34" charset="-120"/>
              </a:rPr>
              <a:t>Phone Conversation</a:t>
            </a:r>
            <a:endParaRPr lang="en-US" sz="2000" dirty="0"/>
          </a:p>
        </p:txBody>
      </p:sp>
      <p:sp>
        <p:nvSpPr>
          <p:cNvPr id="12" name="Text 6"/>
          <p:cNvSpPr/>
          <p:nvPr/>
        </p:nvSpPr>
        <p:spPr>
          <a:xfrm>
            <a:off x="11547753" y="3353872"/>
            <a:ext cx="2356247" cy="3319463"/>
          </a:xfrm>
          <a:prstGeom prst="rect">
            <a:avLst/>
          </a:prstGeom>
          <a:noFill/>
          <a:ln/>
        </p:spPr>
        <p:txBody>
          <a:bodyPr wrap="square" lIns="0" tIns="0" rIns="0" bIns="0" rtlCol="0" anchor="t"/>
          <a:lstStyle/>
          <a:p>
            <a:pPr marL="0" indent="0" algn="l">
              <a:lnSpc>
                <a:spcPts val="2600"/>
              </a:lnSpc>
              <a:buNone/>
            </a:pPr>
            <a:r>
              <a:rPr lang="en-US" sz="1600" dirty="0">
                <a:solidFill>
                  <a:srgbClr val="2C2821"/>
                </a:solidFill>
                <a:latin typeface="Lora" pitchFamily="34" charset="0"/>
                <a:ea typeface="Lora" pitchFamily="34" charset="-122"/>
                <a:cs typeface="Lora" pitchFamily="34" charset="-120"/>
              </a:rPr>
              <a:t>Leads who had a phone conversation with the sales team were significantly more likely to convert (coefficient: 2.84). This highlights the importance of direct, personal communication in the conversion process.</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TotalTime>
  <Words>2454</Words>
  <Application>Microsoft Office PowerPoint</Application>
  <PresentationFormat>Custom</PresentationFormat>
  <Paragraphs>193</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Alice</vt:lpstr>
      <vt:lpstr>Lora</vt:lpstr>
      <vt:lpstr>Lora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Duy Pham Bao</cp:lastModifiedBy>
  <cp:revision>3</cp:revision>
  <dcterms:created xsi:type="dcterms:W3CDTF">2025-03-18T08:25:50Z</dcterms:created>
  <dcterms:modified xsi:type="dcterms:W3CDTF">2025-03-18T08:36:15Z</dcterms:modified>
</cp:coreProperties>
</file>