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ender Statistic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Gender Statistic Analysis</a:t>
            </a:r>
          </a:p>
        </p:txBody>
      </p:sp>
      <p:sp>
        <p:nvSpPr>
          <p:cNvPr id="120" name="Leon Wils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Leon Wilson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dentify the countries where % of female graduates is less than 30%"/>
          <p:cNvSpPr txBox="1"/>
          <p:nvPr>
            <p:ph type="ctrTitle"/>
          </p:nvPr>
        </p:nvSpPr>
        <p:spPr>
          <a:xfrm>
            <a:off x="1270000" y="381000"/>
            <a:ext cx="10464800" cy="967582"/>
          </a:xfrm>
          <a:prstGeom prst="rect">
            <a:avLst/>
          </a:prstGeom>
        </p:spPr>
        <p:txBody>
          <a:bodyPr/>
          <a:lstStyle>
            <a:lvl1pPr defTabSz="549148">
              <a:defRPr sz="2820"/>
            </a:lvl1pPr>
          </a:lstStyle>
          <a:p>
            <a:pPr/>
            <a:r>
              <a:t>Identify the countries where % of female graduates is less than 30%</a:t>
            </a:r>
          </a:p>
        </p:txBody>
      </p:sp>
      <p:pic>
        <p:nvPicPr>
          <p:cNvPr id="123" name="q1graph.png" descr="q1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747" y="1598316"/>
            <a:ext cx="11913887" cy="6867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/>
        </p:nvGraphicFramePr>
        <p:xfrm>
          <a:off x="279400" y="1149250"/>
          <a:ext cx="5636270" cy="85655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642"/>
                <a:gridCol w="3336627"/>
              </a:tblGrid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Graduation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Gambia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0.056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Tanzania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0.058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Mozambique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0.198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Malawi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0.340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0.492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6578600" y="1149250"/>
          <a:ext cx="5636270" cy="85655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9642"/>
                <a:gridCol w="3336627"/>
              </a:tblGrid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Graduation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Lebanon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29.889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China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28.214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India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28.095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Ecuador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27.832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758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Serbia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27.134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q2graph.png" descr="q2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220" y="1893617"/>
            <a:ext cx="11483227" cy="661880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st the average increase in female education in the U.S from the year 2000"/>
          <p:cNvSpPr txBox="1"/>
          <p:nvPr>
            <p:ph type="title"/>
          </p:nvPr>
        </p:nvSpPr>
        <p:spPr>
          <a:xfrm>
            <a:off x="1270000" y="596900"/>
            <a:ext cx="10464800" cy="967582"/>
          </a:xfrm>
          <a:prstGeom prst="rect">
            <a:avLst/>
          </a:prstGeom>
        </p:spPr>
        <p:txBody>
          <a:bodyPr anchor="b"/>
          <a:lstStyle>
            <a:lvl1pPr defTabSz="408940">
              <a:defRPr sz="2800"/>
            </a:lvl1pPr>
          </a:lstStyle>
          <a:p>
            <a:pPr/>
            <a:r>
              <a:t>List the average increase in female education in the U.S from the year 2000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q3graph.png" descr="q3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64" y="2437236"/>
            <a:ext cx="11986272" cy="69087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List the % of change in male employment from the year 2000"/>
          <p:cNvSpPr txBox="1"/>
          <p:nvPr>
            <p:ph type="title"/>
          </p:nvPr>
        </p:nvSpPr>
        <p:spPr>
          <a:xfrm>
            <a:off x="1270000" y="381000"/>
            <a:ext cx="10464800" cy="613917"/>
          </a:xfrm>
          <a:prstGeom prst="rect">
            <a:avLst/>
          </a:prstGeom>
        </p:spPr>
        <p:txBody>
          <a:bodyPr anchor="b"/>
          <a:lstStyle>
            <a:lvl1pPr algn="l" defTabSz="320039"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List the % of change in male employment from the year 2000</a:t>
            </a:r>
          </a:p>
        </p:txBody>
      </p:sp>
      <p:sp>
        <p:nvSpPr>
          <p:cNvPr id="133" name="Highest increase in male employment : Egypt, Arab Rep. : 3.29%"/>
          <p:cNvSpPr txBox="1"/>
          <p:nvPr/>
        </p:nvSpPr>
        <p:spPr>
          <a:xfrm>
            <a:off x="1354709" y="1450747"/>
            <a:ext cx="78696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Highest increase in male employment : Egypt, Arab Rep. :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3.29%</a:t>
            </a:r>
          </a:p>
        </p:txBody>
      </p:sp>
      <p:sp>
        <p:nvSpPr>
          <p:cNvPr id="134" name="Lowest decrease in male employment : Greece : -1.47%"/>
          <p:cNvSpPr txBox="1"/>
          <p:nvPr/>
        </p:nvSpPr>
        <p:spPr>
          <a:xfrm>
            <a:off x="1384807" y="1943992"/>
            <a:ext cx="6844285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Lowest decrease in male employment : Greece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-1.47%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q4graph.png" descr="q4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07" y="2433226"/>
            <a:ext cx="12230770" cy="7049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st the % of change in female employment from the year 2000"/>
          <p:cNvSpPr txBox="1"/>
          <p:nvPr>
            <p:ph type="title"/>
          </p:nvPr>
        </p:nvSpPr>
        <p:spPr>
          <a:xfrm>
            <a:off x="1270000" y="381000"/>
            <a:ext cx="10464800" cy="569913"/>
          </a:xfrm>
          <a:prstGeom prst="rect">
            <a:avLst/>
          </a:prstGeom>
        </p:spPr>
        <p:txBody>
          <a:bodyPr anchor="b"/>
          <a:lstStyle>
            <a:lvl1pPr algn="l" defTabSz="310895">
              <a:defRPr b="1" sz="272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List the % of change in female employment from the year 2000</a:t>
            </a:r>
          </a:p>
        </p:txBody>
      </p:sp>
      <p:sp>
        <p:nvSpPr>
          <p:cNvPr id="138" name="Highest increase in male employment : Egypt, Arab Rep. : 4.26%"/>
          <p:cNvSpPr txBox="1"/>
          <p:nvPr/>
        </p:nvSpPr>
        <p:spPr>
          <a:xfrm>
            <a:off x="1329309" y="1454757"/>
            <a:ext cx="78696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Highest increase in male employment : Egypt, Arab Rep. :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4.26%</a:t>
            </a:r>
          </a:p>
        </p:txBody>
      </p:sp>
      <p:sp>
        <p:nvSpPr>
          <p:cNvPr id="139" name="Lowest decrease in female employment : Romania : -1.45%"/>
          <p:cNvSpPr txBox="1"/>
          <p:nvPr/>
        </p:nvSpPr>
        <p:spPr>
          <a:xfrm>
            <a:off x="1306195" y="1943992"/>
            <a:ext cx="728091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Lowest decrease in female employment : Romania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-1.45%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q5graph.png" descr="q5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84" y="1266348"/>
            <a:ext cx="12527832" cy="722090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hat was the percent increase in female vulnerable employment from the year 2000"/>
          <p:cNvSpPr txBox="1"/>
          <p:nvPr>
            <p:ph type="title"/>
          </p:nvPr>
        </p:nvSpPr>
        <p:spPr>
          <a:xfrm>
            <a:off x="1270000" y="381000"/>
            <a:ext cx="10464800" cy="967582"/>
          </a:xfrm>
          <a:prstGeom prst="rect">
            <a:avLst/>
          </a:prstGeom>
        </p:spPr>
        <p:txBody>
          <a:bodyPr anchor="b"/>
          <a:lstStyle>
            <a:lvl1pPr defTabSz="408940">
              <a:defRPr sz="2800"/>
            </a:lvl1pPr>
          </a:lstStyle>
          <a:p>
            <a:pPr/>
            <a:r>
              <a:t>What was the percent increase in female vulnerable employment from the year 2000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