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3" r:id="rId5"/>
    <p:sldId id="265" r:id="rId6"/>
    <p:sldId id="267" r:id="rId7"/>
    <p:sldId id="268" r:id="rId8"/>
    <p:sldId id="269" r:id="rId9"/>
    <p:sldId id="270" r:id="rId10"/>
    <p:sldId id="272" r:id="rId11"/>
    <p:sldId id="259" r:id="rId12"/>
    <p:sldId id="271" r:id="rId13"/>
    <p:sldId id="261" r:id="rId14"/>
    <p:sldId id="262" r:id="rId15"/>
    <p:sldId id="273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Question1!$F$2:$F$7</c:f>
              <c:numCache>
                <c:formatCode>0.00</c:formatCode>
                <c:ptCount val="6"/>
                <c:pt idx="0">
                  <c:v>15.19752714285714</c:v>
                </c:pt>
                <c:pt idx="1">
                  <c:v>17.033016</c:v>
                </c:pt>
                <c:pt idx="2">
                  <c:v>13.014697222222223</c:v>
                </c:pt>
                <c:pt idx="3">
                  <c:v>14.470543749999999</c:v>
                </c:pt>
                <c:pt idx="4">
                  <c:v>14.403202499999999</c:v>
                </c:pt>
                <c:pt idx="5">
                  <c:v>3.3845253333333334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77472"/>
        <c:axId val="174779392"/>
      </c:barChart>
      <c:catAx>
        <c:axId val="174777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Region</a:t>
                </a:r>
                <a:r>
                  <a:rPr lang="en-US" sz="1200" baseline="0"/>
                  <a:t> Name</a:t>
                </a:r>
                <a:endParaRPr lang="en-US" sz="1200"/>
              </a:p>
            </c:rich>
          </c:tx>
          <c:layout/>
          <c:overlay val="0"/>
        </c:title>
        <c:majorTickMark val="out"/>
        <c:minorTickMark val="none"/>
        <c:tickLblPos val="nextTo"/>
        <c:crossAx val="174779392"/>
        <c:crosses val="autoZero"/>
        <c:auto val="1"/>
        <c:lblAlgn val="ctr"/>
        <c:lblOffset val="100"/>
        <c:noMultiLvlLbl val="0"/>
      </c:catAx>
      <c:valAx>
        <c:axId val="1747793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Average Gross Graduation ratio</a:t>
                </a:r>
                <a:r>
                  <a:rPr lang="en-US" sz="1200" baseline="0"/>
                  <a:t> (%)</a:t>
                </a:r>
                <a:endParaRPr lang="en-US" sz="12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477747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Contributions</a:t>
            </a:r>
            <a:r>
              <a:rPr lang="en-US" sz="1800" baseline="0" dirty="0"/>
              <a:t> by Each Region to the List of Countries with &lt;30% Female Gross Graduation </a:t>
            </a:r>
            <a:r>
              <a:rPr lang="en-US" sz="1800" baseline="0" dirty="0" smtClean="0"/>
              <a:t>Ratio (Tertiary Education)</a:t>
            </a:r>
            <a:endParaRPr lang="en-US" sz="18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Question1!$G$2:$G$7</c:f>
              <c:numCache>
                <c:formatCode>General</c:formatCode>
                <c:ptCount val="6"/>
                <c:pt idx="0">
                  <c:v>14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4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7396752084434"/>
          <c:y val="0.34813106344900163"/>
          <c:w val="0.31205818795618745"/>
          <c:h val="0.6195643611775418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aseline="0" dirty="0" smtClean="0"/>
              <a:t>Twenty of the Highest </a:t>
            </a:r>
            <a:r>
              <a:rPr lang="en-US" sz="1600" baseline="0" dirty="0"/>
              <a:t>Overall % Changes in Male Employment to Population </a:t>
            </a:r>
            <a:r>
              <a:rPr lang="en-US" sz="1600" baseline="0" dirty="0" smtClean="0"/>
              <a:t>Ratio From 2000 to 2016</a:t>
            </a:r>
            <a:endParaRPr lang="en-US" sz="1600" dirty="0"/>
          </a:p>
        </c:rich>
      </c:tx>
      <c:layout>
        <c:manualLayout>
          <c:xMode val="edge"/>
          <c:yMode val="edge"/>
          <c:x val="0.19803629311349136"/>
          <c:y val="8.968609865470851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Question3!$A$3:$A$22</c:f>
              <c:strCache>
                <c:ptCount val="20"/>
                <c:pt idx="0">
                  <c:v>Kiribati</c:v>
                </c:pt>
                <c:pt idx="1">
                  <c:v>Uganda</c:v>
                </c:pt>
                <c:pt idx="2">
                  <c:v>Lesotho</c:v>
                </c:pt>
                <c:pt idx="3">
                  <c:v>Honduras</c:v>
                </c:pt>
                <c:pt idx="4">
                  <c:v>Egypt - Arab Rep.</c:v>
                </c:pt>
                <c:pt idx="5">
                  <c:v>Ethiopia</c:v>
                </c:pt>
                <c:pt idx="6">
                  <c:v>Samoa</c:v>
                </c:pt>
                <c:pt idx="7">
                  <c:v>Madagascar</c:v>
                </c:pt>
                <c:pt idx="8">
                  <c:v>El Salvador</c:v>
                </c:pt>
                <c:pt idx="9">
                  <c:v>Cambodia</c:v>
                </c:pt>
                <c:pt idx="10">
                  <c:v>Azerbaijan</c:v>
                </c:pt>
                <c:pt idx="11">
                  <c:v>Nicaragua</c:v>
                </c:pt>
                <c:pt idx="12">
                  <c:v>Cuba</c:v>
                </c:pt>
                <c:pt idx="13">
                  <c:v>Zimbabwe</c:v>
                </c:pt>
                <c:pt idx="14">
                  <c:v>Mali</c:v>
                </c:pt>
                <c:pt idx="15">
                  <c:v>Colombia</c:v>
                </c:pt>
                <c:pt idx="16">
                  <c:v>Belarus</c:v>
                </c:pt>
                <c:pt idx="17">
                  <c:v>Greece</c:v>
                </c:pt>
                <c:pt idx="18">
                  <c:v>Armenia</c:v>
                </c:pt>
                <c:pt idx="19">
                  <c:v>Cyprus</c:v>
                </c:pt>
              </c:strCache>
            </c:strRef>
          </c:cat>
          <c:val>
            <c:numRef>
              <c:f>Question3!$E$3:$E$22</c:f>
              <c:numCache>
                <c:formatCode>General</c:formatCode>
                <c:ptCount val="20"/>
                <c:pt idx="0">
                  <c:v>99.59</c:v>
                </c:pt>
                <c:pt idx="1">
                  <c:v>79.099999999999994</c:v>
                </c:pt>
                <c:pt idx="2">
                  <c:v>67.31</c:v>
                </c:pt>
                <c:pt idx="3">
                  <c:v>62.13</c:v>
                </c:pt>
                <c:pt idx="4">
                  <c:v>49.45</c:v>
                </c:pt>
                <c:pt idx="5">
                  <c:v>46.27</c:v>
                </c:pt>
                <c:pt idx="6">
                  <c:v>43.21</c:v>
                </c:pt>
                <c:pt idx="7">
                  <c:v>38.869999999999997</c:v>
                </c:pt>
                <c:pt idx="8">
                  <c:v>35.03</c:v>
                </c:pt>
                <c:pt idx="9">
                  <c:v>34.92</c:v>
                </c:pt>
                <c:pt idx="10">
                  <c:v>33.9</c:v>
                </c:pt>
                <c:pt idx="11">
                  <c:v>28.85</c:v>
                </c:pt>
                <c:pt idx="12">
                  <c:v>28.48</c:v>
                </c:pt>
                <c:pt idx="13">
                  <c:v>25.01</c:v>
                </c:pt>
                <c:pt idx="14">
                  <c:v>24.49</c:v>
                </c:pt>
                <c:pt idx="15">
                  <c:v>24.3</c:v>
                </c:pt>
                <c:pt idx="16">
                  <c:v>24.26</c:v>
                </c:pt>
                <c:pt idx="17">
                  <c:v>22.06</c:v>
                </c:pt>
                <c:pt idx="18">
                  <c:v>19.07</c:v>
                </c:pt>
                <c:pt idx="19">
                  <c:v>18.47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27488"/>
        <c:axId val="12533760"/>
      </c:barChart>
      <c:catAx>
        <c:axId val="12527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2533760"/>
        <c:crosses val="autoZero"/>
        <c:auto val="1"/>
        <c:lblAlgn val="ctr"/>
        <c:lblOffset val="100"/>
        <c:noMultiLvlLbl val="0"/>
      </c:catAx>
      <c:valAx>
        <c:axId val="12533760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527488"/>
        <c:crosses val="autoZero"/>
        <c:crossBetween val="between"/>
        <c:majorUnit val="5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6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</c:dPt>
          <c:dPt>
            <c:idx val="19"/>
            <c:invertIfNegative val="0"/>
            <c:bubble3D val="0"/>
          </c:dPt>
          <c:cat>
            <c:strRef>
              <c:f>Question4!$A$3:$A$22</c:f>
              <c:strCache>
                <c:ptCount val="20"/>
                <c:pt idx="0">
                  <c:v>Kiribati	</c:v>
                </c:pt>
                <c:pt idx="1">
                  <c:v>Uganda	</c:v>
                </c:pt>
                <c:pt idx="2">
                  <c:v>Pakistan	</c:v>
                </c:pt>
                <c:pt idx="3">
                  <c:v>Honduras	</c:v>
                </c:pt>
                <c:pt idx="4">
                  <c:v>Ethiopia	</c:v>
                </c:pt>
                <c:pt idx="5">
                  <c:v>Lesotho	</c:v>
                </c:pt>
                <c:pt idx="6">
                  <c:v>Nicaragua	</c:v>
                </c:pt>
                <c:pt idx="7">
                  <c:v>Egypt - Arab Rep.	</c:v>
                </c:pt>
                <c:pt idx="8">
                  <c:v>Belarus	</c:v>
                </c:pt>
                <c:pt idx="9">
                  <c:v>Syrian Arab Republic	</c:v>
                </c:pt>
                <c:pt idx="10">
                  <c:v>Qatar	</c:v>
                </c:pt>
                <c:pt idx="11">
                  <c:v>Cuba	</c:v>
                </c:pt>
                <c:pt idx="12">
                  <c:v>Chile	</c:v>
                </c:pt>
                <c:pt idx="13">
                  <c:v>Malta	</c:v>
                </c:pt>
                <c:pt idx="14">
                  <c:v>Montenegro	</c:v>
                </c:pt>
                <c:pt idx="15">
                  <c:v>Bangladesh	</c:v>
                </c:pt>
                <c:pt idx="16">
                  <c:v>Namibia	</c:v>
                </c:pt>
                <c:pt idx="17">
                  <c:v>Madagascar	</c:v>
                </c:pt>
                <c:pt idx="18">
                  <c:v>El Salvador	</c:v>
                </c:pt>
                <c:pt idx="19">
                  <c:v>Mali	</c:v>
                </c:pt>
              </c:strCache>
            </c:strRef>
          </c:cat>
          <c:val>
            <c:numRef>
              <c:f>Question4!$E$3:$E$22</c:f>
              <c:numCache>
                <c:formatCode>General</c:formatCode>
                <c:ptCount val="20"/>
                <c:pt idx="0">
                  <c:v>166.43</c:v>
                </c:pt>
                <c:pt idx="1">
                  <c:v>108.34</c:v>
                </c:pt>
                <c:pt idx="2">
                  <c:v>96.41</c:v>
                </c:pt>
                <c:pt idx="3">
                  <c:v>87.86</c:v>
                </c:pt>
                <c:pt idx="4">
                  <c:v>82.79</c:v>
                </c:pt>
                <c:pt idx="5">
                  <c:v>70.12</c:v>
                </c:pt>
                <c:pt idx="6">
                  <c:v>69.52</c:v>
                </c:pt>
                <c:pt idx="7">
                  <c:v>63.85</c:v>
                </c:pt>
                <c:pt idx="8">
                  <c:v>63.37</c:v>
                </c:pt>
                <c:pt idx="9">
                  <c:v>51.44</c:v>
                </c:pt>
                <c:pt idx="10">
                  <c:v>49.15</c:v>
                </c:pt>
                <c:pt idx="11">
                  <c:v>49.06</c:v>
                </c:pt>
                <c:pt idx="12">
                  <c:v>44.08</c:v>
                </c:pt>
                <c:pt idx="13">
                  <c:v>43.57</c:v>
                </c:pt>
                <c:pt idx="14">
                  <c:v>42.73</c:v>
                </c:pt>
                <c:pt idx="15">
                  <c:v>42.47</c:v>
                </c:pt>
                <c:pt idx="16">
                  <c:v>40.54</c:v>
                </c:pt>
                <c:pt idx="17">
                  <c:v>38.18</c:v>
                </c:pt>
                <c:pt idx="18">
                  <c:v>37.119999999999997</c:v>
                </c:pt>
                <c:pt idx="19">
                  <c:v>36.61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611840"/>
        <c:axId val="147625472"/>
      </c:barChart>
      <c:catAx>
        <c:axId val="17461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47625472"/>
        <c:crosses val="autoZero"/>
        <c:auto val="1"/>
        <c:lblAlgn val="ctr"/>
        <c:lblOffset val="100"/>
        <c:noMultiLvlLbl val="0"/>
      </c:catAx>
      <c:valAx>
        <c:axId val="147625472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4611840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0.40996</cdr:x>
      <cdr:y>0.12841</cdr:y>
    </cdr:from>
    <cdr:to>
      <cdr:x>0.71022</cdr:x>
      <cdr:y>0.48154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58529" y="560662"/>
          <a:ext cx="1727433" cy="15418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962.8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0.70258</cdr:x>
      <cdr:y>0.22415</cdr:y>
    </cdr:from>
    <cdr:to>
      <cdr:x>0.97673</cdr:x>
      <cdr:y>0.55779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42013" y="978709"/>
          <a:ext cx="1577220" cy="14567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0.447</cdr:x>
      <cdr:y>0.00091</cdr:y>
    </cdr:from>
    <cdr:to>
      <cdr:x>0.74726</cdr:x>
      <cdr:y>0.29688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88666" y="4438"/>
          <a:ext cx="1738866" cy="14433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1023.8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0.72585</cdr:x>
      <cdr:y>0.13813</cdr:y>
    </cdr:from>
    <cdr:to>
      <cdr:x>1</cdr:x>
      <cdr:y>0.47177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181419" y="685203"/>
          <a:ext cx="1579301" cy="1655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97BC-9879-4DE5-8C3D-3C0468F9F86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4D96-3D9E-471B-9B66-3DE5B91E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results</a:t>
            </a:r>
            <a:r>
              <a:rPr lang="en-US" baseline="0" dirty="0" smtClean="0"/>
              <a:t> of this analysis are in </a:t>
            </a:r>
            <a:r>
              <a:rPr lang="en-US" dirty="0" smtClean="0"/>
              <a:t>“Project-1-Post-Processing-of-Hadoop Results.xlsx”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Gender Statistics Analysis With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By: Ben Keeper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Appendix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82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Business 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Identify the countries whose most current measure of the female gross graduation ratio is less than 30%  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gross graduation ratio is a valid measure of the % of female graduates</a:t>
            </a:r>
          </a:p>
          <a:p>
            <a:pPr lvl="1"/>
            <a:r>
              <a:rPr lang="en-US" dirty="0" smtClean="0"/>
              <a:t>The only female graduates being considered are graduates from tertiary education programs</a:t>
            </a:r>
          </a:p>
          <a:p>
            <a:pPr lvl="1"/>
            <a:r>
              <a:rPr lang="en-US" dirty="0" smtClean="0"/>
              <a:t>The requester desires the most current information on each country</a:t>
            </a:r>
          </a:p>
          <a:p>
            <a:pPr lvl="1"/>
            <a:r>
              <a:rPr lang="en-US" dirty="0" smtClean="0"/>
              <a:t>Regions will never contain any data of business value to the requestor;  regions were skipped as there was no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Results for the First Question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48332"/>
              </p:ext>
            </p:extLst>
          </p:nvPr>
        </p:nvGraphicFramePr>
        <p:xfrm>
          <a:off x="152400" y="457200"/>
          <a:ext cx="4235450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Worksheet" r:id="rId3" imgW="5074938" imgH="7505625" progId="Excel.Sheet.12">
                  <p:embed/>
                </p:oleObj>
              </mc:Choice>
              <mc:Fallback>
                <p:oleObj name="Worksheet" r:id="rId3" imgW="5074938" imgH="7505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57200"/>
                        <a:ext cx="4235450" cy="626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22189"/>
              </p:ext>
            </p:extLst>
          </p:nvPr>
        </p:nvGraphicFramePr>
        <p:xfrm>
          <a:off x="4572000" y="420116"/>
          <a:ext cx="4235450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Worksheet" r:id="rId5" imgW="5074938" imgH="7688633" progId="Excel.Sheet.12">
                  <p:embed/>
                </p:oleObj>
              </mc:Choice>
              <mc:Fallback>
                <p:oleObj name="Worksheet" r:id="rId5" imgW="5074938" imgH="7688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20116"/>
                        <a:ext cx="4235450" cy="641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9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Second Business Question Thought 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Determine the average absolute % change in the gender parity index (GPI) as measured on each of the three major levels of education in the U.S. within the years 2000 and 2016.</a:t>
            </a:r>
          </a:p>
          <a:p>
            <a:r>
              <a:rPr lang="en-US" dirty="0" smtClean="0"/>
              <a:t>Assumptions and Definitions: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GPI, as established by UNESCO, </a:t>
            </a:r>
            <a:r>
              <a:rPr lang="en-US" dirty="0" smtClean="0"/>
              <a:t>is the ratio of female enrollment to male enrollment within a given level of education.  The dataset provides a GPI for primary, secondary, primary + secondary, and tertiary education</a:t>
            </a:r>
          </a:p>
          <a:p>
            <a:pPr lvl="1"/>
            <a:r>
              <a:rPr lang="en-US" dirty="0" smtClean="0"/>
              <a:t>Confounding variable with this metric is when the number of males decreases</a:t>
            </a:r>
          </a:p>
          <a:p>
            <a:pPr lvl="1"/>
            <a:r>
              <a:rPr lang="en-US" dirty="0" smtClean="0"/>
              <a:t>Assumed that the requestor accepts the GPI </a:t>
            </a:r>
            <a:r>
              <a:rPr lang="en-US" dirty="0"/>
              <a:t>a</a:t>
            </a:r>
            <a:r>
              <a:rPr lang="en-US" dirty="0" smtClean="0"/>
              <a:t>s a valid metric for tracking trends in female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Question Hadoop Output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of the map-reduce job:</a:t>
            </a:r>
          </a:p>
          <a:p>
            <a:pPr lvl="1"/>
            <a:r>
              <a:rPr lang="en-US" dirty="0" smtClean="0"/>
              <a:t>Produced normalized pairwise % differences in the GPI for each consecutive year of data</a:t>
            </a:r>
          </a:p>
          <a:p>
            <a:pPr lvl="1"/>
            <a:r>
              <a:rPr lang="en-US" dirty="0" smtClean="0"/>
              <a:t>The total output of values was grouped into four buckets, with each bucket representing the four education groups that the GPI was recorded for </a:t>
            </a:r>
          </a:p>
          <a:p>
            <a:r>
              <a:rPr lang="en-US" dirty="0" smtClean="0"/>
              <a:t>Post-processing in Excel:</a:t>
            </a:r>
          </a:p>
          <a:p>
            <a:pPr lvl="1"/>
            <a:r>
              <a:rPr lang="en-US" dirty="0" smtClean="0"/>
              <a:t>Taking the absolute value of each pairwise % difference</a:t>
            </a:r>
          </a:p>
          <a:p>
            <a:pPr lvl="1"/>
            <a:r>
              <a:rPr lang="en-US" dirty="0" smtClean="0"/>
              <a:t>Computing an average for each education group</a:t>
            </a:r>
          </a:p>
        </p:txBody>
      </p:sp>
    </p:spTree>
    <p:extLst>
      <p:ext uri="{BB962C8B-B14F-4D97-AF65-F5344CB8AC3E}">
        <p14:creationId xmlns:p14="http://schemas.microsoft.com/office/powerpoint/2010/main" val="49788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Charts Summarizing the Results of the Second Question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3465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325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7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Business 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% of change in male employment from the year 2000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For all countries with this data, find the overall % change in the male employment to population ratio from the year closest to or equal to 2000 up to the year closest to or equal to 2016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requestor accepts the male employment to population ratio as a valid metric for tracking male employment trends  </a:t>
            </a:r>
          </a:p>
        </p:txBody>
      </p:sp>
    </p:spTree>
    <p:extLst>
      <p:ext uri="{BB962C8B-B14F-4D97-AF65-F5344CB8AC3E}">
        <p14:creationId xmlns:p14="http://schemas.microsoft.com/office/powerpoint/2010/main" val="276045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Business 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 Question:</a:t>
            </a:r>
          </a:p>
          <a:p>
            <a:pPr lvl="1"/>
            <a:r>
              <a:rPr lang="en-US" dirty="0"/>
              <a:t>List the % of change in </a:t>
            </a:r>
            <a:r>
              <a:rPr lang="en-US" dirty="0" smtClean="0"/>
              <a:t>female </a:t>
            </a:r>
            <a:r>
              <a:rPr lang="en-US" dirty="0"/>
              <a:t>employment from the year 2000</a:t>
            </a:r>
          </a:p>
          <a:p>
            <a:r>
              <a:rPr lang="en-US" dirty="0" smtClean="0"/>
              <a:t>Interpretation:</a:t>
            </a:r>
            <a:endParaRPr lang="en-US" dirty="0"/>
          </a:p>
          <a:p>
            <a:pPr lvl="1"/>
            <a:r>
              <a:rPr lang="en-US" dirty="0"/>
              <a:t>For all countries with this data, find the overall % change in the </a:t>
            </a:r>
            <a:r>
              <a:rPr lang="en-US" dirty="0" smtClean="0"/>
              <a:t>female </a:t>
            </a:r>
            <a:r>
              <a:rPr lang="en-US" dirty="0"/>
              <a:t>employment to population ratio from the year closest to or equal to 2000 up to the year closest to or equal to 2016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The requestor accepts the male employment to population ratio as a valid metric for tracking </a:t>
            </a:r>
            <a:r>
              <a:rPr lang="en-US" dirty="0" smtClean="0"/>
              <a:t>female </a:t>
            </a:r>
            <a:r>
              <a:rPr lang="en-US" dirty="0"/>
              <a:t>employment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countries where % of female graduates is less than 30%.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average increase in female education in the U.S.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male employment from the year 2000.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female employment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valuate one additional business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 1 Condensed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014686"/>
              </p:ext>
            </p:extLst>
          </p:nvPr>
        </p:nvGraphicFramePr>
        <p:xfrm>
          <a:off x="44262" y="1484531"/>
          <a:ext cx="4451537" cy="389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3" y="838200"/>
            <a:ext cx="400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Gross Graduation </a:t>
            </a:r>
            <a:r>
              <a:rPr lang="en-US" dirty="0" smtClean="0"/>
              <a:t>Ratio, Female </a:t>
            </a:r>
            <a:endParaRPr lang="en-US" dirty="0" smtClean="0"/>
          </a:p>
          <a:p>
            <a:r>
              <a:rPr lang="en-US" dirty="0" smtClean="0"/>
              <a:t>(Tertiary Education) by Region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29296"/>
              </p:ext>
            </p:extLst>
          </p:nvPr>
        </p:nvGraphicFramePr>
        <p:xfrm>
          <a:off x="4572000" y="838200"/>
          <a:ext cx="4422648" cy="422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089" y="5638800"/>
            <a:ext cx="36608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the slide backups section </a:t>
            </a:r>
          </a:p>
          <a:p>
            <a:r>
              <a:rPr lang="en-US" dirty="0" smtClean="0"/>
              <a:t>for the full hadoop results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60135"/>
              </p:ext>
            </p:extLst>
          </p:nvPr>
        </p:nvGraphicFramePr>
        <p:xfrm>
          <a:off x="5029200" y="5105400"/>
          <a:ext cx="3619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Worksheet" r:id="rId5" imgW="3619371" imgH="1653401" progId="Excel.Sheet.12">
                  <p:embed/>
                </p:oleObj>
              </mc:Choice>
              <mc:Fallback>
                <p:oleObj name="Worksheet" r:id="rId5" imgW="3619371" imgH="16534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5105400"/>
                        <a:ext cx="36195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92" y="-24003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2 Condensed Results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2549"/>
              </p:ext>
            </p:extLst>
          </p:nvPr>
        </p:nvGraphicFramePr>
        <p:xfrm>
          <a:off x="2362200" y="49530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Secondary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Secondary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Tertiary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0.956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965" y="5365548"/>
            <a:ext cx="13530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Absolute </a:t>
            </a:r>
            <a:r>
              <a:rPr lang="en-US" b="1" smtClean="0"/>
              <a:t>% </a:t>
            </a:r>
            <a:r>
              <a:rPr lang="en-US" b="1" smtClean="0"/>
              <a:t>Difference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400800"/>
            <a:ext cx="876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 See the appendix for scatter plots for the other two education groups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192" y="4968507"/>
            <a:ext cx="1779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Education Group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4419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14" y="1133855"/>
            <a:ext cx="4451128" cy="35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771905"/>
            <a:ext cx="41433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1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3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883198"/>
              </p:ext>
            </p:extLst>
          </p:nvPr>
        </p:nvGraphicFramePr>
        <p:xfrm>
          <a:off x="1752600" y="1600200"/>
          <a:ext cx="5753100" cy="436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22053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accompanying Excel document for the table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4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046154"/>
              </p:ext>
            </p:extLst>
          </p:nvPr>
        </p:nvGraphicFramePr>
        <p:xfrm>
          <a:off x="457200" y="1447800"/>
          <a:ext cx="5791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600200"/>
            <a:ext cx="22413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Twenty of the Highest</a:t>
            </a:r>
          </a:p>
          <a:p>
            <a:r>
              <a:rPr lang="en-US" dirty="0" smtClean="0"/>
              <a:t>Overall % Changes in</a:t>
            </a:r>
          </a:p>
          <a:p>
            <a:r>
              <a:rPr lang="en-US" dirty="0" smtClean="0"/>
              <a:t>Female Employment</a:t>
            </a:r>
          </a:p>
          <a:p>
            <a:r>
              <a:rPr lang="en-US" dirty="0" smtClean="0"/>
              <a:t>To Population Ratio</a:t>
            </a:r>
          </a:p>
          <a:p>
            <a:r>
              <a:rPr lang="en-US" dirty="0" smtClean="0"/>
              <a:t>As Measured Over</a:t>
            </a:r>
          </a:p>
          <a:p>
            <a:r>
              <a:rPr lang="en-US" dirty="0" smtClean="0"/>
              <a:t>the Year Interval 2000</a:t>
            </a:r>
          </a:p>
          <a:p>
            <a:r>
              <a:rPr lang="en-US" dirty="0" smtClean="0"/>
              <a:t>To 2016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2610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accompanying Excel document for the table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Considered the founding of Revature back in 2003 (source: “Glassdoor”)</a:t>
            </a:r>
          </a:p>
          <a:p>
            <a:r>
              <a:rPr lang="en-US" dirty="0" smtClean="0"/>
              <a:t>Assume that Revature was founded in the United States in the year 2003</a:t>
            </a:r>
          </a:p>
          <a:p>
            <a:r>
              <a:rPr lang="en-US" dirty="0"/>
              <a:t>The provided csv file contained </a:t>
            </a:r>
            <a:r>
              <a:rPr lang="en-US" dirty="0" smtClean="0"/>
              <a:t>the following data: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time in days required to do start up a</a:t>
            </a:r>
            <a:r>
              <a:rPr lang="en-US" dirty="0" smtClean="0"/>
              <a:t> </a:t>
            </a:r>
            <a:r>
              <a:rPr lang="en-US" dirty="0"/>
              <a:t>business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number of procedures necessary to register a</a:t>
            </a:r>
            <a:r>
              <a:rPr lang="en-US" dirty="0" smtClean="0"/>
              <a:t> business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 business question: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those country(s) where Revature would have started up in the quickest amount of time and where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evature would have encountered the least amount of red tape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Follow-up:  Compare the optimal choice to choosing the United States   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7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this Question and Running an Example Hadoop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Map-Reduce routine for this request:</a:t>
            </a:r>
          </a:p>
          <a:p>
            <a:pPr lvl="1"/>
            <a:r>
              <a:rPr lang="en-US" sz="2000" dirty="0" smtClean="0"/>
              <a:t>Find all countries/regions with a 2003 data point for the time required to start a business and the number of procedures needed to start a business</a:t>
            </a:r>
          </a:p>
          <a:p>
            <a:pPr lvl="1"/>
            <a:r>
              <a:rPr lang="en-US" sz="2000" dirty="0" smtClean="0"/>
              <a:t>After all of the data points are obtained, return only those countries/regions where the time needed for start-up is &lt; 45 days and the number of registration procedures is &lt;= 10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Based on these metrics alone, the optimal country for the founding of Revature would have been Australia with a start-up time of only 3 days and only 3 required registration procedures</a:t>
            </a:r>
          </a:p>
          <a:p>
            <a:r>
              <a:rPr lang="en-US" sz="2400" dirty="0" smtClean="0"/>
              <a:t>The United States as compared to the optimal choice:</a:t>
            </a:r>
          </a:p>
          <a:p>
            <a:pPr lvl="1"/>
            <a:r>
              <a:rPr lang="en-US" sz="2000" dirty="0" smtClean="0"/>
              <a:t>Startup in the U.S. was 3 days longer </a:t>
            </a:r>
          </a:p>
          <a:p>
            <a:pPr lvl="1"/>
            <a:r>
              <a:rPr lang="en-US" sz="2000" dirty="0" smtClean="0"/>
              <a:t>The U.S. had 3 more registration procedures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8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08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660</TotalTime>
  <Words>1141</Words>
  <Application>Microsoft Office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Project 1: Gender Statistics Analysis With Map-Reduce</vt:lpstr>
      <vt:lpstr>Business Questions</vt:lpstr>
      <vt:lpstr>Question 1 Condensed Results</vt:lpstr>
      <vt:lpstr>Question 2 Condensed Results</vt:lpstr>
      <vt:lpstr>Question 3 Results</vt:lpstr>
      <vt:lpstr>Question 4 Results</vt:lpstr>
      <vt:lpstr>Question 5</vt:lpstr>
      <vt:lpstr>Solution to this Question and Running an Example Hadoop Job</vt:lpstr>
      <vt:lpstr>Questions?</vt:lpstr>
      <vt:lpstr>Appendix</vt:lpstr>
      <vt:lpstr>First Business Question Thought Process</vt:lpstr>
      <vt:lpstr>Full Results for the First Question</vt:lpstr>
      <vt:lpstr>Second Business Question Thought Process</vt:lpstr>
      <vt:lpstr>Second Question Hadoop Output and Post-Processing</vt:lpstr>
      <vt:lpstr>Remaining Charts Summarizing the Results of the Second Question</vt:lpstr>
      <vt:lpstr>Third Business Question Thought Process</vt:lpstr>
      <vt:lpstr>Fourth Business Question Thought Process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bkeeper94@gmail.com</dc:creator>
  <cp:lastModifiedBy>Benny</cp:lastModifiedBy>
  <cp:revision>177</cp:revision>
  <dcterms:created xsi:type="dcterms:W3CDTF">2019-01-21T02:05:53Z</dcterms:created>
  <dcterms:modified xsi:type="dcterms:W3CDTF">2019-01-24T00:58:36Z</dcterms:modified>
</cp:coreProperties>
</file>