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3" r:id="rId5"/>
    <p:sldId id="265" r:id="rId6"/>
    <p:sldId id="267" r:id="rId7"/>
    <p:sldId id="268" r:id="rId8"/>
    <p:sldId id="269" r:id="rId9"/>
    <p:sldId id="270" r:id="rId10"/>
    <p:sldId id="272" r:id="rId11"/>
    <p:sldId id="259" r:id="rId12"/>
    <p:sldId id="271" r:id="rId13"/>
    <p:sldId id="261" r:id="rId14"/>
    <p:sldId id="262" r:id="rId15"/>
    <p:sldId id="273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Benny\Desktop\Git-Repos\project1-bkeeper94\Project-1-Post-Processing-of-Hadoop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</c:dPt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Question1!$F$2:$F$7</c:f>
              <c:numCache>
                <c:formatCode>0.00</c:formatCode>
                <c:ptCount val="6"/>
                <c:pt idx="0">
                  <c:v>15.19752714285714</c:v>
                </c:pt>
                <c:pt idx="1">
                  <c:v>17.033016</c:v>
                </c:pt>
                <c:pt idx="2">
                  <c:v>13.014697222222223</c:v>
                </c:pt>
                <c:pt idx="3">
                  <c:v>14.470543749999999</c:v>
                </c:pt>
                <c:pt idx="4">
                  <c:v>14.403202499999999</c:v>
                </c:pt>
                <c:pt idx="5">
                  <c:v>3.3845253333333334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542400"/>
        <c:axId val="191544320"/>
      </c:barChart>
      <c:catAx>
        <c:axId val="191542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/>
                  <a:t>Region</a:t>
                </a:r>
                <a:r>
                  <a:rPr lang="en-US" sz="1200" baseline="0"/>
                  <a:t> Name</a:t>
                </a:r>
                <a:endParaRPr lang="en-US" sz="1200"/>
              </a:p>
            </c:rich>
          </c:tx>
          <c:layout/>
          <c:overlay val="0"/>
        </c:title>
        <c:majorTickMark val="out"/>
        <c:minorTickMark val="none"/>
        <c:tickLblPos val="nextTo"/>
        <c:crossAx val="191544320"/>
        <c:crosses val="autoZero"/>
        <c:auto val="1"/>
        <c:lblAlgn val="ctr"/>
        <c:lblOffset val="100"/>
        <c:noMultiLvlLbl val="0"/>
      </c:catAx>
      <c:valAx>
        <c:axId val="1915443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Average Gross Graduation ratio</a:t>
                </a:r>
                <a:r>
                  <a:rPr lang="en-US" sz="1200" baseline="0"/>
                  <a:t> (%)</a:t>
                </a:r>
                <a:endParaRPr lang="en-US" sz="120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9154240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/>
              <a:t>Contributions</a:t>
            </a:r>
            <a:r>
              <a:rPr lang="en-US" sz="1800" baseline="0"/>
              <a:t> by Each Region to the List of Countries with &lt;30% Female Gross Graduation Ratio</a:t>
            </a:r>
            <a:endParaRPr lang="en-US" sz="180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Question1!$G$2:$G$7</c:f>
              <c:numCache>
                <c:formatCode>General</c:formatCode>
                <c:ptCount val="6"/>
                <c:pt idx="0">
                  <c:v>14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4</c:v>
                </c:pt>
                <c:pt idx="5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027396752084434"/>
          <c:y val="0.34813106344900163"/>
          <c:w val="0.31205818795618745"/>
          <c:h val="0.6195643611775418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aseline="0" dirty="0" smtClean="0"/>
              <a:t>Twenty of the Highest </a:t>
            </a:r>
            <a:r>
              <a:rPr lang="en-US" sz="1600" baseline="0" dirty="0"/>
              <a:t>Overall % Changes in Male Employment to Population </a:t>
            </a:r>
            <a:r>
              <a:rPr lang="en-US" sz="1600" baseline="0" dirty="0" smtClean="0"/>
              <a:t>Ratio From 2000 to 2016</a:t>
            </a:r>
            <a:endParaRPr lang="en-US" sz="1600" dirty="0"/>
          </a:p>
        </c:rich>
      </c:tx>
      <c:layout>
        <c:manualLayout>
          <c:xMode val="edge"/>
          <c:yMode val="edge"/>
          <c:x val="0.19803629311349136"/>
          <c:y val="8.9686098654708519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Question3!$A$3:$A$22</c:f>
              <c:strCache>
                <c:ptCount val="20"/>
                <c:pt idx="0">
                  <c:v>Kiribati</c:v>
                </c:pt>
                <c:pt idx="1">
                  <c:v>Uganda</c:v>
                </c:pt>
                <c:pt idx="2">
                  <c:v>Lesotho</c:v>
                </c:pt>
                <c:pt idx="3">
                  <c:v>Honduras</c:v>
                </c:pt>
                <c:pt idx="4">
                  <c:v>Egypt - Arab Rep.</c:v>
                </c:pt>
                <c:pt idx="5">
                  <c:v>Ethiopia</c:v>
                </c:pt>
                <c:pt idx="6">
                  <c:v>Samoa</c:v>
                </c:pt>
                <c:pt idx="7">
                  <c:v>Madagascar</c:v>
                </c:pt>
                <c:pt idx="8">
                  <c:v>El Salvador</c:v>
                </c:pt>
                <c:pt idx="9">
                  <c:v>Cambodia</c:v>
                </c:pt>
                <c:pt idx="10">
                  <c:v>Azerbaijan</c:v>
                </c:pt>
                <c:pt idx="11">
                  <c:v>Nicaragua</c:v>
                </c:pt>
                <c:pt idx="12">
                  <c:v>Cuba</c:v>
                </c:pt>
                <c:pt idx="13">
                  <c:v>Zimbabwe</c:v>
                </c:pt>
                <c:pt idx="14">
                  <c:v>Mali</c:v>
                </c:pt>
                <c:pt idx="15">
                  <c:v>Colombia</c:v>
                </c:pt>
                <c:pt idx="16">
                  <c:v>Belarus</c:v>
                </c:pt>
                <c:pt idx="17">
                  <c:v>Greece</c:v>
                </c:pt>
                <c:pt idx="18">
                  <c:v>Armenia</c:v>
                </c:pt>
                <c:pt idx="19">
                  <c:v>Cyprus</c:v>
                </c:pt>
              </c:strCache>
            </c:strRef>
          </c:cat>
          <c:val>
            <c:numRef>
              <c:f>Question3!$E$3:$E$22</c:f>
              <c:numCache>
                <c:formatCode>General</c:formatCode>
                <c:ptCount val="20"/>
                <c:pt idx="0">
                  <c:v>99.59</c:v>
                </c:pt>
                <c:pt idx="1">
                  <c:v>79.099999999999994</c:v>
                </c:pt>
                <c:pt idx="2">
                  <c:v>67.31</c:v>
                </c:pt>
                <c:pt idx="3">
                  <c:v>62.13</c:v>
                </c:pt>
                <c:pt idx="4">
                  <c:v>49.45</c:v>
                </c:pt>
                <c:pt idx="5">
                  <c:v>46.27</c:v>
                </c:pt>
                <c:pt idx="6">
                  <c:v>43.21</c:v>
                </c:pt>
                <c:pt idx="7">
                  <c:v>38.869999999999997</c:v>
                </c:pt>
                <c:pt idx="8">
                  <c:v>35.03</c:v>
                </c:pt>
                <c:pt idx="9">
                  <c:v>34.92</c:v>
                </c:pt>
                <c:pt idx="10">
                  <c:v>33.9</c:v>
                </c:pt>
                <c:pt idx="11">
                  <c:v>28.85</c:v>
                </c:pt>
                <c:pt idx="12">
                  <c:v>28.48</c:v>
                </c:pt>
                <c:pt idx="13">
                  <c:v>25.01</c:v>
                </c:pt>
                <c:pt idx="14">
                  <c:v>24.49</c:v>
                </c:pt>
                <c:pt idx="15">
                  <c:v>24.3</c:v>
                </c:pt>
                <c:pt idx="16">
                  <c:v>24.26</c:v>
                </c:pt>
                <c:pt idx="17">
                  <c:v>22.06</c:v>
                </c:pt>
                <c:pt idx="18">
                  <c:v>19.07</c:v>
                </c:pt>
                <c:pt idx="19">
                  <c:v>18.47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881472"/>
        <c:axId val="135883392"/>
      </c:barChart>
      <c:catAx>
        <c:axId val="135881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35883392"/>
        <c:crosses val="autoZero"/>
        <c:auto val="1"/>
        <c:lblAlgn val="ctr"/>
        <c:lblOffset val="100"/>
        <c:noMultiLvlLbl val="0"/>
      </c:catAx>
      <c:valAx>
        <c:axId val="135883392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5881472"/>
        <c:crosses val="autoZero"/>
        <c:crossBetween val="between"/>
        <c:majorUnit val="5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6"/>
            <c:invertIfNegative val="0"/>
            <c:bubble3D val="0"/>
          </c:dPt>
          <c:dPt>
            <c:idx val="9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</c:dPt>
          <c:dPt>
            <c:idx val="19"/>
            <c:invertIfNegative val="0"/>
            <c:bubble3D val="0"/>
          </c:dPt>
          <c:cat>
            <c:strRef>
              <c:f>Question4!$A$3:$A$22</c:f>
              <c:strCache>
                <c:ptCount val="20"/>
                <c:pt idx="0">
                  <c:v>Kiribati	</c:v>
                </c:pt>
                <c:pt idx="1">
                  <c:v>Uganda	</c:v>
                </c:pt>
                <c:pt idx="2">
                  <c:v>Pakistan	</c:v>
                </c:pt>
                <c:pt idx="3">
                  <c:v>Honduras	</c:v>
                </c:pt>
                <c:pt idx="4">
                  <c:v>Ethiopia	</c:v>
                </c:pt>
                <c:pt idx="5">
                  <c:v>Lesotho	</c:v>
                </c:pt>
                <c:pt idx="6">
                  <c:v>Nicaragua	</c:v>
                </c:pt>
                <c:pt idx="7">
                  <c:v>Egypt - Arab Rep.	</c:v>
                </c:pt>
                <c:pt idx="8">
                  <c:v>Belarus	</c:v>
                </c:pt>
                <c:pt idx="9">
                  <c:v>Syrian Arab Republic	</c:v>
                </c:pt>
                <c:pt idx="10">
                  <c:v>Qatar	</c:v>
                </c:pt>
                <c:pt idx="11">
                  <c:v>Cuba	</c:v>
                </c:pt>
                <c:pt idx="12">
                  <c:v>Chile	</c:v>
                </c:pt>
                <c:pt idx="13">
                  <c:v>Malta	</c:v>
                </c:pt>
                <c:pt idx="14">
                  <c:v>Montenegro	</c:v>
                </c:pt>
                <c:pt idx="15">
                  <c:v>Bangladesh	</c:v>
                </c:pt>
                <c:pt idx="16">
                  <c:v>Namibia	</c:v>
                </c:pt>
                <c:pt idx="17">
                  <c:v>Madagascar	</c:v>
                </c:pt>
                <c:pt idx="18">
                  <c:v>El Salvador	</c:v>
                </c:pt>
                <c:pt idx="19">
                  <c:v>Mali	</c:v>
                </c:pt>
              </c:strCache>
            </c:strRef>
          </c:cat>
          <c:val>
            <c:numRef>
              <c:f>Question4!$E$3:$E$22</c:f>
              <c:numCache>
                <c:formatCode>General</c:formatCode>
                <c:ptCount val="20"/>
                <c:pt idx="0">
                  <c:v>166.43</c:v>
                </c:pt>
                <c:pt idx="1">
                  <c:v>108.34</c:v>
                </c:pt>
                <c:pt idx="2">
                  <c:v>96.41</c:v>
                </c:pt>
                <c:pt idx="3">
                  <c:v>87.86</c:v>
                </c:pt>
                <c:pt idx="4">
                  <c:v>82.79</c:v>
                </c:pt>
                <c:pt idx="5">
                  <c:v>70.12</c:v>
                </c:pt>
                <c:pt idx="6">
                  <c:v>69.52</c:v>
                </c:pt>
                <c:pt idx="7">
                  <c:v>63.85</c:v>
                </c:pt>
                <c:pt idx="8">
                  <c:v>63.37</c:v>
                </c:pt>
                <c:pt idx="9">
                  <c:v>51.44</c:v>
                </c:pt>
                <c:pt idx="10">
                  <c:v>49.15</c:v>
                </c:pt>
                <c:pt idx="11">
                  <c:v>49.06</c:v>
                </c:pt>
                <c:pt idx="12">
                  <c:v>44.08</c:v>
                </c:pt>
                <c:pt idx="13">
                  <c:v>43.57</c:v>
                </c:pt>
                <c:pt idx="14">
                  <c:v>42.73</c:v>
                </c:pt>
                <c:pt idx="15">
                  <c:v>42.47</c:v>
                </c:pt>
                <c:pt idx="16">
                  <c:v>40.54</c:v>
                </c:pt>
                <c:pt idx="17">
                  <c:v>38.18</c:v>
                </c:pt>
                <c:pt idx="18">
                  <c:v>37.119999999999997</c:v>
                </c:pt>
                <c:pt idx="19">
                  <c:v>36.61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380864"/>
        <c:axId val="191518208"/>
      </c:barChart>
      <c:catAx>
        <c:axId val="191380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91518208"/>
        <c:crosses val="autoZero"/>
        <c:auto val="1"/>
        <c:lblAlgn val="ctr"/>
        <c:lblOffset val="100"/>
        <c:noMultiLvlLbl val="0"/>
      </c:catAx>
      <c:valAx>
        <c:axId val="191518208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91380864"/>
        <c:crosses val="autoZero"/>
        <c:crossBetween val="between"/>
        <c:majorUnit val="5"/>
      </c:valAx>
    </c:plotArea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0.40996</cdr:x>
      <cdr:y>0.12841</cdr:y>
    </cdr:from>
    <cdr:to>
      <cdr:x>0.71022</cdr:x>
      <cdr:y>0.48154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58529" y="560662"/>
          <a:ext cx="1727433" cy="15418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The</a:t>
          </a:r>
          <a:r>
            <a:rPr lang="en-US" sz="1200" baseline="0" dirty="0"/>
            <a:t> highest </a:t>
          </a:r>
          <a:r>
            <a:rPr lang="en-US" sz="1200" baseline="0" dirty="0" smtClean="0"/>
            <a:t>overall</a:t>
          </a:r>
          <a:endParaRPr lang="en-US" sz="1200" baseline="0" dirty="0"/>
        </a:p>
        <a:p xmlns:a="http://schemas.openxmlformats.org/drawingml/2006/main">
          <a:r>
            <a:rPr lang="en-US" sz="1200" baseline="0" dirty="0"/>
            <a:t>% change was 962.8</a:t>
          </a:r>
        </a:p>
        <a:p xmlns:a="http://schemas.openxmlformats.org/drawingml/2006/main">
          <a:r>
            <a:rPr lang="en-US" sz="1200" baseline="0" dirty="0"/>
            <a:t>from the country</a:t>
          </a:r>
        </a:p>
        <a:p xmlns:a="http://schemas.openxmlformats.org/drawingml/2006/main">
          <a:r>
            <a:rPr lang="en-US" sz="1200" baseline="0" dirty="0"/>
            <a:t>Botswana.  This value</a:t>
          </a:r>
        </a:p>
        <a:p xmlns:a="http://schemas.openxmlformats.org/drawingml/2006/main">
          <a:r>
            <a:rPr lang="en-US" sz="1200" baseline="0" dirty="0"/>
            <a:t>was excluded from this</a:t>
          </a:r>
        </a:p>
        <a:p xmlns:a="http://schemas.openxmlformats.org/drawingml/2006/main">
          <a:r>
            <a:rPr lang="en-US" sz="1200" baseline="0" dirty="0"/>
            <a:t>graph as it too large</a:t>
          </a:r>
        </a:p>
        <a:p xmlns:a="http://schemas.openxmlformats.org/drawingml/2006/main">
          <a:r>
            <a:rPr lang="en-US" sz="1200" baseline="0" dirty="0"/>
            <a:t>an outlier to display. 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0.70258</cdr:x>
      <cdr:y>0.22415</cdr:y>
    </cdr:from>
    <cdr:to>
      <cdr:x>0.97673</cdr:x>
      <cdr:y>0.55779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42013" y="978709"/>
          <a:ext cx="1577220" cy="14567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0.447</cdr:x>
      <cdr:y>0.00091</cdr:y>
    </cdr:from>
    <cdr:to>
      <cdr:x>0.74726</cdr:x>
      <cdr:y>0.29688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88666" y="4438"/>
          <a:ext cx="1738866" cy="14433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The</a:t>
          </a:r>
          <a:r>
            <a:rPr lang="en-US" sz="1200" baseline="0" dirty="0"/>
            <a:t> highest </a:t>
          </a:r>
          <a:r>
            <a:rPr lang="en-US" sz="1200" baseline="0" dirty="0" smtClean="0"/>
            <a:t>overall</a:t>
          </a:r>
          <a:endParaRPr lang="en-US" sz="1200" baseline="0" dirty="0"/>
        </a:p>
        <a:p xmlns:a="http://schemas.openxmlformats.org/drawingml/2006/main">
          <a:r>
            <a:rPr lang="en-US" sz="1200" baseline="0" dirty="0"/>
            <a:t>% change was 1023.8</a:t>
          </a:r>
        </a:p>
        <a:p xmlns:a="http://schemas.openxmlformats.org/drawingml/2006/main">
          <a:r>
            <a:rPr lang="en-US" sz="1200" baseline="0" dirty="0"/>
            <a:t>from the country</a:t>
          </a:r>
        </a:p>
        <a:p xmlns:a="http://schemas.openxmlformats.org/drawingml/2006/main">
          <a:r>
            <a:rPr lang="en-US" sz="1200" baseline="0" dirty="0"/>
            <a:t>Botswana.  This value</a:t>
          </a:r>
        </a:p>
        <a:p xmlns:a="http://schemas.openxmlformats.org/drawingml/2006/main">
          <a:r>
            <a:rPr lang="en-US" sz="1200" baseline="0" dirty="0"/>
            <a:t>was excluded from this</a:t>
          </a:r>
        </a:p>
        <a:p xmlns:a="http://schemas.openxmlformats.org/drawingml/2006/main">
          <a:r>
            <a:rPr lang="en-US" sz="1200" baseline="0" dirty="0"/>
            <a:t>graph as it too large</a:t>
          </a:r>
        </a:p>
        <a:p xmlns:a="http://schemas.openxmlformats.org/drawingml/2006/main">
          <a:r>
            <a:rPr lang="en-US" sz="1200" baseline="0" dirty="0"/>
            <a:t>an outlier to display. 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0.72585</cdr:x>
      <cdr:y>0.13813</cdr:y>
    </cdr:from>
    <cdr:to>
      <cdr:x>1</cdr:x>
      <cdr:y>0.47177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181419" y="685203"/>
          <a:ext cx="1579301" cy="16550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97BC-9879-4DE5-8C3D-3C0468F9F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44D96-3D9E-471B-9B66-3DE5B91E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results</a:t>
            </a:r>
            <a:r>
              <a:rPr lang="en-US" baseline="0" dirty="0" smtClean="0"/>
              <a:t> of this analysis are in </a:t>
            </a:r>
            <a:r>
              <a:rPr lang="en-US" dirty="0" smtClean="0"/>
              <a:t>“Project-1-Post-Processing-of-Hadoop Results.xlsx”;</a:t>
            </a:r>
            <a:r>
              <a:rPr lang="en-US" baseline="0" dirty="0" smtClean="0"/>
              <a:t>  The U.S.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EEC3-5546-47BF-AA5B-42CBAFF1D1A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Gender Statistics Analysis With 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Ben 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Slide </a:t>
            </a:r>
            <a:r>
              <a:rPr lang="en-US" sz="7200" dirty="0" smtClean="0"/>
              <a:t>Backups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821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Identify the countries where % of female graduates is less than 30%. </a:t>
            </a:r>
          </a:p>
          <a:p>
            <a:r>
              <a:rPr lang="en-US" dirty="0" smtClean="0"/>
              <a:t>Interpretation:</a:t>
            </a:r>
            <a:endParaRPr lang="en-US" dirty="0" smtClean="0"/>
          </a:p>
          <a:p>
            <a:pPr lvl="1"/>
            <a:r>
              <a:rPr lang="en-US" dirty="0" smtClean="0"/>
              <a:t>Identify the countries whose most current measure of the female gross graduation ratio is less than 30%  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gross graduation ratio is a valid measure of the % of female graduates</a:t>
            </a:r>
          </a:p>
          <a:p>
            <a:pPr lvl="1"/>
            <a:r>
              <a:rPr lang="en-US" dirty="0" smtClean="0"/>
              <a:t>The only female graduates being considered are graduates from tertiary education programs</a:t>
            </a:r>
          </a:p>
          <a:p>
            <a:pPr lvl="1"/>
            <a:r>
              <a:rPr lang="en-US" dirty="0" smtClean="0"/>
              <a:t>The requester desires the most current information on each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Full Results for the First Question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48332"/>
              </p:ext>
            </p:extLst>
          </p:nvPr>
        </p:nvGraphicFramePr>
        <p:xfrm>
          <a:off x="152400" y="457200"/>
          <a:ext cx="4235450" cy="626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Worksheet" r:id="rId3" imgW="5074938" imgH="7505625" progId="Excel.Sheet.12">
                  <p:embed/>
                </p:oleObj>
              </mc:Choice>
              <mc:Fallback>
                <p:oleObj name="Worksheet" r:id="rId3" imgW="5074938" imgH="7505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457200"/>
                        <a:ext cx="4235450" cy="626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22189"/>
              </p:ext>
            </p:extLst>
          </p:nvPr>
        </p:nvGraphicFramePr>
        <p:xfrm>
          <a:off x="4572000" y="420116"/>
          <a:ext cx="4235450" cy="641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Worksheet" r:id="rId5" imgW="5074938" imgH="7688633" progId="Excel.Sheet.12">
                  <p:embed/>
                </p:oleObj>
              </mc:Choice>
              <mc:Fallback>
                <p:oleObj name="Worksheet" r:id="rId5" imgW="5074938" imgH="76886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20116"/>
                        <a:ext cx="4235450" cy="641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19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Second Business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average increase in female education in the U.S. from the year 2000.</a:t>
            </a:r>
          </a:p>
          <a:p>
            <a:r>
              <a:rPr lang="en-US" dirty="0" smtClean="0"/>
              <a:t>Translation by a future hadoop engineer:</a:t>
            </a:r>
          </a:p>
          <a:p>
            <a:pPr lvl="1"/>
            <a:r>
              <a:rPr lang="en-US" dirty="0" smtClean="0"/>
              <a:t>Determine the average absolute % change in the gender parity index (GPI) as measured on each of the three major levels of education in the U.S. within the years 2000 and 2016.</a:t>
            </a:r>
          </a:p>
          <a:p>
            <a:r>
              <a:rPr lang="en-US" dirty="0" smtClean="0"/>
              <a:t>Assumptions and Definitions:</a:t>
            </a:r>
          </a:p>
          <a:p>
            <a:pPr lvl="1"/>
            <a:r>
              <a:rPr lang="en-US" dirty="0" smtClean="0"/>
              <a:t>The GPI is the ratio of female enrollment to male enrollment within a given level of education.  The dataset provides a GPI for primary, secondary, primary + secondary, and tertiary education</a:t>
            </a:r>
          </a:p>
          <a:p>
            <a:pPr lvl="1"/>
            <a:r>
              <a:rPr lang="en-US" dirty="0" smtClean="0"/>
              <a:t>Assumed that the requestor accepts the GPI </a:t>
            </a:r>
            <a:r>
              <a:rPr lang="en-US" dirty="0"/>
              <a:t>a</a:t>
            </a:r>
            <a:r>
              <a:rPr lang="en-US" dirty="0" smtClean="0"/>
              <a:t>s a valid metric for tracking trends in female 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Question </a:t>
            </a:r>
            <a:r>
              <a:rPr lang="en-US" dirty="0" smtClean="0"/>
              <a:t>Hadoop </a:t>
            </a:r>
            <a:r>
              <a:rPr lang="en-US" dirty="0" smtClean="0"/>
              <a:t>Output and 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Results of the map-reduce job:</a:t>
            </a:r>
          </a:p>
          <a:p>
            <a:pPr lvl="1"/>
            <a:r>
              <a:rPr lang="en-US" dirty="0" smtClean="0"/>
              <a:t>Produced normalized pairwise % differences in the GPI for each consecutive year of data</a:t>
            </a:r>
          </a:p>
          <a:p>
            <a:pPr lvl="1"/>
            <a:r>
              <a:rPr lang="en-US" dirty="0" smtClean="0"/>
              <a:t>The total output of values was grouped into four buckets, with each bucket representing the four education groups that the GPI was recorded for </a:t>
            </a:r>
          </a:p>
          <a:p>
            <a:r>
              <a:rPr lang="en-US" dirty="0" smtClean="0"/>
              <a:t>Post-processing in Excel:</a:t>
            </a:r>
          </a:p>
          <a:p>
            <a:pPr lvl="1"/>
            <a:r>
              <a:rPr lang="en-US" dirty="0" smtClean="0"/>
              <a:t>Taking the absolute value of each pairwise % difference</a:t>
            </a:r>
          </a:p>
          <a:p>
            <a:pPr lvl="1"/>
            <a:r>
              <a:rPr lang="en-US" dirty="0" smtClean="0"/>
              <a:t>Computing an average for each education group</a:t>
            </a:r>
          </a:p>
        </p:txBody>
      </p:sp>
    </p:spTree>
    <p:extLst>
      <p:ext uri="{BB962C8B-B14F-4D97-AF65-F5344CB8AC3E}">
        <p14:creationId xmlns:p14="http://schemas.microsoft.com/office/powerpoint/2010/main" val="49788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Remaining Charts Summarizing the Results of the Second Question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3465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41325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77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% of change in male employment from the year 2000</a:t>
            </a:r>
          </a:p>
          <a:p>
            <a:r>
              <a:rPr lang="en-US" dirty="0" smtClean="0"/>
              <a:t>Interpretation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For all countries with this data, find the overall % change in the male employment to population ratio from the year closest to or equal to 2000 up to the year closest to or equal to 2016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requestor accepts the male employment to population ratio as a valid metric for tracking male employment trends  </a:t>
            </a:r>
          </a:p>
        </p:txBody>
      </p:sp>
    </p:spTree>
    <p:extLst>
      <p:ext uri="{BB962C8B-B14F-4D97-AF65-F5344CB8AC3E}">
        <p14:creationId xmlns:p14="http://schemas.microsoft.com/office/powerpoint/2010/main" val="276045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 Question:</a:t>
            </a:r>
          </a:p>
          <a:p>
            <a:pPr lvl="1"/>
            <a:r>
              <a:rPr lang="en-US" dirty="0"/>
              <a:t>List the % of change in </a:t>
            </a:r>
            <a:r>
              <a:rPr lang="en-US" dirty="0" smtClean="0"/>
              <a:t>female </a:t>
            </a:r>
            <a:r>
              <a:rPr lang="en-US" dirty="0"/>
              <a:t>employment from the year 2000</a:t>
            </a:r>
          </a:p>
          <a:p>
            <a:r>
              <a:rPr lang="en-US" dirty="0"/>
              <a:t>Translation by a future hadoop engineer:</a:t>
            </a:r>
          </a:p>
          <a:p>
            <a:pPr lvl="1"/>
            <a:r>
              <a:rPr lang="en-US" dirty="0"/>
              <a:t>For all countries with this data, find the overall % change in the </a:t>
            </a:r>
            <a:r>
              <a:rPr lang="en-US" dirty="0" smtClean="0"/>
              <a:t>female </a:t>
            </a:r>
            <a:r>
              <a:rPr lang="en-US" dirty="0"/>
              <a:t>employment to population ratio from the year closest to or equal to 2000 up to the year closest to or equal to 2016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The requestor accepts the male employment to population ratio as a valid metric for tracking </a:t>
            </a:r>
            <a:r>
              <a:rPr lang="en-US" dirty="0" smtClean="0"/>
              <a:t>female </a:t>
            </a:r>
            <a:r>
              <a:rPr lang="en-US" dirty="0"/>
              <a:t>employment </a:t>
            </a:r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countries where % of female graduates is less than 30%.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average increase in female education in the U.S. from the year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% of change in male employment from the year 2000.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% of change in female employment from the year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valuate one additional business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 1 Condensed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693871"/>
              </p:ext>
            </p:extLst>
          </p:nvPr>
        </p:nvGraphicFramePr>
        <p:xfrm>
          <a:off x="44263" y="1650102"/>
          <a:ext cx="4419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3" y="1280770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Gross Graduation Ratio by Region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773400"/>
              </p:ext>
            </p:extLst>
          </p:nvPr>
        </p:nvGraphicFramePr>
        <p:xfrm>
          <a:off x="4547554" y="1295400"/>
          <a:ext cx="4447094" cy="376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089" y="5638800"/>
            <a:ext cx="36608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the slide backups section </a:t>
            </a:r>
          </a:p>
          <a:p>
            <a:r>
              <a:rPr lang="en-US" dirty="0" smtClean="0"/>
              <a:t>for the full hadoop results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60135"/>
              </p:ext>
            </p:extLst>
          </p:nvPr>
        </p:nvGraphicFramePr>
        <p:xfrm>
          <a:off x="5029200" y="5105400"/>
          <a:ext cx="36195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Worksheet" r:id="rId5" imgW="3619371" imgH="1653401" progId="Excel.Sheet.12">
                  <p:embed/>
                </p:oleObj>
              </mc:Choice>
              <mc:Fallback>
                <p:oleObj name="Worksheet" r:id="rId5" imgW="3619371" imgH="16534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5105400"/>
                        <a:ext cx="36195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 2 Condensed Results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52549"/>
              </p:ext>
            </p:extLst>
          </p:nvPr>
        </p:nvGraphicFramePr>
        <p:xfrm>
          <a:off x="2362200" y="49530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Education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Secondary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Secondary Education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Tertiary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0.956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1.025%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5913047"/>
            <a:ext cx="22585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Average Absolute % Change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400800"/>
            <a:ext cx="876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 See the slide backups section for scatter plots for the other </a:t>
            </a:r>
            <a:r>
              <a:rPr lang="en-US" dirty="0" smtClean="0"/>
              <a:t>two </a:t>
            </a:r>
            <a:r>
              <a:rPr lang="en-US" dirty="0" smtClean="0"/>
              <a:t>education groups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8239" y="4953000"/>
            <a:ext cx="1755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Education Group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44196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14" y="1133855"/>
            <a:ext cx="4451128" cy="35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12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</a:t>
            </a:r>
            <a:r>
              <a:rPr lang="en-US" sz="3600" dirty="0" smtClean="0"/>
              <a:t>3 R</a:t>
            </a:r>
            <a:r>
              <a:rPr lang="en-US" sz="3600" dirty="0" smtClean="0"/>
              <a:t>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883198"/>
              </p:ext>
            </p:extLst>
          </p:nvPr>
        </p:nvGraphicFramePr>
        <p:xfrm>
          <a:off x="1752600" y="1600200"/>
          <a:ext cx="5753100" cy="436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6220536"/>
            <a:ext cx="6232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</a:t>
            </a:r>
            <a:r>
              <a:rPr lang="en-US" dirty="0" smtClean="0"/>
              <a:t>accompanying Excel document for the</a:t>
            </a:r>
            <a:r>
              <a:rPr lang="en-US" dirty="0" smtClean="0"/>
              <a:t> table</a:t>
            </a:r>
            <a:r>
              <a:rPr lang="en-US" dirty="0" smtClean="0"/>
              <a:t> </a:t>
            </a:r>
            <a:r>
              <a:rPr lang="en-US" dirty="0" smtClean="0"/>
              <a:t>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4 Results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046154"/>
              </p:ext>
            </p:extLst>
          </p:nvPr>
        </p:nvGraphicFramePr>
        <p:xfrm>
          <a:off x="457200" y="1447800"/>
          <a:ext cx="5791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600200"/>
            <a:ext cx="224131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Twenty of the Highest</a:t>
            </a:r>
          </a:p>
          <a:p>
            <a:r>
              <a:rPr lang="en-US" dirty="0" smtClean="0"/>
              <a:t>Overall % Changes in</a:t>
            </a:r>
          </a:p>
          <a:p>
            <a:r>
              <a:rPr lang="en-US" dirty="0" smtClean="0"/>
              <a:t>Female Employment</a:t>
            </a:r>
          </a:p>
          <a:p>
            <a:r>
              <a:rPr lang="en-US" dirty="0" smtClean="0"/>
              <a:t>To Population Ratio</a:t>
            </a:r>
          </a:p>
          <a:p>
            <a:r>
              <a:rPr lang="en-US" dirty="0" smtClean="0"/>
              <a:t>As Measured Over</a:t>
            </a:r>
          </a:p>
          <a:p>
            <a:r>
              <a:rPr lang="en-US" dirty="0" smtClean="0"/>
              <a:t>the Year Interval 2000</a:t>
            </a:r>
          </a:p>
          <a:p>
            <a:r>
              <a:rPr lang="en-US" dirty="0" smtClean="0"/>
              <a:t>To 2016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426106"/>
            <a:ext cx="6232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</a:t>
            </a:r>
            <a:r>
              <a:rPr lang="en-US" dirty="0" smtClean="0"/>
              <a:t>accompanying Excel document for the</a:t>
            </a:r>
            <a:r>
              <a:rPr lang="en-US" dirty="0" smtClean="0"/>
              <a:t> table</a:t>
            </a:r>
            <a:r>
              <a:rPr lang="en-US" dirty="0" smtClean="0"/>
              <a:t> </a:t>
            </a:r>
            <a:r>
              <a:rPr lang="en-US" dirty="0" smtClean="0"/>
              <a:t>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Considered the founding of Revature back in 2003</a:t>
            </a:r>
          </a:p>
          <a:p>
            <a:r>
              <a:rPr lang="en-US" dirty="0"/>
              <a:t>The provided csv file contained data for each country and region on two </a:t>
            </a:r>
            <a:r>
              <a:rPr lang="en-US" dirty="0" smtClean="0"/>
              <a:t>of the major factors </a:t>
            </a:r>
            <a:r>
              <a:rPr lang="en-US" dirty="0"/>
              <a:t>related to creating a new business: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time in days required to do start up the business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number of procedures necessary to register the </a:t>
            </a:r>
            <a:r>
              <a:rPr lang="en-US" dirty="0" smtClean="0"/>
              <a:t>business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Custom business </a:t>
            </a:r>
            <a:r>
              <a:rPr lang="en-US" dirty="0" smtClean="0">
                <a:solidFill>
                  <a:srgbClr val="FF0000"/>
                </a:solidFill>
              </a:rPr>
              <a:t>question: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Find those country(s) where Revature would have started up in the quickest amount of time and where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evature would have encountered the least amount of red tape    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70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this Question and Running an Example Hadoop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Map-Reduce routine for this request:</a:t>
            </a:r>
          </a:p>
          <a:p>
            <a:pPr lvl="1"/>
            <a:r>
              <a:rPr lang="en-US" sz="1800" dirty="0" smtClean="0"/>
              <a:t>Find all countries/regions with a 2003 data point for the time required to start a business and the number of procedures needed to start a business</a:t>
            </a:r>
          </a:p>
          <a:p>
            <a:pPr lvl="1"/>
            <a:r>
              <a:rPr lang="en-US" sz="1800" dirty="0" smtClean="0"/>
              <a:t>After all of the data points are obtained, return only those countries/regions where the time needed for start-up is &lt; 45 days and the number of registration procedures is &lt;= 10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Based on these metric alone, the optimal country for the founding of Revature would have been Australia with a start-up time of only 3 days and only 2 required registration procedures</a:t>
            </a:r>
          </a:p>
          <a:p>
            <a:r>
              <a:rPr lang="en-US" sz="2000" dirty="0" smtClean="0"/>
              <a:t>The continent of North America as a whole was the region with the fewest days of startup and the fewest registration procedures</a:t>
            </a:r>
          </a:p>
          <a:p>
            <a:r>
              <a:rPr lang="en-US" sz="2000" dirty="0" smtClean="0"/>
              <a:t>If Revature had picked the United States instead of the optimal choice of Australia, then startup would have been 3 days longer than a founding within Australia.  Revature would have needed to go through twice as much red tape than in Australia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8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08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580</TotalTime>
  <Words>1124</Words>
  <Application>Microsoft Office PowerPoint</Application>
  <PresentationFormat>On-screen Show (4:3)</PresentationFormat>
  <Paragraphs>133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Worksheet</vt:lpstr>
      <vt:lpstr>Project 1: Gender Statistics Analysis With Map-Reduce</vt:lpstr>
      <vt:lpstr>Business Questions</vt:lpstr>
      <vt:lpstr>Question 1 Condensed Results</vt:lpstr>
      <vt:lpstr>Question 2 Condensed Results</vt:lpstr>
      <vt:lpstr>Question 3 Results</vt:lpstr>
      <vt:lpstr>Question 4 Results</vt:lpstr>
      <vt:lpstr>Question 5</vt:lpstr>
      <vt:lpstr>Solution to this Question and Running an Example Hadoop Job</vt:lpstr>
      <vt:lpstr>Questions?</vt:lpstr>
      <vt:lpstr>Slide Backups</vt:lpstr>
      <vt:lpstr>First Business Question</vt:lpstr>
      <vt:lpstr>Full Results for the First Question</vt:lpstr>
      <vt:lpstr>Second Business Question</vt:lpstr>
      <vt:lpstr>Second Question Hadoop Output and Post-Processing</vt:lpstr>
      <vt:lpstr>Remaining Charts Summarizing the Results of the Second Question</vt:lpstr>
      <vt:lpstr>Third Business Question</vt:lpstr>
      <vt:lpstr>Fourth Business Question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bkeeper94@gmail.com</dc:creator>
  <cp:lastModifiedBy>Benny</cp:lastModifiedBy>
  <cp:revision>128</cp:revision>
  <dcterms:created xsi:type="dcterms:W3CDTF">2019-01-21T02:05:53Z</dcterms:created>
  <dcterms:modified xsi:type="dcterms:W3CDTF">2019-01-23T00:12:16Z</dcterms:modified>
</cp:coreProperties>
</file>