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Question1!$F$2:$F$7</c:f>
              <c:numCache>
                <c:formatCode>0.00</c:formatCode>
                <c:ptCount val="6"/>
                <c:pt idx="0">
                  <c:v>15.19752714285714</c:v>
                </c:pt>
                <c:pt idx="1">
                  <c:v>17.033016</c:v>
                </c:pt>
                <c:pt idx="2">
                  <c:v>13.014697222222223</c:v>
                </c:pt>
                <c:pt idx="3">
                  <c:v>14.470543749999999</c:v>
                </c:pt>
                <c:pt idx="4">
                  <c:v>14.403202499999999</c:v>
                </c:pt>
                <c:pt idx="5">
                  <c:v>3.3845253333333334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573376"/>
        <c:axId val="147826176"/>
      </c:barChart>
      <c:catAx>
        <c:axId val="191573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Region</a:t>
                </a:r>
                <a:r>
                  <a:rPr lang="en-US" sz="1200" baseline="0"/>
                  <a:t> Name</a:t>
                </a:r>
                <a:endParaRPr lang="en-US" sz="1200"/>
              </a:p>
            </c:rich>
          </c:tx>
          <c:layout/>
          <c:overlay val="0"/>
        </c:title>
        <c:majorTickMark val="out"/>
        <c:minorTickMark val="none"/>
        <c:tickLblPos val="nextTo"/>
        <c:crossAx val="147826176"/>
        <c:crosses val="autoZero"/>
        <c:auto val="1"/>
        <c:lblAlgn val="ctr"/>
        <c:lblOffset val="100"/>
        <c:noMultiLvlLbl val="0"/>
      </c:catAx>
      <c:valAx>
        <c:axId val="1478261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Average Gross Graduation ratio</a:t>
                </a:r>
                <a:r>
                  <a:rPr lang="en-US" sz="1200" baseline="0"/>
                  <a:t> (%)</a:t>
                </a:r>
                <a:endParaRPr lang="en-US" sz="12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9157337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/>
              <a:t>Contributions</a:t>
            </a:r>
            <a:r>
              <a:rPr lang="en-US" sz="1800" baseline="0"/>
              <a:t> by Each Region to the List of Countries with &lt;30% Female Gross Graduation Ratio</a:t>
            </a:r>
            <a:endParaRPr lang="en-US" sz="180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Question1!$G$2:$G$7</c:f>
              <c:numCache>
                <c:formatCode>General</c:formatCode>
                <c:ptCount val="6"/>
                <c:pt idx="0">
                  <c:v>14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4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7396752084434"/>
          <c:y val="0.34813106344900163"/>
          <c:w val="0.31205818795618745"/>
          <c:h val="0.6195643611775418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EEC3-5546-47BF-AA5B-42CBAFF1D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Gender Statistics Analysis With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Ben 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List the % of change in male employment from the year 2000. </a:t>
            </a:r>
          </a:p>
          <a:p>
            <a:r>
              <a:rPr lang="en-US" dirty="0" smtClean="0"/>
              <a:t>List the % of change in female employment from the year 2000.</a:t>
            </a:r>
          </a:p>
          <a:p>
            <a:r>
              <a:rPr lang="en-US" dirty="0"/>
              <a:t>E</a:t>
            </a:r>
            <a:r>
              <a:rPr lang="en-US" dirty="0" smtClean="0"/>
              <a:t>valuate one additional business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Technologies</a:t>
            </a:r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Map-Reduce</a:t>
            </a:r>
          </a:p>
          <a:p>
            <a:pPr lvl="1"/>
            <a:r>
              <a:rPr lang="en-US" dirty="0" smtClean="0"/>
              <a:t>MR Unit for all testing</a:t>
            </a:r>
          </a:p>
          <a:p>
            <a:r>
              <a:rPr lang="en-US" dirty="0" smtClean="0"/>
              <a:t>Prohibited Technology</a:t>
            </a:r>
          </a:p>
          <a:p>
            <a:pPr lvl="1"/>
            <a:r>
              <a:rPr lang="en-US" dirty="0" smtClean="0"/>
              <a:t>Apache’s Hive package</a:t>
            </a:r>
          </a:p>
          <a:p>
            <a:r>
              <a:rPr lang="en-US" dirty="0" smtClean="0"/>
              <a:t>Only allowed to use the World Bank’s collection of gender data, a </a:t>
            </a:r>
            <a:r>
              <a:rPr lang="en-US" dirty="0" err="1" smtClean="0"/>
              <a:t>csv</a:t>
            </a:r>
            <a:r>
              <a:rPr lang="en-US" dirty="0" smtClean="0"/>
              <a:t> file called “</a:t>
            </a:r>
            <a:r>
              <a:rPr lang="en-US" dirty="0" err="1" smtClean="0"/>
              <a:t>Gender_StatsData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7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Translation by a future </a:t>
            </a:r>
            <a:r>
              <a:rPr lang="en-US" dirty="0" err="1" smtClean="0"/>
              <a:t>hadoop</a:t>
            </a:r>
            <a:r>
              <a:rPr lang="en-US" dirty="0" smtClean="0"/>
              <a:t> engineer:</a:t>
            </a:r>
          </a:p>
          <a:p>
            <a:pPr lvl="1"/>
            <a:r>
              <a:rPr lang="en-US" dirty="0" smtClean="0"/>
              <a:t>Identify the countries whose most current measure of the female gross graduation ratio is less than 30%  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gross graduation ratio is a valid measure of the % of female graduates</a:t>
            </a:r>
          </a:p>
          <a:p>
            <a:pPr lvl="1"/>
            <a:r>
              <a:rPr lang="en-US" dirty="0" smtClean="0"/>
              <a:t>The only female graduates being considered are graduates from tertiary education programs</a:t>
            </a:r>
          </a:p>
          <a:p>
            <a:pPr lvl="1"/>
            <a:r>
              <a:rPr lang="en-US" dirty="0" smtClean="0"/>
              <a:t>The requester desires the most current information on each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Condensed Results from Map-Reduce Via Post-Processing of the Raw Output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963236"/>
              </p:ext>
            </p:extLst>
          </p:nvPr>
        </p:nvGraphicFramePr>
        <p:xfrm>
          <a:off x="44263" y="1824426"/>
          <a:ext cx="4419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3" y="1455094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Gross Graduation Ratio by Region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811349"/>
              </p:ext>
            </p:extLst>
          </p:nvPr>
        </p:nvGraphicFramePr>
        <p:xfrm>
          <a:off x="4544506" y="1789790"/>
          <a:ext cx="4447094" cy="376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6225432"/>
            <a:ext cx="60410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the slide backups section for the full </a:t>
            </a:r>
            <a:r>
              <a:rPr lang="en-US" dirty="0" err="1" smtClean="0"/>
              <a:t>hadoop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Second Business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Translation by a future </a:t>
            </a:r>
            <a:r>
              <a:rPr lang="en-US" dirty="0" err="1" smtClean="0"/>
              <a:t>hadoop</a:t>
            </a:r>
            <a:r>
              <a:rPr lang="en-US" dirty="0" smtClean="0"/>
              <a:t> engineer:</a:t>
            </a:r>
          </a:p>
          <a:p>
            <a:pPr lvl="1"/>
            <a:r>
              <a:rPr lang="en-US" dirty="0" smtClean="0"/>
              <a:t>Determine the average absolute % change in the gender parity index (GPI) as measured on each of the three major levels of education in the U.S. within the years 2000 and 2016.</a:t>
            </a:r>
            <a:endParaRPr lang="en-US" dirty="0" smtClean="0"/>
          </a:p>
          <a:p>
            <a:r>
              <a:rPr lang="en-US" dirty="0" smtClean="0"/>
              <a:t>Assumptions and Definitions:</a:t>
            </a:r>
          </a:p>
          <a:p>
            <a:pPr lvl="1"/>
            <a:r>
              <a:rPr lang="en-US" dirty="0" smtClean="0"/>
              <a:t>The GPI is the ratio of female enrollment to male enrollment within a given level of education.  The dataset provides a GPI for primary, secondary, primary + secondary, and tertiary education</a:t>
            </a:r>
          </a:p>
          <a:p>
            <a:pPr lvl="1"/>
            <a:r>
              <a:rPr lang="en-US" dirty="0" smtClean="0"/>
              <a:t>Assumed that the requestor accepts the GPI </a:t>
            </a:r>
            <a:r>
              <a:rPr lang="en-US" dirty="0"/>
              <a:t>a</a:t>
            </a:r>
            <a:r>
              <a:rPr lang="en-US" dirty="0" smtClean="0"/>
              <a:t>s a valid metric for tracking trends in female education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Output and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 of the map-reduce job:</a:t>
            </a:r>
          </a:p>
          <a:p>
            <a:pPr lvl="1"/>
            <a:r>
              <a:rPr lang="en-US" dirty="0" smtClean="0"/>
              <a:t>Produced normalized pairwise % differences in the GPI for each consecutive year of data</a:t>
            </a:r>
          </a:p>
          <a:p>
            <a:pPr lvl="1"/>
            <a:r>
              <a:rPr lang="en-US" dirty="0" smtClean="0"/>
              <a:t>The total output of values was grouped into four buckets, with each bucket representing the four education groups that the GPI was computed for </a:t>
            </a:r>
          </a:p>
          <a:p>
            <a:r>
              <a:rPr lang="en-US" dirty="0" smtClean="0"/>
              <a:t>Post-processing in Excel:</a:t>
            </a:r>
          </a:p>
          <a:p>
            <a:pPr lvl="1"/>
            <a:r>
              <a:rPr lang="en-US" dirty="0" smtClean="0"/>
              <a:t>Taking the absolute value of each pairwise % difference</a:t>
            </a:r>
          </a:p>
          <a:p>
            <a:pPr lvl="1"/>
            <a:r>
              <a:rPr lang="en-US" dirty="0" smtClean="0"/>
              <a:t>Computing an average for each education group</a:t>
            </a:r>
          </a:p>
        </p:txBody>
      </p:sp>
    </p:spTree>
    <p:extLst>
      <p:ext uri="{BB962C8B-B14F-4D97-AF65-F5344CB8AC3E}">
        <p14:creationId xmlns:p14="http://schemas.microsoft.com/office/powerpoint/2010/main" val="49788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Results from Map-Reduce and Post-Processing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% of change in male employment from the year 2000</a:t>
            </a:r>
          </a:p>
          <a:p>
            <a:r>
              <a:rPr lang="en-US" dirty="0" smtClean="0"/>
              <a:t>Translation by a future </a:t>
            </a:r>
            <a:r>
              <a:rPr lang="en-US" dirty="0" err="1" smtClean="0"/>
              <a:t>hadoop</a:t>
            </a:r>
            <a:r>
              <a:rPr lang="en-US" dirty="0" smtClean="0"/>
              <a:t> engineer:</a:t>
            </a:r>
          </a:p>
          <a:p>
            <a:pPr lvl="1"/>
            <a:r>
              <a:rPr lang="en-US" dirty="0" smtClean="0"/>
              <a:t>For all countries with data, find the overall % change in the male employment to population ratio from the year closest to or equal to 2000 up to the year closest to or equal to 2016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504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1: Gender Statistics Analysis With Map-Reduce</vt:lpstr>
      <vt:lpstr>Business Questions</vt:lpstr>
      <vt:lpstr>Project Requirements</vt:lpstr>
      <vt:lpstr>First Business Question</vt:lpstr>
      <vt:lpstr>Condensed Results from Map-Reduce Via Post-Processing of the Raw Output</vt:lpstr>
      <vt:lpstr>Second Business Question</vt:lpstr>
      <vt:lpstr>Hadoop Output and Post-Processing</vt:lpstr>
      <vt:lpstr>Results from Map-Reduce and Post-Processing</vt:lpstr>
      <vt:lpstr>Third Business Question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bkeeper94@gmail.com</dc:creator>
  <cp:lastModifiedBy>bkeeper94@gmail.com</cp:lastModifiedBy>
  <cp:revision>48</cp:revision>
  <dcterms:created xsi:type="dcterms:W3CDTF">2019-01-21T02:05:53Z</dcterms:created>
  <dcterms:modified xsi:type="dcterms:W3CDTF">2019-01-21T05:50:28Z</dcterms:modified>
</cp:coreProperties>
</file>