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79640" cy="16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420000" y="3780000"/>
            <a:ext cx="629964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420000" y="4626360"/>
            <a:ext cx="629964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79640" cy="16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420000" y="378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648120" y="378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420000" y="462636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648120" y="462636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79640" cy="16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420000" y="378000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550120" y="378000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7680240" y="378000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420000" y="462636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5550120" y="462636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7680240" y="462636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79640" cy="16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420000" y="3780000"/>
            <a:ext cx="6299640" cy="16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79640" cy="16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420000" y="3780000"/>
            <a:ext cx="62996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79640" cy="16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420000" y="3780000"/>
            <a:ext cx="30740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648120" y="3780000"/>
            <a:ext cx="30740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79640" cy="16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2700000" y="2025000"/>
            <a:ext cx="4679640" cy="7508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79640" cy="16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420000" y="378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648120" y="3780000"/>
            <a:ext cx="30740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420000" y="462636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79640" cy="16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420000" y="3780000"/>
            <a:ext cx="6299640" cy="16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79640" cy="16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420000" y="3780000"/>
            <a:ext cx="30740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648120" y="378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648120" y="462636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79640" cy="16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420000" y="378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648120" y="378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420000" y="4626360"/>
            <a:ext cx="629964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79640" cy="16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420000" y="3780000"/>
            <a:ext cx="629964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420000" y="4626360"/>
            <a:ext cx="629964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79640" cy="16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420000" y="378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648120" y="378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420000" y="462636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648120" y="462636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79640" cy="16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420000" y="378000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550120" y="378000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7680240" y="378000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3420000" y="462636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5550120" y="462636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7680240" y="462636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79640" cy="16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3420000" y="3780000"/>
            <a:ext cx="6299640" cy="16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79640" cy="16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420000" y="3780000"/>
            <a:ext cx="62996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79640" cy="16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420000" y="3780000"/>
            <a:ext cx="30740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648120" y="3780000"/>
            <a:ext cx="30740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79640" cy="16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79640" cy="16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420000" y="3780000"/>
            <a:ext cx="62996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2700000" y="2025000"/>
            <a:ext cx="4679640" cy="7508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79640" cy="16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420000" y="378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648120" y="3780000"/>
            <a:ext cx="30740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3420000" y="462636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79640" cy="16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420000" y="3780000"/>
            <a:ext cx="30740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648120" y="378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648120" y="462636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79640" cy="16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420000" y="378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648120" y="378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420000" y="4626360"/>
            <a:ext cx="629964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79640" cy="16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420000" y="3780000"/>
            <a:ext cx="629964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420000" y="4626360"/>
            <a:ext cx="629964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79640" cy="16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420000" y="378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648120" y="378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420000" y="462636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648120" y="462636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79640" cy="16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420000" y="378000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550120" y="378000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7680240" y="378000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3420000" y="462636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5550120" y="462636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7680240" y="462636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79640" cy="16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420000" y="3780000"/>
            <a:ext cx="30740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648120" y="3780000"/>
            <a:ext cx="30740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79640" cy="16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700000" y="2025000"/>
            <a:ext cx="4679640" cy="7508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79640" cy="16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420000" y="378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648120" y="3780000"/>
            <a:ext cx="30740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420000" y="462636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79640" cy="16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420000" y="3780000"/>
            <a:ext cx="30740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648120" y="378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648120" y="462636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79640" cy="16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420000" y="378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648120" y="378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420000" y="4626360"/>
            <a:ext cx="629964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79640" cy="377964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79640" cy="161964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270000" y="5170320"/>
            <a:ext cx="539640" cy="40464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79640" cy="161964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3420000" y="3780000"/>
            <a:ext cx="6299640" cy="161964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520000" y="1890000"/>
            <a:ext cx="5039640" cy="1889640"/>
          </a:xfrm>
          <a:prstGeom prst="wedgeRectCallout">
            <a:avLst>
              <a:gd name="adj1" fmla="val -42745"/>
              <a:gd name="adj2" fmla="val 168888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2700000" y="2025000"/>
            <a:ext cx="4679640" cy="161964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20000" y="3780000"/>
            <a:ext cx="6299640" cy="161964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0000" y="2988000"/>
            <a:ext cx="935964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MapReduce on Gender Stats Data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60000" y="4531320"/>
            <a:ext cx="9359640" cy="2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50" spc="-1" strike="noStrike">
                <a:solidFill>
                  <a:srgbClr val="ffffff"/>
                </a:solidFill>
                <a:latin typeface="Source Sans Pro"/>
              </a:rPr>
              <a:t>Zachariah Turner</a:t>
            </a:r>
            <a:endParaRPr b="0" lang="en-US" sz="16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Question 5 Data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-365760" y="1485000"/>
            <a:ext cx="6914880" cy="3452400"/>
          </a:xfrm>
          <a:prstGeom prst="rect">
            <a:avLst/>
          </a:prstGeom>
          <a:ln>
            <a:noFill/>
          </a:ln>
        </p:spPr>
      </p:pic>
      <p:graphicFrame>
        <p:nvGraphicFramePr>
          <p:cNvPr id="144" name="Table 2"/>
          <p:cNvGraphicFramePr/>
          <p:nvPr/>
        </p:nvGraphicFramePr>
        <p:xfrm>
          <a:off x="6035040" y="1554480"/>
          <a:ext cx="3879360" cy="2642760"/>
        </p:xfrm>
        <a:graphic>
          <a:graphicData uri="http://schemas.openxmlformats.org/drawingml/2006/table">
            <a:tbl>
              <a:tblPr/>
              <a:tblGrid>
                <a:gridCol w="1940040"/>
                <a:gridCol w="1939680"/>
              </a:tblGrid>
              <a:tr h="5284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Country (Region)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Ratio of Education to rural population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284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Qatar (ME&amp;NA)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176.358928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84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Belgium (E&amp;CA)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30.509808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284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Kuwait (ME&amp;NA)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18.765294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9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Israel (ME&amp;NA)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9.230975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700000" y="2025000"/>
            <a:ext cx="4679640" cy="16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2c3e50"/>
                </a:solidFill>
                <a:latin typeface="Source Sans Pro Black"/>
              </a:rPr>
              <a:t>Questions?</a:t>
            </a: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Question 1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Aim: List all countries that had less than 30% of females graduate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Records used: Gross Tertiary Graduation Ratio for Females for all countries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Countries without data were not included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Question 1 Data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-274320" y="1427760"/>
            <a:ext cx="7570080" cy="3779640"/>
          </a:xfrm>
          <a:prstGeom prst="rect">
            <a:avLst/>
          </a:prstGeom>
          <a:ln>
            <a:noFill/>
          </a:ln>
        </p:spPr>
      </p:pic>
      <p:graphicFrame>
        <p:nvGraphicFramePr>
          <p:cNvPr id="125" name="Table 2"/>
          <p:cNvGraphicFramePr/>
          <p:nvPr/>
        </p:nvGraphicFramePr>
        <p:xfrm>
          <a:off x="6929640" y="1325520"/>
          <a:ext cx="2912400" cy="2046240"/>
        </p:xfrm>
        <a:graphic>
          <a:graphicData uri="http://schemas.openxmlformats.org/drawingml/2006/table">
            <a:tbl>
              <a:tblPr/>
              <a:tblGrid>
                <a:gridCol w="1456560"/>
                <a:gridCol w="1456200"/>
              </a:tblGrid>
              <a:tr h="3168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latin typeface="Arial"/>
                        </a:rPr>
                        <a:t>Country (Region)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latin typeface="Arial"/>
                        </a:rPr>
                        <a:t>Percentage(%)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168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latin typeface="Arial"/>
                        </a:rPr>
                        <a:t>China (EA&amp;P)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latin typeface="Arial"/>
                        </a:rPr>
                        <a:t>28.21447%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68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latin typeface="Arial"/>
                        </a:rPr>
                        <a:t>Ecuador (LA&amp;C)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latin typeface="Arial"/>
                        </a:rPr>
                        <a:t>27.83287%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168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latin typeface="Arial"/>
                        </a:rPr>
                        <a:t>India (SA)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latin typeface="Arial"/>
                        </a:rPr>
                        <a:t>28.09594%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26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latin typeface="Arial"/>
                        </a:rPr>
                        <a:t>Lebanon (ME&amp;NA)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latin typeface="Arial"/>
                        </a:rPr>
                        <a:t>29.88909%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16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latin typeface="Arial"/>
                        </a:rPr>
                        <a:t>Serbia (E&amp;CA)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latin typeface="Arial"/>
                        </a:rPr>
                        <a:t>27.13499%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7132320" y="3505680"/>
            <a:ext cx="2712240" cy="179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Question 2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Approach: Find the records for United States Bachelor’s, Master’s, and Doctoral percentages and find the average percent point change between all percentages after and including the year 2000 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2012-to-2013 change not included due to ISCED definition change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Question 2 Data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82880" y="1432080"/>
            <a:ext cx="7570080" cy="377964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7117560" y="2377440"/>
            <a:ext cx="2757600" cy="47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Question 3 &amp; 4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Approach: Find the Employment to population ratio for females and males 15+ and subtract the latest percentage and the percentage in 2000 to get percent point change.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Countries without year 2000 data point or additional data points after 2000 are not included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Question 3 Data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-274320" y="1371600"/>
            <a:ext cx="7040520" cy="3657240"/>
          </a:xfrm>
          <a:prstGeom prst="rect">
            <a:avLst/>
          </a:prstGeom>
          <a:ln>
            <a:noFill/>
          </a:ln>
        </p:spPr>
      </p:pic>
      <p:graphicFrame>
        <p:nvGraphicFramePr>
          <p:cNvPr id="136" name="Table 2"/>
          <p:cNvGraphicFramePr/>
          <p:nvPr/>
        </p:nvGraphicFramePr>
        <p:xfrm>
          <a:off x="6217920" y="1860480"/>
          <a:ext cx="3721680" cy="2418480"/>
        </p:xfrm>
        <a:graphic>
          <a:graphicData uri="http://schemas.openxmlformats.org/drawingml/2006/table">
            <a:tbl>
              <a:tblPr/>
              <a:tblGrid>
                <a:gridCol w="1777680"/>
                <a:gridCol w="1944360"/>
              </a:tblGrid>
              <a:tr h="403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Country (Region)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Change (p.p.)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03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Mali (S-SA)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14.737%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3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Maldives (SA)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7.405998%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3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Samoa (EA&amp;P)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-16.447002%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32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Syria (ME&amp;NA)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-12.464001%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2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Timor-Leste (EA&amp;P)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-20.806%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Question 4 Data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-182880" y="1371600"/>
            <a:ext cx="7321680" cy="3657240"/>
          </a:xfrm>
          <a:prstGeom prst="rect">
            <a:avLst/>
          </a:prstGeom>
          <a:ln>
            <a:noFill/>
          </a:ln>
        </p:spPr>
      </p:pic>
      <p:graphicFrame>
        <p:nvGraphicFramePr>
          <p:cNvPr id="139" name="Table 2"/>
          <p:cNvGraphicFramePr/>
          <p:nvPr/>
        </p:nvGraphicFramePr>
        <p:xfrm>
          <a:off x="6774480" y="1399320"/>
          <a:ext cx="3122280" cy="2630520"/>
        </p:xfrm>
        <a:graphic>
          <a:graphicData uri="http://schemas.openxmlformats.org/drawingml/2006/table">
            <a:tbl>
              <a:tblPr/>
              <a:tblGrid>
                <a:gridCol w="1561320"/>
                <a:gridCol w="1561320"/>
              </a:tblGrid>
              <a:tr h="375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Country (Region)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Change (p.p.)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5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Guinea (S-SA)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18.868999%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5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Maldives (SA)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18.646999%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5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Qatar (ME&amp;NA)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16.051003%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5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Bangladesh (SA)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-11.321999%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5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Gabon (S-SA)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-14.098%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5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Moldova (E&amp;CA)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-14.691002%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Question 5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Question: Find the ratio of the percentage of females who have at least a Bachelor’s to the percentage of females in the rural population for every country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Countries without education data between 2000 and 2015 are not included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Application>LibreOffice/6.1.4.2$Windows_X86_64 LibreOffice_project/9d0f32d1f0b509096fd65e0d4bec26ddd1938fd3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2019-01-23T20:11:22Z</dcterms:created>
  <dc:creator/>
  <dc:description/>
  <dc:language>en-US</dc:language>
  <cp:lastModifiedBy/>
  <dcterms:modified xsi:type="dcterms:W3CDTF">2019-01-24T08:36:05Z</dcterms:modified>
  <cp:revision>35</cp:revision>
  <dc:subject/>
  <dc:title>Midnightblue</dc:title>
</cp:coreProperties>
</file>