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4" r:id="rId1"/>
  </p:sldMasterIdLst>
  <p:sldIdLst>
    <p:sldId id="256" r:id="rId2"/>
    <p:sldId id="272" r:id="rId3"/>
    <p:sldId id="271" r:id="rId4"/>
    <p:sldId id="273" r:id="rId5"/>
    <p:sldId id="261" r:id="rId6"/>
    <p:sldId id="266" r:id="rId7"/>
    <p:sldId id="257" r:id="rId8"/>
    <p:sldId id="264" r:id="rId9"/>
    <p:sldId id="265" r:id="rId10"/>
    <p:sldId id="267" r:id="rId11"/>
    <p:sldId id="268" r:id="rId12"/>
    <p:sldId id="269" r:id="rId13"/>
    <p:sldId id="270" r:id="rId14"/>
    <p:sldId id="262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 Hadi" initials="AH" lastIdx="1" clrIdx="0">
    <p:extLst>
      <p:ext uri="{19B8F6BF-5375-455C-9EA6-DF929625EA0E}">
        <p15:presenceInfo xmlns:p15="http://schemas.microsoft.com/office/powerpoint/2012/main" userId="28a63f93dd295ba6" providerId="Windows Live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5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653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206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2013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532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157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173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3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405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363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9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68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867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7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062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7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87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C949-32C1-41A8-FDC1-8C9059FAA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080" y="762000"/>
            <a:ext cx="9987279" cy="5334000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dirty="0"/>
              <a:t>E-COMMERCE </a:t>
            </a:r>
            <a:br>
              <a:rPr lang="en-US" dirty="0"/>
            </a:br>
            <a:r>
              <a:rPr lang="en-US" dirty="0"/>
              <a:t>ONLINE STORES</a:t>
            </a:r>
            <a:br>
              <a:rPr lang="en-US" dirty="0"/>
            </a:br>
            <a:r>
              <a:rPr lang="en-US" dirty="0"/>
              <a:t>ANALYSIS DASHBOARD</a:t>
            </a:r>
            <a:br>
              <a:rPr lang="en-US" u="sng" dirty="0"/>
            </a:br>
            <a:br>
              <a:rPr lang="en-US" u="sng" dirty="0"/>
            </a:br>
            <a:r>
              <a:rPr lang="en-US" u="sng" dirty="0"/>
              <a:t> CAPSTONE PROJECT: 1</a:t>
            </a:r>
          </a:p>
        </p:txBody>
      </p:sp>
    </p:spTree>
    <p:extLst>
      <p:ext uri="{BB962C8B-B14F-4D97-AF65-F5344CB8AC3E}">
        <p14:creationId xmlns:p14="http://schemas.microsoft.com/office/powerpoint/2010/main" val="172775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0FCB-C1D0-44B2-B771-A32740FB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908" y="442558"/>
            <a:ext cx="10281919" cy="766482"/>
          </a:xfrm>
        </p:spPr>
        <p:txBody>
          <a:bodyPr/>
          <a:lstStyle/>
          <a:p>
            <a:r>
              <a:rPr lang="en-US" sz="4000" dirty="0"/>
              <a:t>MONTHLY PROFIT BY TOTAL ORDERS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AF808-E1EB-4694-A803-37450CA11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908" y="1534160"/>
            <a:ext cx="10281919" cy="4683760"/>
          </a:xfrm>
        </p:spPr>
      </p:pic>
    </p:spTree>
    <p:extLst>
      <p:ext uri="{BB962C8B-B14F-4D97-AF65-F5344CB8AC3E}">
        <p14:creationId xmlns:p14="http://schemas.microsoft.com/office/powerpoint/2010/main" val="104433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9BDD-75A1-491E-8E78-9C806A27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760" y="452718"/>
            <a:ext cx="9108440" cy="766482"/>
          </a:xfrm>
        </p:spPr>
        <p:txBody>
          <a:bodyPr/>
          <a:lstStyle/>
          <a:p>
            <a:r>
              <a:rPr lang="en-US" sz="3200" dirty="0"/>
              <a:t>PROFIT BY STATE : SUPERVISOR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D55A6-85B0-4DE3-87FC-450D2C35A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60" y="1426882"/>
            <a:ext cx="8971280" cy="4978400"/>
          </a:xfrm>
        </p:spPr>
      </p:pic>
    </p:spTree>
    <p:extLst>
      <p:ext uri="{BB962C8B-B14F-4D97-AF65-F5344CB8AC3E}">
        <p14:creationId xmlns:p14="http://schemas.microsoft.com/office/powerpoint/2010/main" val="97443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22E3-3E13-49F6-9A31-8F92B10E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585" y="208878"/>
            <a:ext cx="9266815" cy="817282"/>
          </a:xfrm>
        </p:spPr>
        <p:txBody>
          <a:bodyPr/>
          <a:lstStyle/>
          <a:p>
            <a:r>
              <a:rPr lang="en-US" dirty="0"/>
              <a:t>TOP 10 STATE BY SALES PROFIT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EA940-7A87-4BEF-B686-013B2D1E5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585" y="1341120"/>
            <a:ext cx="9409056" cy="5064162"/>
          </a:xfrm>
        </p:spPr>
      </p:pic>
    </p:spTree>
    <p:extLst>
      <p:ext uri="{BB962C8B-B14F-4D97-AF65-F5344CB8AC3E}">
        <p14:creationId xmlns:p14="http://schemas.microsoft.com/office/powerpoint/2010/main" val="183606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3E75-DEE3-4FA4-A4C1-1FD24E3E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977" y="381598"/>
            <a:ext cx="8879840" cy="857922"/>
          </a:xfrm>
        </p:spPr>
        <p:txBody>
          <a:bodyPr/>
          <a:lstStyle/>
          <a:p>
            <a:r>
              <a:rPr lang="en-US" dirty="0"/>
              <a:t>SHIPMENT STATUS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F27D46-3528-4F7A-AF01-1F236CB3C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777" y="1513840"/>
            <a:ext cx="9083040" cy="5069840"/>
          </a:xfrm>
        </p:spPr>
      </p:pic>
    </p:spTree>
    <p:extLst>
      <p:ext uri="{BB962C8B-B14F-4D97-AF65-F5344CB8AC3E}">
        <p14:creationId xmlns:p14="http://schemas.microsoft.com/office/powerpoint/2010/main" val="2503714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00C2-0A18-49DB-99D6-85BD8E7C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" y="229198"/>
            <a:ext cx="9404723" cy="786802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638F-4060-445A-B948-7A92EB858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" y="1290320"/>
            <a:ext cx="10241280" cy="5409602"/>
          </a:xfrm>
        </p:spPr>
        <p:txBody>
          <a:bodyPr>
            <a:normAutofit/>
          </a:bodyPr>
          <a:lstStyle/>
          <a:p>
            <a:r>
              <a:rPr lang="en-US" b="1" dirty="0"/>
              <a:t>Top-performing customers </a:t>
            </a:r>
            <a:r>
              <a:rPr lang="en-US" dirty="0"/>
              <a:t>: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top 10 customers account for 70% of total sales, highlighting the importance of building strong relationships with the clients.</a:t>
            </a:r>
          </a:p>
          <a:p>
            <a:r>
              <a:rPr lang="en-US" b="1" dirty="0"/>
              <a:t>Sales growth </a:t>
            </a:r>
            <a:r>
              <a:rPr lang="en-US" dirty="0"/>
              <a:t>: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Total sales have increased by 20% over the Year end months, indicating a positive trend and potential for future growth.</a:t>
            </a:r>
          </a:p>
          <a:p>
            <a:r>
              <a:rPr lang="en-US" b="1" dirty="0"/>
              <a:t>Regional insights </a:t>
            </a:r>
            <a:r>
              <a:rPr lang="en-US" dirty="0"/>
              <a:t>: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North region dominates sales, accounting for 60% of total sales, suggesting targeted marketing efforts may be effective in this region.</a:t>
            </a:r>
          </a:p>
          <a:p>
            <a:r>
              <a:rPr lang="en-US" b="1" dirty="0"/>
              <a:t>Product category performance </a:t>
            </a:r>
            <a:r>
              <a:rPr lang="en-US" dirty="0"/>
              <a:t>: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Electronics and Apparel are the top-selling product categories, indicating opportunities for product development and marketing focus.</a:t>
            </a:r>
          </a:p>
          <a:p>
            <a:r>
              <a:rPr lang="en-US" b="1" dirty="0"/>
              <a:t>Supervisor performance </a:t>
            </a:r>
            <a:r>
              <a:rPr lang="en-US" dirty="0"/>
              <a:t>: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Set of customer retention targets for supervisors, provide training and skill development opportunities to support and give offer incentives to achieve high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compny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profitable, customer satisfaction and loyalty.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6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D3F06B-407D-FE00-40DE-0414FB91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6" y="751840"/>
            <a:ext cx="5532328" cy="2208257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</a:p>
        </p:txBody>
      </p:sp>
      <p:pic>
        <p:nvPicPr>
          <p:cNvPr id="2056" name="Picture 8" descr="https://image.slidesharecdn.com/e-commerce-180128184946/85/Introduction-to-E-Commerce-1-320.jpg">
            <a:extLst>
              <a:ext uri="{FF2B5EF4-FFF2-40B4-BE49-F238E27FC236}">
                <a16:creationId xmlns:a16="http://schemas.microsoft.com/office/drawing/2014/main" id="{9C9F9D66-1CD6-45C5-AD06-07A5FA79AA6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" r="45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BD3342-90EF-60E9-1966-8711DF6CC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33378" y="3629465"/>
            <a:ext cx="3998212" cy="1371600"/>
          </a:xfrm>
        </p:spPr>
        <p:txBody>
          <a:bodyPr>
            <a:normAutofit fontScale="85000" lnSpcReduction="10000"/>
          </a:bodyPr>
          <a:lstStyle/>
          <a:p>
            <a:r>
              <a:rPr lang="en-US" sz="4700" dirty="0"/>
              <a:t>KARTHICK.S</a:t>
            </a:r>
          </a:p>
          <a:p>
            <a:r>
              <a:rPr lang="en-US" sz="4700" dirty="0"/>
              <a:t>BATCH: PGA 32</a:t>
            </a:r>
          </a:p>
          <a:p>
            <a:endParaRPr lang="en-US" sz="47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AF83-6CB3-4F34-B4D6-89D581E6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42402"/>
          </a:xfrm>
        </p:spPr>
        <p:txBody>
          <a:bodyPr/>
          <a:lstStyle/>
          <a:p>
            <a:r>
              <a:rPr lang="en-US" dirty="0"/>
              <a:t>E-OMMERCE 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0118-000A-4587-BD5D-5F4E7582E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240" y="1894242"/>
            <a:ext cx="8890000" cy="4252558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B2C (Business-to-Consumer)   </a:t>
            </a:r>
          </a:p>
          <a:p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B2B (Business-to-Business)    </a:t>
            </a:r>
          </a:p>
          <a:p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C2C (Consumer-to-Consumer)    </a:t>
            </a:r>
          </a:p>
          <a:p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C2B (Consumer-to-Business)    </a:t>
            </a:r>
          </a:p>
          <a:p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B2G (Business-to-Government)    </a:t>
            </a:r>
          </a:p>
          <a:p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G2C (Government-to-Consumer)</a:t>
            </a:r>
          </a:p>
        </p:txBody>
      </p:sp>
    </p:spTree>
    <p:extLst>
      <p:ext uri="{BB962C8B-B14F-4D97-AF65-F5344CB8AC3E}">
        <p14:creationId xmlns:p14="http://schemas.microsoft.com/office/powerpoint/2010/main" val="422871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3DB8-BAB3-4E31-8A7E-4804FE85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72882"/>
          </a:xfrm>
        </p:spPr>
        <p:txBody>
          <a:bodyPr/>
          <a:lstStyle/>
          <a:p>
            <a:r>
              <a:rPr lang="en-US" dirty="0"/>
              <a:t>BENEFITS OF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706D-CFE2-4E3B-B8FF-A8B905C2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29" y="1447203"/>
            <a:ext cx="9319314" cy="4958079"/>
          </a:xfrm>
        </p:spPr>
        <p:txBody>
          <a:bodyPr>
            <a:noAutofit/>
          </a:bodyPr>
          <a:lstStyle/>
          <a:p>
            <a:r>
              <a:rPr lang="en-US" sz="2400" b="1" dirty="0"/>
              <a:t>Convenience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Shop from anywhere, at any time, 24/7</a:t>
            </a:r>
          </a:p>
          <a:p>
            <a:r>
              <a:rPr lang="en-US" sz="2400" b="1" dirty="0"/>
              <a:t>Global access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Reach products and services worldwide</a:t>
            </a:r>
          </a:p>
          <a:p>
            <a:r>
              <a:rPr lang="en-US" sz="2400" b="1" dirty="0"/>
              <a:t>Price comparison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Easily compare prices and find deals</a:t>
            </a:r>
          </a:p>
          <a:p>
            <a:r>
              <a:rPr lang="en-US" sz="2400" b="1" dirty="0"/>
              <a:t>Product variety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Access a vast array of products and brands</a:t>
            </a:r>
          </a:p>
          <a:p>
            <a:r>
              <a:rPr lang="en-US" sz="2400" b="1" dirty="0"/>
              <a:t>Reviews and ratings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Make informed purchasing decisions</a:t>
            </a:r>
          </a:p>
          <a:p>
            <a:r>
              <a:rPr lang="en-US" sz="2400" b="1" dirty="0"/>
              <a:t>Secure payments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Protect personal and financial information</a:t>
            </a:r>
          </a:p>
          <a:p>
            <a:r>
              <a:rPr lang="en-US" sz="2400" b="1" dirty="0"/>
              <a:t>Fast delivery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Receive products quickly and efficiently</a:t>
            </a:r>
          </a:p>
          <a:p>
            <a:r>
              <a:rPr lang="en-US" sz="2400" b="1" dirty="0"/>
              <a:t>Easy returns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Simplified return and exchange processes</a:t>
            </a:r>
          </a:p>
        </p:txBody>
      </p:sp>
    </p:spTree>
    <p:extLst>
      <p:ext uri="{BB962C8B-B14F-4D97-AF65-F5344CB8AC3E}">
        <p14:creationId xmlns:p14="http://schemas.microsoft.com/office/powerpoint/2010/main" val="294261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DC4C-CD43-428C-A431-28C67038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26" y="584798"/>
            <a:ext cx="9404723" cy="1071282"/>
          </a:xfrm>
        </p:spPr>
        <p:txBody>
          <a:bodyPr/>
          <a:lstStyle/>
          <a:p>
            <a:r>
              <a:rPr lang="en-US" dirty="0"/>
              <a:t>BENEFITS OF BUSINESS OWNERS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08C7-93C9-47B5-BBF0-CC868F55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26" y="1839558"/>
            <a:ext cx="9331008" cy="4352363"/>
          </a:xfrm>
        </p:spPr>
        <p:txBody>
          <a:bodyPr>
            <a:normAutofit/>
          </a:bodyPr>
          <a:lstStyle/>
          <a:p>
            <a:r>
              <a:rPr lang="en-US" sz="2400" b="1" dirty="0"/>
              <a:t>Increased sales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Reach a global customer base and boost revenue</a:t>
            </a:r>
          </a:p>
          <a:p>
            <a:r>
              <a:rPr lang="en-US" sz="2400" b="1" dirty="0"/>
              <a:t>Cost-effective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Reduce operational costs and overhead</a:t>
            </a:r>
          </a:p>
          <a:p>
            <a:r>
              <a:rPr lang="en-US" sz="2400" b="1" dirty="0"/>
              <a:t>24/7 operations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Automate sales and customer support</a:t>
            </a:r>
          </a:p>
          <a:p>
            <a:r>
              <a:rPr lang="en-US" sz="2400" b="1" dirty="0"/>
              <a:t>Data analysis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Track customer behavior and preferences</a:t>
            </a:r>
          </a:p>
          <a:p>
            <a:r>
              <a:rPr lang="en-US" sz="2400" b="1" dirty="0"/>
              <a:t>Flexibility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Quickly adapt to changing market trends</a:t>
            </a:r>
          </a:p>
          <a:p>
            <a:r>
              <a:rPr lang="en-US" sz="2400" b="1" dirty="0"/>
              <a:t>Customer insights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Gain valuable feedback and reviews</a:t>
            </a:r>
          </a:p>
        </p:txBody>
      </p:sp>
    </p:spTree>
    <p:extLst>
      <p:ext uri="{BB962C8B-B14F-4D97-AF65-F5344CB8AC3E}">
        <p14:creationId xmlns:p14="http://schemas.microsoft.com/office/powerpoint/2010/main" val="172622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9281-192E-4ABC-A85A-3D4C3749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71" y="304800"/>
            <a:ext cx="9404723" cy="93920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/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AF71-C8DB-4BC8-8D8F-41186E30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45602"/>
            <a:ext cx="10129520" cy="5593678"/>
          </a:xfrm>
        </p:spPr>
        <p:txBody>
          <a:bodyPr>
            <a:normAutofit/>
          </a:bodyPr>
          <a:lstStyle/>
          <a:p>
            <a:r>
              <a:rPr lang="en-US" b="1" dirty="0"/>
              <a:t>Analyze Sales Trends </a:t>
            </a:r>
            <a:r>
              <a:rPr lang="en-US" dirty="0"/>
              <a:t>: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analysis of sales growth reveals a consistent upward trend, with distinct patterns emerging around holiday seasons and special promotions, where sales peak significantly.</a:t>
            </a:r>
          </a:p>
          <a:p>
            <a:r>
              <a:rPr lang="en-US" b="1" dirty="0"/>
              <a:t>Customer Behavior Analysis </a:t>
            </a:r>
            <a:r>
              <a:rPr lang="en-US" dirty="0"/>
              <a:t>: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Repeat purchases and engagement, we can understand customers' preferences and behavior,  indicating a strong brand relationship and satisfaction.</a:t>
            </a:r>
          </a:p>
          <a:p>
            <a:r>
              <a:rPr lang="en-US" b="1" dirty="0"/>
              <a:t>Evaluate Product Performance </a:t>
            </a:r>
            <a:r>
              <a:rPr lang="en-US" dirty="0"/>
              <a:t>: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Top-performing product refers to the product that generates the highest revenue, indicating a strong demand and customer preference.</a:t>
            </a:r>
          </a:p>
          <a:p>
            <a:r>
              <a:rPr lang="en-US" b="1" dirty="0"/>
              <a:t>Analyze Revenue Components</a:t>
            </a:r>
            <a:r>
              <a:rPr lang="en-US" dirty="0"/>
              <a:t> :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Total revenue, comprising sales revenue from digital products, sales order, profit value, and loss value, is a key metric for understanding its impact on overall profitability.</a:t>
            </a:r>
          </a:p>
          <a:p>
            <a:r>
              <a:rPr lang="en-US" b="1" dirty="0"/>
              <a:t>Visualize and Report Insights </a:t>
            </a:r>
            <a:r>
              <a:rPr lang="en-US" dirty="0"/>
              <a:t>: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Create interactive dashboards and reports to present key insights and findings in a clear and actionable manner for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56857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CEFA-2999-46D1-A40A-1F7A1CDB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452718"/>
            <a:ext cx="9499600" cy="807122"/>
          </a:xfrm>
        </p:spPr>
        <p:txBody>
          <a:bodyPr/>
          <a:lstStyle/>
          <a:p>
            <a:r>
              <a:rPr lang="en-US" sz="4000" dirty="0"/>
              <a:t>PERFORMANCE METRICS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7F058-2A32-4E84-8750-B3F17C748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440" y="1412240"/>
            <a:ext cx="9499600" cy="5090160"/>
          </a:xfrm>
        </p:spPr>
      </p:pic>
    </p:spTree>
    <p:extLst>
      <p:ext uri="{BB962C8B-B14F-4D97-AF65-F5344CB8AC3E}">
        <p14:creationId xmlns:p14="http://schemas.microsoft.com/office/powerpoint/2010/main" val="21355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A8D0-FE8D-A423-8CA4-4918E2A4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7360"/>
            <a:ext cx="10444480" cy="782644"/>
          </a:xfrm>
        </p:spPr>
        <p:txBody>
          <a:bodyPr>
            <a:noAutofit/>
          </a:bodyPr>
          <a:lstStyle/>
          <a:p>
            <a:r>
              <a:rPr lang="en-US" sz="2800" dirty="0"/>
              <a:t>TOP 10 CUSTOMERS BASED ON TOTAL SALES ORDERS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4046AEB-B0B8-4DEF-952D-C4BA97106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32560"/>
            <a:ext cx="10444480" cy="4724400"/>
          </a:xfrm>
        </p:spPr>
      </p:pic>
    </p:spTree>
    <p:extLst>
      <p:ext uri="{BB962C8B-B14F-4D97-AF65-F5344CB8AC3E}">
        <p14:creationId xmlns:p14="http://schemas.microsoft.com/office/powerpoint/2010/main" val="19774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A3C2-B673-4108-AD60-34EE53A2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31" y="452718"/>
            <a:ext cx="10558617" cy="878242"/>
          </a:xfrm>
        </p:spPr>
        <p:txBody>
          <a:bodyPr/>
          <a:lstStyle/>
          <a:p>
            <a:r>
              <a:rPr lang="en-US" sz="3200" dirty="0"/>
              <a:t>TOP 5 ORDERS : BRAND AND CATEGORY WISE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616AFB-BAC5-4B27-9490-5D82295D4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831" y="1452880"/>
            <a:ext cx="10558617" cy="4952402"/>
          </a:xfrm>
        </p:spPr>
      </p:pic>
    </p:spTree>
    <p:extLst>
      <p:ext uri="{BB962C8B-B14F-4D97-AF65-F5344CB8AC3E}">
        <p14:creationId xmlns:p14="http://schemas.microsoft.com/office/powerpoint/2010/main" val="215104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8C1D-4D03-42DE-A986-F6C6AFB5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40" y="375920"/>
            <a:ext cx="9255759" cy="807122"/>
          </a:xfrm>
        </p:spPr>
        <p:txBody>
          <a:bodyPr/>
          <a:lstStyle/>
          <a:p>
            <a:r>
              <a:rPr lang="en-US" dirty="0"/>
              <a:t>TOTAL PROFIT BY PRODUCT WISE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5197B-3ED6-47EA-B8D4-6D2F91372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440" y="1473200"/>
            <a:ext cx="9255759" cy="4886960"/>
          </a:xfrm>
        </p:spPr>
      </p:pic>
    </p:spTree>
    <p:extLst>
      <p:ext uri="{BB962C8B-B14F-4D97-AF65-F5344CB8AC3E}">
        <p14:creationId xmlns:p14="http://schemas.microsoft.com/office/powerpoint/2010/main" val="3895754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711</TotalTime>
  <Words>512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E-COMMERCE  ONLINE STORES ANALYSIS DASHBOARD   CAPSTONE PROJECT: 1</vt:lpstr>
      <vt:lpstr>E-OMMERCE BUSINESS MODEL</vt:lpstr>
      <vt:lpstr>BENEFITS OF CUSTOMERS</vt:lpstr>
      <vt:lpstr>BENEFITS OF BUSINESS OWNERS</vt:lpstr>
      <vt:lpstr>OBJECTIVE OF THE PROJECT</vt:lpstr>
      <vt:lpstr>PERFORMANCE METRICS OVERVIEW</vt:lpstr>
      <vt:lpstr>TOP 10 CUSTOMERS BASED ON TOTAL SALES ORDERS</vt:lpstr>
      <vt:lpstr>TOP 5 ORDERS : BRAND AND CATEGORY WISE</vt:lpstr>
      <vt:lpstr>TOTAL PROFIT BY PRODUCT WISE</vt:lpstr>
      <vt:lpstr>MONTHLY PROFIT BY TOTAL ORDERS</vt:lpstr>
      <vt:lpstr>PROFIT BY STATE : SUPERVISOR PERFORMANCE</vt:lpstr>
      <vt:lpstr>TOP 10 STATE BY SALES PROFIT</vt:lpstr>
      <vt:lpstr>SHIPMENT STATUS OVERVIEW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and Revenue Dashboard for Retail</dc:title>
  <dc:creator>Abdul Hadi</dc:creator>
  <cp:lastModifiedBy>User</cp:lastModifiedBy>
  <cp:revision>44</cp:revision>
  <dcterms:created xsi:type="dcterms:W3CDTF">2024-05-03T07:13:02Z</dcterms:created>
  <dcterms:modified xsi:type="dcterms:W3CDTF">2024-05-31T10:50:18Z</dcterms:modified>
</cp:coreProperties>
</file>