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2" r:id="rId1"/>
  </p:sldMasterIdLst>
  <p:notesMasterIdLst>
    <p:notesMasterId r:id="rId15"/>
  </p:notesMasterIdLst>
  <p:handoutMasterIdLst>
    <p:handoutMasterId r:id="rId16"/>
  </p:handoutMasterIdLst>
  <p:sldIdLst>
    <p:sldId id="266" r:id="rId2"/>
    <p:sldId id="287" r:id="rId3"/>
    <p:sldId id="267" r:id="rId4"/>
    <p:sldId id="288" r:id="rId5"/>
    <p:sldId id="284" r:id="rId6"/>
    <p:sldId id="292" r:id="rId7"/>
    <p:sldId id="280" r:id="rId8"/>
    <p:sldId id="290" r:id="rId9"/>
    <p:sldId id="289" r:id="rId10"/>
    <p:sldId id="291" r:id="rId11"/>
    <p:sldId id="282" r:id="rId12"/>
    <p:sldId id="277" r:id="rId13"/>
    <p:sldId id="293" r:id="rId14"/>
  </p:sldIdLst>
  <p:sldSz cx="9144000" cy="6858000" type="screen4x3"/>
  <p:notesSz cx="6954838" cy="93091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19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15C"/>
    <a:srgbClr val="C4BD9C"/>
    <a:srgbClr val="D7D3BB"/>
    <a:srgbClr val="E6C500"/>
    <a:srgbClr val="F6E067"/>
    <a:srgbClr val="F9EB99"/>
    <a:srgbClr val="666666"/>
    <a:srgbClr val="999999"/>
    <a:srgbClr val="C8C8C8"/>
    <a:srgbClr val="01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11" autoAdjust="0"/>
    <p:restoredTop sz="86474" autoAdjust="0"/>
  </p:normalViewPr>
  <p:slideViewPr>
    <p:cSldViewPr snapToObjects="1" showGuides="1">
      <p:cViewPr>
        <p:scale>
          <a:sx n="125" d="100"/>
          <a:sy n="125" d="100"/>
        </p:scale>
        <p:origin x="1768" y="-31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81" d="100"/>
          <a:sy n="81" d="100"/>
        </p:scale>
        <p:origin x="3954" y="108"/>
      </p:cViewPr>
      <p:guideLst>
        <p:guide orient="horz" pos="2932"/>
        <p:guide pos="219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defRPr sz="1200"/>
            </a:lvl1pPr>
          </a:lstStyle>
          <a:p>
            <a:r>
              <a:rPr lang="en-GB" dirty="0"/>
              <a:t>ECE 285: Machine learning / Phys app Spring 2017</a:t>
            </a:r>
          </a:p>
        </p:txBody>
      </p:sp>
      <p:sp>
        <p:nvSpPr>
          <p:cNvPr id="49155" name="Rectangle 3"/>
          <p:cNvSpPr>
            <a:spLocks noGrp="1" noChangeArrowheads="1"/>
          </p:cNvSpPr>
          <p:nvPr>
            <p:ph type="dt" sz="quarter" idx="1"/>
          </p:nvPr>
        </p:nvSpPr>
        <p:spPr bwMode="auto">
          <a:xfrm>
            <a:off x="3939466"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lgn="r">
              <a:defRPr sz="1200"/>
            </a:lvl1pPr>
          </a:lstStyle>
          <a:p>
            <a:r>
              <a:rPr lang="en-GB" dirty="0"/>
              <a:t> </a:t>
            </a:r>
          </a:p>
        </p:txBody>
      </p:sp>
      <p:sp>
        <p:nvSpPr>
          <p:cNvPr id="49156" name="Rectangle 4"/>
          <p:cNvSpPr>
            <a:spLocks noGrp="1" noChangeArrowheads="1"/>
          </p:cNvSpPr>
          <p:nvPr>
            <p:ph type="ftr" sz="quarter" idx="2"/>
          </p:nvPr>
        </p:nvSpPr>
        <p:spPr bwMode="auto">
          <a:xfrm>
            <a:off x="0" y="8842029"/>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defRPr sz="1200"/>
            </a:lvl1pPr>
          </a:lstStyle>
          <a:p>
            <a:endParaRPr lang="en-GB" dirty="0"/>
          </a:p>
        </p:txBody>
      </p:sp>
      <p:sp>
        <p:nvSpPr>
          <p:cNvPr id="49157" name="Rectangle 5"/>
          <p:cNvSpPr>
            <a:spLocks noGrp="1" noChangeArrowheads="1"/>
          </p:cNvSpPr>
          <p:nvPr>
            <p:ph type="sldNum" sz="quarter" idx="3"/>
          </p:nvPr>
        </p:nvSpPr>
        <p:spPr bwMode="auto">
          <a:xfrm>
            <a:off x="3939466" y="8842029"/>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lgn="r">
              <a:defRPr sz="1200"/>
            </a:lvl1pPr>
          </a:lstStyle>
          <a:p>
            <a:fld id="{74569CB7-4873-4F82-8FC8-42383BA0B144}" type="slidenum">
              <a:rPr lang="en-GB"/>
              <a:pPr/>
              <a:t>‹#›</a:t>
            </a:fld>
            <a:endParaRPr lang="en-GB" dirty="0"/>
          </a:p>
        </p:txBody>
      </p:sp>
    </p:spTree>
    <p:extLst>
      <p:ext uri="{BB962C8B-B14F-4D97-AF65-F5344CB8AC3E}">
        <p14:creationId xmlns:p14="http://schemas.microsoft.com/office/powerpoint/2010/main" val="42295747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defRPr sz="1200"/>
            </a:lvl1pPr>
          </a:lstStyle>
          <a:p>
            <a:r>
              <a:rPr lang="en-US" dirty="0"/>
              <a:t>ECE 180: Renewable Energy Resources &amp; Energy Storage. Abi-Samra Fall 2016</a:t>
            </a:r>
          </a:p>
        </p:txBody>
      </p:sp>
      <p:sp>
        <p:nvSpPr>
          <p:cNvPr id="5123" name="Rectangle 3"/>
          <p:cNvSpPr>
            <a:spLocks noGrp="1" noChangeArrowheads="1"/>
          </p:cNvSpPr>
          <p:nvPr>
            <p:ph type="dt" idx="1"/>
          </p:nvPr>
        </p:nvSpPr>
        <p:spPr bwMode="auto">
          <a:xfrm>
            <a:off x="3939466"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lgn="r">
              <a:defRPr sz="1200"/>
            </a:lvl1pPr>
          </a:lstStyle>
          <a:p>
            <a:fld id="{343E3299-13C5-49E5-A95C-B74AF04929A7}" type="datetime4">
              <a:rPr lang="en-GB" smtClean="0"/>
              <a:t>12 March 2018</a:t>
            </a:fld>
            <a:endParaRPr lang="en-US" dirty="0"/>
          </a:p>
        </p:txBody>
      </p:sp>
      <p:sp>
        <p:nvSpPr>
          <p:cNvPr id="5124"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95484" y="4421823"/>
            <a:ext cx="5563870"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842029"/>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defRPr sz="1200"/>
            </a:lvl1pPr>
          </a:lstStyle>
          <a:p>
            <a:endParaRPr lang="en-US" dirty="0"/>
          </a:p>
        </p:txBody>
      </p:sp>
      <p:sp>
        <p:nvSpPr>
          <p:cNvPr id="5127" name="Rectangle 7"/>
          <p:cNvSpPr>
            <a:spLocks noGrp="1" noChangeArrowheads="1"/>
          </p:cNvSpPr>
          <p:nvPr>
            <p:ph type="sldNum" sz="quarter" idx="5"/>
          </p:nvPr>
        </p:nvSpPr>
        <p:spPr bwMode="auto">
          <a:xfrm>
            <a:off x="3939466" y="8842029"/>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lgn="r">
              <a:defRPr sz="1200"/>
            </a:lvl1pPr>
          </a:lstStyle>
          <a:p>
            <a:fld id="{68258BE3-425E-44FE-9E4F-46F3EB7D50FE}" type="slidenum">
              <a:rPr lang="en-US"/>
              <a:pPr/>
              <a:t>‹#›</a:t>
            </a:fld>
            <a:endParaRPr lang="en-US" dirty="0"/>
          </a:p>
        </p:txBody>
      </p:sp>
    </p:spTree>
    <p:extLst>
      <p:ext uri="{BB962C8B-B14F-4D97-AF65-F5344CB8AC3E}">
        <p14:creationId xmlns:p14="http://schemas.microsoft.com/office/powerpoint/2010/main" val="74966758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1</a:t>
            </a:fld>
            <a:endParaRPr lang="en-US" dirty="0"/>
          </a:p>
        </p:txBody>
      </p:sp>
    </p:spTree>
    <p:extLst>
      <p:ext uri="{BB962C8B-B14F-4D97-AF65-F5344CB8AC3E}">
        <p14:creationId xmlns:p14="http://schemas.microsoft.com/office/powerpoint/2010/main" val="1279412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10</a:t>
            </a:fld>
            <a:endParaRPr lang="en-US" dirty="0"/>
          </a:p>
        </p:txBody>
      </p:sp>
    </p:spTree>
    <p:extLst>
      <p:ext uri="{BB962C8B-B14F-4D97-AF65-F5344CB8AC3E}">
        <p14:creationId xmlns:p14="http://schemas.microsoft.com/office/powerpoint/2010/main" val="308995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11</a:t>
            </a:fld>
            <a:endParaRPr lang="en-US" dirty="0"/>
          </a:p>
        </p:txBody>
      </p:sp>
    </p:spTree>
    <p:extLst>
      <p:ext uri="{BB962C8B-B14F-4D97-AF65-F5344CB8AC3E}">
        <p14:creationId xmlns:p14="http://schemas.microsoft.com/office/powerpoint/2010/main" val="3077209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12</a:t>
            </a:fld>
            <a:endParaRPr lang="en-US" dirty="0"/>
          </a:p>
        </p:txBody>
      </p:sp>
    </p:spTree>
    <p:extLst>
      <p:ext uri="{BB962C8B-B14F-4D97-AF65-F5344CB8AC3E}">
        <p14:creationId xmlns:p14="http://schemas.microsoft.com/office/powerpoint/2010/main" val="311845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68258BE3-425E-44FE-9E4F-46F3EB7D50FE}" type="slidenum">
              <a:rPr lang="en-US" smtClean="0"/>
              <a:pPr/>
              <a:t>2</a:t>
            </a:fld>
            <a:endParaRPr lang="en-US" dirty="0"/>
          </a:p>
        </p:txBody>
      </p:sp>
    </p:spTree>
    <p:extLst>
      <p:ext uri="{BB962C8B-B14F-4D97-AF65-F5344CB8AC3E}">
        <p14:creationId xmlns:p14="http://schemas.microsoft.com/office/powerpoint/2010/main" val="179669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68258BE3-425E-44FE-9E4F-46F3EB7D50FE}" type="slidenum">
              <a:rPr lang="en-US" smtClean="0"/>
              <a:pPr/>
              <a:t>3</a:t>
            </a:fld>
            <a:endParaRPr lang="en-US" dirty="0"/>
          </a:p>
        </p:txBody>
      </p:sp>
    </p:spTree>
    <p:extLst>
      <p:ext uri="{BB962C8B-B14F-4D97-AF65-F5344CB8AC3E}">
        <p14:creationId xmlns:p14="http://schemas.microsoft.com/office/powerpoint/2010/main" val="889062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68258BE3-425E-44FE-9E4F-46F3EB7D50FE}" type="slidenum">
              <a:rPr lang="en-US" smtClean="0"/>
              <a:pPr/>
              <a:t>4</a:t>
            </a:fld>
            <a:endParaRPr lang="en-US" dirty="0"/>
          </a:p>
        </p:txBody>
      </p:sp>
    </p:spTree>
    <p:extLst>
      <p:ext uri="{BB962C8B-B14F-4D97-AF65-F5344CB8AC3E}">
        <p14:creationId xmlns:p14="http://schemas.microsoft.com/office/powerpoint/2010/main" val="397707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where these come from?</a:t>
            </a:r>
          </a:p>
        </p:txBody>
      </p:sp>
      <p:sp>
        <p:nvSpPr>
          <p:cNvPr id="4" name="Slide Number Placeholder 3"/>
          <p:cNvSpPr>
            <a:spLocks noGrp="1"/>
          </p:cNvSpPr>
          <p:nvPr>
            <p:ph type="sldNum" sz="quarter" idx="10"/>
          </p:nvPr>
        </p:nvSpPr>
        <p:spPr/>
        <p:txBody>
          <a:bodyPr/>
          <a:lstStyle/>
          <a:p>
            <a:fld id="{68258BE3-425E-44FE-9E4F-46F3EB7D50FE}" type="slidenum">
              <a:rPr lang="en-US" smtClean="0"/>
              <a:pPr/>
              <a:t>5</a:t>
            </a:fld>
            <a:endParaRPr lang="en-US" dirty="0"/>
          </a:p>
        </p:txBody>
      </p:sp>
    </p:spTree>
    <p:extLst>
      <p:ext uri="{BB962C8B-B14F-4D97-AF65-F5344CB8AC3E}">
        <p14:creationId xmlns:p14="http://schemas.microsoft.com/office/powerpoint/2010/main" val="77550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68258BE3-425E-44FE-9E4F-46F3EB7D50FE}" type="slidenum">
              <a:rPr lang="en-US" smtClean="0"/>
              <a:pPr/>
              <a:t>6</a:t>
            </a:fld>
            <a:endParaRPr lang="en-US" dirty="0"/>
          </a:p>
        </p:txBody>
      </p:sp>
    </p:spTree>
    <p:extLst>
      <p:ext uri="{BB962C8B-B14F-4D97-AF65-F5344CB8AC3E}">
        <p14:creationId xmlns:p14="http://schemas.microsoft.com/office/powerpoint/2010/main" val="241246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7</a:t>
            </a:fld>
            <a:endParaRPr lang="en-US" dirty="0"/>
          </a:p>
        </p:txBody>
      </p:sp>
    </p:spTree>
    <p:extLst>
      <p:ext uri="{BB962C8B-B14F-4D97-AF65-F5344CB8AC3E}">
        <p14:creationId xmlns:p14="http://schemas.microsoft.com/office/powerpoint/2010/main" val="16775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8</a:t>
            </a:fld>
            <a:endParaRPr lang="en-US" dirty="0"/>
          </a:p>
        </p:txBody>
      </p:sp>
    </p:spTree>
    <p:extLst>
      <p:ext uri="{BB962C8B-B14F-4D97-AF65-F5344CB8AC3E}">
        <p14:creationId xmlns:p14="http://schemas.microsoft.com/office/powerpoint/2010/main" val="128324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58BE3-425E-44FE-9E4F-46F3EB7D50FE}" type="slidenum">
              <a:rPr lang="en-US" smtClean="0"/>
              <a:pPr/>
              <a:t>9</a:t>
            </a:fld>
            <a:endParaRPr lang="en-US" dirty="0"/>
          </a:p>
        </p:txBody>
      </p:sp>
    </p:spTree>
    <p:extLst>
      <p:ext uri="{BB962C8B-B14F-4D97-AF65-F5344CB8AC3E}">
        <p14:creationId xmlns:p14="http://schemas.microsoft.com/office/powerpoint/2010/main" val="427550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7539" name="bmkFldDocumentNumber"/>
          <p:cNvSpPr txBox="1">
            <a:spLocks noChangeArrowheads="1"/>
          </p:cNvSpPr>
          <p:nvPr/>
        </p:nvSpPr>
        <p:spPr bwMode="auto">
          <a:xfrm rot="16200000">
            <a:off x="7375525" y="1774825"/>
            <a:ext cx="336550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a:spcBef>
                <a:spcPct val="50000"/>
              </a:spcBef>
            </a:pPr>
            <a:endParaRPr lang="en-GB" altLang="ja-JP" sz="700" dirty="0">
              <a:solidFill>
                <a:srgbClr val="666666"/>
              </a:solidFill>
              <a:ea typeface="ＭＳ Ｐゴシック" charset="-128"/>
              <a:cs typeface="Arial" charset="0"/>
            </a:endParaRPr>
          </a:p>
        </p:txBody>
      </p:sp>
      <p:sp>
        <p:nvSpPr>
          <p:cNvPr id="107540" name="bmkConfidentiality"/>
          <p:cNvSpPr txBox="1">
            <a:spLocks noChangeArrowheads="1"/>
          </p:cNvSpPr>
          <p:nvPr/>
        </p:nvSpPr>
        <p:spPr bwMode="auto">
          <a:xfrm>
            <a:off x="293688" y="6572250"/>
            <a:ext cx="431800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spcBef>
                <a:spcPct val="50000"/>
              </a:spcBef>
            </a:pPr>
            <a:endParaRPr lang="en-GB" altLang="ja-JP" sz="1400" b="1" dirty="0">
              <a:solidFill>
                <a:schemeClr val="bg2">
                  <a:lumMod val="50000"/>
                </a:schemeClr>
              </a:solidFill>
              <a:ea typeface="ＭＳ Ｐゴシック" charset="-128"/>
              <a:cs typeface="Arial" charset="0"/>
            </a:endParaRPr>
          </a:p>
        </p:txBody>
      </p:sp>
      <p:sp>
        <p:nvSpPr>
          <p:cNvPr id="107541" name="Rectangle 21"/>
          <p:cNvSpPr>
            <a:spLocks noChangeArrowheads="1"/>
          </p:cNvSpPr>
          <p:nvPr/>
        </p:nvSpPr>
        <p:spPr bwMode="auto">
          <a:xfrm>
            <a:off x="152400" y="3660775"/>
            <a:ext cx="8842375" cy="1116013"/>
          </a:xfrm>
          <a:prstGeom prst="rect">
            <a:avLst/>
          </a:prstGeom>
          <a:noFill/>
          <a:ln>
            <a:noFill/>
          </a:ln>
          <a:effectLst/>
          <a:extLst/>
        </p:spPr>
        <p:txBody>
          <a:bodyPr wrap="none" anchor="ctr"/>
          <a:lstStyle/>
          <a:p>
            <a:pPr algn="ctr"/>
            <a:endParaRPr lang="en-GB" altLang="ja-JP" dirty="0">
              <a:solidFill>
                <a:schemeClr val="bg2">
                  <a:lumMod val="50000"/>
                </a:schemeClr>
              </a:solidFill>
              <a:ea typeface="ＭＳ Ｐゴシック" charset="-128"/>
              <a:cs typeface="Arial" charset="0"/>
            </a:endParaRPr>
          </a:p>
        </p:txBody>
      </p:sp>
      <p:sp>
        <p:nvSpPr>
          <p:cNvPr id="107542" name="1"/>
          <p:cNvSpPr>
            <a:spLocks noGrp="1" noChangeArrowheads="1"/>
          </p:cNvSpPr>
          <p:nvPr>
            <p:ph type="ctrTitle" hasCustomPrompt="1"/>
          </p:nvPr>
        </p:nvSpPr>
        <p:spPr>
          <a:xfrm>
            <a:off x="146050" y="3659188"/>
            <a:ext cx="8845550" cy="993600"/>
          </a:xfrm>
        </p:spPr>
        <p:txBody>
          <a:bodyPr lIns="147600" tIns="45720" rIns="720000" bIns="0"/>
          <a:lstStyle>
            <a:lvl1pPr>
              <a:lnSpc>
                <a:spcPct val="80000"/>
              </a:lnSpc>
              <a:defRPr sz="3300">
                <a:solidFill>
                  <a:schemeClr val="tx2"/>
                </a:solidFill>
              </a:defRPr>
            </a:lvl1pPr>
          </a:lstStyle>
          <a:p>
            <a:pPr lvl="0"/>
            <a:r>
              <a:rPr lang="en-US" altLang="ja-JP" noProof="0" dirty="0"/>
              <a:t>Click To Edit Master Title Style</a:t>
            </a:r>
            <a:endParaRPr lang="en-GB" altLang="ja-JP" noProof="0" dirty="0"/>
          </a:p>
        </p:txBody>
      </p:sp>
      <p:sp>
        <p:nvSpPr>
          <p:cNvPr id="107543" name="2"/>
          <p:cNvSpPr>
            <a:spLocks noGrp="1" noChangeArrowheads="1"/>
          </p:cNvSpPr>
          <p:nvPr>
            <p:ph type="subTitle" idx="1" hasCustomPrompt="1"/>
          </p:nvPr>
        </p:nvSpPr>
        <p:spPr>
          <a:xfrm>
            <a:off x="146050" y="4680000"/>
            <a:ext cx="8845550" cy="377825"/>
          </a:xfrm>
        </p:spPr>
        <p:txBody>
          <a:bodyPr lIns="147600" tIns="46800" rIns="720000" bIns="45720"/>
          <a:lstStyle>
            <a:lvl1pPr marL="0" indent="0">
              <a:spcBef>
                <a:spcPct val="0"/>
              </a:spcBef>
              <a:spcAft>
                <a:spcPct val="0"/>
              </a:spcAft>
              <a:buFont typeface="Wingdings" pitchFamily="2" charset="2"/>
              <a:buNone/>
              <a:defRPr baseline="0">
                <a:solidFill>
                  <a:schemeClr val="bg2">
                    <a:lumMod val="50000"/>
                  </a:schemeClr>
                </a:solidFill>
              </a:defRPr>
            </a:lvl1pPr>
          </a:lstStyle>
          <a:p>
            <a:pPr lvl="0"/>
            <a:r>
              <a:rPr lang="en-GB" altLang="ja-JP" noProof="0" dirty="0"/>
              <a:t> Click to add subtitle</a:t>
            </a:r>
          </a:p>
        </p:txBody>
      </p:sp>
      <p:sp>
        <p:nvSpPr>
          <p:cNvPr id="107546" name="bmkDraft"/>
          <p:cNvSpPr txBox="1">
            <a:spLocks noChangeArrowheads="1"/>
          </p:cNvSpPr>
          <p:nvPr/>
        </p:nvSpPr>
        <p:spPr bwMode="auto">
          <a:xfrm>
            <a:off x="3811588" y="6281738"/>
            <a:ext cx="1511300" cy="23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ctr">
              <a:spcBef>
                <a:spcPct val="50000"/>
              </a:spcBef>
            </a:pPr>
            <a:endParaRPr lang="en-GB" altLang="ja-JP" sz="2800" dirty="0">
              <a:ea typeface="ＭＳ Ｐゴシック" charset="-128"/>
              <a:cs typeface="Arial" charset="0"/>
            </a:endParaRPr>
          </a:p>
        </p:txBody>
      </p:sp>
      <p:sp>
        <p:nvSpPr>
          <p:cNvPr id="15" name="Slide Number Placeholder 5"/>
          <p:cNvSpPr>
            <a:spLocks noGrp="1"/>
          </p:cNvSpPr>
          <p:nvPr>
            <p:ph type="sldNum" sz="quarter" idx="4"/>
          </p:nvPr>
        </p:nvSpPr>
        <p:spPr>
          <a:xfrm>
            <a:off x="6934200" y="6337300"/>
            <a:ext cx="2057400" cy="365125"/>
          </a:xfrm>
          <a:prstGeom prst="rect">
            <a:avLst/>
          </a:prstGeom>
        </p:spPr>
        <p:txBody>
          <a:bodyPr vert="horz" lIns="91440" tIns="45720" rIns="91440" bIns="45720" rtlCol="0" anchor="ctr"/>
          <a:lstStyle>
            <a:lvl1pPr algn="r">
              <a:defRPr sz="1400">
                <a:solidFill>
                  <a:schemeClr val="bg1">
                    <a:lumMod val="50000"/>
                  </a:schemeClr>
                </a:solidFill>
                <a:latin typeface="Microsoft YaHei UI" panose="020B0503020204020204" pitchFamily="34" charset="-122"/>
                <a:ea typeface="Microsoft YaHei UI" panose="020B0503020204020204" pitchFamily="34" charset="-122"/>
              </a:defRPr>
            </a:lvl1pPr>
          </a:lstStyle>
          <a:p>
            <a:fld id="{D10464BB-F614-49C6-BB06-915141C3D74F}" type="slidenum">
              <a:rPr lang="en-US" smtClean="0"/>
              <a:pPr/>
              <a:t>‹#›</a:t>
            </a:fld>
            <a:r>
              <a:rPr lang="en-US" smtClean="0"/>
              <a:t>/11</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标题 8"/>
          <p:cNvSpPr>
            <a:spLocks noGrp="1"/>
          </p:cNvSpPr>
          <p:nvPr>
            <p:ph type="title"/>
          </p:nvPr>
        </p:nvSpPr>
        <p:spPr/>
        <p:txBody>
          <a:bodyPr/>
          <a:lstStyle/>
          <a:p>
            <a:r>
              <a:rPr kumimoji="1" lang="zh-CN" altLang="en-US" dirty="0"/>
              <a:t>单击此处编辑母版标题样式</a:t>
            </a:r>
          </a:p>
        </p:txBody>
      </p:sp>
      <p:sp>
        <p:nvSpPr>
          <p:cNvPr id="5" name="Line 14"/>
          <p:cNvSpPr>
            <a:spLocks noChangeShapeType="1"/>
          </p:cNvSpPr>
          <p:nvPr userDrawn="1"/>
        </p:nvSpPr>
        <p:spPr bwMode="auto">
          <a:xfrm>
            <a:off x="152400" y="6050180"/>
            <a:ext cx="8839200" cy="0"/>
          </a:xfrm>
          <a:prstGeom prst="line">
            <a:avLst/>
          </a:prstGeom>
          <a:noFill/>
          <a:ln w="19050">
            <a:solidFill>
              <a:srgbClr val="99999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lstStyle/>
          <a:p>
            <a:endParaRPr lang="en-GB" dirty="0"/>
          </a:p>
        </p:txBody>
      </p:sp>
      <p:sp>
        <p:nvSpPr>
          <p:cNvPr id="6" name="Line 13"/>
          <p:cNvSpPr>
            <a:spLocks noChangeShapeType="1"/>
          </p:cNvSpPr>
          <p:nvPr userDrawn="1"/>
        </p:nvSpPr>
        <p:spPr bwMode="auto">
          <a:xfrm>
            <a:off x="152400" y="987425"/>
            <a:ext cx="8839200" cy="0"/>
          </a:xfrm>
          <a:prstGeom prst="line">
            <a:avLst/>
          </a:prstGeom>
          <a:noFill/>
          <a:ln w="19050">
            <a:solidFill>
              <a:srgbClr val="99999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rIns="72000" anchor="ctr"/>
          <a:lstStyle/>
          <a:p>
            <a:endParaRPr lang="en-GB" dirty="0"/>
          </a:p>
        </p:txBody>
      </p:sp>
      <p:sp>
        <p:nvSpPr>
          <p:cNvPr id="8" name="Slide Number Placeholder 5"/>
          <p:cNvSpPr>
            <a:spLocks noGrp="1"/>
          </p:cNvSpPr>
          <p:nvPr>
            <p:ph type="sldNum" sz="quarter" idx="4"/>
          </p:nvPr>
        </p:nvSpPr>
        <p:spPr>
          <a:xfrm>
            <a:off x="6934200" y="6337300"/>
            <a:ext cx="2057400" cy="365125"/>
          </a:xfrm>
          <a:prstGeom prst="rect">
            <a:avLst/>
          </a:prstGeom>
        </p:spPr>
        <p:txBody>
          <a:bodyPr vert="horz" lIns="91440" tIns="45720" rIns="91440" bIns="45720" rtlCol="0" anchor="ctr"/>
          <a:lstStyle>
            <a:lvl1pPr algn="r">
              <a:defRPr sz="1400">
                <a:solidFill>
                  <a:schemeClr val="bg1">
                    <a:lumMod val="50000"/>
                  </a:schemeClr>
                </a:solidFill>
                <a:latin typeface="Microsoft YaHei UI" panose="020B0503020204020204" pitchFamily="34" charset="-122"/>
                <a:ea typeface="Microsoft YaHei UI" panose="020B0503020204020204" pitchFamily="34" charset="-122"/>
              </a:defRPr>
            </a:lvl1pPr>
          </a:lstStyle>
          <a:p>
            <a:fld id="{D10464BB-F614-49C6-BB06-915141C3D74F}" type="slidenum">
              <a:rPr lang="en-US" smtClean="0"/>
              <a:pPr/>
              <a:t>‹#›</a:t>
            </a:fld>
            <a:r>
              <a:rPr lang="en-US" smtClean="0"/>
              <a:t>/11</a:t>
            </a:r>
            <a:endParaRPr lang="en-US" dirty="0"/>
          </a:p>
        </p:txBody>
      </p:sp>
    </p:spTree>
    <p:extLst>
      <p:ext uri="{BB962C8B-B14F-4D97-AF65-F5344CB8AC3E}">
        <p14:creationId xmlns:p14="http://schemas.microsoft.com/office/powerpoint/2010/main" val="5948433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06504" name="bmkFldPresentationTitle"/>
          <p:cNvSpPr txBox="1">
            <a:spLocks noChangeArrowheads="1"/>
          </p:cNvSpPr>
          <p:nvPr/>
        </p:nvSpPr>
        <p:spPr bwMode="auto">
          <a:xfrm>
            <a:off x="152400" y="6316663"/>
            <a:ext cx="323850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lang="en-GB" altLang="ja-JP" sz="700" dirty="0">
              <a:solidFill>
                <a:srgbClr val="666666"/>
              </a:solidFill>
              <a:ea typeface="ＭＳ Ｐゴシック" charset="-128"/>
              <a:cs typeface="Arial" charset="0"/>
            </a:endParaRPr>
          </a:p>
        </p:txBody>
      </p:sp>
      <p:sp>
        <p:nvSpPr>
          <p:cNvPr id="106505" name="bmkFld2InsertDate"/>
          <p:cNvSpPr txBox="1">
            <a:spLocks noChangeArrowheads="1"/>
          </p:cNvSpPr>
          <p:nvPr/>
        </p:nvSpPr>
        <p:spPr bwMode="auto">
          <a:xfrm>
            <a:off x="152400" y="6465888"/>
            <a:ext cx="323850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lang="en-GB" altLang="ja-JP" sz="700" dirty="0">
              <a:solidFill>
                <a:srgbClr val="666666"/>
              </a:solidFill>
              <a:ea typeface="ＭＳ Ｐゴシック" charset="-128"/>
              <a:cs typeface="Arial" charset="0"/>
            </a:endParaRPr>
          </a:p>
        </p:txBody>
      </p:sp>
      <p:sp>
        <p:nvSpPr>
          <p:cNvPr id="106507" name="Rectangle 11"/>
          <p:cNvSpPr>
            <a:spLocks noGrp="1" noChangeArrowheads="1"/>
          </p:cNvSpPr>
          <p:nvPr>
            <p:ph type="body" idx="1"/>
          </p:nvPr>
        </p:nvSpPr>
        <p:spPr bwMode="auto">
          <a:xfrm>
            <a:off x="152400" y="1135063"/>
            <a:ext cx="88392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200" tIns="0" rIns="61200" bIns="0" numCol="1" anchor="t" anchorCtr="0" compatLnSpc="1">
            <a:prstTxWarp prst="textNoShape">
              <a:avLst/>
            </a:prstTxWarp>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GB" altLang="ja-JP" dirty="0"/>
          </a:p>
        </p:txBody>
      </p:sp>
      <p:sp>
        <p:nvSpPr>
          <p:cNvPr id="106508" name="Rectangle 12"/>
          <p:cNvSpPr>
            <a:spLocks noGrp="1" noChangeArrowheads="1"/>
          </p:cNvSpPr>
          <p:nvPr>
            <p:ph type="title"/>
          </p:nvPr>
        </p:nvSpPr>
        <p:spPr bwMode="auto">
          <a:xfrm>
            <a:off x="152400" y="163036"/>
            <a:ext cx="88392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pPr lvl="0"/>
            <a:r>
              <a:rPr lang="en-US" altLang="ja-JP" dirty="0"/>
              <a:t>Click to edit Master title style</a:t>
            </a:r>
            <a:endParaRPr lang="en-GB" altLang="ja-JP" dirty="0"/>
          </a:p>
        </p:txBody>
      </p:sp>
      <p:sp>
        <p:nvSpPr>
          <p:cNvPr id="106512" name="bmkDraft2"/>
          <p:cNvSpPr txBox="1">
            <a:spLocks noChangeArrowheads="1"/>
          </p:cNvSpPr>
          <p:nvPr/>
        </p:nvSpPr>
        <p:spPr bwMode="auto">
          <a:xfrm>
            <a:off x="3811588" y="6046788"/>
            <a:ext cx="1511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ctr">
              <a:spcBef>
                <a:spcPct val="50000"/>
              </a:spcBef>
            </a:pPr>
            <a:endParaRPr lang="en-GB" altLang="ja-JP" sz="2000" dirty="0">
              <a:ea typeface="ＭＳ Ｐゴシック" charset="-128"/>
              <a:cs typeface="Arial" charset="0"/>
            </a:endParaRPr>
          </a:p>
        </p:txBody>
      </p:sp>
      <p:pic>
        <p:nvPicPr>
          <p:cNvPr id="5" name="Picture 4"/>
          <p:cNvPicPr>
            <a:picLocks noChangeAspect="1"/>
          </p:cNvPicPr>
          <p:nvPr userDrawn="1"/>
        </p:nvPicPr>
        <p:blipFill>
          <a:blip r:embed="rId4"/>
          <a:stretch>
            <a:fillRect/>
          </a:stretch>
        </p:blipFill>
        <p:spPr>
          <a:xfrm>
            <a:off x="156754" y="6243638"/>
            <a:ext cx="2371725" cy="552450"/>
          </a:xfrm>
          <a:prstGeom prst="rect">
            <a:avLst/>
          </a:prstGeom>
        </p:spPr>
      </p:pic>
      <p:sp>
        <p:nvSpPr>
          <p:cNvPr id="16" name="Slide Number Placeholder 5"/>
          <p:cNvSpPr>
            <a:spLocks noGrp="1"/>
          </p:cNvSpPr>
          <p:nvPr>
            <p:ph type="sldNum" sz="quarter" idx="4"/>
          </p:nvPr>
        </p:nvSpPr>
        <p:spPr>
          <a:xfrm>
            <a:off x="6934200" y="6337300"/>
            <a:ext cx="2057400" cy="365125"/>
          </a:xfrm>
          <a:prstGeom prst="rect">
            <a:avLst/>
          </a:prstGeom>
        </p:spPr>
        <p:txBody>
          <a:bodyPr vert="horz" lIns="91440" tIns="45720" rIns="91440" bIns="45720" rtlCol="0" anchor="ctr"/>
          <a:lstStyle>
            <a:lvl1pPr algn="r">
              <a:defRPr sz="1400">
                <a:solidFill>
                  <a:schemeClr val="bg1">
                    <a:lumMod val="50000"/>
                  </a:schemeClr>
                </a:solidFill>
                <a:latin typeface="Microsoft YaHei UI" panose="020B0503020204020204" pitchFamily="34" charset="-122"/>
                <a:ea typeface="Microsoft YaHei UI" panose="020B0503020204020204" pitchFamily="34" charset="-122"/>
              </a:defRPr>
            </a:lvl1pPr>
          </a:lstStyle>
          <a:p>
            <a:fld id="{D10464BB-F614-49C6-BB06-915141C3D74F}" type="slidenum">
              <a:rPr lang="en-US" smtClean="0"/>
              <a:pPr/>
              <a:t>‹#›</a:t>
            </a:fld>
            <a:r>
              <a:rPr lang="en-US" smtClean="0"/>
              <a:t>/11</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defRPr>
      </a:lvl9pPr>
    </p:titleStyle>
    <p:bodyStyle>
      <a:lvl1pPr marL="184150" indent="-184150" algn="l" rtl="0" eaLnBrk="1" fontAlgn="base" hangingPunct="1">
        <a:spcBef>
          <a:spcPct val="40000"/>
        </a:spcBef>
        <a:spcAft>
          <a:spcPct val="20000"/>
        </a:spcAft>
        <a:buClr>
          <a:schemeClr val="tx1"/>
        </a:buClr>
        <a:buFont typeface="Wingdings" pitchFamily="2" charset="2"/>
        <a:buChar char="§"/>
        <a:defRPr>
          <a:solidFill>
            <a:schemeClr val="tx2"/>
          </a:solidFill>
          <a:latin typeface="+mn-lt"/>
          <a:ea typeface="+mn-ea"/>
          <a:cs typeface="+mn-cs"/>
        </a:defRPr>
      </a:lvl1pPr>
      <a:lvl2pPr marL="354013" indent="-168275" algn="l" rtl="0" eaLnBrk="1" fontAlgn="base" hangingPunct="1">
        <a:spcBef>
          <a:spcPct val="0"/>
        </a:spcBef>
        <a:spcAft>
          <a:spcPct val="20000"/>
        </a:spcAft>
        <a:buClr>
          <a:schemeClr val="tx1"/>
        </a:buClr>
        <a:buFont typeface="Times New Roman" pitchFamily="18" charset="0"/>
        <a:buChar char="-"/>
        <a:defRPr sz="1600">
          <a:solidFill>
            <a:schemeClr val="tx2"/>
          </a:solidFill>
          <a:latin typeface="+mn-lt"/>
        </a:defRPr>
      </a:lvl2pPr>
      <a:lvl3pPr marL="546100" indent="-190500"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3pPr>
      <a:lvl4pPr marL="722313" indent="-174625"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4pPr>
      <a:lvl5pPr marL="906463" indent="-182563"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5pPr>
      <a:lvl6pPr marL="1363663" indent="-182563"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6pPr>
      <a:lvl7pPr marL="1820863" indent="-182563"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7pPr>
      <a:lvl8pPr marL="2278063" indent="-182563"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8pPr>
      <a:lvl9pPr marL="2735263" indent="-182563" algn="l" rtl="0" eaLnBrk="1" fontAlgn="base" hangingPunct="1">
        <a:spcBef>
          <a:spcPct val="0"/>
        </a:spcBef>
        <a:spcAft>
          <a:spcPct val="20000"/>
        </a:spcAft>
        <a:buClr>
          <a:schemeClr val="tx1"/>
        </a:buClr>
        <a:buFont typeface="Times New Roman" pitchFamily="18" charset="0"/>
        <a:buChar char="-"/>
        <a:defRPr sz="1400">
          <a:solidFill>
            <a:schemeClr val="tx2"/>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mkFldPresentationTitle"/>
          <p:cNvSpPr>
            <a:spLocks noGrp="1"/>
          </p:cNvSpPr>
          <p:nvPr>
            <p:ph type="ctrTitle"/>
          </p:nvPr>
        </p:nvSpPr>
        <p:spPr>
          <a:xfrm>
            <a:off x="152400" y="1295400"/>
            <a:ext cx="9000392" cy="1872067"/>
          </a:xfrm>
        </p:spPr>
        <p:txBody>
          <a:bodyPr/>
          <a:lstStyle/>
          <a:p>
            <a:pPr>
              <a:lnSpc>
                <a:spcPct val="100000"/>
              </a:lnSpc>
              <a:spcBef>
                <a:spcPts val="3600"/>
              </a:spcBef>
            </a:pPr>
            <a:r>
              <a:rPr 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S</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peech</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Recognition</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based</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on</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Tensorflow</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Speech</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Commands</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r>
              <a:rPr lang="en-US" altLang="zh-CN" sz="4000" b="1" dirty="0">
                <a:solidFill>
                  <a:schemeClr val="tx2">
                    <a:lumMod val="95000"/>
                    <a:lumOff val="5000"/>
                  </a:schemeClr>
                </a:solidFill>
                <a:latin typeface="Microsoft YaHei UI" panose="020B0503020204020204" pitchFamily="34" charset="-122"/>
                <a:ea typeface="Microsoft YaHei UI" panose="020B0503020204020204" pitchFamily="34" charset="-122"/>
              </a:rPr>
              <a:t>Datasets</a:t>
            </a:r>
            <a:r>
              <a:rPr lang="zh-CN" altLang="en-US" sz="4000" b="1" dirty="0">
                <a:solidFill>
                  <a:schemeClr val="tx2">
                    <a:lumMod val="95000"/>
                    <a:lumOff val="5000"/>
                  </a:schemeClr>
                </a:solidFill>
                <a:latin typeface="Microsoft YaHei UI" panose="020B0503020204020204" pitchFamily="34" charset="-122"/>
                <a:ea typeface="Microsoft YaHei UI" panose="020B0503020204020204" pitchFamily="34" charset="-122"/>
              </a:rPr>
              <a:t> </a:t>
            </a:r>
            <a:endParaRPr lang="da-DK" sz="2000" b="1" dirty="0">
              <a:solidFill>
                <a:schemeClr val="bg2">
                  <a:lumMod val="50000"/>
                </a:schemeClr>
              </a:solidFill>
              <a:latin typeface="Microsoft YaHei UI Light" panose="020B0502040204020203" pitchFamily="34" charset="-122"/>
              <a:ea typeface="Microsoft YaHei UI Light" panose="020B0502040204020203" pitchFamily="34" charset="-122"/>
            </a:endParaRPr>
          </a:p>
        </p:txBody>
      </p:sp>
      <p:sp>
        <p:nvSpPr>
          <p:cNvPr id="6" name="bmkFldPresentationSubtitle"/>
          <p:cNvSpPr>
            <a:spLocks noGrp="1"/>
          </p:cNvSpPr>
          <p:nvPr>
            <p:ph type="subTitle" idx="1"/>
          </p:nvPr>
        </p:nvSpPr>
        <p:spPr>
          <a:xfrm>
            <a:off x="0" y="4419600"/>
            <a:ext cx="9144000" cy="654000"/>
          </a:xfrm>
        </p:spPr>
        <p:txBody>
          <a:bodyPr/>
          <a:lstStyle/>
          <a:p>
            <a:pPr algn="ctr"/>
            <a:r>
              <a:rPr lang="en-US" altLang="zh-CN" b="1" dirty="0">
                <a:solidFill>
                  <a:schemeClr val="tx2"/>
                </a:solidFill>
                <a:latin typeface="Microsoft YaHei UI" panose="020B0503020204020204" pitchFamily="34" charset="-122"/>
                <a:ea typeface="Microsoft YaHei UI" panose="020B0503020204020204" pitchFamily="34" charset="-122"/>
              </a:rPr>
              <a:t>Pengluo</a:t>
            </a:r>
            <a:r>
              <a:rPr lang="zh-CN" altLang="en-US" b="1" dirty="0">
                <a:solidFill>
                  <a:schemeClr val="tx2"/>
                </a:solidFill>
                <a:latin typeface="Microsoft YaHei UI" panose="020B0503020204020204" pitchFamily="34" charset="-122"/>
                <a:ea typeface="Microsoft YaHei UI" panose="020B0503020204020204" pitchFamily="34" charset="-122"/>
              </a:rPr>
              <a:t> </a:t>
            </a:r>
            <a:r>
              <a:rPr lang="en-US" altLang="zh-CN" b="1" dirty="0" smtClean="0">
                <a:solidFill>
                  <a:schemeClr val="tx2"/>
                </a:solidFill>
                <a:latin typeface="Microsoft YaHei UI" panose="020B0503020204020204" pitchFamily="34" charset="-122"/>
                <a:ea typeface="Microsoft YaHei UI" panose="020B0503020204020204" pitchFamily="34" charset="-122"/>
              </a:rPr>
              <a:t>Wang</a:t>
            </a:r>
            <a:r>
              <a:rPr lang="da-DK" b="1" dirty="0" smtClean="0">
                <a:solidFill>
                  <a:schemeClr val="tx2"/>
                </a:solidFill>
                <a:latin typeface="Microsoft YaHei UI" panose="020B0503020204020204" pitchFamily="34" charset="-122"/>
                <a:ea typeface="Microsoft YaHei UI" panose="020B0503020204020204" pitchFamily="34" charset="-122"/>
              </a:rPr>
              <a:t>;   </a:t>
            </a:r>
            <a:r>
              <a:rPr lang="en-US" altLang="zh-CN" b="1" dirty="0" err="1" smtClean="0">
                <a:solidFill>
                  <a:schemeClr val="tx2"/>
                </a:solidFill>
                <a:latin typeface="Microsoft YaHei UI" panose="020B0503020204020204" pitchFamily="34" charset="-122"/>
                <a:ea typeface="Microsoft YaHei UI" panose="020B0503020204020204" pitchFamily="34" charset="-122"/>
              </a:rPr>
              <a:t>Zhipeng</a:t>
            </a:r>
            <a:r>
              <a:rPr lang="zh-CN" altLang="en-US" b="1" dirty="0" smtClean="0">
                <a:solidFill>
                  <a:schemeClr val="tx2"/>
                </a:solidFill>
                <a:latin typeface="Microsoft YaHei UI" panose="020B0503020204020204" pitchFamily="34" charset="-122"/>
                <a:ea typeface="Microsoft YaHei UI" panose="020B0503020204020204" pitchFamily="34" charset="-122"/>
              </a:rPr>
              <a:t> </a:t>
            </a:r>
            <a:r>
              <a:rPr lang="en-US" altLang="zh-CN" b="1" dirty="0" smtClean="0">
                <a:solidFill>
                  <a:schemeClr val="tx2"/>
                </a:solidFill>
                <a:latin typeface="Microsoft YaHei UI" panose="020B0503020204020204" pitchFamily="34" charset="-122"/>
                <a:ea typeface="Microsoft YaHei UI" panose="020B0503020204020204" pitchFamily="34" charset="-122"/>
              </a:rPr>
              <a:t>Yao</a:t>
            </a:r>
            <a:r>
              <a:rPr lang="da-DK" b="1" dirty="0" smtClean="0">
                <a:solidFill>
                  <a:schemeClr val="tx2"/>
                </a:solidFill>
                <a:latin typeface="Microsoft YaHei UI" panose="020B0503020204020204" pitchFamily="34" charset="-122"/>
                <a:ea typeface="Microsoft YaHei UI" panose="020B0503020204020204" pitchFamily="34" charset="-122"/>
              </a:rPr>
              <a:t>; </a:t>
            </a:r>
          </a:p>
          <a:p>
            <a:pPr algn="ctr"/>
            <a:r>
              <a:rPr lang="en-US" altLang="zh-CN" b="1" dirty="0" smtClean="0">
                <a:solidFill>
                  <a:schemeClr val="tx2"/>
                </a:solidFill>
                <a:latin typeface="Microsoft YaHei UI" panose="020B0503020204020204" pitchFamily="34" charset="-122"/>
                <a:ea typeface="Microsoft YaHei UI" panose="020B0503020204020204" pitchFamily="34" charset="-122"/>
              </a:rPr>
              <a:t>Yue</a:t>
            </a:r>
            <a:r>
              <a:rPr lang="zh-CN" altLang="en-US" b="1" dirty="0" smtClean="0">
                <a:solidFill>
                  <a:schemeClr val="tx2"/>
                </a:solidFill>
                <a:latin typeface="Microsoft YaHei UI" panose="020B0503020204020204" pitchFamily="34" charset="-122"/>
                <a:ea typeface="Microsoft YaHei UI" panose="020B0503020204020204" pitchFamily="34" charset="-122"/>
              </a:rPr>
              <a:t> </a:t>
            </a:r>
            <a:r>
              <a:rPr lang="en-US" altLang="zh-CN" b="1" dirty="0" smtClean="0">
                <a:solidFill>
                  <a:schemeClr val="tx2"/>
                </a:solidFill>
                <a:latin typeface="Microsoft YaHei UI" panose="020B0503020204020204" pitchFamily="34" charset="-122"/>
                <a:ea typeface="Microsoft YaHei UI" panose="020B0503020204020204" pitchFamily="34" charset="-122"/>
              </a:rPr>
              <a:t>Yang;</a:t>
            </a:r>
            <a:r>
              <a:rPr lang="da-DK" b="1" dirty="0" smtClean="0">
                <a:solidFill>
                  <a:schemeClr val="tx2"/>
                </a:solidFill>
                <a:latin typeface="Microsoft YaHei UI" panose="020B0503020204020204" pitchFamily="34" charset="-122"/>
                <a:ea typeface="Microsoft YaHei UI" panose="020B0503020204020204" pitchFamily="34" charset="-122"/>
              </a:rPr>
              <a:t>        Yuyi Tan;</a:t>
            </a:r>
            <a:endParaRPr lang="da-DK" b="1" dirty="0">
              <a:solidFill>
                <a:schemeClr val="tx2"/>
              </a:solidFill>
              <a:latin typeface="Microsoft YaHei UI" panose="020B0503020204020204" pitchFamily="34" charset="-122"/>
              <a:ea typeface="Microsoft YaHei UI" panose="020B0503020204020204" pitchFamily="34" charset="-122"/>
            </a:endParaRPr>
          </a:p>
          <a:p>
            <a:pPr algn="ctr"/>
            <a:endParaRPr lang="da-DK" b="1" dirty="0">
              <a:solidFill>
                <a:schemeClr val="tx2"/>
              </a:solidFill>
              <a:latin typeface="Microsoft YaHei UI" panose="020B0503020204020204" pitchFamily="34" charset="-122"/>
              <a:ea typeface="Microsoft YaHei UI" panose="020B0503020204020204" pitchFamily="34" charset="-122"/>
            </a:endParaRPr>
          </a:p>
        </p:txBody>
      </p:sp>
      <p:sp>
        <p:nvSpPr>
          <p:cNvPr id="4" name="bmkFldPresentationTitle"/>
          <p:cNvSpPr txBox="1">
            <a:spLocks/>
          </p:cNvSpPr>
          <p:nvPr/>
        </p:nvSpPr>
        <p:spPr bwMode="auto">
          <a:xfrm>
            <a:off x="152400" y="3167468"/>
            <a:ext cx="9000392"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600" tIns="45720" rIns="720000" bIns="0" numCol="1" anchor="b" anchorCtr="0" compatLnSpc="1">
            <a:prstTxWarp prst="textNoShape">
              <a:avLst/>
            </a:prstTxWarp>
          </a:bodyPr>
          <a:lstStyle>
            <a:lvl1pPr algn="l" rtl="0" eaLnBrk="1" fontAlgn="base" hangingPunct="1">
              <a:lnSpc>
                <a:spcPct val="80000"/>
              </a:lnSpc>
              <a:spcBef>
                <a:spcPct val="0"/>
              </a:spcBef>
              <a:spcAft>
                <a:spcPct val="0"/>
              </a:spcAft>
              <a:defRPr sz="3300">
                <a:solidFill>
                  <a:schemeClr val="tx2"/>
                </a:solidFill>
                <a:latin typeface="+mj-lt"/>
                <a:ea typeface="+mj-ea"/>
                <a:cs typeface="+mj-cs"/>
              </a:defRPr>
            </a:lvl1pPr>
            <a:lvl2pPr algn="l" rtl="0" eaLnBrk="1" fontAlgn="base" hangingPunct="1">
              <a:spcBef>
                <a:spcPct val="0"/>
              </a:spcBef>
              <a:spcAft>
                <a:spcPct val="0"/>
              </a:spcAft>
              <a:defRPr sz="2800">
                <a:solidFill>
                  <a:schemeClr val="tx1"/>
                </a:solidFill>
                <a:latin typeface="Times New Roman" pitchFamily="18" charset="0"/>
              </a:defRPr>
            </a:lvl2pPr>
            <a:lvl3pPr algn="l" rtl="0" eaLnBrk="1" fontAlgn="base" hangingPunct="1">
              <a:spcBef>
                <a:spcPct val="0"/>
              </a:spcBef>
              <a:spcAft>
                <a:spcPct val="0"/>
              </a:spcAft>
              <a:defRPr sz="2800">
                <a:solidFill>
                  <a:schemeClr val="tx1"/>
                </a:solidFill>
                <a:latin typeface="Times New Roman" pitchFamily="18" charset="0"/>
              </a:defRPr>
            </a:lvl3pPr>
            <a:lvl4pPr algn="l" rtl="0" eaLnBrk="1" fontAlgn="base" hangingPunct="1">
              <a:spcBef>
                <a:spcPct val="0"/>
              </a:spcBef>
              <a:spcAft>
                <a:spcPct val="0"/>
              </a:spcAft>
              <a:defRPr sz="2800">
                <a:solidFill>
                  <a:schemeClr val="tx1"/>
                </a:solidFill>
                <a:latin typeface="Times New Roman" pitchFamily="18" charset="0"/>
              </a:defRPr>
            </a:lvl4pPr>
            <a:lvl5pPr algn="l" rtl="0" eaLnBrk="1" fontAlgn="base" hangingPunct="1">
              <a:spcBef>
                <a:spcPct val="0"/>
              </a:spcBef>
              <a:spcAft>
                <a:spcPct val="0"/>
              </a:spcAft>
              <a:defRPr sz="2800">
                <a:solidFill>
                  <a:schemeClr val="tx1"/>
                </a:solidFill>
                <a:latin typeface="Times New Roman" pitchFamily="18" charset="0"/>
              </a:defRPr>
            </a:lvl5pPr>
            <a:lvl6pPr marL="457200" algn="l" rtl="0" eaLnBrk="1" fontAlgn="base" hangingPunct="1">
              <a:spcBef>
                <a:spcPct val="0"/>
              </a:spcBef>
              <a:spcAft>
                <a:spcPct val="0"/>
              </a:spcAft>
              <a:defRPr sz="2800">
                <a:solidFill>
                  <a:schemeClr val="tx1"/>
                </a:solidFill>
                <a:latin typeface="Times New Roman" pitchFamily="18" charset="0"/>
              </a:defRPr>
            </a:lvl6pPr>
            <a:lvl7pPr marL="914400" algn="l" rtl="0" eaLnBrk="1" fontAlgn="base" hangingPunct="1">
              <a:spcBef>
                <a:spcPct val="0"/>
              </a:spcBef>
              <a:spcAft>
                <a:spcPct val="0"/>
              </a:spcAft>
              <a:defRPr sz="2800">
                <a:solidFill>
                  <a:schemeClr val="tx1"/>
                </a:solidFill>
                <a:latin typeface="Times New Roman" pitchFamily="18" charset="0"/>
              </a:defRPr>
            </a:lvl7pPr>
            <a:lvl8pPr marL="1371600" algn="l" rtl="0" eaLnBrk="1" fontAlgn="base" hangingPunct="1">
              <a:spcBef>
                <a:spcPct val="0"/>
              </a:spcBef>
              <a:spcAft>
                <a:spcPct val="0"/>
              </a:spcAft>
              <a:defRPr sz="2800">
                <a:solidFill>
                  <a:schemeClr val="tx1"/>
                </a:solidFill>
                <a:latin typeface="Times New Roman" pitchFamily="18" charset="0"/>
              </a:defRPr>
            </a:lvl8pPr>
            <a:lvl9pPr marL="1828800" algn="l" rtl="0" eaLnBrk="1" fontAlgn="base" hangingPunct="1">
              <a:spcBef>
                <a:spcPct val="0"/>
              </a:spcBef>
              <a:spcAft>
                <a:spcPct val="0"/>
              </a:spcAft>
              <a:defRPr sz="2800">
                <a:solidFill>
                  <a:schemeClr val="tx1"/>
                </a:solidFill>
                <a:latin typeface="Times New Roman" pitchFamily="18" charset="0"/>
              </a:defRPr>
            </a:lvl9pPr>
          </a:lstStyle>
          <a:p>
            <a:pPr>
              <a:lnSpc>
                <a:spcPct val="100000"/>
              </a:lnSpc>
              <a:spcBef>
                <a:spcPts val="3600"/>
              </a:spcBef>
            </a:pPr>
            <a:r>
              <a:rPr lang="en-US" b="1" kern="0" dirty="0" smtClean="0">
                <a:solidFill>
                  <a:schemeClr val="tx2">
                    <a:lumMod val="95000"/>
                    <a:lumOff val="5000"/>
                  </a:schemeClr>
                </a:solidFill>
              </a:rPr>
              <a:t/>
            </a:r>
            <a:br>
              <a:rPr lang="en-US" b="1" kern="0" dirty="0" smtClean="0">
                <a:solidFill>
                  <a:schemeClr val="tx2">
                    <a:lumMod val="95000"/>
                    <a:lumOff val="5000"/>
                  </a:schemeClr>
                </a:solidFill>
              </a:rPr>
            </a:br>
            <a:r>
              <a:rPr lang="en-US"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ECE 2</a:t>
            </a:r>
            <a:r>
              <a:rPr lang="en-US" altLang="zh-CN"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71B</a:t>
            </a:r>
            <a:r>
              <a:rPr lang="en-US"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 – </a:t>
            </a:r>
            <a:r>
              <a:rPr lang="en-US" altLang="zh-CN"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Statistical</a:t>
            </a:r>
            <a:r>
              <a:rPr lang="zh-CN" altLang="en-US"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 </a:t>
            </a:r>
            <a:r>
              <a:rPr lang="en-US" altLang="zh-CN"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Learning </a:t>
            </a:r>
            <a:r>
              <a:rPr lang="en-US" sz="2000" b="1" kern="0" dirty="0" smtClean="0">
                <a:solidFill>
                  <a:schemeClr val="bg2">
                    <a:lumMod val="50000"/>
                  </a:schemeClr>
                </a:solidFill>
                <a:latin typeface="Microsoft YaHei UI Light" panose="020B0502040204020203" pitchFamily="34" charset="-122"/>
                <a:ea typeface="Microsoft YaHei UI Light" panose="020B0502040204020203" pitchFamily="34" charset="-122"/>
              </a:rPr>
              <a:t>Ⅱ</a:t>
            </a:r>
            <a:endParaRPr lang="da-DK" sz="2000" b="1" kern="0" dirty="0">
              <a:solidFill>
                <a:schemeClr val="bg2">
                  <a:lumMod val="50000"/>
                </a:schemeClr>
              </a:solidFill>
              <a:latin typeface="Microsoft YaHei UI Light" panose="020B0502040204020203" pitchFamily="34" charset="-122"/>
              <a:ea typeface="Microsoft YaHei UI Light" panose="020B0502040204020203" pitchFamily="34" charset="-122"/>
            </a:endParaRPr>
          </a:p>
        </p:txBody>
      </p:sp>
    </p:spTree>
    <p:custDataLst>
      <p:tags r:id="rId1"/>
    </p:custDataLst>
    <p:extLst>
      <p:ext uri="{BB962C8B-B14F-4D97-AF65-F5344CB8AC3E}">
        <p14:creationId xmlns:p14="http://schemas.microsoft.com/office/powerpoint/2010/main" val="3218104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27331" y="1629493"/>
            <a:ext cx="4267200" cy="2855145"/>
          </a:xfrm>
          <a:prstGeom prst="rect">
            <a:avLst/>
          </a:prstGeom>
        </p:spPr>
      </p:pic>
      <p:sp>
        <p:nvSpPr>
          <p:cNvPr id="2" name="Title 1"/>
          <p:cNvSpPr>
            <a:spLocks noGrp="1"/>
          </p:cNvSpPr>
          <p:nvPr>
            <p:ph type="title"/>
          </p:nvPr>
        </p:nvSpPr>
        <p:spPr>
          <a:xfrm>
            <a:off x="152400" y="304800"/>
            <a:ext cx="8839200" cy="629446"/>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altLang="zh-CN" b="1" dirty="0" smtClean="0">
                <a:latin typeface="Microsoft YaHei UI" panose="020B0503020204020204" pitchFamily="34" charset="-122"/>
                <a:ea typeface="Microsoft YaHei UI" panose="020B0503020204020204" pitchFamily="34" charset="-122"/>
              </a:rPr>
              <a:t>Results – GLU Activation</a:t>
            </a:r>
            <a:endParaRPr lang="en-US" b="1" dirty="0">
              <a:latin typeface="Microsoft YaHei UI" panose="020B0503020204020204" pitchFamily="34" charset="-122"/>
              <a:ea typeface="Microsoft YaHei UI" panose="020B0503020204020204" pitchFamily="34" charset="-122"/>
            </a:endParaRPr>
          </a:p>
        </p:txBody>
      </p:sp>
      <p:sp>
        <p:nvSpPr>
          <p:cNvPr id="4" name="Slide Number Placeholder 3"/>
          <p:cNvSpPr>
            <a:spLocks noGrp="1"/>
          </p:cNvSpPr>
          <p:nvPr>
            <p:ph type="sldNum" sz="quarter" idx="4"/>
          </p:nvPr>
        </p:nvSpPr>
        <p:spPr/>
        <p:txBody>
          <a:bodyPr/>
          <a:lstStyle/>
          <a:p>
            <a:fld id="{D10464BB-F614-49C6-BB06-915141C3D74F}" type="slidenum">
              <a:rPr lang="en-US" smtClean="0"/>
              <a:pPr/>
              <a:t>10</a:t>
            </a:fld>
            <a:r>
              <a:rPr lang="en-US" smtClean="0"/>
              <a:t>/11</a:t>
            </a:r>
            <a:endParaRPr lang="en-US" dirty="0"/>
          </a:p>
        </p:txBody>
      </p:sp>
      <p:pic>
        <p:nvPicPr>
          <p:cNvPr id="5" name="Picture 4"/>
          <p:cNvPicPr>
            <a:picLocks noChangeAspect="1"/>
          </p:cNvPicPr>
          <p:nvPr/>
        </p:nvPicPr>
        <p:blipFill>
          <a:blip r:embed="rId4"/>
          <a:stretch>
            <a:fillRect/>
          </a:stretch>
        </p:blipFill>
        <p:spPr>
          <a:xfrm>
            <a:off x="152400" y="1629492"/>
            <a:ext cx="4316222" cy="2851053"/>
          </a:xfrm>
          <a:prstGeom prst="rect">
            <a:avLst/>
          </a:prstGeom>
        </p:spPr>
      </p:pic>
      <p:sp>
        <p:nvSpPr>
          <p:cNvPr id="11" name="TextBox 10"/>
          <p:cNvSpPr txBox="1"/>
          <p:nvPr/>
        </p:nvSpPr>
        <p:spPr>
          <a:xfrm>
            <a:off x="152931" y="1290939"/>
            <a:ext cx="4315691" cy="338554"/>
          </a:xfrm>
          <a:prstGeom prst="rect">
            <a:avLst/>
          </a:prstGeom>
          <a:noFill/>
        </p:spPr>
        <p:txBody>
          <a:bodyPr wrap="square" rtlCol="0">
            <a:spAutoFit/>
          </a:bodyPr>
          <a:lstStyle/>
          <a:p>
            <a:pPr algn="ct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Probability</a:t>
            </a:r>
            <a:r>
              <a:rPr lang="zh-CN" altLang="en-US" sz="1600" dirty="0">
                <a:solidFill>
                  <a:schemeClr val="tx2">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of</a:t>
            </a:r>
            <a:r>
              <a:rPr lang="zh-CN" altLang="en-US" sz="1600" dirty="0">
                <a:solidFill>
                  <a:schemeClr val="tx2">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Error</a:t>
            </a:r>
            <a:endParaRPr lang="en-US" sz="1600" dirty="0">
              <a:solidFill>
                <a:schemeClr val="tx2">
                  <a:lumMod val="65000"/>
                  <a:lumOff val="35000"/>
                </a:schemeClr>
              </a:solidFill>
            </a:endParaRPr>
          </a:p>
        </p:txBody>
      </p:sp>
      <p:sp>
        <p:nvSpPr>
          <p:cNvPr id="12" name="TextBox 11"/>
          <p:cNvSpPr txBox="1"/>
          <p:nvPr/>
        </p:nvSpPr>
        <p:spPr>
          <a:xfrm>
            <a:off x="4727331" y="1284739"/>
            <a:ext cx="4264269" cy="338554"/>
          </a:xfrm>
          <a:prstGeom prst="rect">
            <a:avLst/>
          </a:prstGeom>
          <a:noFill/>
        </p:spPr>
        <p:txBody>
          <a:bodyPr wrap="square" rtlCol="0">
            <a:spAutoFit/>
          </a:bodyPr>
          <a:lstStyle>
            <a:defPPr>
              <a:defRPr lang="en-US"/>
            </a:defPPr>
            <a:lvl1pPr algn="ctr">
              <a:defRPr sz="1600">
                <a:solidFill>
                  <a:schemeClr val="tx2">
                    <a:lumMod val="65000"/>
                    <a:lumOff val="35000"/>
                  </a:schemeClr>
                </a:solidFill>
                <a:latin typeface="Microsoft YaHei UI" panose="020B0503020204020204" pitchFamily="34" charset="-122"/>
                <a:ea typeface="Microsoft YaHei UI" panose="020B0503020204020204" pitchFamily="34" charset="-122"/>
              </a:defRPr>
            </a:lvl1pPr>
          </a:lstStyle>
          <a:p>
            <a:r>
              <a:rPr lang="en-US" altLang="zh-CN" dirty="0"/>
              <a:t>Loss</a:t>
            </a:r>
            <a:endParaRPr lang="en-US" dirty="0"/>
          </a:p>
        </p:txBody>
      </p:sp>
    </p:spTree>
    <p:extLst>
      <p:ext uri="{BB962C8B-B14F-4D97-AF65-F5344CB8AC3E}">
        <p14:creationId xmlns:p14="http://schemas.microsoft.com/office/powerpoint/2010/main" val="2285246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52400" y="183358"/>
            <a:ext cx="8839200" cy="750888"/>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b="1" dirty="0">
                <a:latin typeface="Microsoft YaHei UI" panose="020B0503020204020204" pitchFamily="34" charset="-122"/>
                <a:ea typeface="Microsoft YaHei UI" panose="020B0503020204020204" pitchFamily="34" charset="-122"/>
              </a:rPr>
              <a:t>C</a:t>
            </a:r>
            <a:r>
              <a:rPr lang="en-US" altLang="zh-CN" b="1" dirty="0">
                <a:latin typeface="Microsoft YaHei UI" panose="020B0503020204020204" pitchFamily="34" charset="-122"/>
                <a:ea typeface="Microsoft YaHei UI" panose="020B0503020204020204" pitchFamily="34" charset="-122"/>
              </a:rPr>
              <a:t>onclusion</a:t>
            </a:r>
            <a:endParaRPr lang="en-US" b="1" dirty="0">
              <a:latin typeface="Microsoft YaHei UI" panose="020B0503020204020204" pitchFamily="34" charset="-122"/>
              <a:ea typeface="Microsoft YaHei UI" panose="020B0503020204020204" pitchFamily="34" charset="-122"/>
            </a:endParaRPr>
          </a:p>
        </p:txBody>
      </p:sp>
      <p:sp>
        <p:nvSpPr>
          <p:cNvPr id="3" name="Content Placeholder 2"/>
          <p:cNvSpPr>
            <a:spLocks noGrp="1"/>
          </p:cNvSpPr>
          <p:nvPr>
            <p:ph idx="1"/>
          </p:nvPr>
        </p:nvSpPr>
        <p:spPr>
          <a:xfrm>
            <a:off x="152400" y="1135063"/>
            <a:ext cx="8839200" cy="4905375"/>
          </a:xfrm>
        </p:spPr>
        <p:txBody>
          <a:bodyPr/>
          <a:lstStyle/>
          <a:p>
            <a:endParaRPr lang="en-US" dirty="0">
              <a:latin typeface="Microsoft YaHei UI" panose="020B0503020204020204" pitchFamily="34" charset="-122"/>
              <a:ea typeface="Microsoft YaHei UI" panose="020B0503020204020204" pitchFamily="34" charset="-122"/>
            </a:endParaRPr>
          </a:p>
          <a:p>
            <a:r>
              <a:rPr lang="en-US" dirty="0">
                <a:latin typeface="Microsoft YaHei UI" panose="020B0503020204020204" pitchFamily="34" charset="-122"/>
                <a:ea typeface="Microsoft YaHei UI" panose="020B0503020204020204" pitchFamily="34" charset="-122"/>
              </a:rPr>
              <a:t>We successfully implemented fully convolutional model for simple speech recognition task based on Tensorflow Speech Commands Datasets which </a:t>
            </a:r>
            <a:r>
              <a:rPr lang="en-US" dirty="0" smtClean="0">
                <a:latin typeface="Microsoft YaHei UI" panose="020B0503020204020204" pitchFamily="34" charset="-122"/>
                <a:ea typeface="Microsoft YaHei UI" panose="020B0503020204020204" pitchFamily="34" charset="-122"/>
              </a:rPr>
              <a:t>proves </a:t>
            </a:r>
            <a:r>
              <a:rPr lang="en-US" dirty="0">
                <a:latin typeface="Microsoft YaHei UI" panose="020B0503020204020204" pitchFamily="34" charset="-122"/>
                <a:ea typeface="Microsoft YaHei UI" panose="020B0503020204020204" pitchFamily="34" charset="-122"/>
              </a:rPr>
              <a:t>that using convolutional </a:t>
            </a:r>
            <a:r>
              <a:rPr lang="en-US" dirty="0" smtClean="0">
                <a:latin typeface="Microsoft YaHei UI" panose="020B0503020204020204" pitchFamily="34" charset="-122"/>
                <a:ea typeface="Microsoft YaHei UI" panose="020B0503020204020204" pitchFamily="34" charset="-122"/>
              </a:rPr>
              <a:t>model </a:t>
            </a:r>
            <a:r>
              <a:rPr lang="en-US" dirty="0">
                <a:latin typeface="Microsoft YaHei UI" panose="020B0503020204020204" pitchFamily="34" charset="-122"/>
                <a:ea typeface="Microsoft YaHei UI" panose="020B0503020204020204" pitchFamily="34" charset="-122"/>
              </a:rPr>
              <a:t>for sequence learning  is indeed feasible</a:t>
            </a:r>
            <a:r>
              <a:rPr lang="en-US" dirty="0" smtClean="0">
                <a:latin typeface="Microsoft YaHei UI" panose="020B0503020204020204" pitchFamily="34" charset="-122"/>
                <a:ea typeface="Microsoft YaHei UI" panose="020B0503020204020204" pitchFamily="34" charset="-122"/>
              </a:rPr>
              <a:t>.</a:t>
            </a:r>
          </a:p>
          <a:p>
            <a:r>
              <a:rPr lang="en-US" dirty="0" smtClean="0">
                <a:latin typeface="Microsoft YaHei UI" panose="020B0503020204020204" pitchFamily="34" charset="-122"/>
                <a:ea typeface="Microsoft YaHei UI" panose="020B0503020204020204" pitchFamily="34" charset="-122"/>
              </a:rPr>
              <a:t>We modified the original model by adding GLU (gated linear units) and achieved higher accuracy.</a:t>
            </a:r>
            <a:endParaRPr lang="en-US" dirty="0">
              <a:latin typeface="Microsoft YaHei UI" panose="020B0503020204020204" pitchFamily="34" charset="-122"/>
              <a:ea typeface="Microsoft YaHei UI" panose="020B0503020204020204" pitchFamily="34" charset="-122"/>
            </a:endParaRPr>
          </a:p>
          <a:p>
            <a:r>
              <a:rPr lang="en-US" dirty="0">
                <a:latin typeface="Microsoft YaHei UI" panose="020B0503020204020204" pitchFamily="34" charset="-122"/>
                <a:ea typeface="Microsoft YaHei UI" panose="020B0503020204020204" pitchFamily="34" charset="-122"/>
              </a:rPr>
              <a:t>The best </a:t>
            </a:r>
            <a:r>
              <a:rPr lang="en-US" dirty="0" err="1">
                <a:latin typeface="Microsoft YaHei UI" panose="020B0503020204020204" pitchFamily="34" charset="-122"/>
                <a:ea typeface="Microsoft YaHei UI" panose="020B0503020204020204" pitchFamily="34" charset="-122"/>
              </a:rPr>
              <a:t>errorrate</a:t>
            </a:r>
            <a:r>
              <a:rPr lang="en-US" dirty="0">
                <a:latin typeface="Microsoft YaHei UI" panose="020B0503020204020204" pitchFamily="34" charset="-122"/>
                <a:ea typeface="Microsoft YaHei UI" panose="020B0503020204020204" pitchFamily="34" charset="-122"/>
              </a:rPr>
              <a:t> we achieve is 6.23% which is really close to the champion for </a:t>
            </a:r>
            <a:r>
              <a:rPr lang="en-US" dirty="0" err="1">
                <a:latin typeface="Microsoft YaHei UI" panose="020B0503020204020204" pitchFamily="34" charset="-122"/>
                <a:ea typeface="Microsoft YaHei UI" panose="020B0503020204020204" pitchFamily="34" charset="-122"/>
              </a:rPr>
              <a:t>Kaggle</a:t>
            </a:r>
            <a:r>
              <a:rPr lang="en-US" dirty="0">
                <a:latin typeface="Microsoft YaHei UI" panose="020B0503020204020204" pitchFamily="34" charset="-122"/>
                <a:ea typeface="Microsoft YaHei UI" panose="020B0503020204020204" pitchFamily="34" charset="-122"/>
              </a:rPr>
              <a:t> Competition Champion.</a:t>
            </a:r>
          </a:p>
          <a:p>
            <a:endParaRPr lang="en-US" dirty="0">
              <a:latin typeface="Microsoft YaHei UI" panose="020B0503020204020204" pitchFamily="34" charset="-122"/>
              <a:ea typeface="Microsoft YaHei UI" panose="020B0503020204020204" pitchFamily="34" charset="-122"/>
            </a:endParaRPr>
          </a:p>
          <a:p>
            <a:pPr marL="0" indent="0">
              <a:buNone/>
            </a:pPr>
            <a:r>
              <a:rPr lang="zh-CN" altLang="en-US" dirty="0" smtClean="0">
                <a:latin typeface="Microsoft YaHei UI" panose="020B0503020204020204" pitchFamily="34" charset="-122"/>
                <a:ea typeface="Microsoft YaHei UI" panose="020B0503020204020204" pitchFamily="34" charset="-122"/>
              </a:rPr>
              <a:t> </a:t>
            </a:r>
            <a:endParaRPr lang="en-US" altLang="zh-CN" dirty="0">
              <a:latin typeface="Microsoft YaHei UI" panose="020B0503020204020204" pitchFamily="34" charset="-122"/>
              <a:ea typeface="Microsoft YaHei UI" panose="020B0503020204020204" pitchFamily="34" charset="-122"/>
            </a:endParaRPr>
          </a:p>
          <a:p>
            <a:pPr lvl="1"/>
            <a:endParaRPr lang="en-US" altLang="zh-CN" dirty="0">
              <a:latin typeface="Microsoft YaHei UI" panose="020B0503020204020204" pitchFamily="34" charset="-122"/>
              <a:ea typeface="Microsoft YaHei UI" panose="020B0503020204020204" pitchFamily="34" charset="-122"/>
            </a:endParaRPr>
          </a:p>
        </p:txBody>
      </p:sp>
      <p:sp>
        <p:nvSpPr>
          <p:cNvPr id="6" name="Slide Number Placeholder 5"/>
          <p:cNvSpPr>
            <a:spLocks noGrp="1"/>
          </p:cNvSpPr>
          <p:nvPr>
            <p:ph type="sldNum" sz="quarter" idx="4"/>
          </p:nvPr>
        </p:nvSpPr>
        <p:spPr/>
        <p:txBody>
          <a:bodyPr/>
          <a:lstStyle/>
          <a:p>
            <a:fld id="{D10464BB-F614-49C6-BB06-915141C3D74F}" type="slidenum">
              <a:rPr lang="en-US" smtClean="0"/>
              <a:pPr/>
              <a:t>11</a:t>
            </a:fld>
            <a:r>
              <a:rPr lang="en-US" smtClean="0"/>
              <a:t>/11</a:t>
            </a:r>
            <a:endParaRPr lang="en-US" dirty="0"/>
          </a:p>
        </p:txBody>
      </p:sp>
    </p:spTree>
    <p:extLst>
      <p:ext uri="{BB962C8B-B14F-4D97-AF65-F5344CB8AC3E}">
        <p14:creationId xmlns:p14="http://schemas.microsoft.com/office/powerpoint/2010/main" val="4007427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52400" y="183358"/>
            <a:ext cx="8839200" cy="750888"/>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altLang="zh-CN" b="1" dirty="0">
                <a:latin typeface="Microsoft YaHei UI" panose="020B0503020204020204" pitchFamily="34" charset="-122"/>
                <a:ea typeface="Microsoft YaHei UI" panose="020B0503020204020204" pitchFamily="34" charset="-122"/>
              </a:rPr>
              <a:t>Prospect</a:t>
            </a:r>
            <a:endParaRPr lang="en-US" b="1" dirty="0">
              <a:latin typeface="Microsoft YaHei UI" panose="020B0503020204020204" pitchFamily="34" charset="-122"/>
              <a:ea typeface="Microsoft YaHei UI" panose="020B0503020204020204" pitchFamily="34" charset="-122"/>
            </a:endParaRPr>
          </a:p>
        </p:txBody>
      </p:sp>
      <p:sp>
        <p:nvSpPr>
          <p:cNvPr id="3" name="Content Placeholder 2"/>
          <p:cNvSpPr>
            <a:spLocks noGrp="1"/>
          </p:cNvSpPr>
          <p:nvPr>
            <p:ph idx="1"/>
          </p:nvPr>
        </p:nvSpPr>
        <p:spPr>
          <a:xfrm>
            <a:off x="152400" y="1135063"/>
            <a:ext cx="8839200" cy="4905375"/>
          </a:xfrm>
        </p:spPr>
        <p:txBody>
          <a:bodyPr/>
          <a:lstStyle/>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Remaining efforts:</a:t>
            </a:r>
            <a:r>
              <a:rPr lang="en-US" dirty="0">
                <a:latin typeface="Microsoft YaHei UI" panose="020B0503020204020204" pitchFamily="34" charset="-122"/>
                <a:ea typeface="Microsoft YaHei UI" panose="020B0503020204020204" pitchFamily="34" charset="-122"/>
              </a:rPr>
              <a:t> Try to include </a:t>
            </a:r>
            <a:r>
              <a:rPr lang="en-US" dirty="0" smtClean="0">
                <a:latin typeface="Microsoft YaHei UI" panose="020B0503020204020204" pitchFamily="34" charset="-122"/>
                <a:ea typeface="Microsoft YaHei UI" panose="020B0503020204020204" pitchFamily="34" charset="-122"/>
              </a:rPr>
              <a:t>separate </a:t>
            </a:r>
            <a:r>
              <a:rPr lang="en-US" dirty="0">
                <a:latin typeface="Microsoft YaHei UI" panose="020B0503020204020204" pitchFamily="34" charset="-122"/>
                <a:ea typeface="Microsoft YaHei UI" panose="020B0503020204020204" pitchFamily="34" charset="-122"/>
              </a:rPr>
              <a:t>attention module to achieve higher accuracy and acquire the ability to tackle with larger scale problems. </a:t>
            </a:r>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Remaining efforts: Extend to different tasks such as translation, video data generation.</a:t>
            </a:r>
          </a:p>
          <a:p>
            <a:r>
              <a:rPr lang="en-US" altLang="zh-CN" dirty="0">
                <a:latin typeface="Microsoft YaHei UI" panose="020B0503020204020204" pitchFamily="34" charset="-122"/>
                <a:ea typeface="Microsoft YaHei UI" panose="020B0503020204020204" pitchFamily="34" charset="-122"/>
              </a:rPr>
              <a:t>Remaining efforts: One of the coolest thing that we can do with convolutional neural networks is neural style transfer. The former work is mainly with image files while the neural style transfer with video seems to be much more difficult. The success of implementing CNN to solve speech recognition problem proposes a promising method for neural style transfer with video files.</a:t>
            </a:r>
          </a:p>
          <a:p>
            <a:endParaRPr lang="en-US" altLang="zh-CN" dirty="0">
              <a:latin typeface="Microsoft YaHei UI" panose="020B0503020204020204" pitchFamily="34" charset="-122"/>
              <a:ea typeface="Microsoft YaHei UI" panose="020B0503020204020204" pitchFamily="34" charset="-122"/>
            </a:endParaRPr>
          </a:p>
          <a:p>
            <a:pPr lvl="1"/>
            <a:endParaRPr lang="en-US" altLang="zh-CN" dirty="0">
              <a:latin typeface="Microsoft YaHei UI" panose="020B0503020204020204" pitchFamily="34" charset="-122"/>
              <a:ea typeface="Microsoft YaHei UI" panose="020B0503020204020204" pitchFamily="34" charset="-122"/>
            </a:endParaRPr>
          </a:p>
        </p:txBody>
      </p:sp>
      <p:sp>
        <p:nvSpPr>
          <p:cNvPr id="6" name="Slide Number Placeholder 5"/>
          <p:cNvSpPr>
            <a:spLocks noGrp="1"/>
          </p:cNvSpPr>
          <p:nvPr>
            <p:ph type="sldNum" sz="quarter" idx="4"/>
          </p:nvPr>
        </p:nvSpPr>
        <p:spPr/>
        <p:txBody>
          <a:bodyPr/>
          <a:lstStyle/>
          <a:p>
            <a:fld id="{D10464BB-F614-49C6-BB06-915141C3D74F}" type="slidenum">
              <a:rPr lang="en-US" smtClean="0"/>
              <a:pPr/>
              <a:t>12</a:t>
            </a:fld>
            <a:r>
              <a:rPr lang="en-US" dirty="0" smtClean="0"/>
              <a:t>/11</a:t>
            </a:r>
            <a:endParaRPr lang="en-US" dirty="0"/>
          </a:p>
        </p:txBody>
      </p:sp>
    </p:spTree>
    <p:extLst>
      <p:ext uri="{BB962C8B-B14F-4D97-AF65-F5344CB8AC3E}">
        <p14:creationId xmlns:p14="http://schemas.microsoft.com/office/powerpoint/2010/main" val="25955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Language Modeling with Gated Convolutional </a:t>
            </a:r>
            <a:r>
              <a:rPr lang="en-US" dirty="0" smtClean="0"/>
              <a:t>Networks, Yann </a:t>
            </a:r>
            <a:r>
              <a:rPr lang="en-US" dirty="0"/>
              <a:t>N. </a:t>
            </a:r>
            <a:r>
              <a:rPr lang="en-US" dirty="0" smtClean="0"/>
              <a:t>Dauphin, Angela Fan and etc., </a:t>
            </a:r>
            <a:r>
              <a:rPr lang="pt-BR" dirty="0" smtClean="0"/>
              <a:t>arXiv:1612.08083v3 </a:t>
            </a:r>
            <a:r>
              <a:rPr lang="pt-BR" dirty="0"/>
              <a:t>[</a:t>
            </a:r>
            <a:r>
              <a:rPr lang="pt-BR" dirty="0" err="1"/>
              <a:t>cs.CL</a:t>
            </a:r>
            <a:r>
              <a:rPr lang="pt-BR" dirty="0"/>
              <a:t>] 8 </a:t>
            </a:r>
            <a:r>
              <a:rPr lang="pt-BR" dirty="0" err="1"/>
              <a:t>Sep</a:t>
            </a:r>
            <a:r>
              <a:rPr lang="pt-BR" dirty="0"/>
              <a:t> </a:t>
            </a:r>
            <a:r>
              <a:rPr lang="pt-BR" dirty="0" smtClean="0"/>
              <a:t>2017</a:t>
            </a:r>
          </a:p>
          <a:p>
            <a:r>
              <a:rPr lang="pt-BR" dirty="0" err="1"/>
              <a:t>Convolutional</a:t>
            </a:r>
            <a:r>
              <a:rPr lang="pt-BR" dirty="0"/>
              <a:t> </a:t>
            </a:r>
            <a:r>
              <a:rPr lang="pt-BR" dirty="0" err="1"/>
              <a:t>Sequence</a:t>
            </a:r>
            <a:r>
              <a:rPr lang="pt-BR" dirty="0"/>
              <a:t> </a:t>
            </a:r>
            <a:r>
              <a:rPr lang="pt-BR" dirty="0" err="1"/>
              <a:t>to</a:t>
            </a:r>
            <a:r>
              <a:rPr lang="pt-BR" dirty="0"/>
              <a:t> </a:t>
            </a:r>
            <a:r>
              <a:rPr lang="pt-BR" dirty="0" err="1"/>
              <a:t>Sequence</a:t>
            </a:r>
            <a:r>
              <a:rPr lang="pt-BR" dirty="0"/>
              <a:t> </a:t>
            </a:r>
            <a:r>
              <a:rPr lang="pt-BR" dirty="0" smtClean="0"/>
              <a:t>Learning, </a:t>
            </a:r>
            <a:r>
              <a:rPr lang="pt-BR" dirty="0"/>
              <a:t> Jonas </a:t>
            </a:r>
            <a:r>
              <a:rPr lang="pt-BR" dirty="0" err="1" smtClean="0"/>
              <a:t>Gehring</a:t>
            </a:r>
            <a:r>
              <a:rPr lang="pt-BR" dirty="0" smtClean="0"/>
              <a:t>, Michael </a:t>
            </a:r>
            <a:r>
              <a:rPr lang="pt-BR" dirty="0" err="1" smtClean="0"/>
              <a:t>Auli</a:t>
            </a:r>
            <a:r>
              <a:rPr lang="pt-BR" dirty="0" smtClean="0"/>
              <a:t> </a:t>
            </a:r>
            <a:r>
              <a:rPr lang="pt-BR" dirty="0" err="1" smtClean="0"/>
              <a:t>and</a:t>
            </a:r>
            <a:r>
              <a:rPr lang="pt-BR" dirty="0" smtClean="0"/>
              <a:t> etc., </a:t>
            </a:r>
            <a:r>
              <a:rPr lang="ro-RO" dirty="0"/>
              <a:t>arXiv:1705.03122v3 [</a:t>
            </a:r>
            <a:r>
              <a:rPr lang="ro-RO" dirty="0" err="1"/>
              <a:t>cs.CL</a:t>
            </a:r>
            <a:r>
              <a:rPr lang="ro-RO" dirty="0"/>
              <a:t>] 25 </a:t>
            </a:r>
            <a:r>
              <a:rPr lang="ro-RO" dirty="0" err="1"/>
              <a:t>Jul</a:t>
            </a:r>
            <a:r>
              <a:rPr lang="ro-RO" dirty="0"/>
              <a:t> 2017</a:t>
            </a:r>
          </a:p>
          <a:p>
            <a:endParaRPr lang="pt-BR" dirty="0"/>
          </a:p>
          <a:p>
            <a:endParaRPr lang="pt-BR" dirty="0"/>
          </a:p>
          <a:p>
            <a:endParaRPr lang="pt-BR" dirty="0"/>
          </a:p>
          <a:p>
            <a:endParaRPr lang="en-US" dirty="0"/>
          </a:p>
        </p:txBody>
      </p:sp>
      <p:sp>
        <p:nvSpPr>
          <p:cNvPr id="3" name="Title 2"/>
          <p:cNvSpPr>
            <a:spLocks noGrp="1"/>
          </p:cNvSpPr>
          <p:nvPr>
            <p:ph type="title"/>
          </p:nvPr>
        </p:nvSpPr>
        <p:spPr/>
        <p:txBody>
          <a:bodyPr/>
          <a:lstStyle/>
          <a:p>
            <a:r>
              <a:rPr lang="en-US" dirty="0" smtClean="0"/>
              <a:t>Reference</a:t>
            </a:r>
            <a:endParaRPr lang="en-US" dirty="0"/>
          </a:p>
        </p:txBody>
      </p:sp>
      <p:sp>
        <p:nvSpPr>
          <p:cNvPr id="4" name="Slide Number Placeholder 3"/>
          <p:cNvSpPr>
            <a:spLocks noGrp="1"/>
          </p:cNvSpPr>
          <p:nvPr>
            <p:ph type="sldNum" sz="quarter" idx="4"/>
          </p:nvPr>
        </p:nvSpPr>
        <p:spPr/>
        <p:txBody>
          <a:bodyPr/>
          <a:lstStyle/>
          <a:p>
            <a:fld id="{D10464BB-F614-49C6-BB06-915141C3D74F}" type="slidenum">
              <a:rPr lang="en-US" smtClean="0"/>
              <a:pPr/>
              <a:t>13</a:t>
            </a:fld>
            <a:r>
              <a:rPr lang="en-US" smtClean="0"/>
              <a:t>/11</a:t>
            </a:r>
            <a:endParaRPr lang="en-US" dirty="0"/>
          </a:p>
        </p:txBody>
      </p:sp>
    </p:spTree>
    <p:extLst>
      <p:ext uri="{BB962C8B-B14F-4D97-AF65-F5344CB8AC3E}">
        <p14:creationId xmlns:p14="http://schemas.microsoft.com/office/powerpoint/2010/main" val="109640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3358"/>
            <a:ext cx="8839200" cy="750888"/>
          </a:xfrm>
        </p:spPr>
        <p:txBody>
          <a:bodyPr/>
          <a:lstStyle/>
          <a:p>
            <a:r>
              <a:rPr lang="en-US" b="1" dirty="0" smtClean="0">
                <a:latin typeface="Microsoft YaHei UI" panose="020B0503020204020204" pitchFamily="34" charset="-122"/>
                <a:ea typeface="Microsoft YaHei UI" panose="020B0503020204020204" pitchFamily="34" charset="-122"/>
              </a:rPr>
              <a:t>Abstract</a:t>
            </a:r>
            <a:endParaRPr lang="en-US" b="1" dirty="0">
              <a:latin typeface="Microsoft YaHei UI" panose="020B0503020204020204" pitchFamily="34" charset="-122"/>
              <a:ea typeface="Microsoft YaHei UI" panose="020B0503020204020204" pitchFamily="34" charset="-122"/>
            </a:endParaRPr>
          </a:p>
        </p:txBody>
      </p:sp>
      <p:sp>
        <p:nvSpPr>
          <p:cNvPr id="3" name="Content Placeholder 2"/>
          <p:cNvSpPr>
            <a:spLocks noGrp="1"/>
          </p:cNvSpPr>
          <p:nvPr>
            <p:ph idx="1"/>
          </p:nvPr>
        </p:nvSpPr>
        <p:spPr/>
        <p:txBody>
          <a:bodyPr/>
          <a:lstStyle/>
          <a:p>
            <a:r>
              <a:rPr lang="en-US" dirty="0">
                <a:latin typeface="Microsoft YaHei UI" panose="020B0503020204020204" pitchFamily="34" charset="-122"/>
                <a:ea typeface="Microsoft YaHei UI" panose="020B0503020204020204" pitchFamily="34" charset="-122"/>
              </a:rPr>
              <a:t> </a:t>
            </a:r>
            <a:r>
              <a:rPr lang="en-US" dirty="0" smtClean="0">
                <a:latin typeface="Microsoft YaHei UI" panose="020B0503020204020204" pitchFamily="34" charset="-122"/>
                <a:ea typeface="Microsoft YaHei UI" panose="020B0503020204020204" pitchFamily="34" charset="-122"/>
              </a:rPr>
              <a:t>Background</a:t>
            </a:r>
          </a:p>
          <a:p>
            <a:pPr lvl="1"/>
            <a:r>
              <a:rPr lang="en-US" dirty="0" smtClean="0">
                <a:latin typeface="Microsoft YaHei UI" panose="020B0503020204020204" pitchFamily="34" charset="-122"/>
                <a:ea typeface="Microsoft YaHei UI" panose="020B0503020204020204" pitchFamily="34" charset="-122"/>
              </a:rPr>
              <a:t>Sequence </a:t>
            </a:r>
            <a:r>
              <a:rPr lang="en-US" dirty="0">
                <a:latin typeface="Microsoft YaHei UI" panose="020B0503020204020204" pitchFamily="34" charset="-122"/>
                <a:ea typeface="Microsoft YaHei UI" panose="020B0503020204020204" pitchFamily="34" charset="-122"/>
              </a:rPr>
              <a:t>to sequence learning has been successful in many tasks such as machine translation, speech recognition amongst others. </a:t>
            </a:r>
            <a:endParaRPr lang="en-US" dirty="0" smtClean="0">
              <a:latin typeface="Microsoft YaHei UI" panose="020B0503020204020204" pitchFamily="34" charset="-122"/>
              <a:ea typeface="Microsoft YaHei UI" panose="020B0503020204020204" pitchFamily="34" charset="-122"/>
            </a:endParaRPr>
          </a:p>
          <a:p>
            <a:pPr lvl="1"/>
            <a:r>
              <a:rPr lang="en-US" dirty="0" smtClean="0">
                <a:latin typeface="Microsoft YaHei UI" panose="020B0503020204020204" pitchFamily="34" charset="-122"/>
                <a:ea typeface="Microsoft YaHei UI" panose="020B0503020204020204" pitchFamily="34" charset="-122"/>
              </a:rPr>
              <a:t>The </a:t>
            </a:r>
            <a:r>
              <a:rPr lang="en-US" dirty="0">
                <a:latin typeface="Microsoft YaHei UI" panose="020B0503020204020204" pitchFamily="34" charset="-122"/>
                <a:ea typeface="Microsoft YaHei UI" panose="020B0503020204020204" pitchFamily="34" charset="-122"/>
              </a:rPr>
              <a:t>prevalent approach to sequence to sequence learning maps an input sequence to a variable length output sequence via </a:t>
            </a:r>
            <a:r>
              <a:rPr lang="en-US" b="1" dirty="0">
                <a:latin typeface="Microsoft YaHei UI" panose="020B0503020204020204" pitchFamily="34" charset="-122"/>
                <a:ea typeface="Microsoft YaHei UI" panose="020B0503020204020204" pitchFamily="34" charset="-122"/>
              </a:rPr>
              <a:t>recurrent neural </a:t>
            </a:r>
            <a:r>
              <a:rPr lang="en-US" b="1" dirty="0" smtClean="0">
                <a:latin typeface="Microsoft YaHei UI" panose="020B0503020204020204" pitchFamily="34" charset="-122"/>
                <a:ea typeface="Microsoft YaHei UI" panose="020B0503020204020204" pitchFamily="34" charset="-122"/>
              </a:rPr>
              <a:t>networks (RNN)</a:t>
            </a:r>
            <a:r>
              <a:rPr lang="en-US" dirty="0" smtClean="0">
                <a:latin typeface="Microsoft YaHei UI" panose="020B0503020204020204" pitchFamily="34" charset="-122"/>
                <a:ea typeface="Microsoft YaHei UI" panose="020B0503020204020204" pitchFamily="34" charset="-122"/>
              </a:rPr>
              <a:t>. </a:t>
            </a:r>
          </a:p>
          <a:p>
            <a:endParaRPr lang="en-US" dirty="0">
              <a:latin typeface="Microsoft YaHei UI" panose="020B0503020204020204" pitchFamily="34" charset="-122"/>
              <a:ea typeface="Microsoft YaHei UI" panose="020B0503020204020204" pitchFamily="34" charset="-122"/>
            </a:endParaRPr>
          </a:p>
          <a:p>
            <a:r>
              <a:rPr lang="en-US" dirty="0" smtClean="0">
                <a:latin typeface="Microsoft YaHei UI" panose="020B0503020204020204" pitchFamily="34" charset="-122"/>
                <a:ea typeface="Microsoft YaHei UI" panose="020B0503020204020204" pitchFamily="34" charset="-122"/>
              </a:rPr>
              <a:t>What we did</a:t>
            </a:r>
          </a:p>
          <a:p>
            <a:pPr lvl="1"/>
            <a:r>
              <a:rPr lang="en-US" dirty="0" smtClean="0">
                <a:latin typeface="Microsoft YaHei UI" panose="020B0503020204020204" pitchFamily="34" charset="-122"/>
                <a:ea typeface="Microsoft YaHei UI" panose="020B0503020204020204" pitchFamily="34" charset="-122"/>
              </a:rPr>
              <a:t>In </a:t>
            </a:r>
            <a:r>
              <a:rPr lang="en-US" dirty="0">
                <a:latin typeface="Microsoft YaHei UI" panose="020B0503020204020204" pitchFamily="34" charset="-122"/>
                <a:ea typeface="Microsoft YaHei UI" panose="020B0503020204020204" pitchFamily="34" charset="-122"/>
              </a:rPr>
              <a:t>this project, we use an architecture based entirely on </a:t>
            </a:r>
            <a:r>
              <a:rPr lang="en-US" b="1" dirty="0">
                <a:latin typeface="Microsoft YaHei UI" panose="020B0503020204020204" pitchFamily="34" charset="-122"/>
                <a:ea typeface="Microsoft YaHei UI" panose="020B0503020204020204" pitchFamily="34" charset="-122"/>
              </a:rPr>
              <a:t>convolutional neural </a:t>
            </a:r>
            <a:r>
              <a:rPr lang="en-US" b="1" dirty="0" smtClean="0">
                <a:latin typeface="Microsoft YaHei UI" panose="020B0503020204020204" pitchFamily="34" charset="-122"/>
                <a:ea typeface="Microsoft YaHei UI" panose="020B0503020204020204" pitchFamily="34" charset="-122"/>
              </a:rPr>
              <a:t>networks (CNN)</a:t>
            </a:r>
            <a:r>
              <a:rPr lang="en-US" dirty="0" smtClean="0">
                <a:latin typeface="Microsoft YaHei UI" panose="020B0503020204020204" pitchFamily="34" charset="-122"/>
                <a:ea typeface="Microsoft YaHei UI" panose="020B0503020204020204" pitchFamily="34" charset="-122"/>
              </a:rPr>
              <a:t>.</a:t>
            </a:r>
            <a:r>
              <a:rPr lang="en-US" dirty="0">
                <a:latin typeface="Microsoft YaHei UI" panose="020B0503020204020204" pitchFamily="34" charset="-122"/>
                <a:ea typeface="Microsoft YaHei UI" panose="020B0503020204020204" pitchFamily="34" charset="-122"/>
              </a:rPr>
              <a:t> Compared to </a:t>
            </a:r>
            <a:r>
              <a:rPr lang="en-US" dirty="0" smtClean="0">
                <a:latin typeface="Microsoft YaHei UI" panose="020B0503020204020204" pitchFamily="34" charset="-122"/>
                <a:ea typeface="Microsoft YaHei UI" panose="020B0503020204020204" pitchFamily="34" charset="-122"/>
              </a:rPr>
              <a:t>RNN, computations of CNN </a:t>
            </a:r>
            <a:r>
              <a:rPr lang="en-US" dirty="0">
                <a:latin typeface="Microsoft YaHei UI" panose="020B0503020204020204" pitchFamily="34" charset="-122"/>
                <a:ea typeface="Microsoft YaHei UI" panose="020B0503020204020204" pitchFamily="34" charset="-122"/>
              </a:rPr>
              <a:t>over all elements can be fully parallelized during training to better exploit the GPU </a:t>
            </a:r>
            <a:r>
              <a:rPr lang="en-US" dirty="0" smtClean="0">
                <a:latin typeface="Microsoft YaHei UI" panose="020B0503020204020204" pitchFamily="34" charset="-122"/>
                <a:ea typeface="Microsoft YaHei UI" panose="020B0503020204020204" pitchFamily="34" charset="-122"/>
              </a:rPr>
              <a:t>hardware.</a:t>
            </a:r>
            <a:r>
              <a:rPr lang="en-US" dirty="0">
                <a:latin typeface="Microsoft YaHei UI" panose="020B0503020204020204" pitchFamily="34" charset="-122"/>
                <a:ea typeface="Microsoft YaHei UI" panose="020B0503020204020204" pitchFamily="34" charset="-122"/>
              </a:rPr>
              <a:t> </a:t>
            </a:r>
            <a:r>
              <a:rPr lang="en-US" dirty="0" smtClean="0">
                <a:latin typeface="Microsoft YaHei UI" panose="020B0503020204020204" pitchFamily="34" charset="-122"/>
                <a:ea typeface="Microsoft YaHei UI" panose="020B0503020204020204" pitchFamily="34" charset="-122"/>
              </a:rPr>
              <a:t>CNN </a:t>
            </a:r>
            <a:r>
              <a:rPr lang="en-US" dirty="0">
                <a:latin typeface="Microsoft YaHei UI" panose="020B0503020204020204" pitchFamily="34" charset="-122"/>
                <a:ea typeface="Microsoft YaHei UI" panose="020B0503020204020204" pitchFamily="34" charset="-122"/>
              </a:rPr>
              <a:t>approach builds a </a:t>
            </a:r>
            <a:r>
              <a:rPr lang="en-US" dirty="0" smtClean="0">
                <a:latin typeface="Microsoft YaHei UI" panose="020B0503020204020204" pitchFamily="34" charset="-122"/>
                <a:ea typeface="Microsoft YaHei UI" panose="020B0503020204020204" pitchFamily="34" charset="-122"/>
              </a:rPr>
              <a:t>hierarchical representation </a:t>
            </a:r>
            <a:r>
              <a:rPr lang="en-US" dirty="0">
                <a:latin typeface="Microsoft YaHei UI" panose="020B0503020204020204" pitchFamily="34" charset="-122"/>
                <a:ea typeface="Microsoft YaHei UI" panose="020B0503020204020204" pitchFamily="34" charset="-122"/>
              </a:rPr>
              <a:t>of the input words that makes it </a:t>
            </a:r>
            <a:r>
              <a:rPr lang="en-US" dirty="0" smtClean="0">
                <a:latin typeface="Microsoft YaHei UI" panose="020B0503020204020204" pitchFamily="34" charset="-122"/>
                <a:ea typeface="Microsoft YaHei UI" panose="020B0503020204020204" pitchFamily="34" charset="-122"/>
              </a:rPr>
              <a:t>easier to </a:t>
            </a:r>
            <a:r>
              <a:rPr lang="en-US" dirty="0">
                <a:latin typeface="Microsoft YaHei UI" panose="020B0503020204020204" pitchFamily="34" charset="-122"/>
                <a:ea typeface="Microsoft YaHei UI" panose="020B0503020204020204" pitchFamily="34" charset="-122"/>
              </a:rPr>
              <a:t>capture long-range dependencies, similar in spirit to </a:t>
            </a:r>
            <a:r>
              <a:rPr lang="en-US" dirty="0" smtClean="0">
                <a:latin typeface="Microsoft YaHei UI" panose="020B0503020204020204" pitchFamily="34" charset="-122"/>
                <a:ea typeface="Microsoft YaHei UI" panose="020B0503020204020204" pitchFamily="34" charset="-122"/>
              </a:rPr>
              <a:t>the tree-structured </a:t>
            </a:r>
            <a:r>
              <a:rPr lang="en-US" dirty="0">
                <a:latin typeface="Microsoft YaHei UI" panose="020B0503020204020204" pitchFamily="34" charset="-122"/>
                <a:ea typeface="Microsoft YaHei UI" panose="020B0503020204020204" pitchFamily="34" charset="-122"/>
              </a:rPr>
              <a:t>analysis of linguistic grammar formalisms.</a:t>
            </a:r>
          </a:p>
          <a:p>
            <a:pPr lvl="1"/>
            <a:endParaRPr lang="en-US" dirty="0" smtClean="0">
              <a:latin typeface="Microsoft YaHei UI" panose="020B0503020204020204" pitchFamily="34" charset="-122"/>
              <a:ea typeface="Microsoft YaHei UI" panose="020B0503020204020204" pitchFamily="34" charset="-122"/>
            </a:endParaRPr>
          </a:p>
          <a:p>
            <a:pPr lvl="1"/>
            <a:r>
              <a:rPr lang="en-US" dirty="0" smtClean="0">
                <a:latin typeface="Microsoft YaHei UI" panose="020B0503020204020204" pitchFamily="34" charset="-122"/>
                <a:ea typeface="Microsoft YaHei UI" panose="020B0503020204020204" pitchFamily="34" charset="-122"/>
              </a:rPr>
              <a:t>We also testify that the use of </a:t>
            </a:r>
            <a:r>
              <a:rPr lang="en-US" b="1" dirty="0" smtClean="0">
                <a:latin typeface="Microsoft YaHei UI" panose="020B0503020204020204" pitchFamily="34" charset="-122"/>
                <a:ea typeface="Microsoft YaHei UI" panose="020B0503020204020204" pitchFamily="34" charset="-122"/>
              </a:rPr>
              <a:t>gated linear units (GLU) </a:t>
            </a:r>
            <a:r>
              <a:rPr lang="en-US" dirty="0" smtClean="0">
                <a:latin typeface="Microsoft YaHei UI" panose="020B0503020204020204" pitchFamily="34" charset="-122"/>
                <a:ea typeface="Microsoft YaHei UI" panose="020B0503020204020204" pitchFamily="34" charset="-122"/>
              </a:rPr>
              <a:t>will lead to better performance on our project.</a:t>
            </a:r>
          </a:p>
          <a:p>
            <a:pPr marL="0" indent="0">
              <a:buNone/>
            </a:pPr>
            <a:endParaRPr lang="en-US" altLang="zh-CN" dirty="0">
              <a:latin typeface="Microsoft YaHei UI" panose="020B0503020204020204" pitchFamily="34" charset="-122"/>
              <a:ea typeface="Microsoft YaHei UI" panose="020B0503020204020204" pitchFamily="34" charset="-122"/>
            </a:endParaRPr>
          </a:p>
        </p:txBody>
      </p:sp>
      <p:sp>
        <p:nvSpPr>
          <p:cNvPr id="6" name="AutoShape 2" descr="data:image/png;base64,iVBORw0KGgoAAAANSUhEUgAAAjYAAAF5CAYAAACMUGARAAAAAXNSR0IArs4c6QAAAARnQU1BAACxjwv8YQUAAAAJcEhZcwAADsMAAA7DAcdvqGQAAFOuSURBVHhe7d0FgBR1Gwbw95ru7pIOyaNBkRBEQEqkpSQUpERKSkFQQBGR7hBFlJQu6e7uzqM5jrvbb5/3Zo7lOEru/Obmnt/3jXe7Mzu7N3fsPPv+Y9wcTkJERERkA+7GVyIiIqIoj8GGiIiIbIPBhoiIiGyDwYaIiIhsg8GGiIiIbIPBhoiIiGyDwYaIiIhsg8GGiIiIbIPBhoiIiGyDwYaIiIhsg8GGiIiIbIPBhoiIiGyDwYaI/hMDBgyQL7/8Ui5fvqy39+zZIx988IHs3LlTIutavIGBgTJo0CBp3769PgeW1atXS+3atWXbtm3GVpFjw4YNUrNmTf35iOi/w2BDFA1s375d5s2bJ48ePTLu+e9t3bpVT/b37t3T25cuXZI///xTLly4oLdfxokTJ+Svv/6SO3fuGPc8X1BQkKxdu1YWL15s3CNy/vx5vX3lyhXjntdz7tw5+eOPP576Oc6cOSNz587Vn5OI/jsMNkTRwG+//SZ9+vSR+/fvG/f897y9vXVxc3PT28WKFZNNmzZJyZIlQ+97EWzfq1ev0KrPi+D5fvjhB5kzZ07oc3h4eEiMGDHE3T1i3v52794t3bt31wqUq4oVK+rrLV68uHEPEf0XGGyIogEEmqtXr0qsWLGMe17f6zYfxY0bV4oUKSLx48c37nmx4OBguXbtmgaTl4Ew88Ybb0iePHmMex6LqGCD50BVJuz+EiZM+Mo/HxG9PgYbIhs4fPiwtGrVSrJmzSrZs2eXd999N7T5Bf1apk2bpiff9OnTS5o0aeSdd97RdTdv3pS+fftK2bJlNQC8+eab0rt37yeaTwICAqR69erSo0cPrXxUq1ZN94FmJQSN8ODxrVu31tdTuHBhmT59urHmMVQz8Hz//PNPaEjCz9GoUSMNIngsXufYsWN1HapOn332mQa0QoUKSerUqaV58+Zy48YNmThxouTKlUv7s3zxxRf6fdOmTTXQdejQQfvyuAYxT09PbYrq16+f5MiRQ3/+RYsWPfHz4LjhZ71+/bpxj4i/v7+0a9dO++hgf3///be+3rt378pHH32kr6lx48ba3LVq1SrJly+fHidX+F2UK1dOMmfOLG+99ZZMmjTpideGJjtUs3788Uc93vhZcufOLUOHDpVbt24ZWxHRszDYEEVxhw4dkpYtW8qaNWukSZMmemKNGTOmNpHghIuTc968ebVCgpN8t27d5OOPP9bHnj59WkMBKgvYBwLDyJEjNUAg9ABOuggTM2bM0HCTIUMGDQ2JEycOtwnp4sWLGjgQRHACRzhBsFm2bJm+LvMxCAmnTp2SBw8e6H04aaOzLfoDITi0aNFCgwLCA14DQlD58uW16oT9I3ggsCRIkED8/Pz0eevVqyfHjx+X+vXraxMQqihotkLQMKEpClWf4cOHa/8bbIs+Ow0aNNBwY8I26D+DfjomvA7sz+xPgxD53nvvaZMXXguOT61atfTYYJ/mz2caOHCgHltUnHAM48WLpx2b0UxohpuHDx/KsWPH9PcwYsQIfV0ZM2bUfc+fP/+J10NE4XD+YyKiKMx5MnakTJnS4QwojoCAAF3u37/vcAYHR3BwsMN5InS0atXKkTZtWofzpOx49OiRIzAwUB+L752hwOE8merj8JhJkyY50qdP75g2bZpug/tKly7tcIYPx4IFC/Q2tsd+w8J+Z86c6XCGD8dPP/0Uuu26desciRIlcjhDgOPEiRO67erVqx0JEyZ0OAOP3l66dKnDeaJ3rF+/PvTncIYCx71793Q9fpbRo0frz7p3794nfo7vv//eETt2bIcz2DicASf08Xjujz76yFG0aFF9PBZn4NKfpXLlyg5nmNLtTp486fD19XU4g5PDGUZ0n85g5XAGPT1mJhzXOnXqOEqWLBm6v9mzZ+vPMWfOnCde09y5cx3O0OVYsWKF3naGK/0dOIOP4/r16/q8+NqwYUNHmjRpHIcPH9bt8PM7A5mjRIkSeh+2w/OWKVPGUaVKFcfZs2d1OyIKHys2RFEcPv1jtBM6r5qf5nGfj4+PVkJQtTD7f6AJBguqFubtOHHiaBMMKguomiRJkkT7hRw8eFC3AefJVZtH0ESE/aJCEbZPCaBKgcoMmrycJ+zQbVEJwmOxn2dB9QJWrlypw7Sd70/6WLNfEH4W19ft+nMAKh2oViVPnly8vLx0CQ+OER5boUIFfU5shyoUqks4hq8ySsv1NeFr2NfkyhlwtFnr008/1f43eF5n2AttXsN6/MxYnCFNq2hoHsR2qHShSQrboXmNiJ6NwYYoisufP7/2rxk/frz2xWjWrJk2qSBk4CT5POif0r9/fz1potknS5Ys2gx04MCBJ0IIgg/Wv6jTLgIWmn3Q7IXFhMehyQj7CQ9ep6+vrzYlff/995IpUyZtgpk1a1bo8PAXQchIlSqVfn0ePBfCUtq0aY17QuA2nutln+9VITAhsOEYu77GFClSaABEsxeYry9ZsmR624Sw6e/v/38dsk8UFTDYEEVxCAyY/A6dTj/88EPtc4N+NV9//bXcvn3b2OppOEliKPS3336rj8P8MOinM2bMGO3TEfYEipNveFWasLBNeIHqRSELfvnlF30NqGKgcy/62SDs4LU+D/b9rCpSeLB92JCFSg4Chxk6nrWv51Wdnsfcn1lVM+G1YDHX43u8hvCeH+uI6Ple7l2AiCwPo4gQcLZs2aLNQFOnTtVJ4gAnSZzIXU+WCAto9kETDELQ22+/rdUfVGYQiMI7sb4Iwg9G+6AS5DrXDKpHCCrPaqYB86SNjs7oGIwZgtHZdt26dboAXpN54v+3sA9UZY4ePRr6nPiKDruoiphNYmgmQgdq1yCCUIPtXI8NXsvLBA4cFzQr7dq1y7gnBPaH/aKSQ0Svj8GGKIpDYEC1BkOs0UcGX3GiRSXHDBLo04F1GDmEkIF+GliH+9HvA81HWH/kyBH5/fff9b5/E2zQNwQT0+E1YEQPwg1GFy1dulT279+vVZXwQgnuwwgi9OvBY/Ba8BX3o9+K2c8G+0cgQ7MOfo4XVXLCg58LIQ+jrTC8HCOqMPQct4sWLarBDtAnCMdr8+bNoUENMwzjMa7HBq8J/Xswwgyv+1mvCUPK0dw1bNiw0OfF18GDB2ufJATL1wlsRBSCwYYoikM1o1KlSjq/yldffaXzxyxfvlybl8yTdOnSpbUCgeHemLtl9OjR2iEV/WkwPBoVHszo+/nnn2ulJF26dE+coFFRMDv0Pg/CEoZZY8jzqFGjdAh5586ddUg5qjkIAGYTEL663kYT1Pvvv6+da3v27KmPGzJkiA6nRv8bQN8bvDZc/wnz72BIOZrM8Lqwr/BeH9a7Nqvh5wBsi6YuVIfQnwc/L44h+ukAmvPwvG3atJEuXbpI165ddYg4KkquxwZhJVu2bHpMMWzb7BeEkOL68+H4Yz843hiWj2H36A+FDssY8o25gQDb43iHbbLC68b9L/odEEV3Hs5/iH2M74koCjKbT1DFwLWUMMoJ4QahAt8DmkHQmRcnVVQJULFBqEFn46RJk2pzCB6PqgFOsjiB4mSNkTk4ke7bt09vo6Lxog7ECEyYeA4ndjT34ESN14ORR6giIWThdaG5C1WaypUrS8qUKXU0FvZ99uxZOXnypFZqEDhwuQLzOdGhFiOFUEXBz4FKDl4Tmoywvxo1auhzmPDa8TPjPkxaCObIIgQnPO/69et1Phr0NcLlHUxoNsLPb1aycJxQXUG1BpUuhEn8jPgena/R7IfjhACHUWAIJqj44HnxPICmPjwXKmR4XQhp+Pkwl45ZrcHcQ9hXiRIldL/m/bgPwRHzArn+jET0JDfnP3zLxX+8seFNC//A8WaMNwLzkyfgDQNvIHhTNN988KboCvtAWRtvYPgkVLBgwdA3CMAnOEwEhjcevMniDcT8pGbCmz1eB54PnSnDm5adiIiIrMNywQafSlCGRjBBoMCnI4SKb775Rj/14JMkOjziNsIJbuPTYceOHUODCdq6UVbHp0WEGXxiRNkX08IDHvfrr79qWRlt/ijx4pMUZvbEJyhA6MFz4PXgkyMCFG5jLo/ndYAkIiKi/x/L9bGZMGGCTgWPDnZLlizR8jCuJTNz5kxdjxIuysEIOxieirk7FixYoB0ezXZ0rEe1BcFl4cKFGnw6deqkHQABZW70RUDQwXOgvR4jFdDZEdA+jvZ7BKspU6bo82DSLzwGHRaJiIjImizZeRht9Gh6Mr+iHd0cgmk2QaFrENrbcf2YKlWqaMdD9BFAeEHQQZBBxz+0f2MCMoQejHpAdQYzfKIShLZtNHWhXwE68WHGVIww2bZtm1Z90JEQF8jD82DSMIQfzBFiwdY7IiIicrJcsDEvxIeOjQgsuGIuOunhNkIJZucMO2uoOWMo+uSgzwxCjOt6NCXhNjpWogqD0IJ+N65DNtHMhXV4PAKS63wWgO3RKRChyhzlQERERNZiuT42aELC9PAYxYHmJvSTQZj4+eefdTQEmotwmX/XSa5wFdw///xTL+uPUIPhoajaFChQwNhCdBIyDENF/x0M70TH4sWLFxtrRbdHH5tx48bpdPJ4Dgw1RcgyoXqEfjYYqeHazwaHEHNS4HWinw/74BARkd3g/Io5qjCgx5xbyoosF2wwfTqGMqI/C0Y64SBi/ggM90T/G8yHgT406NxrHljcRlMUmotQnSlTpozOb4EgY0JAqVu3rg5lxeysaHbauHGjsVY0GCHY4HEIPdgXFnQWBnRSRsdiTPmOuTZcqz2Y02Ly5Mnap8dih9Ny8DvjRfxeDM2wrnOg0NNQQUWV1ZyXJrrCBylMEuhw+ItDwv69OMRNPMTNzUOCHbgUxJMTALrhf24x5MEDfz2O0fX9C4NMcI7BhWDp2XCcsKBfatWqVfV7K7JcsEESxIRYuFaMCR150cl3w4YNOnkYJrdCZ2GzmtK0aVMNHqjYoE8NhmVjIjJUfhBAMA8Fqj8YCYXKzZw5c3Q9qkE40eLNEZ2U58+fL6tWrdIh3ghYmM4dk3QBZnbFjKp4DXiNrvDcCDzos4MFrwH7pCfhTw2dvTEpGgPgs+ENFpO94W8Pf0s8Vk/DaEb8O8bcOpiqwRw4EN3gxIIRpPhw55b4Q/HwwcjQx38vDgSa+6cl+N5x8UpWXiTY9TpXbhIUeFeCL0+Uho1qS6GCRZ74wBZd4BiiGwM+1KIrBN7P6Wn420A3DYQaDKjB/FMMNi8JnXgRItD0lC9fPr3uDSb3Qh8bXM8G/4gRWFCZQRMU+ss0atRIm5gaN26sn17Q1ISmJVRQMAEZKjEIJNgvPtmgyQiTZlWoUEErQ5i5FY+vWbOmdkrGHzb2hWoR3jBw9V2EKcx3g1FS6H/jCp90pk2bJr1799bnwfY8GT0NxwQz3OJY0bPhDQT/DjBDsDmxGz0JxwgfeFCdxRKd/71hQEWJ4mUkVp4FEituDuPeEIgpd/22yZ0rSyV1tu7iWtvCKck/wE+ubHhLpk75Rj6oUVuntYiOMOjEnCGb793hQ4jBh35MHLlo0SJtzbBqsMEv0VIuXrzo+OSTTxx58uRxpE+f3vHmm286OnXq5PDz89P1zhDh2LZtm8MZTBxp0qRxZMiQwfHdd9+Frgd87/wjdTg/zTlSp07tcL7xOTZt2mSsDdnHihUrHL6+vroe2zmDjePmzZvGFg6HM/w4mjdvrvtPmzatw5lOHQcPHnQEBQUZWzzm/LTomDRpkiNdunSOy5cvG/dSeD788EPjO3qepk2bOpyfjoxbFB7nhxDHmjVrjFvR1969ex0xY8R1JC22w5Ghwv0nlszOJWmh1Q6ftN0cWSrce2JdRueS4q2LDnFP45g5a5q+j0VX169fdzg/IDuCg4ONeyg8zmDjcH6wdzg/wFv6WFmu7ohqB5qFkAjR7ITmIVRRzCnEUZHBZHqonKDSgr41aLpynWIc36N6gn40mANn9uzZOjuxCfvApzyU07APXFcHE/i5VmJwUTpnYNL9r127Vp8PZe8XlWqdx9T4jsLisXk1PF4vxmPkegyedSzQzyb8dW6OkD452Ed0Ppb8O3o5UeU4WbJBFcOsMbwa15bBV/N6NyaEC3Qsxnp06EVHy7AwPw2GeGMbzEMTtmSGcINJ99D3Bs+BJqqwEHSwf+wjceLE1i27RSF8A3k5PE4vxmP0KnisXoR/T/YR/XqK0f8NgiEuUkgvhhEHCOf0bLiYpnkJFAof6jHeMdNK7CRvSZD2qqHw4MOxOVCEoj4GG/pP1alTx/iOngcBkMHm+XCpFFRc6dlQg/CKmUriJinNms1zYHTsBx98wKq8TTDY0H+Kbxwvh8fpxXiMXgGP1Qvx78k+GGyIiIjINhhsiIiIyDYYbIiIiMg2GGyIiCjawOU3XmXBTPS8ZlvUYrlLKkRFuKTC9OnTdVJAXAIC8+MQEf0X9u7dK75FSkic/KsldphLKjwPusrikgoX1/rKjOkDpVbNura+pALCydKly+T4iUPO71/+Wn44RcaOFU/Kli0nmTNnMu6NnnBJBV9fX1m8eLEULVrUsh2uGWwiAIMNEf2/MNi8nNu3b0v+/PnkxKmHIp5JnPe8zEkZ2zhDUMA+GTz4W+nYsZNO7hpdRZVgw6YoIiKyPVzB2939kcTO2ldSFl8kqUoseaklRbGFIjGKir//bf0QS9bHYENERLaH6gIKDO7eCcXHO5H4eMV/4RLTK55z28QiHjFersBDlsBgQ0RE0YcjWBxY8O0LFnQZxrYhtyiqYLAhIiIi22CwISIiIttgsCEiIiLbYLAhIiIi22CwISIiIttgsCEiIiLbYLAhIiIi22CwISIiIttgsCEiIiLbYLAhIiIi22CwISIiIttgsCEiIiLbYLAhIiIi27BcsNm/f79s2rRJNm7cqMvmzZtl586dcuHCBV0fHBwsp06dki1btsj27dvl4sWLer+r69evy65du/SxR48elaCgIGNNCNzG/ViP7a5du2aseezSpUu6fzwPns/h4NVdiYiIrM5ywWbQoEHSpEmT0OWDDz6QAgUKyOzZszWQIIw0a9ZMGjVqJB999JF06dJFrly5Yjxa9Ps+ffro+saNG0v9+vVlyZIlxtqQYITbuB/bNGjQQPr27atBxnTo0CHp2rVr6DZ4HXjesAGJiIiIrMVywWbq1KkaLA4fPiwHDx6UH374QVKkSCF169bVygpCSNy4cWX16tUya9YsDSQzZ86UR48e6eO///57WbdunQwfPlwrP2XKlJG2bduGhh9UeDp06CAlS5aUrVu3yo8//ijr16+XIUOG6PrAwEANRufPn9f9rl27VhImTCjdu3cPt7JDRERE1mH5PjZTpkyRUqVKScqUKeXkyZOyb98+6dWrl4ad/PnzS4sWLTSYILj4+/vLokWLpGnTphpoEiRIIP369ZN79+7pNqi4bNu2TW7duiX9+/eXePHiSdmyZbWys2LFCrl//742YyFQffLJJ7r/ZMmS6T727t0rZ8+eZZMUERGRhVk62KBvC6ovCC8IFLjt4+MjOXLkMLYQSZ48uQaXGzduaJXlzp07kjNnTvHw8ND1MWPGlCxZsmggQrBBH540adJI7Nixdb27u7tkz55dQ82JEye0KoPAkzRpUl0PeL5YsWJpFel5zVFubm4SI0YM4xYREZF94PwbFVg62KCpCcEFVRU0EaHS4u3trSHDhNtohgoICJC7d+9qAAp78BFUEHiwDtvEjx/fWBPC09NT94OAhP14eXnpbRPWY7l9+/YzKzYINXgOVIwWL16sy8KFC7VChNBEREQUVVy+fFlWrVr1xDlt2bJlei62OssGG4SE0aNHa38YBA1UYBBQEDxcg4JrEIkTJ44GjIcPHxprQyCQoF8O1mEb3HaFXxT2gyqOa1AyYT0WPD/28TyoAOG1un4lIiKKanD+MpeodD6z7KtEOnzw4IHUqlVLb+OAZsyYUUML+sCYkCoRSNDBN3Xq1BpgsN5sMsI+jh8/Lrly5dJfDL6irwyqM4BRUmhiQhUI+0+SJImGqqtXr+p6QGdm7Cdr1qy6j/CgkoPnrlixolSoUEG/VqpUSUd0uVaYiIiIrA6tJeirivOYeV4rV66ctl5YnWWDzbhx4/SAImiY0qVLJ7lz55avv/5aR0NhfpsJEyZIiRIl9JeA/i3vvvuuTJ48WUcz+fn56QgnBAtsg1BSqFAh7VSM0VVo2sLoKnRQxi8MAQnPhz41eH7McWMOH8fzpk+f/rkVG4SbsNUiIiIiO4gq5zdLBps9e/bI8uXLdXSTK4xQ6t27twaSt99+W+eZQSffDz/8UJujoGPHjlK8ePHQId1oI8SQbgQfwOiqoUOHypo1a6RYsWLSvn17KVq0qHTu3FnXI/zgOfBc2P9bb72lHYoHDBggiRMn1m2IiIjImtwcz+oN+3+EPjBo/smXL99THYHNmYcxHw1CSNq0abUJyhWakU6fPq3DvxFGwjYhoZnqyJEjOrQb+8+QIcMTo6AAMx2fOXNGt8XQ8kyZMj2zWoP+N9OnT9dAhJmKzRBFRBTZMBWFb5ESEif/aokd9/GI0RfBu5l/gJ9cXOsrM6YPlFo164Z+QLQjnDPKlCksl2IMlUQpKjvfz8PvVuAKxygoOFDObKwq/bqVlK5dekWZkUGRAd02fH19tasICgIv6nP6/2LJig066RYpUiTcPyD0tUHIQNMSDmzYUAMIKWhyQsUGzUph+8XgNu7H+sKFCz8VaiBVqlS6fzxP5syZLfsLJCIioseiRhdnIiIiopfAYENERES2wWBDREREtsFgQ0RERLbBYENERES2wWBDREREtsFgQ0RERLbBYENERES2wWBDREREtsFgQ0RERLbBYENERES2wWBDREREtsFgQ0RERLbBYENERES2wWBDREREtsFgQ0RERLbBYENERES2wWBDREREtsFgQ0RERLbBYENERES2wWBDREREtsFgQ0RERLbBYENERES2wWBDREREtmHZYHP//n25efOm+Pn5yZ07dyQ4ONhYI+JwOOTevXu6Dts8evTIWPPYw4cP5datW7rN3bt39TGusD/cj/XYLiAgwFjzmL+/f+hrwOshIiIia7NksDl8+LC0bt1a8ufPL7ly5ZJatWrJiRMndB0Cyf79+6V+/fqSM2dOyZs3r4wdO1ZDigkhZMCAAVKkSBHJkSOH1KhRQ/bt22esDdnH5s2b5d1335Vs2bLpdt99990T4eXSpUvSpUsX3T9eQ8OGDeXUqVNPBSQiIiKyDssFm2vXrknNmjUlefLksmLFCg0xAwcOlLhx4+r6CxcuSI8ePeTBgweyfv16mThxogwZMkT++OOP0KrOt99+K7///rsMHz5ctm3bJsmSJdNggsfA+fPnpWXLlpI9e3bZu3ev9O/fX6ZNm6bbQ2BgoIaa7du3y8yZM2XdunVy+fJlvQ/VIyIiIrImywWboUOHStq0aaVNmzbaFHT9+nWtzCDoACo3e/bskb59+0qmTJmkXLlyUqpUKVm6dKmGIjRLzZ49Wx9fvnx5SZMmjYwYMUJOnz4tGzdu1PCzdetW3RbPhf1+8MEHUrduXVm4cKE2SR08eFADUefOnaVEiRKSOXNmGTx4sKxcuVIDDhEREVmT5YLNmjVrtDrz+eefS7169aRx48ZagUGlBM1ACDY+Pj6SO3du4xGiTUXoC3Pjxg0NMOgzU6BAAfH09NT1iRIlkowZM8rOnTu1GoNglD59+tAqELbLly+f7uP48eNy9OhRSZgwoaRIkULXQ8GCBcXLy0sOHDgQWhkiIiIia7FkU9Rff/0lFStWlL///lu6du0q48ePl1mzZul6hI8YMWJInDhx9Dbge3QWRrXm9u3beh+2cYWggsciHGEb3HaFcIMFfXUQohCevL29jbWitz08PEL3ER43N7cnHkNERGQX+HAfFVgu2CBcFCtWTFq0aCEpU6aU999/X+rUqaPNSwgOCBhBQUFaeTEh0CB0uLu7hwYLbOMKwcdch18ObrtCWEElBuuw4PGulRl8j23w/OHBa8NILfT72bBhgy74Hs1aaFIjIiKKKtANBP1MXc9pW7ZseercakWWCzZoIkqSJEloVQSBIl68eKEjllKnTq0BAh2ATefOnZPYsWNr5QZhCMHEdT1C0NmzZ7VPDgIQngPrXSsv6DuDdXh8qlSptKpjVn8AnZYRhvBYBKiwEGxQ7Vm+fLksWrRI++vMnz9f+/Pg9RIREUUVGBmMfqULFizQ8xnOa6tXrw53ehWrsVywQYVm165dOloJyfDkyZN6MEuWLKnrs2TJIvHjx5cZM2ZoJeTKlSuaKNHBGIEoceLE8uabb2qFB8Oz0Rl4zpw5OiKqePHiWhHC8G40NyF44DkwvBy/uDx58mhnYvTZQUhasmSJplY8z7hx4zTwoCMxQkxYCGDok9OvXz8dav7111/LoEGDpFGjRvqaiIiIogqcBzESGKOScT7Dea179+4SM2ZMYwvrslywadKkiXz00UfSoUMHqVy5srRr104PMPraAIINhmej/w3WY44aX19fadWqlVZtAKOdUH3BvjBXDYZxY2QUOhADOgqbvyj05WnevLmGD4y0gqRJk+q8NuhIjP1XqVJFh55jH88LKQg35pByIiIiO8H57Vl9TK3EzfkiLfcqUU1Be97Vq1d1RFPhwoU1bJhQZUHbH0Yvod9M6dKlQ4eDm1DpQeUHzUAZMmTQYduulRaU01DpQRMVRkdhFFW6dOmMtSHQPwaVI2yLifwKFSpkrHkSmrqmT58uvXv31jbIsK+FiCiy4D3Kt0gJiZN/tcSOm8O498Xwbugf4CcX1/rKjOkDpVbNulGmc+i/cfHiRSlTprBcijFUEqWo7DwfeBhrng3HKCg4UM5srCr9upWUrl16PbOfZXSA1g0UEhYvXixFixYNt/XCCixXsQEEDVRSGjRooFUZ11ADqMagOQmzD9euXTvcIIHqDKot2AeascL+AvAPuGzZsjpxX/Xq1Z8KNYBZi9FxGc/zrFBDRERE1mHJYENERET0bzDYEBERkW0w2BAREZFtMNgQERGRbTDYEBERkW0w2BAREZFtMNgQERGRbTDYEBERkW0w2BAREZFtMNgQERGRbTDYEBERkW0w2BAREZFtMNgQERGRbTDYEBERkW0w2BAREZFtMNgQERGRbTDYEBERkW0w2BAREZFtMNgQERGRbTDYEBERkW0w2BAREZFtMNgQERGRbTDYEBERkW0w2BAREZFtMNgQERGRbTDYEBERkW1YLtiMHz9eUqZMKQkSJJCECRNKokSJ5L333jPWily4cEGaNWsmqVKlkkyZMkmfPn0kICDAWCvicDjk559/lrx580ry5MmlWrVqcvz4cWNtCNzG/cmSJZPcuXPLyJEj9XGme/fuSf/+/SVz5sz6PE2aNJGLFy8aa4mIiMiqLBdsHj58qIFj+/btcvDgQTlw4IBMmTJF1127dk169uwp+/fvl3nz5sn3338vCxYskD/++CM0mCCkDB8+XDp16iSrVq0SDw8PadCggYYV8PPz06Di5uYma9askc6dO8tPP/2kjwHsp1evXjJ37lz57rvvdP+HDh2SL774Qm7cuKHbEBERkTVZsikKoQOBxNvbW+LEiaNVGzh//rysXLlS+vXrJ4UKFZIaNWrIJ598IosWLZKrV69KcHCwTJ06VerXry+1a9eWnDlzyqhRo+Tw4cOyceNGXb9z504NTKjq5MiRQ+rWravLb7/9JkFBQRp8EIjatWun+y9QoIAMHDhQli5dKpcuXdLXQURERNZkuWCDMPPgwQOpUKGClClTRpo3b64VGjh27JiGniJFiuhtyJgxo4YRBJuzZ8/KlStXdH2sWLF0PZqj0KSEChCCy44dO7R5CQvEjBlTt0c1CPvH4/HY9OnT63ooVqyYvi68DuyDiIiIrMlywaZgwYIyduxYWbFihUyYMEH8/f2lZs2aGl7QFBQjRgztf2NCMEEfG2x369YtrcrEjh3bWBsCFR88Fuuwn8SJExtrQvj4+IiXl5c+HqEKIQb7NeE5PT09NfxgH89iVpqIiIjsJqqc3ywXbPLnzy+lS5eWtGnTSuHChWXixInaPwZ9XVBJQcXEtWqCoIFA4e7uruHDvM9VYGBg6Dp8ffTokX5vQr8aPAa/NOzHvG3CbSwIP8+C14BwdeTIEW36woK+OefOnXvq+YiIiKzs7t27OtAG5zHznIZWjed9uLcKS/axcYXqSZIkSeTmzZuSJk0aDQ/oa2NClQUVlbhx42qnY1RfXPvC4JeAcJEuXToNLghMGOHk+stBJQbBJUWKFBI/fny5f/++3L5921gr2syFTs3mPsKDQISq0Lhx42TEiBHy448/aofk+fPn62snIiKKKhBqJk2aJD/88IOez3BeQx9WnAutznLB5tSpUxoqEDQQMDByCX1nUMnJkCGDNkPNnj1bDy6aldauXavDvtGXBgEIHYZR3Tl9+rRWatCkheBSvHhxDSW+vr6aRNEZGJUfbIft0ZE4derUuh80Q2G/CCRo5po+fboGp2zZsmmACQ/2hcfjDwCjrDA665dffpHWrVtL0qRJja2IiIisL1++fDrtCQbg4HyG89qgQYNC+69ameWCDYLBkCFD9EAOGzZMBgwYINWrV5eSJUtqcMFQ7WnTpulQbIyOQgCpU6eOBg/AaKYTJ07It99+q4/v3bu31KtXTwMPmoveeOMNvY35b7AeI55OnjwprVq10scj1OA5sF/sH0PK0RzWokWLFwYUVIHMYeVERER2gmIDig5WZ7lgg4n10HSEigr6qzRu3FiHZgM6BaMC0rJlS9m6das2OWG+mqJFi+p6eOeddzQMoaKDcFK5cmUNL2YTEpqtkEIx6R+qQajIIMBUqlRJ10PTpk11v9j/pk2bNNQgMEWFpEpERBSduTnTl/Xjl8WhyQvNVagObdmyRZuziIj+C3v37hXfIiUkTv7VEjtuDuPeF3NzLv4BfnJxra/MmD5QatWs+9wBElEd+laWKVNYLsUYKolSVBY3txeP8MExCgoOlDMbq0q/biWla5de2o8zukIHYnTnWLx4sRYU0ApiRZbvPExERET0shhsiIiIyDYYbIiIiMg2GGyIiIjINhhsiIiIyDYYbIiIiMg2GGyIiIjINhhsiIiIyDYiLNhgll5coJKIiIjo/yXCgg1mIcQlEIiIiIj+XyIs2GTMmFEuX76sF4IkIiIi+n+IsGDz2Wef6RWzceFJBJwrV67ogu/9/PyMrYiIiIgiT4QFG4SaY8eOSdWqVSVHjhySL18+XXLlyqVXyyYiIiKKbBEWbIYPHy5Tp06VuXPnyuzZs2XSpEm6TJs2Tbp3725sRURERBR5IizYvPXWW1KhQgXJnz+/5M6dWypWrKgL7i9SpIixFREREVHkibBg8+DBA5k5c6Z8/vnn0rhxY7l165bcuXNH79u0aZOxFREREVHkibBgM2fOHOnZs6fEjx9ftm/fLgEBAXr/4cOHZfz48fo9ERERUWSKsGAzdOhQGThwoPzwww/i4+MjDodDYseOLXnz5pWDBw8aWxERERFFnggLNhjWjRCDJilwc3MTd/eQ3T969Ei/EhEREUWmCAs2OXPmlMWLF+v3CDQxY8aUM2fOyJIlS6RgwYJ6PxEREVFkirBgg+HeK1eu1Hlszp07JzVr1pQaNWpoBadHjx7GVkRERESRJ8KCDSbi+/rrrzXYdOnSRTJnzizNmzfX+1KnTm1sRURERBR5IizYAPrYYLj34MGDZeTIkdK6dWvJkiWLsZaIiIgockVosMF1oho1aiQlS5bUiflw/ah9+/YZa4mIiIgiV4QFG1xGoVmzZhIYGCjly5fXcHPixAmdrG/VqlXGVkRERESRJ8KCzXfffScNGjSQYcOGaR+bbt266dw2GBE1YsQIYysiIiKiyBNhwebChQtSvXp1SZ48ucSKFUvixIkjWbNmlbffflvOnz9vbPXq0FcHVwsfN26ccY/ItWvXpGPHjrr/N998U5YuXaoTArqaPHmyFC9eXDsxt2zZUm7evGmsCYHXhCCWMWNGrS79+uuvxpoQwcHBOtILVyjPli2bfPHFF3L//n1jLREREVlRhAWbWrVq6ZW9Xd2+fVs2btwo77//vnHPq9m9e7fOZOzt7a1hBvC1T58+sm7dOg0eCC2dOnWSZcuW6XqYOHGizoL80UcfyejRo+Xo0aPStGlTY63IjRs3pEWLFrovXIG8SpUqMmDAAL06uemrr77ScNS+fXutPC1cuFCfl+GGiIjIul4r2Pz888/y5Zdf6jWiMNMwQgSqHwgDGBFVpkwZ+euvvyRhwoTGI14eAkSbNm10uHiiRImMe0VOnTqlIQbPW6lSJQ0omTJl0lDl5+en2+B1IGg1bNhQK0Y//fSTrF69Wnbs2KGVHXzFgvtLly4trVq1krJly8qMGTP08SdPnpR58+bpz4DO0O+++6706tVL1yMUERERkTW9VrA5cOCAbN26VRd8j7lsMOPwoUOH5Pjx45I4cWLJkCGDdiJ+FWgG6tq1q4aOChUq6G0EJzh27JiGE6zDDMdeXl5SoEABbQpDBebs2bM6QSBGZeGCnNgGsyKnSpVKrzKOzs3btm3T2xiKjv0iOCGQ4XF4rfhZYsSIoU1Qnp6eug+EKFwaAuvweoiIiMh6XivYoOKB6gkum4Bl+fLlobfR7wW3USlBx+KXhdDyxx9/6DBxNAd5eHjo/WawuXLlioYnhCYTgglmOH748KFcv35dgwdCjQmPTZYsmV7PCusQgJImTWqsDYF+QQgwqPqgKoPnwH0m7A8hB/sI25/Hlfk6iYiI7CSqnN9eu4+N6w+K5iOEAgQHc7l69epTHXefB8Gkc+fOWrHBvlCJCQgIkFu3bum+EHQQLFzDBb43XwfCCYQNHwg05jpsG17VxdwPlvCeA8x9hCcoKEhfM34Gc7lz547eT0REFFXgvIsP+q7nM9wOe261otcONqaLFy9Kv379pE6dOtpsgyYkLOjjgs69LwtNWHHjxpWPP/5YRzyVKFFCtm/frsPIse833nhDqzOonJhQxUF1BQsqM2ieQqgyIcRcunRJL+2AYJQyZUq97foLMsNXkiRJdB/37t3TxYT9oSkKTViuYc6E/WKfvXv31hFbmIEZExSOGTPmiddCRERkdXv37tVzOs5jOJ/hvIZBOf7+/sYW1hVhwebTTz+VRYsWad8WjFRCx1ss7dq102HgLwvz3uBimhgRhQOLfjGFChXSA4urhyOUYJQUngtB4+7du7J582Ydto1QkiJFCh3ijfUIPOhTs379eq32YPg3Aoivr6+GDfS1QehBVQjPiT436dKl0z45gPWoQuF55syZo4Ere/bs4VZtUJVJmzatDkvHaKopU6bI9OnTNdRhCDwREVFUgXMxCgo4j+F8hvPajz/++EQXDauKsGCDcIGh07iSN4INRithwYgjXBjzZaEfC/q/IAxgQVBBhSR27NjaoRfB44MPPtARWXi+IUOGaLjB1cTjxYun+0DIwuUd0AcIQ7gxBw0eg8CCfeXJk0feeecdbfLCSCcM596/f780adJEH58mTRqpX7++zqaMIeV4HvxC8fM8b4QXQhKqSURERHaD81u0aooqVaqUDpOO6B8aQQQVG4yuAnTiRf8bBBkEDsyTg2CCJitTjRo1tIS2a9cubQrCsHMEExMCEObHwWgqzIqM5i9s7zrfDipEbdu21ctBIKni0hCoviBcERERkTW5OYNIhCQRTIKHZifMH4OKh9kPBVUMjGBC849dobkL5Tr0r9myZQubnojoP4Mme98iJSRO/tUSO24O494Xwzu0f4CfXFzrKzOmD5RaNetq/0S7Qj/QMmUKy6UYQyVRisrOc1TIiNvnwTEKCg6UMxurSr9uJaVrl17i4+MTsjIaOnz4sJ7L0S2kaNGioed5q4mwig0686LHNIZoo9qB6gaWDh06aJMQERERUWSLsGCDHtOY0A6XM0DTDb5iQR8XzBJMREREFNkitGKDTroVK1bUUlWRIkV0wffmKCMiIiKiyBRhwQadb8ePH6/XciIiIiL6f4iwYIPOsxh5VK1aNR2FhPlssOB7TPBDREREFNkiLNhgXpi+ffvqUGuEGQz/Npd8+fIZWxERERFFnggLNhgJhT42mKCvV69eoQtGSWEOGCIiIqLIFmHB5vz583LmzJmnltOnT+ulDYiIiIgiW4QFG1z40hwFhQWT96AZCv1scM0oIiIiosgWYcEG11VaunRp6PLnn3/qJQkwCzEugUBEREQU2SIs2OTNm1evBorrL2HBtZtwMUpcTBKT9BERvSpcNR/N3AcPHpRDhw690oK5tYgo+omwYBMeXJE7UaJEsnv3buMeIqKXg8vYrVu3Tif4RDN34cKFX2nJmzcf59UiioYiLNjgStrbtm0LXTZv3izTpk3Tq2jj6txERK8C1ZpLl87LnXve4vXGrxIr9yqJmWv5C5cYuVaKZ4axcu3aXbl6lQMXiKKbCAs2uKo35rIpX768Lri0AoZ/58+fX+e3ISJ6dQ7nEktixM8nsePlktjx875wiRs/t/g4v7pFbkGaiCwqwv7lb9myRQ4cOBBardm5c6de4vy7774Tb29vYysiIiKiyBNhwcbLy0uWLVumQQaT8nXr1k1atGghDRs2lG+//dbYioiIiCjyRFiwQXMTmp5u3LghyZIlk5QpU0qqVKkkderUkiRJEmMrIiIiosgTYcHmt99+06t7//rrr9phePjw4br89NNP0r59e2MrIiIiosgTYcEmbdq0kjBhQuMWERER0X8vwoLNe++9J6NGjZKNGzfq5FjoOIwF3589e9bYioiIiCjyRFiwOXHihCxatEg7DOMSCug8jKVz587yyy+/GFsRERERRZ4ICzZvvPGGdOzYUerWrauXVMiXL58umMcmS5YsxlZEREREkSfCgk2XLl2kR48e0qtXL+nTp0/o0r9/f2natKmxFREREVHkibBgQ0RERPT/xmBDREREtsFgQ0RERLZhuWCzcuVKadKkiZQoUUJKliwp7dq1k+PHjxtrRe7duyfffPONFCtWTMqVKyeTJk0y1jy2YMECqVatmhQpUkQ7NN+6dctYE+LmzZvSqVMnKVy4sFStWlXmz59vrHls6tSpelFPPM+AAQPkwYMHxhoiIiKyKssFGwSIggULymeffaahBiEE15vCV4QaXItq1qxZ0qxZM3nrrbdkxIgRsmrVKuPRIvPmzdNOzLlz59Z94OKcbdu2lcDAQF2P/WMm5E2bNsnnn3+u2+HaVnPmzNH1gJmThw0bJmXLltXh65hNedCgQXL37l1jCyIiIrIiywUbhBWEltq1a0udOnXk66+/1ooNrhp+5coVDTWffvqpNG7cWINJ9erVNZQg+AAmCSxatKhuU69ePQ0omF9n9+7dEhwcrFcgX7x4sQakDz/8UDp06KCVG1wOAhBe8Bw1a9bU/Tdq1Ei/ooJz9epV3YaIiIisyXLBJlasWLq4u7vrgkCDakvmzJnlyJEjcv/+falSpYpeTTx27NgaSs6dO6eh59KlS3L06FGpUKGCpEiRQjw8PKRQoUJ6QU7MiBwUFKQVHFz6wdfXV/efPHly3R4TDJ4+fVouX74sDodDq0bYv6enp9SoUUMePnyooQj7ICIiImuyZOfhkydPSs6cOTV0YPbi6dOnS7p06TTAxIgRQ0OLKU6cONq8hGaqa9euyaNHjyRx4sTGWhE3NzcNNufPn9eKzYULF3S/CDWm+PHj621UZFCxwXNgvyYEIR8fH30s9vEseC6EKSIiIruJKuc3SwabNGnS6NXCsVSuXFnDDUIFgoO5mMzvUWXBAq7rAaHFXIevrqHGhMeY+wj7HKbnhRr8wnFNLPTJ+eijj7QZDM1pgwcP1ioQERFRVLF161bt0oEuITif4byG/qlRYSCNJYMNmply5colpUqV0pmLEyVKJBMmTNAriPv7+2tlxoRKDaopaL5CpQaPNfvbAIIKmqmSJUumgQZfcdsMOoB9oLkLz4PmJzQ74T7TnTt3tBIUttLjCk1UqVOnlpEjR8qUKVO0T87MmTN19BWek4iIKKpAN47hw4fLjBkz9HyG89qQIUMkZsyYxhbWZblggzSIkGFWT3AbQQOBAtecQnDBKCgECYSN/fv3a+BAeEiVKpVWe9auXSs3btzQCgv65Zw5c0b71KCqgiHgaHLCVcex3s/PT7fH49CPB/vC8x88eFD3j22WLVumrw1h63mlOFR5sB79cswFt8Or/hAREVnVs85nUYHlgg0SIYZXr1+/XgMFrj2FCgsurpkkSRIdBTVw4EBZuHChjBs3TqZNm6ade1FtgZYtW8qSJUt0lNPy5ct1qHfx4sW1kzHCEYZ3oxKEEhvmzBk7dqwsXbpURz9BvHjxdA4cpFPsAyOo+vXrJ7Vq1Xqibw8RERFZj+WCDYIFAgsm6fvyyy81NWLCvaxZs0rcuHGlZ8+eUqlSJb3oJkIJLrCJfjgmtAP27t1b57Np06aNpE+fXiZOnCje3t66Hp2CR48erfe3atVK/vrrL533BsPHTXjejz/+WMaMGaNDvcuXLy99+/bV5yciIiLrslywwbwyaGo6duyY7NixQ0NItmzZjLUhI5hQsTl8+LCuxyR+YaGz07p163QfqLokTZrUWBMCt3E/5sdBZQjz2bhCZQeVHuwfTVmoIiFwERERkbVZLtgQERER/VsMNkRERGQbDDZERERkGww2REREZBsMNkRERGQbDDZERERkGww2REREZBsMNkRERGQbDDZERERkGww2REREZBsMNkRERGQbDDZERERkGww2REREZBsMNkRERGQbDDZERERkGww2REREZBsMNkRERGQbDDZERERkGww2REREZBsMNkRERGQbDDZERERkGww2REREZBsMNkRERGQbDDZERERkGww2REREZBuWCzZr166VXr16Sb169aRx48YycuRIuX//vrE2xN27d/X+OnXq6DY7duww1jy2bNkyadWqldSqVUuGDBkiDx48MNaE8PPzkwEDBkjNmjWldevWsmbNGmPNY7///rs0atRI6tatK6NHj5ZHjx4Za4iIiMiKLBdspkyZIjdu3JC8efNKtmzZZNasWdKtWzdjrcjt27fl559/lvHjx0uuXLkkduzY8sUXX8j27duNLUJCDcKRl5eXFChQQH777Tf56quvjLUhwQjrFy5cKEWKFJGHDx9K7969ZcWKFcYWovv//vvvJVGiRJIzZ04ZMWKEjBkzRrcligh37tyRK1euyNWrV19puXbtmgQGBhp7ISIiV5YLNm3btpXu3btL586dpVOnTvp1+vTpcurUKV1/5swZvV2/fn0NPP3799dqDMLLvXv3dJvhw4dL1qxZdX3Xrl11fxMmTJDjx4/r+gMHDsicOXOkT58+0qVLF+nRo4ckTZpUxo0bp+svX74sY8eOlbffflu3wX5QQfrpp5/k1q1bug3R6/j776VSpUoleb/aO87l7VdYysn771eUtm0+ZQWRiCgclgs2+fPnl9SpU2u1xcfHRys3/v7+EhwcrOuPHTumFZfatWvr+sSJE0vx4sXlyJEjoZ9o9+7dq01MadKkEU9PT6latarEjRtX1q9fr590t2zZIvHjx5cKFSqIu7u7ZM6cWSpXrqyB5+LFi7J//36tzCDYJEiQQJ+nadOmuu+jR4+Kw+HQ10L0b+BvcN++HbJu/XHZfqmW7LjazLl8/HLLlUay6Uh2Wbp8vty86WfskYiITJbvPDx48GANN2nTptVPqBcuXJBYsWJp+DHhe1RrsFy6dElPHKlSpTLWinh4eGjIQdUnKChIzp49q49xc3MzthCt2CCwoFqDfSAIYTGlTJlSvL29tWJkhiyifwN/P0HBj0S800mS9E0lZcbmkiJji5dakjuXOCmriKdHMJujiIjCYelgg1CDfi/ouIsKDoJHQECABhUsJnyPkwUWszyPSowrhBJzHb7itiuEHCw4WWDBPl33Ya7H8z8LtkfoInqRkEjt7vyb8RJ3N+ff2ksvXs4HOxciov9YzJgxnygIWJVlg83QoUO1z8vkyZO1YgNoVkJnXvSpQSdiEzphxogRQ8NKwoQJNWCEHUmFDsl4LNaheen69evGmhAILAg0qNLEixdPm79cOwrjOVHtQdNXeL9YBCFUgpo3b67NVk2aNJEGDRroz4EqEFH4XrVZ0+EMRWwKJaLIhdHG6OfasGFDPZ/hvNa+ffunzq1WZMlgM2zYMB35hA6/xYoVM+4NqYigPwwqLjt37jTuFe1Tg8CB4JIuXToNN5s3bw6trqDfzMmTJ6VQoUIajtCP59y5cxp2ACEGv8QkSZLo/jEaC8EJ25g2bdqkwSZHjhz6OsLCuuTJk+voKlSaMMQcoaZZs2a6XyIioqgCo44x8Aajg3E+w3kNg3FQRLA6ywUbHMTvvvtOvv32Wx3ZhMoKFrMZCcHD19dXRyvt2bNH/vrrL+0MXKVKFQ0QqJwgYaLaM2/ePDl06JCOtMKQ7aJFi2q1BQEHfW4+++wzHSk1c+ZM+eOPP6RGjRoafBBsSpcurcFkyZIl+jwYUo7nSJYsmb6O8OCx6KtjLtgWnZRdm82IiIiszhycg/OYeU57VouF1Vgu2EyaNEnn6UClAwEDQQZz0axevVrXoyryzTffaDDBqKYOHTpI37595f333w894B07dtQmIVRPypQpo31vpk2bpv10IEWKFFoNwignhB2EqTZt2ki7du10PSoygwYNknLlysknn3wiFStW1EoNwpZrh+LwcMQUERHZUVQ5v1ku2OzevVv7s6CZCJUafEUz0jvvvKPrEV4yZsyoE/lhhBQqLpjTBunShMoJ2gb37dunzVBz586VTJkyGWtD9pE7d275+++/tf8LKjKo6uBxJlRavv76a93/+fPnNXAhVBEREZF1WS7YoFoS3hK2/IXb5rrwuK4P+1jTi7Z5mX0QERGRdVgu2BARERH9Www2REREZBsMNhQpMCcQRrK9ysKZdImI6HUx2FCEQq/5dev+kUmTx8u48aNk/IRfXmrBtpMnT5ANGzZwZBkREf1rDDYUoTArZefOn0uLFt2kzWejpPWnL7dg2+YtusiX3b+IEjNbEhGRNTHYUITChUhFHohnhk6SvMQySVVy5UstKYovFY80bcXheGDsg4iI6NUx2FCE0mHxzv+7e8YXH+/E4uPl/PoSi7dPEnFzftWHc2g9ERH9Sww2FCncJFjEEaSXa3yZBdsa3xEREf1rDDZERERkGww2REREZBsMNkRERGQbDDZERERkGww2REREZBsMNkRERGQbDDZERERkGww2REREZBsMNkRERGQbDDZERERkGww2REREZBsMNkRERGQbDDZERERkGww2REREZBsMNkRERGQbDDZERERkGww2REREZBuWDDY3b96UzZs3y7x582TBggVy7do1Y02IoKAg2b59u/z222/y559/ypUrV4w1j50+fVofO3v2bNm0aZM4HA5jTYhHjx7JP//8I7/++qssXLhQzp07Z6x57PDhwzJ37lx9nl27dhn3EhERkVVZMtjs2bNHhgwZIoMGDZKqVavKzp07jTUiAQEBsmTJEunQoYP8+OOPMnDgQN3u/PnzxhYiJ0+elB49esi3334rI0eO1G3nzJljrA0JNTNmzND7f/75ZxkwYID07dtXTp06ZWwhsmXLFvnyyy9l8ODBMmLECPn0009l7dq1GqqIiIjImiwZbLJlyyZ9+vTRakqcOHHE09PTWCNy7Ngx6dmzp1SsWFGWLVsmf/31l6xfv15++eUXuX//vm7z+eefa3iZMmWKLF++XENJmzZtQoPL7t27NbQg/KxcuVImTpwoly9flt69e+v6q1ev6j4yZMgg8+fP1yBVpkwZadu2rdy4cUO3ISIiIuuxZLBJnjy55M6dW1KmTGnc89jx48e1qapBgwYSI0YMSZEihZQqVUoOHDiggeT69eta4albt65kzJhRvLy89PuYMWPKhg0bJDAwULZu3aqBqXr16uLh4SHZs2fXyhAqRWjWwr7u3r0rlStXliRJkuhjW7ZsKRcuXNDnD9usRURERNZg6c7DCCGucBt9YWLFiiVp0qQx7hX9/t69expGLl68qNUa1/Wo+KRNm1ZDCZqS0P8G693c3IwtRAMS1iG8oFkrfvz4Ei9ePGNtyHP4+Pho1Sc4ONi4l4iIiKzE0sEmLASPhw8falBxbZ5CVQbrEDjQBwdQiXGFUGKuw1fcdoWQ4+7urqEICx6P2yZ8j23w/M+CbWLHjm3cIiIisg8UFVwLAlYVpYINAgwqKf7+/lqhMaFS4+3tretRZcGBxzau0HyFx2Jd3Lhx9bYrVIOwoIkKCwKMGYQA3yM8JUiQINxfLEINKj3okPzZZ5+F9utB3x80kREREUUV6Jrx1Vdfad9SnM9wXuvevbs8ePDA2MK6LB1szKqLWTnB10yZMmlo2b9/v94HBw8elIQJE+qSLl06DSYYno0gAggxJ06ckDfffFMrPXnz5pUzZ86EhiMEmn379mnwwf7feOMNfYzrMHL020ElB/1xzNfjCv1uEiVKJI0bN5ZPPvlEWrdurX8Q6KeD/RIREUUV6KOKvqw4j+F8hvNavXr1tIhgdZYMNggQ6OuCvjAIDJcuXdIFQSRLliySJ08eHZ6N9WvWrNFh2O+884529MVBr127tg7jXrFihe4HVRT0kSlevLiGksKFC2vlpWvXrlpNwXw5s2bNknfffVebqHLkyCEFChSQYcOG6Rw4eJ4vvvhCR0ahL0548DrRmRmPzZkzpy65cuXSoBUV/hCIiIhMaNnAh3zzfIYla9as4X6wtxpLvkJUT3x9faVIkSIaZj7++GP9ftSoUTpSCvPOoJpTrFgxadSokQaXDz74ILTCgxBSrVo1LZ8VLFhQzp49K5MnT9b2QUDIQRMRqjqo3qC8VqdOHd0PoEkLc+DgF/nhhx9qIELVBXPauHYoDgvhxqwSERER2UlUOb9ZMthgqDeGZKO5CaOcMHcNJsxr1aqVpkVUbKZOnaqzD5v3uwYOJE3MdbNu3TrZsWOH/P7775I/f35jbUiTVokSJXSOGqxHxadLly76OFPq1Kl1kkDMgIznwZw4mTNnjhIdp4iIiKIrSwYbVEzQ5IPqjOtXM3ggmKCCgvsx503YEU6A6kyyZMl0G/S9CRtIsA/0icF6bIe5asJCXx3sH89tdjwmIiIi67J+YxkRERHRS2KwISIiIttgsCEiIiLbYLAhIiIi22CwISIiIttgsCEiIiLbYLAhIiIi22CwISIiIttgsCEiIiLbYLAhIiIi22CwISIiIttgsCEiIiLbYLAhIiIi22CwISIiIttgsCEiIiLbYLAhIiIi22CwISIiIttgsCEiIiLbYLAhIiIi22CwISIiIttgsCEiIiLbYLAhIiIi22CwISIiIttgsCEiIiLbYLCh/5Sb8ZWIiCgyMNg8x71792TPnj2yZs0a2bZtm9y9e9dYQ/9W4KNbxnf0PEGPbovDEWzcovAEB96T4OAA4xY9iyP4kfNY8b3ruZz/1vBvjuyBweYZ7t+/L6NHj5ZWrVpJ27ZtpXHjxjJ8+HANO/TvXT/3q/EdPYuHc7l5fo44GAKfCZW/21eWS8C9k6wCPgeOzcP7Z+TWlaXOvytHyJ30lOCg+3LD+W+Ox8geGGyeYcWKFTJmzBipX7++bNiwQfr27StDhgyRf/75x/kpkZ+k/xWHQwKurjZu0LPgZPTgxgYJCnoQcgc9BW9cD2/tlsCHl/km9hw4NoEPr4q/3w4GwOdwBPnLw2treYxsgu8Jz/DHH39IwYIFpU6dOhIvXjypVauWlCpVSu9/+PChsRW9Mndv4xt6Hjd3L+M7ehY3N0/niYhvYS/i5ubGv6cXcR4jvjfZB98VwuFwOOT06dOSPn16iRMnjnGvSJEiReTYsWPOT9JBxj1Pc3eP3ocUP7++kbp5ON8sPPQTUOiCNw8353rX+4xFt8U65w27H0PzGOGHxckZP63rscBtB/7rjhP3k+tCjhEaq6LHcQr9GZ3HIuxx0r+lsH9jzkUf4TyuYPdjBObPGBL0njwWujiPkcN5rMIeP32U87jiuyeOtU2ZP5+7+V7j/N5c9O/luccI/1adMToa/D09T1T5+d2cJ3E2KoaB4FKmTBl59913pUuXLuLtHZLkhw0bJrNmzZLly5dL3Lhx9T4IDAyUKVOmSK9evWTZsmWSPHnyaNlchX/4V69elfoNPpA9l6tIwjS1nG8ieFN4/Cd2fX9PSZxrgHHL5OY8Xo/kxtnp4pthvUyYMFOSJEmiAdNucIxQ8Rsz9ifp9818SZD3B/H2SuBc8/jvxc3NW64d6C0JMrUSD59kznseHwd0KL5zdbWklOHy159LJVWqVLb9W8O/q3nz/5TWbfpK/HxTxMc7sfNIhPysOIn7nRglPgkKSqxERZzHJVDvD+EmD+6fknv7GsuiRX9IgQIFjPvtB39P+/fvl0qV3hOvLL9IzDjZnPc+/ntBqHlwc5f4X/9HEmX+VIJdjhOqXQ8DbsjNXQ3kl1F95P2q1cTT056VHZyQL1y4INWqVZKLbp9K3KRl9diEcJOgRzfl1tHhkiRX/yeOEaJNcPBDubarnXTr+Ja0bfu5xIgRw5bvTS+Cv7WjR486/9YqyYIFC6RkyZJ6nxUx2IQDh6RcuXJStGhR6dmzp8SKFUvv79evn6xdu1b+/PPPJyo5Dx48kKFDh+q2efPmFR8fn2j7h4+T9t59e5w/f3wRj6TOe5HwXY5F4EkRz4zGDRP+cThPWEGXxcP9ruTOnVfDpF2PIYLIuXNn5MqVa85j5DwWbjiZuPyseMMNPOE8dKmc3yNUhzkOwX7O5ZrkyZPH1m+y+LmuXL0iZ8+cdR6nDGGOhfPvKui88z7nv0N359+aSzB03um8+cC5nJWsWbNqU7KdYbTmoUOHnMchtXOJ7bzH9e/BeZyCbzvvci6eaZ1fXavNzuPkCHAex1OSLl1aSZo0mWVPVK8LP5e/v7/s3bvXeUiSOJeExhrAcXjkPA7nRLwyP32M8LcVeMx5fBJL2rTpxcPDI9q+v2PwzIEDB2T69OlSr149y/69MNg8Q9OmTfUkjZFQyZLhU7NIlSpVnH/YabVyEzNmTL0PHj16JOvXr9fAkzhx4mj7hw/4Q0cocXPHiSbY+Rb75HFwF0/nva6fiEK46RuIuziC3SUgIMD2x8/T01O8vDAGI/CpY4SbqHQ5JOipdSHHCW/Envr3affjhH9L3t5ezqPw6Mlj4fw25BO3828MxyDM+yuOk/MvUY+R3aunqEb4+Dg/CIQ9RqDHyfi3hRN2uMfJy/lv7tFzm9jtAMcBHzrFDe8/OFKPj1XIcfAIqdaEe4w8ne/zzneuQGcAisbwN3Ljxg35+OOP9YMVg00Us3DhQunUqZO0adNGh3r//fff0rJlS/n999+1mhO2rREnY6RZVHewjoeViIjsBB8S0EKBKig+dFgVg80z4Jc3YcIEmTp1qiZUfMJGFQdBJ3ZslHuJiIjIahhsngOT9J09e1Zu376tTU+ZMmUK7W9DRERE1sNgQ0RERLYRNQalExEREb0EBpvXhCGEuNQChpViQr927drJpUuXjLVk2rVrl/ZRypUrl2TMmFEvTUGPLVmyRIdPvvHGG5IhQwapVq2abN++3fYjel4V5iLp0aOHHqc0adJI4cKFZdy4cbyG23NcvHhRmjRpov/2MOcNPfb999/rqFeMZk2UKJF+37x5cw7+CAPdMr766iv9G0qdOrWULVtWLxBtVQw2rwHDvCdOnCg//PCDDB48WDsbHz58WFq3bs1/GGHcunVLT9jdunWTa9eu6bGjxzZt2qQn60mTJumIPLzB1q5dW86dO2dsQYCRGLjUCTr1r1y5Uj755BO9jttvv/1m++HK/wY+eM2fP1+PFSa9xOhNegyDRNB3cvfu3bJjxw7ZsmWLDBw40LLDmP8f8OEK70WYvwZTnWCCWryPx4+P+aMsCn1s6N9xnqwdzk+MDuc/BIfzl6/3rV692pEjRw6H8+SktykEjg8W5ydrR5w4cRzON1pjDYHzpBz6NwTOE5AjZcqUjrlz5+o6esz1OAUGBjoqVarkaN++vcPPz8+4lwDHadGiRY7333/fMX78eEe5cuUc27dvN9YS9O/f31GyZEl9L797967j4cOHxhoyjRo1ylGqVCmH80O7486dO3qc8P5kZazYvAaU5zDjJ8pyZsJPkSKFNrWg6YUew/ExF3oa5j5yPTZozkQFAiVyHrMn4XjcvHlTLl++rFfhR1XL19f3icucRHfO93Y5ePCgNtM1bNhQJ1NjRetpqACeOHFCrwNYokQJ+fzzz3UkLD2GCg0mpsXM+4UKFdLz3Y8//qjVQKtisHkNmN8GJyScfEyYdRdDwrGO6N9wfirSUi+ucZQvXz4GmzDQjIkTUPbs2aVmzZraH6lixYqWnjDsv3b9+nWZPHmy9ofAMcIMzPg74jF6Eq4JOG3aNJ2AddCgQdokhSCIJioKgev/zZw5U/+W5s6dK927d9dLCOHvCwHaihhsXgMm7cMv1vWTEG4HBwfzDYT+FfRF6tOnj/bVwqciu1/n6N/w8vKSkSNH6jGaMWOGvtni5ISTN4X0iUDnfPQ7atCggXYYPn78uF5TCscMf2MUonjx4vLWW29p/z9c3PHnn3+W06dPy+rVqy170v6v4TjkyJFDOnfurF9r1KihHaxxvSgGGxtCpQYVmjNnzhj3hHTW8/Pz06su09PM6gOrEE/D382AAQNkzZo12okYnYkpfKiKooN11apVpVatWrJo0SI5f/68sTZ6Q0ULf0t4b6pTp45e465r1646iqVt27aybt06Y0sKC7PKJ0yYUK5cuWLcQylTptQRv67wbw9/Y1bFYPMacGVlXAF89uzZ+mkIoWbr1q3aPwKfBOgxJPvAwMDQURl488VtfLok0ZFiGI2BUDNmzBjJnTu3sYZcYVg3hnzj7wZ/Uzhux44d06vt40ROohd6rF+/vl6YFyN99u3bJ+PHj9f+Eb/++qsGHQqBD6VodsLfEpqAN2zYoM142bJl44cvQ/ny5bWKhX9neM9G/zaEYzSVW5VHH9S96V9Bc1OCBAlk7Nix+svGvCNoi3znnXd03gh6DJ+AMDQebxyLFy/WUIhOenhDwXwk0R1CDdr40V8EJyZ0Pt+5c6d+zw7Ej+EkjfZ9VGfQH2LOnDk6VB7DvjGnDZuAQ+A4oKqFS8HgbwgfttAJFP1t8AmcQnTp0kVP2OhojbmkMI0AmqSaNWvGf3OGLFmyaNPc5s2b9YME+iPhe0QHvHdb8Tgx2LwGdBxGcwE6VS1btkxOnTqlJyZcFRz9AOgxjFxBv4gjR45I3rx5tUMaRiPg2OF2dIdPQCiD47hs27ZNgw0WzLGBT49hryYfXaEfDebTwBstRiTimH3xxRdSuXJlhprnQEUZFQlUmDERHYXA+xHmrkFlC1VkTJKJZjuGmscQjNHJGv201q5dq8cGHYjRKmHV48RrRREREZFt8GMgERER2QaDDREREdkGgw0RERHZBoMNERER2QaDDREREdkGgw0RERHZBoMNERER2QaDDREREdkGgw0RWR5mqW7cuLH89NNPxj1EROFjsCEiy8PF93CdGlwW4HUEBQUZ3xGRXTHYEJFl4KrdM2bM0CsHJ0+eXLJnzy4NGzaUwYMHy9KlS6V///564dm+fftq2MFFMHHRWVxzLHPmzNKuXTu93hbgajHffPONXucG1ynLmDGjlC1bVu8nIvvitaKIyDJwxXdcFHXYsGFSvnx5vYr3hQsX9GKz7du314s44iKFuOAlLoCJYIOL9OExuIJ8mzZtpFSpUtKvXz9dj2v8Dh8+XGrXri0dO3bUbXFhUSKyL1ZsiMgyrl+/Lp6enlK4cGGJGzeu5M+fX6pXr65Xy48RI4aGlXjx4ulXqFGjhpQuXVpixowpadOmlY8//lhWrVolDx480PX43IZtUbHJkSMHQw1RNMBgQ0SWkSdPHqlcubK899570rp1axk7dqxWbcKD/jJ///23NGrUSJubfH19pXfv3nLkyBFt0gI3NzdJly6dBiMiih4YbIjIMtDENHnyZFmwYIH2s5k+fbpWbC5duqTrXJ06dUq6desmqVKlktmzZ8u+ffu0Lw4qNK7BBtUcIoo+GGyIyDLu3bunfWVy5swpnTp1kl9++UWbp3bt2qVNUXfv3g3t/Itgg+BStWpVyZ07t96/fft2bYbC/SZ2IySKXhhsiMgy9u7dqyOfxowZI1OmTJFRo0bpaCd0CE6fPr38888/Wp05ePCgdihOkyaNTJgwQRfMcbN161YNR2aYwcipgIAA/Z6IogePPhg2QERkAWhC2rlzp6xdu1a2bdumQ7579uwp+fLl0xBz+PBhmTdvnnYgxqiprFmzyp49e2TlypWSMGFC7TyMfaCKgyYo9M/BSChs61rFISL74nBvIiIisg02RREREZFtMNgQERGRbTDYEBERkW0w2BAREZFtMNgQERGRbTDYEBERkW0w2BAREZFtMNgQERGRbTDYEBERkW0w2BAREZFtMNgQERGRbTDYEBERkU2I/A+90H1Twgp88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Slide Number Placeholder 3"/>
          <p:cNvSpPr>
            <a:spLocks noGrp="1"/>
          </p:cNvSpPr>
          <p:nvPr>
            <p:ph type="sldNum" sz="quarter" idx="4"/>
          </p:nvPr>
        </p:nvSpPr>
        <p:spPr/>
        <p:txBody>
          <a:bodyPr/>
          <a:lstStyle/>
          <a:p>
            <a:fld id="{D10464BB-F614-49C6-BB06-915141C3D74F}" type="slidenum">
              <a:rPr lang="en-US" smtClean="0"/>
              <a:pPr/>
              <a:t>2</a:t>
            </a:fld>
            <a:r>
              <a:rPr lang="en-US" smtClean="0"/>
              <a:t>/11</a:t>
            </a:r>
            <a:endParaRPr lang="en-US" dirty="0"/>
          </a:p>
        </p:txBody>
      </p:sp>
    </p:spTree>
    <p:extLst>
      <p:ext uri="{BB962C8B-B14F-4D97-AF65-F5344CB8AC3E}">
        <p14:creationId xmlns:p14="http://schemas.microsoft.com/office/powerpoint/2010/main" val="2171951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3358"/>
            <a:ext cx="8839200" cy="750888"/>
          </a:xfrm>
        </p:spPr>
        <p:txBody>
          <a:bodyPr/>
          <a:lstStyle/>
          <a:p>
            <a:r>
              <a:rPr lang="en-US" b="1" dirty="0">
                <a:latin typeface="Microsoft YaHei UI" panose="020B0503020204020204" pitchFamily="34" charset="-122"/>
                <a:ea typeface="Microsoft YaHei UI" panose="020B0503020204020204" pitchFamily="34" charset="-122"/>
              </a:rPr>
              <a:t>Dataset</a:t>
            </a:r>
          </a:p>
        </p:txBody>
      </p:sp>
      <p:sp>
        <p:nvSpPr>
          <p:cNvPr id="3" name="Content Placeholder 2"/>
          <p:cNvSpPr>
            <a:spLocks noGrp="1"/>
          </p:cNvSpPr>
          <p:nvPr>
            <p:ph idx="1"/>
          </p:nvPr>
        </p:nvSpPr>
        <p:spPr/>
        <p:txBody>
          <a:bodyPr/>
          <a:lstStyle/>
          <a:p>
            <a:r>
              <a:rPr lang="en-US" altLang="zh-CN" dirty="0">
                <a:latin typeface="Microsoft YaHei UI" panose="020B0503020204020204" pitchFamily="34" charset="-122"/>
                <a:ea typeface="Microsoft YaHei UI" panose="020B0503020204020204" pitchFamily="34" charset="-122"/>
              </a:rPr>
              <a:t>Tensorflow</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Speech</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Commands</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Datasets</a:t>
            </a:r>
            <a:endParaRPr lang="en-US" dirty="0">
              <a:latin typeface="Microsoft YaHei UI" panose="020B0503020204020204" pitchFamily="34" charset="-122"/>
              <a:ea typeface="Microsoft YaHei UI" panose="020B0503020204020204" pitchFamily="34" charset="-122"/>
            </a:endParaRPr>
          </a:p>
          <a:p>
            <a:pPr lvl="1"/>
            <a:r>
              <a:rPr lang="en-US" dirty="0">
                <a:latin typeface="Microsoft YaHei UI" panose="020B0503020204020204" pitchFamily="34" charset="-122"/>
                <a:ea typeface="Microsoft YaHei UI" panose="020B0503020204020204" pitchFamily="34" charset="-122"/>
              </a:rPr>
              <a:t>examples of people speaking a single English word commands </a:t>
            </a:r>
          </a:p>
          <a:p>
            <a:pPr lvl="1"/>
            <a:r>
              <a:rPr lang="en-US" altLang="zh-CN" dirty="0" smtClean="0">
                <a:latin typeface="Microsoft YaHei UI" panose="020B0503020204020204" pitchFamily="34" charset="-122"/>
                <a:ea typeface="Microsoft YaHei UI" panose="020B0503020204020204" pitchFamily="34" charset="-122"/>
              </a:rPr>
              <a:t>one-second</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Monaca" panose="020B0503020204020204" pitchFamily="34" charset="-122"/>
                <a:ea typeface="Microsoft YaHei Monaca" panose="020B0503020204020204" pitchFamily="34" charset="-122"/>
              </a:rPr>
              <a:t>.wav</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audio</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files</a:t>
            </a:r>
            <a:endParaRPr lang="en-US" dirty="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inconsistent</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with</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the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length</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of</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the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audio</a:t>
            </a:r>
          </a:p>
          <a:p>
            <a:pPr lvl="1"/>
            <a:r>
              <a:rPr lang="en-US" dirty="0">
                <a:latin typeface="Microsoft YaHei UI" panose="020B0503020204020204" pitchFamily="34" charset="-122"/>
                <a:ea typeface="Microsoft YaHei UI" panose="020B0503020204020204" pitchFamily="34" charset="-122"/>
              </a:rPr>
              <a:t>Files are uniquely named with the label </a:t>
            </a:r>
            <a:r>
              <a:rPr lang="en-US" dirty="0" smtClean="0">
                <a:latin typeface="Microsoft YaHei UI" panose="020B0503020204020204" pitchFamily="34" charset="-122"/>
                <a:ea typeface="Microsoft YaHei UI" panose="020B0503020204020204" pitchFamily="34" charset="-122"/>
              </a:rPr>
              <a:t>folders.</a:t>
            </a:r>
          </a:p>
          <a:p>
            <a:pPr lvl="1"/>
            <a:endParaRPr lang="en-US"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Only</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The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Training</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Files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Were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Used</a:t>
            </a:r>
            <a:r>
              <a:rPr lang="zh-CN" altLang="en-US" dirty="0">
                <a:latin typeface="Microsoft YaHei UI" panose="020B0503020204020204" pitchFamily="34" charset="-122"/>
                <a:ea typeface="Microsoft YaHei UI" panose="020B0503020204020204" pitchFamily="34" charset="-122"/>
              </a:rPr>
              <a:t> </a:t>
            </a:r>
            <a:endParaRPr lang="en-US" altLang="zh-CN" dirty="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enough </a:t>
            </a:r>
            <a:r>
              <a:rPr lang="en-US" altLang="zh-CN" dirty="0">
                <a:latin typeface="Microsoft YaHei UI" panose="020B0503020204020204" pitchFamily="34" charset="-122"/>
                <a:ea typeface="Microsoft YaHei UI" panose="020B0503020204020204" pitchFamily="34" charset="-122"/>
              </a:rPr>
              <a:t>to train the </a:t>
            </a:r>
            <a:r>
              <a:rPr lang="en-US" altLang="zh-CN" dirty="0" smtClean="0">
                <a:latin typeface="Microsoft YaHei UI" panose="020B0503020204020204" pitchFamily="34" charset="-122"/>
                <a:ea typeface="Microsoft YaHei UI" panose="020B0503020204020204" pitchFamily="34" charset="-122"/>
              </a:rPr>
              <a:t>model (both loss and error can converge)</a:t>
            </a:r>
          </a:p>
          <a:p>
            <a:pPr lvl="1"/>
            <a:r>
              <a:rPr lang="en-US" dirty="0" smtClean="0">
                <a:latin typeface="Microsoft YaHei UI" panose="020B0503020204020204" pitchFamily="34" charset="-122"/>
                <a:ea typeface="Microsoft YaHei UI" panose="020B0503020204020204" pitchFamily="34" charset="-122"/>
              </a:rPr>
              <a:t>GPU has </a:t>
            </a:r>
            <a:r>
              <a:rPr lang="en-US" altLang="zh-CN" dirty="0" smtClean="0">
                <a:latin typeface="Microsoft YaHei UI" panose="020B0503020204020204" pitchFamily="34" charset="-122"/>
                <a:ea typeface="Microsoft YaHei UI" panose="020B0503020204020204" pitchFamily="34" charset="-122"/>
              </a:rPr>
              <a:t>limited memory for each pod.</a:t>
            </a:r>
          </a:p>
          <a:p>
            <a:pPr marL="185738" lvl="1" indent="0">
              <a:buNone/>
            </a:pPr>
            <a:endParaRPr lang="en-US" dirty="0" smtClean="0">
              <a:latin typeface="Microsoft YaHei UI" panose="020B0503020204020204" pitchFamily="34" charset="-122"/>
              <a:ea typeface="Microsoft YaHei UI" panose="020B0503020204020204" pitchFamily="34" charset="-122"/>
            </a:endParaRPr>
          </a:p>
          <a:p>
            <a:r>
              <a:rPr lang="en-US" dirty="0">
                <a:latin typeface="Microsoft YaHei UI" panose="020B0503020204020204" pitchFamily="34" charset="-122"/>
                <a:ea typeface="Microsoft YaHei UI" panose="020B0503020204020204" pitchFamily="34" charset="-122"/>
                <a:cs typeface="+mn-cs"/>
              </a:rPr>
              <a:t>Train, validation</a:t>
            </a:r>
            <a:r>
              <a:rPr lang="en-US" dirty="0" smtClean="0">
                <a:latin typeface="Microsoft YaHei UI" panose="020B0503020204020204" pitchFamily="34" charset="-122"/>
                <a:ea typeface="Microsoft YaHei UI" panose="020B0503020204020204" pitchFamily="34" charset="-122"/>
              </a:rPr>
              <a:t>, and test</a:t>
            </a:r>
          </a:p>
          <a:p>
            <a:pPr lvl="1"/>
            <a:r>
              <a:rPr lang="en-US" altLang="zh-CN" dirty="0" smtClean="0">
                <a:latin typeface="Microsoft YaHei UI" panose="020B0503020204020204" pitchFamily="34" charset="-122"/>
                <a:ea typeface="Microsoft YaHei UI" panose="020B0503020204020204" pitchFamily="34" charset="-122"/>
              </a:rPr>
              <a:t>1/5</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are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used</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test</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set, 4/5</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are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used</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train</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set.</a:t>
            </a:r>
            <a:endParaRPr lang="en-US" dirty="0">
              <a:latin typeface="Microsoft YaHei UI" panose="020B0503020204020204" pitchFamily="34" charset="-122"/>
              <a:ea typeface="Microsoft YaHei UI" panose="020B0503020204020204" pitchFamily="34" charset="-122"/>
            </a:endParaRPr>
          </a:p>
          <a:p>
            <a:pPr lvl="1"/>
            <a:r>
              <a:rPr lang="en-US" altLang="zh-CN" dirty="0">
                <a:latin typeface="Microsoft YaHei UI" panose="020B0503020204020204" pitchFamily="34" charset="-122"/>
                <a:ea typeface="Microsoft YaHei UI" panose="020B0503020204020204" pitchFamily="34" charset="-122"/>
              </a:rPr>
              <a:t>1/5</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of</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train</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set</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are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used</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validation</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set</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(using</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cross-validation</a:t>
            </a:r>
            <a:r>
              <a:rPr lang="en-US" altLang="zh-CN" dirty="0" smtClean="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p:txBody>
      </p:sp>
      <p:sp>
        <p:nvSpPr>
          <p:cNvPr id="6" name="AutoShape 2" descr="data:image/png;base64,iVBORw0KGgoAAAANSUhEUgAAAjYAAAF5CAYAAACMUGARAAAAAXNSR0IArs4c6QAAAARnQU1BAACxjwv8YQUAAAAJcEhZcwAADsMAAA7DAcdvqGQAAFOuSURBVHhe7d0FgBR1Gwbw95ru7pIOyaNBkRBEQEqkpSQUpERKSkFQQBGR7hBFlJQu6e7uzqM5jrvbb5/3Zo7lOEru/Obmnt/3jXe7Mzu7N3fsPPv+Y9wcTkJERERkA+7GVyIiIqIoj8GGiIiIbIPBhoiIiGyDwYaIiIhsg8GGiIiIbIPBhoiIiGyDwYaIiIhsg8GGiIiIbIPBhoiIiGyDwYaIiIhsg8GGiIiIbIPBhoiIiGyDwYaI/hMDBgyQL7/8Ui5fvqy39+zZIx988IHs3LlTIutavIGBgTJo0CBp3769PgeW1atXS+3atWXbtm3GVpFjw4YNUrNmTf35iOi/w2BDFA1s375d5s2bJ48ePTLu+e9t3bpVT/b37t3T25cuXZI///xTLly4oLdfxokTJ+Svv/6SO3fuGPc8X1BQkKxdu1YWL15s3CNy/vx5vX3lyhXjntdz7tw5+eOPP576Oc6cOSNz587Vn5OI/jsMNkTRwG+//SZ9+vSR+/fvG/f897y9vXVxc3PT28WKFZNNmzZJyZIlQ+97EWzfq1ev0KrPi+D5fvjhB5kzZ07oc3h4eEiMGDHE3T1i3v52794t3bt31wqUq4oVK+rrLV68uHEPEf0XGGyIogEEmqtXr0qsWLGMe17f6zYfxY0bV4oUKSLx48c37nmx4OBguXbtmgaTl4Ew88Ybb0iePHmMex6LqGCD50BVJuz+EiZM+Mo/HxG9PgYbIhs4fPiwtGrVSrJmzSrZs2eXd999N7T5Bf1apk2bpiff9OnTS5o0aeSdd97RdTdv3pS+fftK2bJlNQC8+eab0rt37yeaTwICAqR69erSo0cPrXxUq1ZN94FmJQSN8ODxrVu31tdTuHBhmT59urHmMVQz8Hz//PNPaEjCz9GoUSMNIngsXufYsWN1HapOn332mQa0QoUKSerUqaV58+Zy48YNmThxouTKlUv7s3zxxRf6fdOmTTXQdejQQfvyuAYxT09PbYrq16+f5MiRQ3/+RYsWPfHz4LjhZ71+/bpxj4i/v7+0a9dO++hgf3///be+3rt378pHH32kr6lx48ba3LVq1SrJly+fHidX+F2UK1dOMmfOLG+99ZZMmjTpideGJjtUs3788Uc93vhZcufOLUOHDpVbt24ZWxHRszDYEEVxhw4dkpYtW8qaNWukSZMmemKNGTOmNpHghIuTc968ebVCgpN8t27d5OOPP9bHnj59WkMBKgvYBwLDyJEjNUAg9ABOuggTM2bM0HCTIUMGDQ2JEycOtwnp4sWLGjgQRHACRzhBsFm2bJm+LvMxCAmnTp2SBw8e6H04aaOzLfoDITi0aNFCgwLCA14DQlD58uW16oT9I3ggsCRIkED8/Pz0eevVqyfHjx+X+vXraxMQqihotkLQMKEpClWf4cOHa/8bbIs+Ow0aNNBwY8I26D+DfjomvA7sz+xPgxD53nvvaZMXXguOT61atfTYYJ/mz2caOHCgHltUnHAM48WLpx2b0UxohpuHDx/KsWPH9PcwYsQIfV0ZM2bUfc+fP/+J10NE4XD+YyKiKMx5MnakTJnS4QwojoCAAF3u37/vcAYHR3BwsMN5InS0atXKkTZtWofzpOx49OiRIzAwUB+L752hwOE8merj8JhJkyY50qdP75g2bZpug/tKly7tcIYPx4IFC/Q2tsd+w8J+Z86c6XCGD8dPP/0Uuu26desciRIlcjhDgOPEiRO67erVqx0JEyZ0OAOP3l66dKnDeaJ3rF+/PvTncIYCx71793Q9fpbRo0frz7p3794nfo7vv//eETt2bIcz2DicASf08Xjujz76yFG0aFF9PBZn4NKfpXLlyg5nmNLtTp486fD19XU4g5PDGUZ0n85g5XAGPT1mJhzXOnXqOEqWLBm6v9mzZ+vPMWfOnCde09y5cx3O0OVYsWKF3naGK/0dOIOP4/r16/q8+NqwYUNHmjRpHIcPH9bt8PM7A5mjRIkSeh+2w/OWKVPGUaVKFcfZs2d1OyIKHys2RFEcPv1jtBM6r5qf5nGfj4+PVkJQtTD7f6AJBguqFubtOHHiaBMMKguomiRJkkT7hRw8eFC3AefJVZtH0ESE/aJCEbZPCaBKgcoMmrycJ+zQbVEJwmOxn2dB9QJWrlypw7Sd70/6WLNfEH4W19ft+nMAKh2oViVPnly8vLx0CQ+OER5boUIFfU5shyoUqks4hq8ySsv1NeFr2NfkyhlwtFnr008/1f43eF5n2AttXsN6/MxYnCFNq2hoHsR2qHShSQrboXmNiJ6NwYYoisufP7/2rxk/frz2xWjWrJk2qSBk4CT5POif0r9/fz1potknS5Ys2gx04MCBJ0IIgg/Wv6jTLgIWmn3Q7IXFhMehyQj7CQ9ep6+vrzYlff/995IpUyZtgpk1a1bo8PAXQchIlSqVfn0ePBfCUtq0aY17QuA2nutln+9VITAhsOEYu77GFClSaABEsxeYry9ZsmR624Sw6e/v/38dsk8UFTDYEEVxCAyY/A6dTj/88EPtc4N+NV9//bXcvn3b2OppOEliKPS3336rj8P8MOinM2bMGO3TEfYEipNveFWasLBNeIHqRSELfvnlF30NqGKgcy/62SDs4LU+D/b9rCpSeLB92JCFSg4Chxk6nrWv51Wdnsfcn1lVM+G1YDHX43u8hvCeH+uI6Ple7l2AiCwPo4gQcLZs2aLNQFOnTtVJ4gAnSZzIXU+WCAto9kETDELQ22+/rdUfVGYQiMI7sb4Iwg9G+6AS5DrXDKpHCCrPaqYB86SNjs7oGIwZgtHZdt26dboAXpN54v+3sA9UZY4ePRr6nPiKDruoiphNYmgmQgdq1yCCUIPtXI8NXsvLBA4cFzQr7dq1y7gnBPaH/aKSQ0Svj8GGKIpDYEC1BkOs0UcGX3GiRSXHDBLo04F1GDmEkIF+GliH+9HvA81HWH/kyBH5/fff9b5/E2zQNwQT0+E1YEQPwg1GFy1dulT279+vVZXwQgnuwwgi9OvBY/Ba8BX3o9+K2c8G+0cgQ7MOfo4XVXLCg58LIQ+jrTC8HCOqMPQct4sWLarBDtAnCMdr8+bNoUENMwzjMa7HBq8J/Xswwgyv+1mvCUPK0dw1bNiw0OfF18GDB2ufJATL1wlsRBSCwYYoikM1o1KlSjq/yldffaXzxyxfvlybl8yTdOnSpbUCgeHemLtl9OjR2iEV/WkwPBoVHszo+/nnn2ulJF26dE+coFFRMDv0Pg/CEoZZY8jzqFGjdAh5586ddUg5qjkIAGYTEL663kYT1Pvvv6+da3v27KmPGzJkiA6nRv8bQN8bvDZc/wnz72BIOZrM8Lqwr/BeH9a7Nqvh5wBsi6YuVIfQnwc/L44h+ukAmvPwvG3atJEuXbpI165ddYg4KkquxwZhJVu2bHpMMWzb7BeEkOL68+H4Yz843hiWj2H36A+FDssY8o25gQDb43iHbbLC68b9L/odEEV3Hs5/iH2M74koCjKbT1DFwLWUMMoJ4QahAt8DmkHQmRcnVVQJULFBqEFn46RJk2pzCB6PqgFOsjiB4mSNkTk4ke7bt09vo6Lxog7ECEyYeA4ndjT34ESN14ORR6giIWThdaG5C1WaypUrS8qUKXU0FvZ99uxZOXnypFZqEDhwuQLzOdGhFiOFUEXBz4FKDl4Tmoywvxo1auhzmPDa8TPjPkxaCObIIgQnPO/69et1Phr0NcLlHUxoNsLPb1aycJxQXUG1BpUuhEn8jPgena/R7IfjhACHUWAIJqj44HnxPICmPjwXKmR4XQhp+Pkwl45ZrcHcQ9hXiRIldL/m/bgPwRHzArn+jET0JDfnP3zLxX+8seFNC//A8WaMNwLzkyfgDQNvIHhTNN988KboCvtAWRtvYPgkVLBgwdA3CMAnOEwEhjcevMniDcT8pGbCmz1eB54PnSnDm5adiIiIrMNywQafSlCGRjBBoMCnI4SKb775Rj/14JMkOjziNsIJbuPTYceOHUODCdq6UVbHp0WEGXxiRNkX08IDHvfrr79qWRlt/ijx4pMUZvbEJyhA6MFz4PXgkyMCFG5jLo/ndYAkIiKi/x/L9bGZMGGCTgWPDnZLlizR8jCuJTNz5kxdjxIuysEIOxieirk7FixYoB0ezXZ0rEe1BcFl4cKFGnw6deqkHQABZW70RUDQwXOgvR4jFdDZEdA+jvZ7BKspU6bo82DSLzwGHRaJiIjImizZeRht9Gh6Mr+iHd0cgmk2QaFrENrbcf2YKlWqaMdD9BFAeEHQQZBBxz+0f2MCMoQejHpAdQYzfKIShLZtNHWhXwE68WHGVIww2bZtm1Z90JEQF8jD82DSMIQfzBFiwdY7IiIicrJcsDEvxIeOjQgsuGIuOunhNkIJZucMO2uoOWMo+uSgzwxCjOt6NCXhNjpWogqD0IJ+N65DNtHMhXV4PAKS63wWgO3RKRChyhzlQERERNZiuT42aELC9PAYxYHmJvSTQZj4+eefdTQEmotwmX/XSa5wFdw///xTL+uPUIPhoajaFChQwNhCdBIyDENF/x0M70TH4sWLFxtrRbdHH5tx48bpdPJ4Dgw1RcgyoXqEfjYYqeHazwaHEHNS4HWinw/74BARkd3g/Io5qjCgx5xbyoosF2wwfTqGMqI/C0Y64SBi/ggM90T/G8yHgT406NxrHljcRlMUmotQnSlTpozOb4EgY0JAqVu3rg5lxeysaHbauHGjsVY0GCHY4HEIPdgXFnQWBnRSRsdiTPmOuTZcqz2Y02Ly5Mnap8dih9Ny8DvjRfxeDM2wrnOg0NNQQUWV1ZyXJrrCBylMEuhw+ItDwv69OMRNPMTNzUOCHbgUxJMTALrhf24x5MEDfz2O0fX9C4NMcI7BhWDp2XCcsKBfatWqVfV7K7JcsEESxIRYuFaMCR150cl3w4YNOnkYJrdCZ2GzmtK0aVMNHqjYoE8NhmVjIjJUfhBAMA8Fqj8YCYXKzZw5c3Q9qkE40eLNEZ2U58+fL6tWrdIh3ghYmM4dk3QBZnbFjKp4DXiNrvDcCDzos4MFrwH7pCfhTw2dvTEpGgPgs+ENFpO94W8Pf0s8Vk/DaEb8O8bcOpiqwRw4EN3gxIIRpPhw55b4Q/HwwcjQx38vDgSa+6cl+N5x8UpWXiTY9TpXbhIUeFeCL0+Uho1qS6GCRZ74wBZd4BiiGwM+1KIrBN7P6Wn420A3DYQaDKjB/FMMNi8JnXgRItD0lC9fPr3uDSb3Qh8bXM8G/4gRWFCZQRMU+ss0atRIm5gaN26sn17Q1ISmJVRQMAEZKjEIJNgvPtmgyQiTZlWoUEErQ5i5FY+vWbOmdkrGHzb2hWoR3jBw9V2EKcx3g1FS6H/jCp90pk2bJr1799bnwfY8GT0NxwQz3OJY0bPhDQT/DjBDsDmxGz0JxwgfeFCdxRKd/71hQEWJ4mUkVp4FEituDuPeEIgpd/22yZ0rSyV1tu7iWtvCKck/wE+ubHhLpk75Rj6oUVuntYiOMOjEnCGb793hQ4jBh35MHLlo0SJtzbBqsMEv0VIuXrzo+OSTTxx58uRxpE+f3vHmm286OnXq5PDz89P1zhDh2LZtm8MZTBxp0qRxZMiQwfHdd9+Frgd87/wjdTg/zTlSp07tcL7xOTZt2mSsDdnHihUrHL6+vroe2zmDjePmzZvGFg6HM/w4mjdvrvtPmzatw5lOHQcPHnQEBQUZWzzm/LTomDRpkiNdunSOy5cvG/dSeD788EPjO3qepk2bOpyfjoxbFB7nhxDHmjVrjFvR1969ex0xY8R1JC22w5Ghwv0nlszOJWmh1Q6ftN0cWSrce2JdRueS4q2LDnFP45g5a5q+j0VX169fdzg/IDuCg4ONeyg8zmDjcH6wdzg/wFv6WFmu7ohqB5qFkAjR7ITmIVRRzCnEUZHBZHqonKDSgr41aLpynWIc36N6gn40mANn9uzZOjuxCfvApzyU07APXFcHE/i5VmJwUTpnYNL9r127Vp8PZe8XlWqdx9T4jsLisXk1PF4vxmPkegyedSzQzyb8dW6OkD452Ed0Ppb8O3o5UeU4WbJBFcOsMbwa15bBV/N6NyaEC3Qsxnp06EVHy7AwPw2GeGMbzEMTtmSGcINJ99D3Bs+BJqqwEHSwf+wjceLE1i27RSF8A3k5PE4vxmP0KnisXoR/T/YR/XqK0f8NgiEuUkgvhhEHCOf0bLiYpnkJFAof6jHeMdNK7CRvSZD2qqHw4MOxOVCEoj4GG/pP1alTx/iOngcBkMHm+XCpFFRc6dlQg/CKmUriJinNms1zYHTsBx98wKq8TTDY0H+Kbxwvh8fpxXiMXgGP1Qvx78k+GGyIiIjINhhsiIiIyDYYbIiIiMg2GGyIiCjawOU3XmXBTPS8ZlvUYrlLKkRFuKTC9OnTdVJAXAIC8+MQEf0X9u7dK75FSkic/KsldphLKjwPusrikgoX1/rKjOkDpVbNura+pALCydKly+T4iUPO71/+Wn44RcaOFU/Kli0nmTNnMu6NnnBJBV9fX1m8eLEULVrUsh2uGWwiAIMNEf2/MNi8nNu3b0v+/PnkxKmHIp5JnPe8zEkZ2zhDUMA+GTz4W+nYsZNO7hpdRZVgw6YoIiKyPVzB2939kcTO2ldSFl8kqUoseaklRbGFIjGKir//bf0QS9bHYENERLaH6gIKDO7eCcXHO5H4eMV/4RLTK55z28QiHjFersBDlsBgQ0RE0YcjWBxY8O0LFnQZxrYhtyiqYLAhIiIi22CwISIiIttgsCEiIiLbYLAhIiIi22CwISIiIttgsCEiIiLbYLAhIiIi22CwISIiIttgsCEiIiLbYLAhIiIi22CwISIiIttgsCEiIiLbYLAhIiIi27BcsNm/f79s2rRJNm7cqMvmzZtl586dcuHCBV0fHBwsp06dki1btsj27dvl4sWLer+r69evy65du/SxR48elaCgIGNNCNzG/ViP7a5du2aseezSpUu6fzwPns/h4NVdiYiIrM5ywWbQoEHSpEmT0OWDDz6QAgUKyOzZszWQIIw0a9ZMGjVqJB999JF06dJFrly5Yjxa9Ps+ffro+saNG0v9+vVlyZIlxtqQYITbuB/bNGjQQPr27atBxnTo0CHp2rVr6DZ4HXjesAGJiIiIrMVywWbq1KkaLA4fPiwHDx6UH374QVKkSCF169bVygpCSNy4cWX16tUya9YsDSQzZ86UR48e6eO///57WbdunQwfPlwrP2XKlJG2bduGhh9UeDp06CAlS5aUrVu3yo8//ijr16+XIUOG6PrAwEANRufPn9f9rl27VhImTCjdu3cPt7JDRERE1mH5PjZTpkyRUqVKScqUKeXkyZOyb98+6dWrl4ad/PnzS4sWLTSYILj4+/vLokWLpGnTphpoEiRIIP369ZN79+7pNqi4bNu2TW7duiX9+/eXePHiSdmyZbWys2LFCrl//742YyFQffLJJ7r/ZMmS6T727t0rZ8+eZZMUERGRhVk62KBvC6ovCC8IFLjt4+MjOXLkMLYQSZ48uQaXGzduaJXlzp07kjNnTvHw8ND1MWPGlCxZsmggQrBBH540adJI7Nixdb27u7tkz55dQ82JEye0KoPAkzRpUl0PeL5YsWJpFel5zVFubm4SI0YM4xYREZF94PwbFVg62KCpCcEFVRU0EaHS4u3trSHDhNtohgoICJC7d+9qAAp78BFUEHiwDtvEjx/fWBPC09NT94OAhP14eXnpbRPWY7l9+/YzKzYINXgOVIwWL16sy8KFC7VChNBEREQUVVy+fFlWrVr1xDlt2bJlei62OssGG4SE0aNHa38YBA1UYBBQEDxcg4JrEIkTJ44GjIcPHxprQyCQoF8O1mEb3HaFXxT2gyqOa1AyYT0WPD/28TyoAOG1un4lIiKKanD+MpeodD6z7KtEOnzw4IHUqlVLb+OAZsyYUUML+sCYkCoRSNDBN3Xq1BpgsN5sMsI+jh8/Lrly5dJfDL6irwyqM4BRUmhiQhUI+0+SJImGqqtXr+p6QGdm7Cdr1qy6j/CgkoPnrlixolSoUEG/VqpUSUd0uVaYiIiIrA6tJeirivOYeV4rV66ctl5YnWWDzbhx4/SAImiY0qVLJ7lz55avv/5aR0NhfpsJEyZIiRIl9JeA/i3vvvuuTJ48WUcz+fn56QgnBAtsg1BSqFAh7VSM0VVo2sLoKnRQxi8MAQnPhz41eH7McWMOH8fzpk+f/rkVG4SbsNUiIiIiO4gq5zdLBps9e/bI8uXLdXSTK4xQ6t27twaSt99+W+eZQSffDz/8UJujoGPHjlK8ePHQId1oI8SQbgQfwOiqoUOHypo1a6RYsWLSvn17KVq0qHTu3FnXI/zgOfBc2P9bb72lHYoHDBggiRMn1m2IiIjImtwcz+oN+3+EPjBo/smXL99THYHNmYcxHw1CSNq0abUJyhWakU6fPq3DvxFGwjYhoZnqyJEjOrQb+8+QIcMTo6AAMx2fOXNGt8XQ8kyZMj2zWoP+N9OnT9dAhJmKzRBFRBTZMBWFb5ESEif/aokd9/GI0RfBu5l/gJ9cXOsrM6YPlFo164Z+QLQjnDPKlCksl2IMlUQpKjvfz8PvVuAKxygoOFDObKwq/bqVlK5dekWZkUGRAd02fH19tasICgIv6nP6/2LJig066RYpUiTcPyD0tUHIQNMSDmzYUAMIKWhyQsUGzUph+8XgNu7H+sKFCz8VaiBVqlS6fzxP5syZLfsLJCIioseiRhdnIiIiopfAYENERES2wWBDREREtsFgQ0RERLbBYENERES2wWBDREREtsFgQ0RERLbBYENERES2wWBDREREtsFgQ0RERLbBYENERES2wWBDREREtsFgQ0RERLbBYENERES2wWBDREREtsFgQ0RERLbBYENERES2wWBDREREtsFgQ0RERLbBYENERES2wWBDREREtsFgQ0RERLbBYENERES2wWBDREREtmHZYHP//n25efOm+Pn5yZ07dyQ4ONhYI+JwOOTevXu6Dts8evTIWPPYw4cP5datW7rN3bt39TGusD/cj/XYLiAgwFjzmL+/f+hrwOshIiIia7NksDl8+LC0bt1a8ufPL7ly5ZJatWrJiRMndB0Cyf79+6V+/fqSM2dOyZs3r4wdO1ZDigkhZMCAAVKkSBHJkSOH1KhRQ/bt22esDdnH5s2b5d1335Vs2bLpdt99990T4eXSpUvSpUsX3T9eQ8OGDeXUqVNPBSQiIiKyDssFm2vXrknNmjUlefLksmLFCg0xAwcOlLhx4+r6CxcuSI8ePeTBgweyfv16mThxogwZMkT++OOP0KrOt99+K7///rsMHz5ctm3bJsmSJdNggsfA+fPnpWXLlpI9e3bZu3ev9O/fX6ZNm6bbQ2BgoIaa7du3y8yZM2XdunVy+fJlvQ/VIyIiIrImywWboUOHStq0aaVNmzbaFHT9+nWtzCDoACo3e/bskb59+0qmTJmkXLlyUqpUKVm6dKmGIjRLzZ49Wx9fvnx5SZMmjYwYMUJOnz4tGzdu1PCzdetW3RbPhf1+8MEHUrduXVm4cKE2SR08eFADUefOnaVEiRKSOXNmGTx4sKxcuVIDDhEREVmT5YLNmjVrtDrz+eefS7169aRx48ZagUGlBM1ACDY+Pj6SO3du4xGiTUXoC3Pjxg0NMOgzU6BAAfH09NT1iRIlkowZM8rOnTu1GoNglD59+tAqELbLly+f7uP48eNy9OhRSZgwoaRIkULXQ8GCBcXLy0sOHDgQWhkiIiIia7FkU9Rff/0lFStWlL///lu6du0q48ePl1mzZul6hI8YMWJInDhx9Dbge3QWRrXm9u3beh+2cYWggsciHGEb3HaFcIMFfXUQohCevL29jbWitz08PEL3ER43N7cnHkNERGQX+HAfFVgu2CBcFCtWTFq0aCEpU6aU999/X+rUqaPNSwgOCBhBQUFaeTEh0CB0uLu7hwYLbOMKwcdch18ObrtCWEElBuuw4PGulRl8j23w/OHBa8NILfT72bBhgy74Hs1aaFIjIiKKKtANBP1MXc9pW7ZseercakWWCzZoIkqSJEloVQSBIl68eKEjllKnTq0BAh2ATefOnZPYsWNr5QZhCMHEdT1C0NmzZ7VPDgIQngPrXSsv6DuDdXh8qlSptKpjVn8AnZYRhvBYBKiwEGxQ7Vm+fLksWrRI++vMnz9f+/Pg9RIREUUVGBmMfqULFizQ8xnOa6tXrw53ehWrsVywQYVm165dOloJyfDkyZN6MEuWLKnrs2TJIvHjx5cZM2ZoJeTKlSuaKNHBGIEoceLE8uabb2qFB8Oz0Rl4zpw5OiKqePHiWhHC8G40NyF44DkwvBy/uDx58mhnYvTZQUhasmSJplY8z7hx4zTwoCMxQkxYCGDok9OvXz8dav7111/LoEGDpFGjRvqaiIiIogqcBzESGKOScT7Dea179+4SM2ZMYwvrslywadKkiXz00UfSoUMHqVy5srRr104PMPraAIINhmej/w3WY44aX19fadWqlVZtAKOdUH3BvjBXDYZxY2QUOhADOgqbvyj05WnevLmGD4y0gqRJk+q8NuhIjP1XqVJFh55jH88LKQg35pByIiIiO8H57Vl9TK3EzfkiLfcqUU1Be97Vq1d1RFPhwoU1bJhQZUHbH0Yvod9M6dKlQ4eDm1DpQeUHzUAZMmTQYduulRaU01DpQRMVRkdhFFW6dOmMtSHQPwaVI2yLifwKFSpkrHkSmrqmT58uvXv31jbIsK+FiCiy4D3Kt0gJiZN/tcSOm8O498Xwbugf4CcX1/rKjOkDpVbNulGmc+i/cfHiRSlTprBcijFUEqWo7DwfeBhrng3HKCg4UM5srCr9upWUrl16PbOfZXSA1g0UEhYvXixFixYNt/XCCixXsQEEDVRSGjRooFUZ11ADqMagOQmzD9euXTvcIIHqDKot2AeascL+AvAPuGzZsjpxX/Xq1Z8KNYBZi9FxGc/zrFBDRERE1mHJYENERET0bzDYEBERkW0w2BAREZFtMNgQERGRbTDYEBERkW0w2BAREZFtMNgQERGRbTDYEBERkW0w2BAREZFtMNgQERGRbTDYEBERkW0w2BAREZFtMNgQERGRbTDYEBERkW0w2BAREZFtMNgQERGRbTDYEBERkW0w2BAREZFtMNgQERGRbTDYEBERkW0w2BAREZFtMNgQERGRbTDYEBERkW0w2BAREZFtMNgQERGRbTDYEBERkW1YLtiMHz9eUqZMKQkSJJCECRNKokSJ5L333jPWily4cEGaNWsmqVKlkkyZMkmfPn0kICDAWCvicDjk559/lrx580ry5MmlWrVqcvz4cWNtCNzG/cmSJZPcuXPLyJEj9XGme/fuSf/+/SVz5sz6PE2aNJGLFy8aa4mIiMiqLBdsHj58qIFj+/btcvDgQTlw4IBMmTJF1127dk169uwp+/fvl3nz5sn3338vCxYskD/++CM0mCCkDB8+XDp16iSrVq0SDw8PadCggYYV8PPz06Di5uYma9askc6dO8tPP/2kjwHsp1evXjJ37lz57rvvdP+HDh2SL774Qm7cuKHbEBERkTVZsikKoQOBxNvbW+LEiaNVGzh//rysXLlS+vXrJ4UKFZIaNWrIJ598IosWLZKrV69KcHCwTJ06VerXry+1a9eWnDlzyqhRo+Tw4cOyceNGXb9z504NTKjq5MiRQ+rWravLb7/9JkFBQRp8EIjatWun+y9QoIAMHDhQli5dKpcuXdLXQURERNZkuWCDMPPgwQOpUKGClClTRpo3b64VGjh27JiGniJFiuhtyJgxo4YRBJuzZ8/KlStXdH2sWLF0PZqj0KSEChCCy44dO7R5CQvEjBlTt0c1CPvH4/HY9OnT63ooVqyYvi68DuyDiIiIrMlywaZgwYIyduxYWbFihUyYMEH8/f2lZs2aGl7QFBQjRgztf2NCMEEfG2x369YtrcrEjh3bWBsCFR88Fuuwn8SJExtrQvj4+IiXl5c+HqEKIQb7NeE5PT09NfxgH89iVpqIiIjsJqqc3ywXbPLnzy+lS5eWtGnTSuHChWXixInaPwZ9XVBJQcXEtWqCoIFA4e7uruHDvM9VYGBg6Dp8ffTokX5vQr8aPAa/NOzHvG3CbSwIP8+C14BwdeTIEW36woK+OefOnXvq+YiIiKzs7t27OtAG5zHznIZWjed9uLcKS/axcYXqSZIkSeTmzZuSJk0aDQ/oa2NClQUVlbhx42qnY1RfXPvC4JeAcJEuXToNLghMGOHk+stBJQbBJUWKFBI/fny5f/++3L5921gr2syFTs3mPsKDQISq0Lhx42TEiBHy448/aofk+fPn62snIiKKKhBqJk2aJD/88IOez3BeQx9WnAutznLB5tSpUxoqEDQQMDByCX1nUMnJkCGDNkPNnj1bDy6aldauXavDvtGXBgEIHYZR3Tl9+rRWatCkheBSvHhxDSW+vr6aRNEZGJUfbIft0ZE4derUuh80Q2G/CCRo5po+fboGp2zZsmmACQ/2hcfjDwCjrDA665dffpHWrVtL0qRJja2IiIisL1++fDrtCQbg4HyG89qgQYNC+69ameWCDYLBkCFD9EAOGzZMBgwYINWrV5eSJUtqcMFQ7WnTpulQbIyOQgCpU6eOBg/AaKYTJ07It99+q4/v3bu31KtXTwMPmoveeOMNvY35b7AeI55OnjwprVq10scj1OA5sF/sH0PK0RzWokWLFwYUVIHMYeVERER2gmIDig5WZ7lgg4n10HSEigr6qzRu3FiHZgM6BaMC0rJlS9m6das2OWG+mqJFi+p6eOeddzQMoaKDcFK5cmUNL2YTEpqtkEIx6R+qQajIIMBUqlRJ10PTpk11v9j/pk2bNNQgMEWFpEpERBSduTnTl/Xjl8WhyQvNVagObdmyRZuziIj+C3v37hXfIiUkTv7VEjtuDuPeF3NzLv4BfnJxra/MmD5QatWs+9wBElEd+laWKVNYLsUYKolSVBY3txeP8MExCgoOlDMbq0q/biWla5de2o8zukIHYnTnWLx4sRYU0ApiRZbvPExERET0shhsiIiIyDYYbIiIiMg2GGyIiIjINhhsiIiIyDYYbIiIiMg2GGyIiIjINhhsiIiIyDYiLNhgll5coJKIiIjo/yXCgg1mIcQlEIiIiIj+XyIs2GTMmFEuX76sF4IkIiIi+n+IsGDz2Wef6RWzceFJBJwrV67ogu/9/PyMrYiIiIgiT4QFG4SaY8eOSdWqVSVHjhySL18+XXLlyqVXyyYiIiKKbBEWbIYPHy5Tp06VuXPnyuzZs2XSpEm6TJs2Tbp3725sRURERBR5IizYvPXWW1KhQgXJnz+/5M6dWypWrKgL7i9SpIixFREREVHkibBg8+DBA5k5c6Z8/vnn0rhxY7l165bcuXNH79u0aZOxFREREVHkibBgM2fOHOnZs6fEjx9ftm/fLgEBAXr/4cOHZfz48fo9ERERUWSKsGAzdOhQGThwoPzwww/i4+MjDodDYseOLXnz5pWDBw8aWxERERFFnggLNhjWjRCDJilwc3MTd/eQ3T969Ei/EhEREUWmCAs2OXPmlMWLF+v3CDQxY8aUM2fOyJIlS6RgwYJ6PxEREVFkirBgg+HeK1eu1Hlszp07JzVr1pQaNWpoBadHjx7GVkRERESRJ8KCDSbi+/rrrzXYdOnSRTJnzizNmzfX+1KnTm1sRURERBR5IizYAPrYYLj34MGDZeTIkdK6dWvJkiWLsZaIiIgockVosMF1oho1aiQlS5bUiflw/ah9+/YZa4mIiIgiV4QFG1xGoVmzZhIYGCjly5fXcHPixAmdrG/VqlXGVkRERESRJ8KCzXfffScNGjSQYcOGaR+bbt266dw2GBE1YsQIYysiIiKiyBNhwebChQtSvXp1SZ48ucSKFUvixIkjWbNmlbffflvOnz9vbPXq0FcHVwsfN26ccY/ItWvXpGPHjrr/N998U5YuXaoTArqaPHmyFC9eXDsxt2zZUm7evGmsCYHXhCCWMWNGrS79+uuvxpoQwcHBOtILVyjPli2bfPHFF3L//n1jLREREVlRhAWbWrVq6ZW9Xd2+fVs2btwo77//vnHPq9m9e7fOZOzt7a1hBvC1T58+sm7dOg0eCC2dOnWSZcuW6XqYOHGizoL80UcfyejRo+Xo0aPStGlTY63IjRs3pEWLFrovXIG8SpUqMmDAAL06uemrr77ScNS+fXutPC1cuFCfl+GGiIjIul4r2Pz888/y5Zdf6jWiMNMwQgSqHwgDGBFVpkwZ+euvvyRhwoTGI14eAkSbNm10uHiiRImMe0VOnTqlIQbPW6lSJQ0omTJl0lDl5+en2+B1IGg1bNhQK0Y//fSTrF69Wnbs2KGVHXzFgvtLly4trVq1krJly8qMGTP08SdPnpR58+bpz4DO0O+++6706tVL1yMUERERkTW9VrA5cOCAbN26VRd8j7lsMOPwoUOH5Pjx45I4cWLJkCGDdiJ+FWgG6tq1q4aOChUq6G0EJzh27JiGE6zDDMdeXl5SoEABbQpDBebs2bM6QSBGZeGCnNgGsyKnSpVKrzKOzs3btm3T2xiKjv0iOCGQ4XF4rfhZYsSIoU1Qnp6eug+EKFwaAuvweoiIiMh6XivYoOKB6gkum4Bl+fLlobfR7wW3USlBx+KXhdDyxx9/6DBxNAd5eHjo/WawuXLlioYnhCYTgglmOH748KFcv35dgwdCjQmPTZYsmV7PCusQgJImTWqsDYF+QQgwqPqgKoPnwH0m7A8hB/sI25/Hlfk6iYiI7CSqnN9eu4+N6w+K5iOEAgQHc7l69epTHXefB8Gkc+fOWrHBvlCJCQgIkFu3bum+EHQQLFzDBb43XwfCCYQNHwg05jpsG17VxdwPlvCeA8x9hCcoKEhfM34Gc7lz547eT0REFFXgvIsP+q7nM9wOe261otcONqaLFy9Kv379pE6dOtpsgyYkLOjjgs69LwtNWHHjxpWPP/5YRzyVKFFCtm/frsPIse833nhDqzOonJhQxUF1BQsqM2ieQqgyIcRcunRJL+2AYJQyZUq97foLMsNXkiRJdB/37t3TxYT9oSkKTViuYc6E/WKfvXv31hFbmIEZExSOGTPmiddCRERkdXv37tVzOs5jOJ/hvIZBOf7+/sYW1hVhwebTTz+VRYsWad8WjFRCx1ss7dq102HgLwvz3uBimhgRhQOLfjGFChXSA4urhyOUYJQUngtB4+7du7J582Ydto1QkiJFCh3ijfUIPOhTs379eq32YPg3Aoivr6+GDfS1QehBVQjPiT436dKl0z45gPWoQuF55syZo4Ere/bs4VZtUJVJmzatDkvHaKopU6bI9OnTNdRhCDwREVFUgXMxCgo4j+F8hvPajz/++EQXDauKsGCDcIGh07iSN4INRithwYgjXBjzZaEfC/q/IAxgQVBBhSR27NjaoRfB44MPPtARWXi+IUOGaLjB1cTjxYun+0DIwuUd0AcIQ7gxBw0eg8CCfeXJk0feeecdbfLCSCcM596/f780adJEH58mTRqpX7++zqaMIeV4HvxC8fM8b4QXQhKqSURERHaD81u0aooqVaqUDpOO6B8aQQQVG4yuAnTiRf8bBBkEDsyTg2CCJitTjRo1tIS2a9cubQrCsHMEExMCEObHwWgqzIqM5i9s7zrfDipEbdu21ctBIKni0hCoviBcERERkTW5OYNIhCQRTIKHZifMH4OKh9kPBVUMjGBC849dobkL5Tr0r9myZQubnojoP4Mme98iJSRO/tUSO24O494Xwzu0f4CfXFzrKzOmD5RaNetq/0S7Qj/QMmUKy6UYQyVRisrOc1TIiNvnwTEKCg6UMxurSr9uJaVrl17i4+MTsjIaOnz4sJ7L0S2kaNGioed5q4mwig0686LHNIZoo9qB6gaWDh06aJMQERERUWSLsGCDHtOY0A6XM0DTDb5iQR8XzBJMREREFNkitGKDTroVK1bUUlWRIkV0wffmKCMiIiKiyBRhwQadb8ePH6/XciIiIiL6f4iwYIPOsxh5VK1aNR2FhPlssOB7TPBDREREFNkiLNhgXpi+ffvqUGuEGQz/Npd8+fIZWxERERFFnggLNhgJhT42mKCvV69eoQtGSWEOGCIiIqLIFmHB5vz583LmzJmnltOnT+ulDYiIiIgiW4QFG1z40hwFhQWT96AZCv1scM0oIiIiosgWYcEG11VaunRp6PLnn3/qJQkwCzEugUBEREQU2SIs2OTNm1evBorrL2HBtZtwMUpcTBKT9BERvSpcNR/N3AcPHpRDhw690oK5tYgo+omwYBMeXJE7UaJEsnv3buMeIqKXg8vYrVu3Tif4RDN34cKFX2nJmzcf59UiioYiLNjgStrbtm0LXTZv3izTpk3Tq2jj6txERK8C1ZpLl87LnXve4vXGrxIr9yqJmWv5C5cYuVaKZ4axcu3aXbl6lQMXiKKbCAs2uKo35rIpX768Lri0AoZ/58+fX+e3ISJ6dQ7nEktixM8nsePlktjx875wiRs/t/g4v7pFbkGaiCwqwv7lb9myRQ4cOBBardm5c6de4vy7774Tb29vYysiIiKiyBNhwcbLy0uWLVumQQaT8nXr1k1atGghDRs2lG+//dbYioiIiCjyRFiwQXMTmp5u3LghyZIlk5QpU0qqVKkkderUkiRJEmMrIiIiosgTYcHmt99+06t7//rrr9phePjw4br89NNP0r59e2MrIiIiosgTYcEmbdq0kjBhQuMWERER0X8vwoLNe++9J6NGjZKNGzfq5FjoOIwF3589e9bYioiIiCjyRFiwOXHihCxatEg7DOMSCug8jKVz587yyy+/GFsRERERRZ4ICzZvvPGGdOzYUerWrauXVMiXL58umMcmS5YsxlZEREREkSfCgk2XLl2kR48e0qtXL+nTp0/o0r9/f2natKmxFREREVHkibBgQ0RERPT/xmBDREREtsFgQ0RERLZhuWCzcuVKadKkiZQoUUJKliwp7dq1k+PHjxtrRe7duyfffPONFCtWTMqVKyeTJk0y1jy2YMECqVatmhQpUkQ7NN+6dctYE+LmzZvSqVMnKVy4sFStWlXmz59vrHls6tSpelFPPM+AAQPkwYMHxhoiIiKyKssFGwSIggULymeffaahBiEE15vCV4QaXItq1qxZ0qxZM3nrrbdkxIgRsmrVKuPRIvPmzdNOzLlz59Z94OKcbdu2lcDAQF2P/WMm5E2bNsnnn3+u2+HaVnPmzNH1gJmThw0bJmXLltXh65hNedCgQXL37l1jCyIiIrIiywUbhBWEltq1a0udOnXk66+/1ooNrhp+5coVDTWffvqpNG7cWINJ9erVNZQg+AAmCSxatKhuU69ePQ0omF9n9+7dEhwcrFcgX7x4sQakDz/8UDp06KCVG1wOAhBe8Bw1a9bU/Tdq1Ei/ooJz9epV3YaIiIisyXLBJlasWLq4u7vrgkCDakvmzJnlyJEjcv/+falSpYpeTTx27NgaSs6dO6eh59KlS3L06FGpUKGCpEiRQjw8PKRQoUJ6QU7MiBwUFKQVHFz6wdfXV/efPHly3R4TDJ4+fVouX74sDodDq0bYv6enp9SoUUMePnyooQj7ICIiImuyZOfhkydPSs6cOTV0YPbi6dOnS7p06TTAxIgRQ0OLKU6cONq8hGaqa9euyaNHjyRx4sTGWhE3NzcNNufPn9eKzYULF3S/CDWm+PHj621UZFCxwXNgvyYEIR8fH30s9vEseC6EKSIiIruJKuc3SwabNGnS6NXCsVSuXFnDDUIFgoO5mMzvUWXBAq7rAaHFXIevrqHGhMeY+wj7HKbnhRr8wnFNLPTJ+eijj7QZDM1pgwcP1ioQERFRVLF161bt0oEuITif4byG/qlRYSCNJYMNmply5colpUqV0pmLEyVKJBMmTNAriPv7+2tlxoRKDaopaL5CpQaPNfvbAIIKmqmSJUumgQZfcdsMOoB9oLkLz4PmJzQ74T7TnTt3tBIUttLjCk1UqVOnlpEjR8qUKVO0T87MmTN19BWek4iIKKpAN47hw4fLjBkz9HyG89qQIUMkZsyYxhbWZblggzSIkGFWT3AbQQOBAtecQnDBKCgECYSN/fv3a+BAeEiVKpVWe9auXSs3btzQCgv65Zw5c0b71KCqgiHgaHLCVcex3s/PT7fH49CPB/vC8x88eFD3j22WLVumrw1h63mlOFR5sB79cswFt8Or/hAREVnVs85nUYHlgg0SIYZXr1+/XgMFrj2FCgsurpkkSRIdBTVw4EBZuHChjBs3TqZNm6ade1FtgZYtW8qSJUt0lNPy5ct1qHfx4sW1kzHCEYZ3oxKEEhvmzBk7dqwsXbpURz9BvHjxdA4cpFPsAyOo+vXrJ7Vq1Xqibw8RERFZj+WCDYIFAgsm6fvyyy81NWLCvaxZs0rcuHGlZ8+eUqlSJb3oJkIJLrCJfjgmtAP27t1b57Np06aNpE+fXiZOnCje3t66Hp2CR48erfe3atVK/vrrL533BsPHTXjejz/+WMaMGaNDvcuXLy99+/bV5yciIiLrslywwbwyaGo6duyY7NixQ0NItmzZjLUhI5hQsTl8+LCuxyR+YaGz07p163QfqLokTZrUWBMCt3E/5sdBZQjz2bhCZQeVHuwfTVmoIiFwERERkbVZLtgQERER/VsMNkRERGQbDDZERERkGww2REREZBsMNkRERGQbDDZERERkGww2REREZBsMNkRERGQbDDZERERkGww2REREZBsMNkRERGQbDDZERERkGww2REREZBsMNkRERGQbDDZERERkGww2REREZBsMNkRERGQbDDZERERkGww2REREZBsMNkRERGQbDDZERERkGww2REREZBsMNkRERGQbDDZERERkGww2REREZBuWCzZr166VXr16Sb169aRx48YycuRIuX//vrE2xN27d/X+OnXq6DY7duww1jy2bNkyadWqldSqVUuGDBkiDx48MNaE8PPzkwEDBkjNmjWldevWsmbNGmPNY7///rs0atRI6tatK6NHj5ZHjx4Za4iIiMiKLBdspkyZIjdu3JC8efNKtmzZZNasWdKtWzdjrcjt27fl559/lvHjx0uuXLkkduzY8sUXX8j27duNLUJCDcKRl5eXFChQQH777Tf56quvjLUhwQjrFy5cKEWKFJGHDx9K7969ZcWKFcYWovv//vvvJVGiRJIzZ04ZMWKEjBkzRrcligh37tyRK1euyNWrV19puXbtmgQGBhp7ISIiV5YLNm3btpXu3btL586dpVOnTvp1+vTpcurUKV1/5swZvV2/fn0NPP3799dqDMLLvXv3dJvhw4dL1qxZdX3Xrl11fxMmTJDjx4/r+gMHDsicOXOkT58+0qVLF+nRo4ckTZpUxo0bp+svX74sY8eOlbffflu3wX5QQfrpp5/k1q1bug3R6/j776VSpUoleb/aO87l7VdYysn771eUtm0+ZQWRiCgclgs2+fPnl9SpU2u1xcfHRys3/v7+EhwcrOuPHTumFZfatWvr+sSJE0vx4sXlyJEjoZ9o9+7dq01MadKkEU9PT6latarEjRtX1q9fr590t2zZIvHjx5cKFSqIu7u7ZM6cWSpXrqyB5+LFi7J//36tzCDYJEiQQJ+nadOmuu+jR4+Kw+HQ10L0b+BvcN++HbJu/XHZfqmW7LjazLl8/HLLlUay6Uh2Wbp8vty86WfskYiITJbvPDx48GANN2nTptVPqBcuXJBYsWJp+DHhe1RrsFy6dElPHKlSpTLWinh4eGjIQdUnKChIzp49q49xc3MzthCt2CCwoFqDfSAIYTGlTJlSvL29tWJkhiyifwN/P0HBj0S800mS9E0lZcbmkiJji5dakjuXOCmriKdHMJujiIjCYelgg1CDfi/ouIsKDoJHQECABhUsJnyPkwUWszyPSowrhBJzHb7itiuEHCw4WWDBPl33Ya7H8z8LtkfoInqRkEjt7vyb8RJ3N+ff2ksvXs4HOxciov9YzJgxnygIWJVlg83QoUO1z8vkyZO1YgNoVkJnXvSpQSdiEzphxogRQ8NKwoQJNWCEHUmFDsl4LNaheen69evGmhAILAg0qNLEixdPm79cOwrjOVHtQdNXeL9YBCFUgpo3b67NVk2aNJEGDRroz4EqEFH4XrVZ0+EMRWwKJaLIhdHG6OfasGFDPZ/hvNa+ffunzq1WZMlgM2zYMB35hA6/xYoVM+4NqYigPwwqLjt37jTuFe1Tg8CB4JIuXToNN5s3bw6trqDfzMmTJ6VQoUIajtCP59y5cxp2ACEGv8QkSZLo/jEaC8EJ25g2bdqkwSZHjhz6OsLCuuTJk+voKlSaMMQcoaZZs2a6XyIioqgCo44x8Aajg3E+w3kNg3FQRLA6ywUbHMTvvvtOvv32Wx3ZhMoKFrMZCcHD19dXRyvt2bNH/vrrL+0MXKVKFQ0QqJwgYaLaM2/ePDl06JCOtMKQ7aJFi2q1BQEHfW4+++wzHSk1c+ZM+eOPP6RGjRoafBBsSpcurcFkyZIl+jwYUo7nSJYsmb6O8OCx6KtjLtgWnZRdm82IiIiszhycg/OYeU57VouF1Vgu2EyaNEnn6UClAwEDQQZz0axevVrXoyryzTffaDDBqKYOHTpI37595f333w894B07dtQmIVRPypQpo31vpk2bpv10IEWKFFoNwignhB2EqTZt2ki7du10PSoygwYNknLlysknn3wiFStW1EoNwpZrh+LwcMQUERHZUVQ5v1ku2OzevVv7s6CZCJUafEUz0jvvvKPrEV4yZsyoE/lhhBQqLpjTBunShMoJ2gb37dunzVBz586VTJkyGWtD9pE7d275+++/tf8LKjKo6uBxJlRavv76a93/+fPnNXAhVBEREZF1WS7YoFoS3hK2/IXb5rrwuK4P+1jTi7Z5mX0QERGRdVgu2BARERH9Www2REREZBsMNhQpMCcQRrK9ysKZdImI6HUx2FCEQq/5dev+kUmTx8u48aNk/IRfXmrBtpMnT5ANGzZwZBkREf1rDDYUoTArZefOn0uLFt2kzWejpPWnL7dg2+YtusiX3b+IEjNbEhGRNTHYUITChUhFHohnhk6SvMQySVVy5UstKYovFY80bcXheGDsg4iI6NUx2FCE0mHxzv+7e8YXH+/E4uPl/PoSi7dPEnFzftWHc2g9ERH9Sww2FCncJFjEEaSXa3yZBdsa3xEREf1rDDZERERkGww2REREZBsMNkRERGQbDDZERERkGww2REREZBsMNkRERGQbDDZERERkGww2REREZBsMNkRERGQbDDZERERkGww2REREZBsMNkRERGQbDDZERERkGww2REREZBsMNkRERGQbDDZERERkGww2REREZBuWDDY3b96UzZs3y7x582TBggVy7do1Y02IoKAg2b59u/z222/y559/ypUrV4w1j50+fVofO3v2bNm0aZM4HA5jTYhHjx7JP//8I7/++qssXLhQzp07Z6x57PDhwzJ37lx9nl27dhn3EhERkVVZMtjs2bNHhgwZIoMGDZKqVavKzp07jTUiAQEBsmTJEunQoYP8+OOPMnDgQN3u/PnzxhYiJ0+elB49esi3334rI0eO1G3nzJljrA0JNTNmzND7f/75ZxkwYID07dtXTp06ZWwhsmXLFvnyyy9l8ODBMmLECPn0009l7dq1GqqIiIjImiwZbLJlyyZ9+vTRakqcOHHE09PTWCNy7Ngx6dmzp1SsWFGWLVsmf/31l6xfv15++eUXuX//vm7z+eefa3iZMmWKLF++XENJmzZtQoPL7t27NbQg/KxcuVImTpwoly9flt69e+v6q1ev6j4yZMgg8+fP1yBVpkwZadu2rdy4cUO3ISIiIuuxZLBJnjy55M6dW1KmTGnc89jx48e1qapBgwYSI0YMSZEihZQqVUoOHDiggeT69eta4albt65kzJhRvLy89PuYMWPKhg0bJDAwULZu3aqBqXr16uLh4SHZs2fXyhAqRWjWwr7u3r0rlStXliRJkuhjW7ZsKRcuXNDnD9usRURERNZg6c7DCCGucBt9YWLFiiVp0qQx7hX9/t69expGLl68qNUa1/Wo+KRNm1ZDCZqS0P8G693c3IwtRAMS1iG8oFkrfvz4Ei9ePGNtyHP4+Pho1Sc4ONi4l4iIiKzE0sEmLASPhw8falBxbZ5CVQbrEDjQBwdQiXGFUGKuw1fcdoWQ4+7urqEICx6P2yZ8j23w/M+CbWLHjm3cIiIisg8UFVwLAlYVpYINAgwqKf7+/lqhMaFS4+3tretRZcGBxzau0HyFx2Jd3Lhx9bYrVIOwoIkKCwKMGYQA3yM8JUiQINxfLEINKj3okPzZZ5+F9utB3x80kREREUUV6Jrx1Vdfad9SnM9wXuvevbs8ePDA2MK6LB1szKqLWTnB10yZMmlo2b9/v94HBw8elIQJE+qSLl06DSYYno0gAggxJ06ckDfffFMrPXnz5pUzZ86EhiMEmn379mnwwf7feOMNfYzrMHL020ElB/1xzNfjCv1uEiVKJI0bN5ZPPvlEWrdurX8Q6KeD/RIREUUV6KOKvqw4j+F8hvNavXr1tIhgdZYMNggQ6OuCvjAIDJcuXdIFQSRLliySJ08eHZ6N9WvWrNFh2O+884529MVBr127tg7jXrFihe4HVRT0kSlevLiGksKFC2vlpWvXrlpNwXw5s2bNknfffVebqHLkyCEFChSQYcOG6Rw4eJ4vvvhCR0ahL0548DrRmRmPzZkzpy65cuXSoBUV/hCIiIhMaNnAh3zzfIYla9as4X6wtxpLvkJUT3x9faVIkSIaZj7++GP9ftSoUTpSCvPOoJpTrFgxadSokQaXDz74ILTCgxBSrVo1LZ8VLFhQzp49K5MnT9b2QUDIQRMRqjqo3qC8VqdOHd0PoEkLc+DgF/nhhx9qIELVBXPauHYoDgvhxqwSERER2UlUOb9ZMthgqDeGZKO5CaOcMHcNJsxr1aqVpkVUbKZOnaqzD5v3uwYOJE3MdbNu3TrZsWOH/P7775I/f35jbUiTVokSJXSOGqxHxadLly76OFPq1Kl1kkDMgIznwZw4mTNnjhIdp4iIiKIrSwYbVEzQ5IPqjOtXM3ggmKCCgvsx503YEU6A6kyyZMl0G/S9CRtIsA/0icF6bIe5asJCXx3sH89tdjwmIiIi67J+YxkRERHRS2KwISIiIttgsCEiIiLbYLAhIiIi22CwISIiIttgsCEiIiLbYLAhIiIi22CwISIiIttgsCEiIiLbYLAhIiIi22CwISIiIttgsCEiIiLbYLAhIiIi22CwISIiIttgsCEiIiLbYLAhIiIi22CwISIiIttgsCEiIiLbYLAhIiIi22CwISIiIttgsCEiIiLbYLAhIiIi22CwISIiIttgsCEiIiLbYLCh/5Sb8ZWIiCgyMNg8x71792TPnj2yZs0a2bZtm9y9e9dYQ/9W4KNbxnf0PEGPbovDEWzcovAEB96T4OAA4xY9iyP4kfNY8b3ruZz/1vBvjuyBweYZ7t+/L6NHj5ZWrVpJ27ZtpXHjxjJ8+HANO/TvXT/3q/EdPYuHc7l5fo44GAKfCZW/21eWS8C9k6wCPgeOzcP7Z+TWlaXOvytHyJ30lOCg+3LD+W+Ox8geGGyeYcWKFTJmzBipX7++bNiwQfr27StDhgyRf/75x/kpkZ+k/xWHQwKurjZu0LPgZPTgxgYJCnoQcgc9BW9cD2/tlsCHl/km9hw4NoEPr4q/3w4GwOdwBPnLw2treYxsgu8Jz/DHH39IwYIFpU6dOhIvXjypVauWlCpVSu9/+PChsRW9Mndv4xt6Hjd3L+M7ehY3N0/niYhvYS/i5ubGv6cXcR4jvjfZB98VwuFwOOT06dOSPn16iRMnjnGvSJEiReTYsWPOT9JBxj1Pc3eP3ocUP7++kbp5ON8sPPQTUOiCNw8353rX+4xFt8U65w27H0PzGOGHxckZP63rscBtB/7rjhP3k+tCjhEaq6LHcQr9GZ3HIuxx0r+lsH9jzkUf4TyuYPdjBObPGBL0njwWujiPkcN5rMIeP32U87jiuyeOtU2ZP5+7+V7j/N5c9O/luccI/1adMToa/D09T1T5+d2cJ3E2KoaB4FKmTBl59913pUuXLuLtHZLkhw0bJrNmzZLly5dL3Lhx9T4IDAyUKVOmSK9evWTZsmWSPHnyaNlchX/4V69elfoNPpA9l6tIwjS1nG8ieFN4/Cd2fX9PSZxrgHHL5OY8Xo/kxtnp4pthvUyYMFOSJEmiAdNucIxQ8Rsz9ifp9818SZD3B/H2SuBc8/jvxc3NW64d6C0JMrUSD59kznseHwd0KL5zdbWklOHy159LJVWqVLb9W8O/q3nz/5TWbfpK/HxTxMc7sfNIhPysOIn7nRglPgkKSqxERZzHJVDvD+EmD+6fknv7GsuiRX9IgQIFjPvtB39P+/fvl0qV3hOvLL9IzDjZnPc+/ntBqHlwc5f4X/9HEmX+VIJdjhOqXQ8DbsjNXQ3kl1F95P2q1cTT056VHZyQL1y4INWqVZKLbp9K3KRl9diEcJOgRzfl1tHhkiRX/yeOEaJNcPBDubarnXTr+Ja0bfu5xIgRw5bvTS+Cv7WjR486/9YqyYIFC6RkyZJ6nxUx2IQDh6RcuXJStGhR6dmzp8SKFUvv79evn6xdu1b+/PPPJyo5Dx48kKFDh+q2efPmFR8fn2j7h4+T9t59e5w/f3wRj6TOe5HwXY5F4EkRz4zGDRP+cThPWEGXxcP9ruTOnVfDpF2PIYLIuXNn5MqVa85j5DwWbjiZuPyseMMNPOE8dKmc3yNUhzkOwX7O5ZrkyZPH1m+y+LmuXL0iZ8+cdR6nDGGOhfPvKui88z7nv0N359+aSzB03um8+cC5nJWsWbNqU7KdYbTmoUOHnMchtXOJ7bzH9e/BeZyCbzvvci6eaZ1fXavNzuPkCHAex1OSLl1aSZo0mWVPVK8LP5e/v7/s3bvXeUiSOJeExhrAcXjkPA7nRLwyP32M8LcVeMx5fBJL2rTpxcPDI9q+v2PwzIEDB2T69OlSr149y/69MNg8Q9OmTfUkjZFQyZLhU7NIlSpVnH/YabVyEzNmTL0PHj16JOvXr9fAkzhx4mj7hw/4Q0cocXPHiSbY+Rb75HFwF0/nva6fiEK46RuIuziC3SUgIMD2x8/T01O8vDAGI/CpY4SbqHQ5JOipdSHHCW/Envr3affjhH9L3t5ezqPw6Mlj4fw25BO3828MxyDM+yuOk/MvUY+R3aunqEb4+Dg/CIQ9RqDHyfi3hRN2uMfJy/lv7tFzm9jtAMcBHzrFDe8/OFKPj1XIcfAIqdaEe4w8ne/zzneuQGcAisbwN3Ljxg35+OOP9YMVg00Us3DhQunUqZO0adNGh3r//fff0rJlS/n999+1mhO2rREnY6RZVHewjoeViIjsBB8S0EKBKig+dFgVg80z4Jc3YcIEmTp1qiZUfMJGFQdBJ3ZslHuJiIjIahhsngOT9J09e1Zu376tTU+ZMmUK7W9DRERE1sNgQ0RERLYRNQalExEREb0EBpvXhCGEuNQChpViQr927drJpUuXjLVk2rVrl/ZRypUrl2TMmFEvTUGPLVmyRIdPvvHGG5IhQwapVq2abN++3fYjel4V5iLp0aOHHqc0adJI4cKFZdy4cbyG23NcvHhRmjRpov/2MOcNPfb999/rqFeMZk2UKJF+37x5cw7+CAPdMr766iv9G0qdOrWULVtWLxBtVQw2rwHDvCdOnCg//PCDDB48WDsbHz58WFq3bs1/GGHcunVLT9jdunWTa9eu6bGjxzZt2qQn60mTJumIPLzB1q5dW86dO2dsQYCRGLjUCTr1r1y5Uj755BO9jttvv/1m++HK/wY+eM2fP1+PFSa9xOhNegyDRNB3cvfu3bJjxw7ZsmWLDBw40LLDmP8f8OEK70WYvwZTnWCCWryPx4+P+aMsCn1s6N9xnqwdzk+MDuc/BIfzl6/3rV692pEjRw6H8+SktykEjg8W5ydrR5w4cRzON1pjDYHzpBz6NwTOE5AjZcqUjrlz5+o6esz1OAUGBjoqVarkaN++vcPPz8+4lwDHadGiRY7333/fMX78eEe5cuUc27dvN9YS9O/f31GyZEl9L797967j4cOHxhoyjRo1ylGqVCmH80O7486dO3qc8P5kZazYvAaU5zDjJ8pyZsJPkSKFNrWg6YUew/ExF3oa5j5yPTZozkQFAiVyHrMn4XjcvHlTLl++rFfhR1XL19f3icucRHfO93Y5ePCgNtM1bNhQJ1NjRetpqACeOHFCrwNYokQJ+fzzz3UkLD2GCg0mpsXM+4UKFdLz3Y8//qjVQKtisHkNmN8GJyScfEyYdRdDwrGO6N9wfirSUi+ucZQvXz4GmzDQjIkTUPbs2aVmzZraH6lixYqWnjDsv3b9+nWZPHmy9ofAMcIMzPg74jF6Eq4JOG3aNJ2AddCgQdokhSCIJioKgev/zZw5U/+W5s6dK927d9dLCOHvCwHaihhsXgMm7cMv1vWTEG4HBwfzDYT+FfRF6tOnj/bVwqciu1/n6N/w8vKSkSNH6jGaMWOGvtni5ISTN4X0iUDnfPQ7atCggXYYPn78uF5TCscMf2MUonjx4vLWW29p/z9c3PHnn3+W06dPy+rVqy170v6v4TjkyJFDOnfurF9r1KihHaxxvSgGGxtCpQYVmjNnzhj3hHTW8/Pz06su09PM6gOrEE/D382AAQNkzZo12okYnYkpfKiKooN11apVpVatWrJo0SI5f/68sTZ6Q0ULf0t4b6pTp45e465r1646iqVt27aybt06Y0sKC7PKJ0yYUK5cuWLcQylTptQRv67wbw9/Y1bFYPMacGVlXAF89uzZ+mkIoWbr1q3aPwKfBOgxJPvAwMDQURl488VtfLok0ZFiGI2BUDNmzBjJnTu3sYZcYVg3hnzj7wZ/Uzhux44d06vt40ROohd6rF+/vl6YFyN99u3bJ+PHj9f+Eb/++qsGHQqBD6VodsLfEpqAN2zYoM142bJl44cvQ/ny5bWKhX9neM9G/zaEYzSVW5VHH9S96V9Bc1OCBAlk7Nix+svGvCNoi3znnXd03gh6DJ+AMDQebxyLFy/WUIhOenhDwXwk0R1CDdr40V8EJyZ0Pt+5c6d+zw7Ej+EkjfZ9VGfQH2LOnDk6VB7DvjGnDZuAQ+A4oKqFS8HgbwgfttAJFP1t8AmcQnTp0kVP2OhojbmkMI0AmqSaNWvGf3OGLFmyaNPc5s2b9YME+iPhe0QHvHdb8Tgx2LwGdBxGcwE6VS1btkxOnTqlJyZcFRz9AOgxjFxBv4gjR45I3rx5tUMaRiPg2OF2dIdPQCiD47hs27ZNgw0WzLGBT49hryYfXaEfDebTwBstRiTimH3xxRdSuXJlhprnQEUZFQlUmDERHYXA+xHmrkFlC1VkTJKJZjuGmscQjNHJGv201q5dq8cGHYjRKmHV48RrRREREZFt8GMgERER2QaDDREREdkGgw0RERHZBoMNERER2QaDDREREdkGgw0RERHZBoMNERER2QaDDREREdkGgw0RWR5mqW7cuLH89NNPxj1EROFjsCEiy8PF93CdGlwW4HUEBQUZ3xGRXTHYEJFl4KrdM2bM0CsHJ0+eXLJnzy4NGzaUwYMHy9KlS6V///564dm+fftq2MFFMHHRWVxzLHPmzNKuXTu93hbgajHffPONXucG1ynLmDGjlC1bVu8nIvvitaKIyDJwxXdcFHXYsGFSvnx5vYr3hQsX9GKz7du314s44iKFuOAlLoCJYIOL9OExuIJ8mzZtpFSpUtKvXz9dj2v8Dh8+XGrXri0dO3bUbXFhUSKyL1ZsiMgyrl+/Lp6enlK4cGGJGzeu5M+fX6pXr65Xy48RI4aGlXjx4ulXqFGjhpQuXVpixowpadOmlY8//lhWrVolDx480PX43IZtUbHJkSMHQw1RNMBgQ0SWkSdPHqlcubK899570rp1axk7dqxWbcKD/jJ///23NGrUSJubfH19pXfv3nLkyBFt0gI3NzdJly6dBiMiih4YbIjIMtDENHnyZFmwYIH2s5k+fbpWbC5duqTrXJ06dUq6desmqVKlktmzZ8u+ffu0Lw4qNK7BBtUcIoo+GGyIyDLu3bunfWVy5swpnTp1kl9++UWbp3bt2qVNUXfv3g3t/Itgg+BStWpVyZ07t96/fft2bYbC/SZ2IySKXhhsiMgy9u7dqyOfxowZI1OmTJFRo0bpaCd0CE6fPr38888/Wp05ePCgdihOkyaNTJgwQRfMcbN161YNR2aYwcipgIAA/Z6IogePPhg2QERkAWhC2rlzp6xdu1a2bdumQ7579uwp+fLl0xBz+PBhmTdvnnYgxqiprFmzyp49e2TlypWSMGFC7TyMfaCKgyYo9M/BSChs61rFISL74nBvIiIisg02RREREZFtMNgQERGRbTDYEBERkW0w2BAREZFtMNgQERGRbTDYEBERkW0w2BAREZFtMNgQERGRbTDYEBERkW0w2BAREZFtMNgQERGRbTDYEBERkU2I/A+90H1Twgp88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Slide Number Placeholder 3"/>
          <p:cNvSpPr>
            <a:spLocks noGrp="1"/>
          </p:cNvSpPr>
          <p:nvPr>
            <p:ph type="sldNum" sz="quarter" idx="4"/>
          </p:nvPr>
        </p:nvSpPr>
        <p:spPr/>
        <p:txBody>
          <a:bodyPr/>
          <a:lstStyle/>
          <a:p>
            <a:fld id="{D10464BB-F614-49C6-BB06-915141C3D74F}" type="slidenum">
              <a:rPr lang="en-US" smtClean="0"/>
              <a:pPr/>
              <a:t>3</a:t>
            </a:fld>
            <a:r>
              <a:rPr lang="en-US" smtClean="0"/>
              <a:t>/11</a:t>
            </a:r>
            <a:endParaRPr lang="en-US" dirty="0"/>
          </a:p>
        </p:txBody>
      </p:sp>
      <p:pic>
        <p:nvPicPr>
          <p:cNvPr id="5" name="Picture 4"/>
          <p:cNvPicPr>
            <a:picLocks noChangeAspect="1"/>
          </p:cNvPicPr>
          <p:nvPr/>
        </p:nvPicPr>
        <p:blipFill>
          <a:blip r:embed="rId3"/>
          <a:stretch>
            <a:fillRect/>
          </a:stretch>
        </p:blipFill>
        <p:spPr>
          <a:xfrm>
            <a:off x="6998775" y="2971800"/>
            <a:ext cx="1421324" cy="1959704"/>
          </a:xfrm>
          <a:prstGeom prst="rect">
            <a:avLst/>
          </a:prstGeom>
        </p:spPr>
      </p:pic>
      <p:pic>
        <p:nvPicPr>
          <p:cNvPr id="7" name="Picture 6"/>
          <p:cNvPicPr>
            <a:picLocks noChangeAspect="1"/>
          </p:cNvPicPr>
          <p:nvPr/>
        </p:nvPicPr>
        <p:blipFill>
          <a:blip r:embed="rId4"/>
          <a:stretch>
            <a:fillRect/>
          </a:stretch>
        </p:blipFill>
        <p:spPr>
          <a:xfrm>
            <a:off x="6427275" y="1752600"/>
            <a:ext cx="2564325" cy="1094712"/>
          </a:xfrm>
          <a:prstGeom prst="rect">
            <a:avLst/>
          </a:prstGeom>
        </p:spPr>
      </p:pic>
    </p:spTree>
    <p:extLst>
      <p:ext uri="{BB962C8B-B14F-4D97-AF65-F5344CB8AC3E}">
        <p14:creationId xmlns:p14="http://schemas.microsoft.com/office/powerpoint/2010/main" val="229020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3358"/>
            <a:ext cx="8839200" cy="750888"/>
          </a:xfrm>
        </p:spPr>
        <p:txBody>
          <a:bodyPr/>
          <a:lstStyle/>
          <a:p>
            <a:r>
              <a:rPr lang="en-US" b="1" dirty="0" smtClean="0">
                <a:latin typeface="Microsoft YaHei UI" panose="020B0503020204020204" pitchFamily="34" charset="-122"/>
                <a:ea typeface="Microsoft YaHei UI" panose="020B0503020204020204" pitchFamily="34" charset="-122"/>
              </a:rPr>
              <a:t>Data Pre-processing</a:t>
            </a:r>
            <a:endParaRPr lang="en-US" b="1" dirty="0">
              <a:latin typeface="Microsoft YaHei UI" panose="020B0503020204020204" pitchFamily="34" charset="-122"/>
              <a:ea typeface="Microsoft YaHei UI" panose="020B0503020204020204" pitchFamily="34" charset="-122"/>
            </a:endParaRPr>
          </a:p>
        </p:txBody>
      </p:sp>
      <p:sp>
        <p:nvSpPr>
          <p:cNvPr id="3" name="Content Placeholder 2"/>
          <p:cNvSpPr>
            <a:spLocks noGrp="1"/>
          </p:cNvSpPr>
          <p:nvPr>
            <p:ph idx="1"/>
          </p:nvPr>
        </p:nvSpPr>
        <p:spPr/>
        <p:txBody>
          <a:bodyPr/>
          <a:lstStyle/>
          <a:p>
            <a:r>
              <a:rPr lang="en-US" altLang="zh-CN" dirty="0" smtClean="0">
                <a:latin typeface="Microsoft YaHei UI" panose="020B0503020204020204" pitchFamily="34" charset="-122"/>
                <a:ea typeface="Microsoft YaHei UI" panose="020B0503020204020204" pitchFamily="34" charset="-122"/>
              </a:rPr>
              <a:t>Log spectrograms</a:t>
            </a:r>
          </a:p>
          <a:p>
            <a:pPr lvl="1"/>
            <a:r>
              <a:rPr lang="en-US" altLang="zh-CN" dirty="0" smtClean="0">
                <a:latin typeface="Microsoft YaHei UI" panose="020B0503020204020204" pitchFamily="34" charset="-122"/>
                <a:ea typeface="Microsoft YaHei UI" panose="020B0503020204020204" pitchFamily="34" charset="-122"/>
              </a:rPr>
              <a:t>Convert</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Monaca" panose="020B0503020204020204" pitchFamily="34" charset="-122"/>
                <a:ea typeface="Microsoft YaHei Monaca" panose="020B0503020204020204" pitchFamily="34" charset="-122"/>
              </a:rPr>
              <a:t>.wav</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data</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from</a:t>
            </a:r>
            <a:r>
              <a:rPr lang="zh-CN" altLang="en-US" dirty="0">
                <a:latin typeface="Microsoft YaHei UI" panose="020B0503020204020204" pitchFamily="34" charset="-122"/>
                <a:ea typeface="Microsoft YaHei UI" panose="020B0503020204020204" pitchFamily="34" charset="-122"/>
              </a:rPr>
              <a:t> </a:t>
            </a:r>
            <a:r>
              <a:rPr lang="en-US" dirty="0">
                <a:latin typeface="Microsoft YaHei UI" panose="020B0503020204020204" pitchFamily="34" charset="-122"/>
                <a:ea typeface="Microsoft YaHei UI" panose="020B0503020204020204" pitchFamily="34" charset="-122"/>
              </a:rPr>
              <a:t>time </a:t>
            </a:r>
            <a:r>
              <a:rPr lang="en-US" dirty="0" smtClean="0">
                <a:latin typeface="Microsoft YaHei UI" panose="020B0503020204020204" pitchFamily="34" charset="-122"/>
                <a:ea typeface="Microsoft YaHei UI" panose="020B0503020204020204" pitchFamily="34" charset="-122"/>
              </a:rPr>
              <a:t>domain into </a:t>
            </a:r>
            <a:r>
              <a:rPr lang="en-US" dirty="0">
                <a:latin typeface="Microsoft YaHei UI" panose="020B0503020204020204" pitchFamily="34" charset="-122"/>
                <a:ea typeface="Microsoft YaHei UI" panose="020B0503020204020204" pitchFamily="34" charset="-122"/>
              </a:rPr>
              <a:t>frequency </a:t>
            </a:r>
            <a:r>
              <a:rPr lang="en-US" dirty="0" smtClean="0">
                <a:latin typeface="Microsoft YaHei UI" panose="020B0503020204020204" pitchFamily="34" charset="-122"/>
                <a:ea typeface="Microsoft YaHei UI" panose="020B0503020204020204" pitchFamily="34" charset="-122"/>
              </a:rPr>
              <a:t>domain.</a:t>
            </a:r>
            <a:endParaRPr lang="en-US" altLang="zh-CN" dirty="0" smtClean="0">
              <a:latin typeface="Microsoft YaHei UI" panose="020B0503020204020204" pitchFamily="34" charset="-122"/>
              <a:ea typeface="Microsoft YaHei UI" panose="020B0503020204020204" pitchFamily="34" charset="-122"/>
            </a:endParaRPr>
          </a:p>
          <a:p>
            <a:pPr lvl="1"/>
            <a:r>
              <a:rPr lang="en-US" dirty="0" smtClean="0">
                <a:latin typeface="Microsoft YaHei UI" panose="020B0503020204020204" pitchFamily="34" charset="-122"/>
                <a:ea typeface="Microsoft YaHei UI" panose="020B0503020204020204" pitchFamily="34" charset="-122"/>
              </a:rPr>
              <a:t>Import SciPy </a:t>
            </a:r>
            <a:r>
              <a:rPr lang="en-US" dirty="0" smtClean="0">
                <a:latin typeface="Microsoft YaHei Monaca" panose="020B0503020204020204" pitchFamily="34" charset="-122"/>
                <a:ea typeface="Microsoft YaHei Monaca" panose="020B0503020204020204" pitchFamily="34" charset="-122"/>
              </a:rPr>
              <a:t>signal</a:t>
            </a:r>
            <a:r>
              <a:rPr lang="en-US" dirty="0" smtClean="0">
                <a:latin typeface="Microsoft YaHei UI" panose="020B0503020204020204" pitchFamily="34" charset="-122"/>
                <a:ea typeface="Microsoft YaHei UI" panose="020B0503020204020204" pitchFamily="34" charset="-122"/>
              </a:rPr>
              <a:t> package, and use function </a:t>
            </a:r>
            <a:r>
              <a:rPr lang="en-US" dirty="0" smtClean="0">
                <a:latin typeface="Microsoft YaHei Monaca" panose="020B0503020204020204" pitchFamily="34" charset="-122"/>
                <a:ea typeface="Microsoft YaHei Monaca" panose="020B0503020204020204" pitchFamily="34" charset="-122"/>
              </a:rPr>
              <a:t>spectrogram</a:t>
            </a:r>
            <a:r>
              <a:rPr lang="en-US" dirty="0" smtClean="0">
                <a:latin typeface="Microsoft YaHei UI" panose="020B0503020204020204" pitchFamily="34" charset="-122"/>
                <a:ea typeface="Microsoft YaHei UI" panose="020B0503020204020204" pitchFamily="34" charset="-122"/>
              </a:rPr>
              <a:t>.</a:t>
            </a:r>
          </a:p>
          <a:p>
            <a:pPr lvl="1"/>
            <a:endParaRPr lang="en-US" dirty="0">
              <a:latin typeface="Microsoft YaHei UI" panose="020B0503020204020204" pitchFamily="34" charset="-122"/>
              <a:ea typeface="Microsoft YaHei UI" panose="020B0503020204020204" pitchFamily="34" charset="-122"/>
            </a:endParaRPr>
          </a:p>
          <a:p>
            <a:pPr lvl="1"/>
            <a:endParaRPr lang="en-US" dirty="0" smtClean="0">
              <a:latin typeface="Microsoft YaHei UI" panose="020B0503020204020204" pitchFamily="34" charset="-122"/>
              <a:ea typeface="Microsoft YaHei UI" panose="020B0503020204020204" pitchFamily="34" charset="-122"/>
            </a:endParaRPr>
          </a:p>
          <a:p>
            <a:pPr lvl="1"/>
            <a:endParaRPr lang="en-US" dirty="0">
              <a:latin typeface="Microsoft YaHei UI" panose="020B0503020204020204" pitchFamily="34" charset="-122"/>
              <a:ea typeface="Microsoft YaHei UI" panose="020B0503020204020204" pitchFamily="34" charset="-122"/>
            </a:endParaRPr>
          </a:p>
          <a:p>
            <a:pPr lvl="1"/>
            <a:endParaRPr lang="en-US" dirty="0" smtClean="0">
              <a:latin typeface="Microsoft YaHei UI" panose="020B0503020204020204" pitchFamily="34" charset="-122"/>
              <a:ea typeface="Microsoft YaHei UI" panose="020B0503020204020204" pitchFamily="34" charset="-122"/>
            </a:endParaRPr>
          </a:p>
          <a:p>
            <a:pPr lvl="1"/>
            <a:endParaRPr lang="en-US" dirty="0" smtClean="0">
              <a:latin typeface="Microsoft YaHei UI" panose="020B0503020204020204" pitchFamily="34" charset="-122"/>
              <a:ea typeface="Microsoft YaHei UI" panose="020B0503020204020204" pitchFamily="34" charset="-122"/>
            </a:endParaRPr>
          </a:p>
          <a:p>
            <a:pPr lvl="1"/>
            <a:endParaRPr lang="en-US" dirty="0">
              <a:latin typeface="Microsoft YaHei UI" panose="020B0503020204020204" pitchFamily="34" charset="-122"/>
              <a:ea typeface="Microsoft YaHei UI" panose="020B0503020204020204" pitchFamily="34" charset="-122"/>
            </a:endParaRPr>
          </a:p>
          <a:p>
            <a:pPr lvl="1"/>
            <a:endParaRPr lang="en-US" dirty="0" smtClean="0">
              <a:latin typeface="Microsoft YaHei UI" panose="020B0503020204020204" pitchFamily="34" charset="-122"/>
              <a:ea typeface="Microsoft YaHei UI" panose="020B0503020204020204" pitchFamily="34" charset="-122"/>
            </a:endParaRPr>
          </a:p>
          <a:p>
            <a:pPr lvl="1"/>
            <a:endParaRPr lang="en-US" dirty="0">
              <a:latin typeface="Microsoft YaHei UI" panose="020B0503020204020204" pitchFamily="34" charset="-122"/>
              <a:ea typeface="Microsoft YaHei UI" panose="020B0503020204020204" pitchFamily="34" charset="-122"/>
            </a:endParaRPr>
          </a:p>
          <a:p>
            <a:pPr lvl="1"/>
            <a:endParaRPr lang="en-US" dirty="0">
              <a:latin typeface="Microsoft YaHei UI" panose="020B0503020204020204" pitchFamily="34" charset="-122"/>
              <a:ea typeface="Microsoft YaHei UI" panose="020B0503020204020204" pitchFamily="34" charset="-122"/>
            </a:endParaRPr>
          </a:p>
          <a:p>
            <a:r>
              <a:rPr lang="en-US" dirty="0" smtClean="0">
                <a:latin typeface="Microsoft YaHei UI" panose="020B0503020204020204" pitchFamily="34" charset="-122"/>
                <a:ea typeface="Microsoft YaHei UI" panose="020B0503020204020204" pitchFamily="34" charset="-122"/>
              </a:rPr>
              <a:t>Image reshape</a:t>
            </a:r>
            <a:endParaRPr lang="en-US" dirty="0">
              <a:latin typeface="Microsoft YaHei UI" panose="020B0503020204020204" pitchFamily="34" charset="-122"/>
              <a:ea typeface="Microsoft YaHei UI" panose="020B0503020204020204" pitchFamily="34" charset="-122"/>
            </a:endParaRPr>
          </a:p>
          <a:p>
            <a:pPr lvl="1"/>
            <a:r>
              <a:rPr lang="en-US" altLang="zh-CN" dirty="0">
                <a:latin typeface="Microsoft YaHei UI" panose="020B0503020204020204" pitchFamily="34" charset="-122"/>
                <a:ea typeface="Microsoft YaHei UI" panose="020B0503020204020204" pitchFamily="34" charset="-122"/>
              </a:rPr>
              <a:t>padding</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0 for</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short</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audio</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files</a:t>
            </a:r>
          </a:p>
          <a:p>
            <a:pPr lvl="1"/>
            <a:r>
              <a:rPr lang="en-US" altLang="zh-CN" dirty="0">
                <a:latin typeface="Microsoft YaHei UI" panose="020B0503020204020204" pitchFamily="34" charset="-122"/>
                <a:ea typeface="Microsoft YaHei UI" panose="020B0503020204020204" pitchFamily="34" charset="-122"/>
              </a:rPr>
              <a:t>i</a:t>
            </a:r>
            <a:r>
              <a:rPr lang="en-US" altLang="zh-CN" dirty="0" smtClean="0">
                <a:latin typeface="Microsoft YaHei UI" panose="020B0503020204020204" pitchFamily="34" charset="-122"/>
                <a:ea typeface="Microsoft YaHei UI" panose="020B0503020204020204" pitchFamily="34" charset="-122"/>
              </a:rPr>
              <a:t>ntercepting</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for</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long</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audio</a:t>
            </a:r>
            <a:r>
              <a:rPr lang="zh-CN"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files</a:t>
            </a:r>
          </a:p>
          <a:p>
            <a:pPr lvl="1"/>
            <a:r>
              <a:rPr lang="en-US" dirty="0">
                <a:latin typeface="Microsoft YaHei UI" panose="020B0503020204020204" pitchFamily="34" charset="-122"/>
                <a:ea typeface="Microsoft YaHei UI" panose="020B0503020204020204" pitchFamily="34" charset="-122"/>
              </a:rPr>
              <a:t>i</a:t>
            </a:r>
            <a:r>
              <a:rPr lang="en-US" dirty="0" smtClean="0">
                <a:latin typeface="Microsoft YaHei UI" panose="020B0503020204020204" pitchFamily="34" charset="-122"/>
                <a:ea typeface="Microsoft YaHei UI" panose="020B0503020204020204" pitchFamily="34" charset="-122"/>
              </a:rPr>
              <a:t>mage size (1</a:t>
            </a:r>
            <a:r>
              <a:rPr lang="en-US" altLang="zh-CN" dirty="0" smtClean="0">
                <a:latin typeface="Microsoft YaHei UI" panose="020B0503020204020204" pitchFamily="34" charset="-122"/>
                <a:ea typeface="Microsoft YaHei UI" panose="020B0503020204020204" pitchFamily="34" charset="-122"/>
              </a:rPr>
              <a:t>×99×161), grayscale images</a:t>
            </a:r>
            <a:endParaRPr lang="en-US" dirty="0">
              <a:latin typeface="Microsoft YaHei UI" panose="020B0503020204020204" pitchFamily="34" charset="-122"/>
              <a:ea typeface="Microsoft YaHei UI" panose="020B0503020204020204" pitchFamily="34" charset="-122"/>
            </a:endParaRPr>
          </a:p>
        </p:txBody>
      </p:sp>
      <p:sp>
        <p:nvSpPr>
          <p:cNvPr id="6" name="AutoShape 2" descr="data:image/png;base64,iVBORw0KGgoAAAANSUhEUgAAAjYAAAF5CAYAAACMUGARAAAAAXNSR0IArs4c6QAAAARnQU1BAACxjwv8YQUAAAAJcEhZcwAADsMAAA7DAcdvqGQAAFOuSURBVHhe7d0FgBR1Gwbw95ru7pIOyaNBkRBEQEqkpSQUpERKSkFQQBGR7hBFlJQu6e7uzqM5jrvbb5/3Zo7lOEru/Obmnt/3jXe7Mzu7N3fsPPv+Y9wcTkJERERkA+7GVyIiIqIoj8GGiIiIbIPBhoiIiGyDwYaIiIhsg8GGiIiIbIPBhoiIiGyDwYaIiIhsg8GGiIiIbIPBhoiIiGyDwYaIiIhsg8GGiIiIbIPBhoiIiGyDwYaI/hMDBgyQL7/8Ui5fvqy39+zZIx988IHs3LlTIutavIGBgTJo0CBp3769PgeW1atXS+3atWXbtm3GVpFjw4YNUrNmTf35iOi/w2BDFA1s375d5s2bJ48ePTLu+e9t3bpVT/b37t3T25cuXZI///xTLly4oLdfxokTJ+Svv/6SO3fuGPc8X1BQkKxdu1YWL15s3CNy/vx5vX3lyhXjntdz7tw5+eOPP576Oc6cOSNz587Vn5OI/jsMNkTRwG+//SZ9+vSR+/fvG/f897y9vXVxc3PT28WKFZNNmzZJyZIlQ+97EWzfq1ev0KrPi+D5fvjhB5kzZ07oc3h4eEiMGDHE3T1i3v52794t3bt31wqUq4oVK+rrLV68uHEPEf0XGGyIogEEmqtXr0qsWLGMe17f6zYfxY0bV4oUKSLx48c37nmx4OBguXbtmgaTl4Ew88Ybb0iePHmMex6LqGCD50BVJuz+EiZM+Mo/HxG9PgYbIhs4fPiwtGrVSrJmzSrZs2eXd999N7T5Bf1apk2bpiff9OnTS5o0aeSdd97RdTdv3pS+fftK2bJlNQC8+eab0rt37yeaTwICAqR69erSo0cPrXxUq1ZN94FmJQSN8ODxrVu31tdTuHBhmT59urHmMVQz8Hz//PNPaEjCz9GoUSMNIngsXufYsWN1HapOn332mQa0QoUKSerUqaV58+Zy48YNmThxouTKlUv7s3zxxRf6fdOmTTXQdejQQfvyuAYxT09PbYrq16+f5MiRQ3/+RYsWPfHz4LjhZ71+/bpxj4i/v7+0a9dO++hgf3///be+3rt378pHH32kr6lx48ba3LVq1SrJly+fHidX+F2UK1dOMmfOLG+99ZZMmjTpideGJjtUs3788Uc93vhZcufOLUOHDpVbt24ZWxHRszDYEEVxhw4dkpYtW8qaNWukSZMmemKNGTOmNpHghIuTc968ebVCgpN8t27d5OOPP9bHnj59WkMBKgvYBwLDyJEjNUAg9ABOuggTM2bM0HCTIUMGDQ2JEycOtwnp4sWLGjgQRHACRzhBsFm2bJm+LvMxCAmnTp2SBw8e6H04aaOzLfoDITi0aNFCgwLCA14DQlD58uW16oT9I3ggsCRIkED8/Pz0eevVqyfHjx+X+vXraxMQqihotkLQMKEpClWf4cOHa/8bbIs+Ow0aNNBwY8I26D+DfjomvA7sz+xPgxD53nvvaZMXXguOT61atfTYYJ/mz2caOHCgHltUnHAM48WLpx2b0UxohpuHDx/KsWPH9PcwYsQIfV0ZM2bUfc+fP/+J10NE4XD+YyKiKMx5MnakTJnS4QwojoCAAF3u37/vcAYHR3BwsMN5InS0atXKkTZtWofzpOx49OiRIzAwUB+L752hwOE8merj8JhJkyY50qdP75g2bZpug/tKly7tcIYPx4IFC/Q2tsd+w8J+Z86c6XCGD8dPP/0Uuu26desciRIlcjhDgOPEiRO67erVqx0JEyZ0OAOP3l66dKnDeaJ3rF+/PvTncIYCx71793Q9fpbRo0frz7p3794nfo7vv//eETt2bIcz2DicASf08Xjujz76yFG0aFF9PBZn4NKfpXLlyg5nmNLtTp486fD19XU4g5PDGUZ0n85g5XAGPT1mJhzXOnXqOEqWLBm6v9mzZ+vPMWfOnCde09y5cx3O0OVYsWKF3naGK/0dOIOP4/r16/q8+NqwYUNHmjRpHIcPH9bt8PM7A5mjRIkSeh+2w/OWKVPGUaVKFcfZs2d1OyIKHys2RFEcPv1jtBM6r5qf5nGfj4+PVkJQtTD7f6AJBguqFubtOHHiaBMMKguomiRJkkT7hRw8eFC3AefJVZtH0ESE/aJCEbZPCaBKgcoMmrycJ+zQbVEJwmOxn2dB9QJWrlypw7Sd70/6WLNfEH4W19ft+nMAKh2oViVPnly8vLx0CQ+OER5boUIFfU5shyoUqks4hq8ySsv1NeFr2NfkyhlwtFnr008/1f43eF5n2AttXsN6/MxYnCFNq2hoHsR2qHShSQrboXmNiJ6NwYYoisufP7/2rxk/frz2xWjWrJk2qSBk4CT5POif0r9/fz1potknS5Ys2gx04MCBJ0IIgg/Wv6jTLgIWmn3Q7IXFhMehyQj7CQ9ep6+vrzYlff/995IpUyZtgpk1a1bo8PAXQchIlSqVfn0ePBfCUtq0aY17QuA2nutln+9VITAhsOEYu77GFClSaABEsxeYry9ZsmR624Sw6e/v/38dsk8UFTDYEEVxCAyY/A6dTj/88EPtc4N+NV9//bXcvn3b2OppOEliKPS3336rj8P8MOinM2bMGO3TEfYEipNveFWasLBNeIHqRSELfvnlF30NqGKgcy/62SDs4LU+D/b9rCpSeLB92JCFSg4Chxk6nrWv51Wdnsfcn1lVM+G1YDHX43u8hvCeH+uI6Ple7l2AiCwPo4gQcLZs2aLNQFOnTtVJ4gAnSZzIXU+WCAto9kETDELQ22+/rdUfVGYQiMI7sb4Iwg9G+6AS5DrXDKpHCCrPaqYB86SNjs7oGIwZgtHZdt26dboAXpN54v+3sA9UZY4ePRr6nPiKDruoiphNYmgmQgdq1yCCUIPtXI8NXsvLBA4cFzQr7dq1y7gnBPaH/aKSQ0Svj8GGKIpDYEC1BkOs0UcGX3GiRSXHDBLo04F1GDmEkIF+GliH+9HvA81HWH/kyBH5/fff9b5/E2zQNwQT0+E1YEQPwg1GFy1dulT279+vVZXwQgnuwwgi9OvBY/Ba8BX3o9+K2c8G+0cgQ7MOfo4XVXLCg58LIQ+jrTC8HCOqMPQct4sWLarBDtAnCMdr8+bNoUENMwzjMa7HBq8J/Xswwgyv+1mvCUPK0dw1bNiw0OfF18GDB2ufJATL1wlsRBSCwYYoikM1o1KlSjq/yldffaXzxyxfvlybl8yTdOnSpbUCgeHemLtl9OjR2iEV/WkwPBoVHszo+/nnn2ulJF26dE+coFFRMDv0Pg/CEoZZY8jzqFGjdAh5586ddUg5qjkIAGYTEL663kYT1Pvvv6+da3v27KmPGzJkiA6nRv8bQN8bvDZc/wnz72BIOZrM8Lqwr/BeH9a7Nqvh5wBsi6YuVIfQnwc/L44h+ukAmvPwvG3atJEuXbpI165ddYg4KkquxwZhJVu2bHpMMWzb7BeEkOL68+H4Yz843hiWj2H36A+FDssY8o25gQDb43iHbbLC68b9L/odEEV3Hs5/iH2M74koCjKbT1DFwLWUMMoJ4QahAt8DmkHQmRcnVVQJULFBqEFn46RJk2pzCB6PqgFOsjiB4mSNkTk4ke7bt09vo6Lxog7ECEyYeA4ndjT34ESN14ORR6giIWThdaG5C1WaypUrS8qUKXU0FvZ99uxZOXnypFZqEDhwuQLzOdGhFiOFUEXBz4FKDl4Tmoywvxo1auhzmPDa8TPjPkxaCObIIgQnPO/69et1Phr0NcLlHUxoNsLPb1aycJxQXUG1BpUuhEn8jPgena/R7IfjhACHUWAIJqj44HnxPICmPjwXKmR4XQhp+Pkwl45ZrcHcQ9hXiRIldL/m/bgPwRHzArn+jET0JDfnP3zLxX+8seFNC//A8WaMNwLzkyfgDQNvIHhTNN988KboCvtAWRtvYPgkVLBgwdA3CMAnOEwEhjcevMniDcT8pGbCmz1eB54PnSnDm5adiIiIrMNywQafSlCGRjBBoMCnI4SKb775Rj/14JMkOjziNsIJbuPTYceOHUODCdq6UVbHp0WEGXxiRNkX08IDHvfrr79qWRlt/ijx4pMUZvbEJyhA6MFz4PXgkyMCFG5jLo/ndYAkIiKi/x/L9bGZMGGCTgWPDnZLlizR8jCuJTNz5kxdjxIuysEIOxieirk7FixYoB0ezXZ0rEe1BcFl4cKFGnw6deqkHQABZW70RUDQwXOgvR4jFdDZEdA+jvZ7BKspU6bo82DSLzwGHRaJiIjImizZeRht9Gh6Mr+iHd0cgmk2QaFrENrbcf2YKlWqaMdD9BFAeEHQQZBBxz+0f2MCMoQejHpAdQYzfKIShLZtNHWhXwE68WHGVIww2bZtm1Z90JEQF8jD82DSMIQfzBFiwdY7IiIicrJcsDEvxIeOjQgsuGIuOunhNkIJZucMO2uoOWMo+uSgzwxCjOt6NCXhNjpWogqD0IJ+N65DNtHMhXV4PAKS63wWgO3RKRChyhzlQERERNZiuT42aELC9PAYxYHmJvSTQZj4+eefdTQEmotwmX/XSa5wFdw///xTL+uPUIPhoajaFChQwNhCdBIyDENF/x0M70TH4sWLFxtrRbdHH5tx48bpdPJ4Dgw1RcgyoXqEfjYYqeHazwaHEHNS4HWinw/74BARkd3g/Io5qjCgx5xbyoosF2wwfTqGMqI/C0Y64SBi/ggM90T/G8yHgT406NxrHljcRlMUmotQnSlTpozOb4EgY0JAqVu3rg5lxeysaHbauHGjsVY0GCHY4HEIPdgXFnQWBnRSRsdiTPmOuTZcqz2Y02Ly5Mnap8dih9Ny8DvjRfxeDM2wrnOg0NNQQUWV1ZyXJrrCBylMEuhw+ItDwv69OMRNPMTNzUOCHbgUxJMTALrhf24x5MEDfz2O0fX9C4NMcI7BhWDp2XCcsKBfatWqVfV7K7JcsEESxIRYuFaMCR150cl3w4YNOnkYJrdCZ2GzmtK0aVMNHqjYoE8NhmVjIjJUfhBAMA8Fqj8YCYXKzZw5c3Q9qkE40eLNEZ2U58+fL6tWrdIh3ghYmM4dk3QBZnbFjKp4DXiNrvDcCDzos4MFrwH7pCfhTw2dvTEpGgPgs+ENFpO94W8Pf0s8Vk/DaEb8O8bcOpiqwRw4EN3gxIIRpPhw55b4Q/HwwcjQx38vDgSa+6cl+N5x8UpWXiTY9TpXbhIUeFeCL0+Uho1qS6GCRZ74wBZd4BiiGwM+1KIrBN7P6Wn420A3DYQaDKjB/FMMNi8JnXgRItD0lC9fPr3uDSb3Qh8bXM8G/4gRWFCZQRMU+ss0atRIm5gaN26sn17Q1ISmJVRQMAEZKjEIJNgvPtmgyQiTZlWoUEErQ5i5FY+vWbOmdkrGHzb2hWoR3jBw9V2EKcx3g1FS6H/jCp90pk2bJr1799bnwfY8GT0NxwQz3OJY0bPhDQT/DjBDsDmxGz0JxwgfeFCdxRKd/71hQEWJ4mUkVp4FEituDuPeEIgpd/22yZ0rSyV1tu7iWtvCKck/wE+ubHhLpk75Rj6oUVuntYiOMOjEnCGb793hQ4jBh35MHLlo0SJtzbBqsMEv0VIuXrzo+OSTTxx58uRxpE+f3vHmm286OnXq5PDz89P1zhDh2LZtm8MZTBxp0qRxZMiQwfHdd9+Frgd87/wjdTg/zTlSp07tcL7xOTZt2mSsDdnHihUrHL6+vroe2zmDjePmzZvGFg6HM/w4mjdvrvtPmzatw5lOHQcPHnQEBQUZWzzm/LTomDRpkiNdunSOy5cvG/dSeD788EPjO3qepk2bOpyfjoxbFB7nhxDHmjVrjFvR1969ex0xY8R1JC22w5Ghwv0nlszOJWmh1Q6ftN0cWSrce2JdRueS4q2LDnFP45g5a5q+j0VX169fdzg/IDuCg4ONeyg8zmDjcH6wdzg/wFv6WFmu7ohqB5qFkAjR7ITmIVRRzCnEUZHBZHqonKDSgr41aLpynWIc36N6gn40mANn9uzZOjuxCfvApzyU07APXFcHE/i5VmJwUTpnYNL9r127Vp8PZe8XlWqdx9T4jsLisXk1PF4vxmPkegyedSzQzyb8dW6OkD452Ed0Ppb8O3o5UeU4WbJBFcOsMbwa15bBV/N6NyaEC3Qsxnp06EVHy7AwPw2GeGMbzEMTtmSGcINJ99D3Bs+BJqqwEHSwf+wjceLE1i27RSF8A3k5PE4vxmP0KnisXoR/T/YR/XqK0f8NgiEuUkgvhhEHCOf0bLiYpnkJFAof6jHeMdNK7CRvSZD2qqHw4MOxOVCEoj4GG/pP1alTx/iOngcBkMHm+XCpFFRc6dlQg/CKmUriJinNms1zYHTsBx98wKq8TTDY0H+Kbxwvh8fpxXiMXgGP1Qvx78k+GGyIiIjINhhsiIiIyDYYbIiIiMg2GGyIiCjawOU3XmXBTPS8ZlvUYrlLKkRFuKTC9OnTdVJAXAIC8+MQEf0X9u7dK75FSkic/KsldphLKjwPusrikgoX1/rKjOkDpVbNura+pALCydKly+T4iUPO71/+Wn44RcaOFU/Kli0nmTNnMu6NnnBJBV9fX1m8eLEULVrUsh2uGWwiAIMNEf2/MNi8nNu3b0v+/PnkxKmHIp5JnPe8zEkZ2zhDUMA+GTz4W+nYsZNO7hpdRZVgw6YoIiKyPVzB2939kcTO2ldSFl8kqUoseaklRbGFIjGKir//bf0QS9bHYENERLaH6gIKDO7eCcXHO5H4eMV/4RLTK55z28QiHjFersBDlsBgQ0RE0YcjWBxY8O0LFnQZxrYhtyiqYLAhIiIi22CwISIiIttgsCEiIiLbYLAhIiIi22CwISIiIttgsCEiIiLbYLAhIiIi22CwISIiIttgsCEiIiLbYLAhIiIi22CwISIiIttgsCEiIiLbYLAhIiIi27BcsNm/f79s2rRJNm7cqMvmzZtl586dcuHCBV0fHBwsp06dki1btsj27dvl4sWLer+r69evy65du/SxR48elaCgIGNNCNzG/ViP7a5du2aseezSpUu6fzwPns/h4NVdiYiIrM5ywWbQoEHSpEmT0OWDDz6QAgUKyOzZszWQIIw0a9ZMGjVqJB999JF06dJFrly5Yjxa9Ps+ffro+saNG0v9+vVlyZIlxtqQYITbuB/bNGjQQPr27atBxnTo0CHp2rVr6DZ4HXjesAGJiIiIrMVywWbq1KkaLA4fPiwHDx6UH374QVKkSCF169bVygpCSNy4cWX16tUya9YsDSQzZ86UR48e6eO///57WbdunQwfPlwrP2XKlJG2bduGhh9UeDp06CAlS5aUrVu3yo8//ijr16+XIUOG6PrAwEANRufPn9f9rl27VhImTCjdu3cPt7JDRERE1mH5PjZTpkyRUqVKScqUKeXkyZOyb98+6dWrl4ad/PnzS4sWLTSYILj4+/vLokWLpGnTphpoEiRIIP369ZN79+7pNqi4bNu2TW7duiX9+/eXePHiSdmyZbWys2LFCrl//742YyFQffLJJ7r/ZMmS6T727t0rZ8+eZZMUERGRhVk62KBvC6ovCC8IFLjt4+MjOXLkMLYQSZ48uQaXGzduaJXlzp07kjNnTvHw8ND1MWPGlCxZsmggQrBBH540adJI7Nixdb27u7tkz55dQ82JEye0KoPAkzRpUl0PeL5YsWJpFel5zVFubm4SI0YM4xYREZF94PwbFVg62KCpCcEFVRU0EaHS4u3trSHDhNtohgoICJC7d+9qAAp78BFUEHiwDtvEjx/fWBPC09NT94OAhP14eXnpbRPWY7l9+/YzKzYINXgOVIwWL16sy8KFC7VChNBEREQUVVy+fFlWrVr1xDlt2bJlei62OssGG4SE0aNHa38YBA1UYBBQEDxcg4JrEIkTJ44GjIcPHxprQyCQoF8O1mEb3HaFXxT2gyqOa1AyYT0WPD/28TyoAOG1un4lIiKKanD+MpeodD6z7KtEOnzw4IHUqlVLb+OAZsyYUUML+sCYkCoRSNDBN3Xq1BpgsN5sMsI+jh8/Lrly5dJfDL6irwyqM4BRUmhiQhUI+0+SJImGqqtXr+p6QGdm7Cdr1qy6j/CgkoPnrlixolSoUEG/VqpUSUd0uVaYiIiIrA6tJeirivOYeV4rV66ctl5YnWWDzbhx4/SAImiY0qVLJ7lz55avv/5aR0NhfpsJEyZIiRIl9JeA/i3vvvuuTJ48WUcz+fn56QgnBAtsg1BSqFAh7VSM0VVo2sLoKnRQxi8MAQnPhz41eH7McWMOH8fzpk+f/rkVG4SbsNUiIiIiO4gq5zdLBps9e/bI8uXLdXSTK4xQ6t27twaSt99+W+eZQSffDz/8UJujoGPHjlK8ePHQId1oI8SQbgQfwOiqoUOHypo1a6RYsWLSvn17KVq0qHTu3FnXI/zgOfBc2P9bb72lHYoHDBggiRMn1m2IiIjImtwcz+oN+3+EPjBo/smXL99THYHNmYcxHw1CSNq0abUJyhWakU6fPq3DvxFGwjYhoZnqyJEjOrQb+8+QIcMTo6AAMx2fOXNGt8XQ8kyZMj2zWoP+N9OnT9dAhJmKzRBFRBTZMBWFb5ESEif/aokd9/GI0RfBu5l/gJ9cXOsrM6YPlFo164Z+QLQjnDPKlCksl2IMlUQpKjvfz8PvVuAKxygoOFDObKwq/bqVlK5dekWZkUGRAd02fH19tasICgIv6nP6/2LJig066RYpUiTcPyD0tUHIQNMSDmzYUAMIKWhyQsUGzUph+8XgNu7H+sKFCz8VaiBVqlS6fzxP5syZLfsLJCIioseiRhdnIiIiopfAYENERES2wWBDREREtsFgQ0RERLbBYENERES2wWBDREREtsFgQ0RERLbBYENERES2wWBDREREtsFgQ0RERLbBYENERES2wWBDREREtsFgQ0RERLbBYENERES2wWBDREREtsFgQ0RERLbBYENERES2wWBDREREtsFgQ0RERLbBYENERES2wWBDREREtsFgQ0RERLbBYENERES2wWBDREREtmHZYHP//n25efOm+Pn5yZ07dyQ4ONhYI+JwOOTevXu6Dts8evTIWPPYw4cP5datW7rN3bt39TGusD/cj/XYLiAgwFjzmL+/f+hrwOshIiIia7NksDl8+LC0bt1a8ufPL7ly5ZJatWrJiRMndB0Cyf79+6V+/fqSM2dOyZs3r4wdO1ZDigkhZMCAAVKkSBHJkSOH1KhRQ/bt22esDdnH5s2b5d1335Vs2bLpdt99990T4eXSpUvSpUsX3T9eQ8OGDeXUqVNPBSQiIiKyDssFm2vXrknNmjUlefLksmLFCg0xAwcOlLhx4+r6CxcuSI8ePeTBgweyfv16mThxogwZMkT++OOP0KrOt99+K7///rsMHz5ctm3bJsmSJdNggsfA+fPnpWXLlpI9e3bZu3ev9O/fX6ZNm6bbQ2BgoIaa7du3y8yZM2XdunVy+fJlvQ/VIyIiIrImywWboUOHStq0aaVNmzbaFHT9+nWtzCDoACo3e/bskb59+0qmTJmkXLlyUqpUKVm6dKmGIjRLzZ49Wx9fvnx5SZMmjYwYMUJOnz4tGzdu1PCzdetW3RbPhf1+8MEHUrduXVm4cKE2SR08eFADUefOnaVEiRKSOXNmGTx4sKxcuVIDDhEREVmT5YLNmjVrtDrz+eefS7169aRx48ZagUGlBM1ACDY+Pj6SO3du4xGiTUXoC3Pjxg0NMOgzU6BAAfH09NT1iRIlkowZM8rOnTu1GoNglD59+tAqELbLly+f7uP48eNy9OhRSZgwoaRIkULXQ8GCBcXLy0sOHDgQWhkiIiIia7FkU9Rff/0lFStWlL///lu6du0q48ePl1mzZul6hI8YMWJInDhx9Dbge3QWRrXm9u3beh+2cYWggsciHGEb3HaFcIMFfXUQohCevL29jbWitz08PEL3ER43N7cnHkNERGQX+HAfFVgu2CBcFCtWTFq0aCEpU6aU999/X+rUqaPNSwgOCBhBQUFaeTEh0CB0uLu7hwYLbOMKwcdch18ObrtCWEElBuuw4PGulRl8j23w/OHBa8NILfT72bBhgy74Hs1aaFIjIiKKKtANBP1MXc9pW7ZseercakWWCzZoIkqSJEloVQSBIl68eKEjllKnTq0BAh2ATefOnZPYsWNr5QZhCMHEdT1C0NmzZ7VPDgIQngPrXSsv6DuDdXh8qlSptKpjVn8AnZYRhvBYBKiwEGxQ7Vm+fLksWrRI++vMnz9f+/Pg9RIREUUVGBmMfqULFizQ8xnOa6tXrw53ehWrsVywQYVm165dOloJyfDkyZN6MEuWLKnrs2TJIvHjx5cZM2ZoJeTKlSuaKNHBGIEoceLE8uabb2qFB8Oz0Rl4zpw5OiKqePHiWhHC8G40NyF44DkwvBy/uDx58mhnYvTZQUhasmSJplY8z7hx4zTwoCMxQkxYCGDok9OvXz8dav7111/LoEGDpFGjRvqaiIiIogqcBzESGKOScT7Dea179+4SM2ZMYwvrslywadKkiXz00UfSoUMHqVy5srRr104PMPraAIINhmej/w3WY44aX19fadWqlVZtAKOdUH3BvjBXDYZxY2QUOhADOgqbvyj05WnevLmGD4y0gqRJk+q8NuhIjP1XqVJFh55jH88LKQg35pByIiIiO8H57Vl9TK3EzfkiLfcqUU1Be97Vq1d1RFPhwoU1bJhQZUHbH0Yvod9M6dKlQ4eDm1DpQeUHzUAZMmTQYduulRaU01DpQRMVRkdhFFW6dOmMtSHQPwaVI2yLifwKFSpkrHkSmrqmT58uvXv31jbIsK+FiCiy4D3Kt0gJiZN/tcSOm8O498Xwbugf4CcX1/rKjOkDpVbNulGmc+i/cfHiRSlTprBcijFUEqWo7DwfeBhrng3HKCg4UM5srCr9upWUrl16PbOfZXSA1g0UEhYvXixFixYNt/XCCixXsQEEDVRSGjRooFUZ11ADqMagOQmzD9euXTvcIIHqDKot2AeascL+AvAPuGzZsjpxX/Xq1Z8KNYBZi9FxGc/zrFBDRERE1mHJYENERET0bzDYEBERkW0w2BAREZFtMNgQERGRbTDYEBERkW0w2BAREZFtMNgQERGRbTDYEBERkW0w2BAREZFtMNgQERGRbTDYEBERkW0w2BAREZFtMNgQERGRbTDYEBERkW0w2BAREZFtMNgQERGRbTDYEBERkW0w2BAREZFtMNgQERGRbTDYEBERkW0w2BAREZFtMNgQERGRbTDYEBERkW0w2BAREZFtMNgQERGRbTDYEBERkW1YLtiMHz9eUqZMKQkSJJCECRNKokSJ5L333jPWily4cEGaNWsmqVKlkkyZMkmfPn0kICDAWCvicDjk559/lrx580ry5MmlWrVqcvz4cWNtCNzG/cmSJZPcuXPLyJEj9XGme/fuSf/+/SVz5sz6PE2aNJGLFy8aa4mIiMiqLBdsHj58qIFj+/btcvDgQTlw4IBMmTJF1127dk169uwp+/fvl3nz5sn3338vCxYskD/++CM0mCCkDB8+XDp16iSrVq0SDw8PadCggYYV8PPz06Di5uYma9askc6dO8tPP/2kjwHsp1evXjJ37lz57rvvdP+HDh2SL774Qm7cuKHbEBERkTVZsikKoQOBxNvbW+LEiaNVGzh//rysXLlS+vXrJ4UKFZIaNWrIJ598IosWLZKrV69KcHCwTJ06VerXry+1a9eWnDlzyqhRo+Tw4cOyceNGXb9z504NTKjq5MiRQ+rWravLb7/9JkFBQRp8EIjatWun+y9QoIAMHDhQli5dKpcuXdLXQURERNZkuWCDMPPgwQOpUKGClClTRpo3b64VGjh27JiGniJFiuhtyJgxo4YRBJuzZ8/KlStXdH2sWLF0PZqj0KSEChCCy44dO7R5CQvEjBlTt0c1CPvH4/HY9OnT63ooVqyYvi68DuyDiIiIrMlywaZgwYIyduxYWbFihUyYMEH8/f2lZs2aGl7QFBQjRgztf2NCMEEfG2x369YtrcrEjh3bWBsCFR88Fuuwn8SJExtrQvj4+IiXl5c+HqEKIQb7NeE5PT09NfxgH89iVpqIiIjsJqqc3ywXbPLnzy+lS5eWtGnTSuHChWXixInaPwZ9XVBJQcXEtWqCoIFA4e7uruHDvM9VYGBg6Dp8ffTokX5vQr8aPAa/NOzHvG3CbSwIP8+C14BwdeTIEW36woK+OefOnXvq+YiIiKzs7t27OtAG5zHznIZWjed9uLcKS/axcYXqSZIkSeTmzZuSJk0aDQ/oa2NClQUVlbhx42qnY1RfXPvC4JeAcJEuXToNLghMGOHk+stBJQbBJUWKFBI/fny5f/++3L5921gr2syFTs3mPsKDQISq0Lhx42TEiBHy448/aofk+fPn62snIiKKKhBqJk2aJD/88IOez3BeQx9WnAutznLB5tSpUxoqEDQQMDByCX1nUMnJkCGDNkPNnj1bDy6aldauXavDvtGXBgEIHYZR3Tl9+rRWatCkheBSvHhxDSW+vr6aRNEZGJUfbIft0ZE4derUuh80Q2G/CCRo5po+fboGp2zZsmmACQ/2hcfjDwCjrDA665dffpHWrVtL0qRJja2IiIisL1++fDrtCQbg4HyG89qgQYNC+69ameWCDYLBkCFD9EAOGzZMBgwYINWrV5eSJUtqcMFQ7WnTpulQbIyOQgCpU6eOBg/AaKYTJ07It99+q4/v3bu31KtXTwMPmoveeOMNvY35b7AeI55OnjwprVq10scj1OA5sF/sH0PK0RzWokWLFwYUVIHMYeVERER2gmIDig5WZ7lgg4n10HSEigr6qzRu3FiHZgM6BaMC0rJlS9m6das2OWG+mqJFi+p6eOeddzQMoaKDcFK5cmUNL2YTEpqtkEIx6R+qQajIIMBUqlRJ10PTpk11v9j/pk2bNNQgMEWFpEpERBSduTnTl/Xjl8WhyQvNVagObdmyRZuziIj+C3v37hXfIiUkTv7VEjtuDuPeF3NzLv4BfnJxra/MmD5QatWs+9wBElEd+laWKVNYLsUYKolSVBY3txeP8MExCgoOlDMbq0q/biWla5de2o8zukIHYnTnWLx4sRYU0ApiRZbvPExERET0shhsiIiIyDYYbIiIiMg2GGyIiIjINhhsiIiIyDYYbIiIiMg2GGyIiIjINhhsiIiIyDYiLNhgll5coJKIiIjo/yXCgg1mIcQlEIiIiIj+XyIs2GTMmFEuX76sF4IkIiIi+n+IsGDz2Wef6RWzceFJBJwrV67ogu/9/PyMrYiIiIgiT4QFG4SaY8eOSdWqVSVHjhySL18+XXLlyqVXyyYiIiKKbBEWbIYPHy5Tp06VuXPnyuzZs2XSpEm6TJs2Tbp3725sRURERBR5IizYvPXWW1KhQgXJnz+/5M6dWypWrKgL7i9SpIixFREREVHkibBg8+DBA5k5c6Z8/vnn0rhxY7l165bcuXNH79u0aZOxFREREVHkibBgM2fOHOnZs6fEjx9ftm/fLgEBAXr/4cOHZfz48fo9ERERUWSKsGAzdOhQGThwoPzwww/i4+MjDodDYseOLXnz5pWDBw8aWxERERFFnggLNhjWjRCDJilwc3MTd/eQ3T969Ei/EhEREUWmCAs2OXPmlMWLF+v3CDQxY8aUM2fOyJIlS6RgwYJ6PxEREVFkirBgg+HeK1eu1Hlszp07JzVr1pQaNWpoBadHjx7GVkRERESRJ8KCDSbi+/rrrzXYdOnSRTJnzizNmzfX+1KnTm1sRURERBR5IizYAPrYYLj34MGDZeTIkdK6dWvJkiWLsZaIiIgockVosMF1oho1aiQlS5bUiflw/ah9+/YZa4mIiIgiV4QFG1xGoVmzZhIYGCjly5fXcHPixAmdrG/VqlXGVkRERESRJ8KCzXfffScNGjSQYcOGaR+bbt266dw2GBE1YsQIYysiIiKiyBNhwebChQtSvXp1SZ48ucSKFUvixIkjWbNmlbffflvOnz9vbPXq0FcHVwsfN26ccY/ItWvXpGPHjrr/N998U5YuXaoTArqaPHmyFC9eXDsxt2zZUm7evGmsCYHXhCCWMWNGrS79+uuvxpoQwcHBOtILVyjPli2bfPHFF3L//n1jLREREVlRhAWbWrVq6ZW9Xd2+fVs2btwo77//vnHPq9m9e7fOZOzt7a1hBvC1T58+sm7dOg0eCC2dOnWSZcuW6XqYOHGizoL80UcfyejRo+Xo0aPStGlTY63IjRs3pEWLFrovXIG8SpUqMmDAAL06uemrr77ScNS+fXutPC1cuFCfl+GGiIjIul4r2Pz888/y5Zdf6jWiMNMwQgSqHwgDGBFVpkwZ+euvvyRhwoTGI14eAkSbNm10uHiiRImMe0VOnTqlIQbPW6lSJQ0omTJl0lDl5+en2+B1IGg1bNhQK0Y//fSTrF69Wnbs2KGVHXzFgvtLly4trVq1krJly8qMGTP08SdPnpR58+bpz4DO0O+++6706tVL1yMUERERkTW9VrA5cOCAbN26VRd8j7lsMOPwoUOH5Pjx45I4cWLJkCGDdiJ+FWgG6tq1q4aOChUq6G0EJzh27JiGE6zDDMdeXl5SoEABbQpDBebs2bM6QSBGZeGCnNgGsyKnSpVKrzKOzs3btm3T2xiKjv0iOCGQ4XF4rfhZYsSIoU1Qnp6eug+EKFwaAuvweoiIiMh6XivYoOKB6gkum4Bl+fLlobfR7wW3USlBx+KXhdDyxx9/6DBxNAd5eHjo/WawuXLlioYnhCYTgglmOH748KFcv35dgwdCjQmPTZYsmV7PCusQgJImTWqsDYF+QQgwqPqgKoPnwH0m7A8hB/sI25/Hlfk6iYiI7CSqnN9eu4+N6w+K5iOEAgQHc7l69epTHXefB8Gkc+fOWrHBvlCJCQgIkFu3bum+EHQQLFzDBb43XwfCCYQNHwg05jpsG17VxdwPlvCeA8x9hCcoKEhfM34Gc7lz547eT0REFFXgvIsP+q7nM9wOe261otcONqaLFy9Kv379pE6dOtpsgyYkLOjjgs69LwtNWHHjxpWPP/5YRzyVKFFCtm/frsPIse833nhDqzOonJhQxUF1BQsqM2ieQqgyIcRcunRJL+2AYJQyZUq97foLMsNXkiRJdB/37t3TxYT9oSkKTViuYc6E/WKfvXv31hFbmIEZExSOGTPmiddCRERkdXv37tVzOs5jOJ/hvIZBOf7+/sYW1hVhwebTTz+VRYsWad8WjFRCx1ss7dq102HgLwvz3uBimhgRhQOLfjGFChXSA4urhyOUYJQUngtB4+7du7J582Ydto1QkiJFCh3ijfUIPOhTs379eq32YPg3Aoivr6+GDfS1QehBVQjPiT436dKl0z45gPWoQuF55syZo4Ere/bs4VZtUJVJmzatDkvHaKopU6bI9OnTNdRhCDwREVFUgXMxCgo4j+F8hvPajz/++EQXDauKsGCDcIGh07iSN4INRithwYgjXBjzZaEfC/q/IAxgQVBBhSR27NjaoRfB44MPPtARWXi+IUOGaLjB1cTjxYun+0DIwuUd0AcIQ7gxBw0eg8CCfeXJk0feeecdbfLCSCcM596/f780adJEH58mTRqpX7++zqaMIeV4HvxC8fM8b4QXQhKqSURERHaD81u0aooqVaqUDpOO6B8aQQQVG4yuAnTiRf8bBBkEDsyTg2CCJitTjRo1tIS2a9cubQrCsHMEExMCEObHwWgqzIqM5i9s7zrfDipEbdu21ctBIKni0hCoviBcERERkTW5OYNIhCQRTIKHZifMH4OKh9kPBVUMjGBC849dobkL5Tr0r9myZQubnojoP4Mme98iJSRO/tUSO24O494Xwzu0f4CfXFzrKzOmD5RaNetq/0S7Qj/QMmUKy6UYQyVRisrOc1TIiNvnwTEKCg6UMxurSr9uJaVrl17i4+MTsjIaOnz4sJ7L0S2kaNGioed5q4mwig0686LHNIZoo9qB6gaWDh06aJMQERERUWSLsGCDHtOY0A6XM0DTDb5iQR8XzBJMREREFNkitGKDTroVK1bUUlWRIkV0wffmKCMiIiKiyBRhwQadb8ePH6/XciIiIiL6f4iwYIPOsxh5VK1aNR2FhPlssOB7TPBDREREFNkiLNhgXpi+ffvqUGuEGQz/Npd8+fIZWxERERFFnggLNhgJhT42mKCvV69eoQtGSWEOGCIiIqLIFmHB5vz583LmzJmnltOnT+ulDYiIiIgiW4QFG1z40hwFhQWT96AZCv1scM0oIiIiosgWYcEG11VaunRp6PLnn3/qJQkwCzEugUBEREQU2SIs2OTNm1evBorrL2HBtZtwMUpcTBKT9BERvSpcNR/N3AcPHpRDhw690oK5tYgo+omwYBMeXJE7UaJEsnv3buMeIqKXg8vYrVu3Tif4RDN34cKFX2nJmzcf59UiioYiLNjgStrbtm0LXTZv3izTpk3Tq2jj6txERK8C1ZpLl87LnXve4vXGrxIr9yqJmWv5C5cYuVaKZ4axcu3aXbl6lQMXiKKbCAs2uKo35rIpX768Lri0AoZ/58+fX+e3ISJ6dQ7nEktixM8nsePlktjx875wiRs/t/g4v7pFbkGaiCwqwv7lb9myRQ4cOBBardm5c6de4vy7774Tb29vYysiIiKiyBNhwcbLy0uWLVumQQaT8nXr1k1atGghDRs2lG+//dbYioiIiCjyRFiwQXMTmp5u3LghyZIlk5QpU0qqVKkkderUkiRJEmMrIiIiosgTYcHmt99+06t7//rrr9phePjw4br89NNP0r59e2MrIiIiosgTYcEmbdq0kjBhQuMWERER0X8vwoLNe++9J6NGjZKNGzfq5FjoOIwF3589e9bYioiIiCjyRFiwOXHihCxatEg7DOMSCug8jKVz587yyy+/GFsRERERRZ4ICzZvvPGGdOzYUerWrauXVMiXL58umMcmS5YsxlZEREREkSfCgk2XLl2kR48e0qtXL+nTp0/o0r9/f2natKmxFREREVHkibBgQ0RERPT/xmBDREREtsFgQ0RERLZhuWCzcuVKadKkiZQoUUJKliwp7dq1k+PHjxtrRe7duyfffPONFCtWTMqVKyeTJk0y1jy2YMECqVatmhQpUkQ7NN+6dctYE+LmzZvSqVMnKVy4sFStWlXmz59vrHls6tSpelFPPM+AAQPkwYMHxhoiIiKyKssFGwSIggULymeffaahBiEE15vCV4QaXItq1qxZ0qxZM3nrrbdkxIgRsmrVKuPRIvPmzdNOzLlz59Z94OKcbdu2lcDAQF2P/WMm5E2bNsnnn3+u2+HaVnPmzNH1gJmThw0bJmXLltXh65hNedCgQXL37l1jCyIiIrIiywUbhBWEltq1a0udOnXk66+/1ooNrhp+5coVDTWffvqpNG7cWINJ9erVNZQg+AAmCSxatKhuU69ePQ0omF9n9+7dEhwcrFcgX7x4sQakDz/8UDp06KCVG1wOAhBe8Bw1a9bU/Tdq1Ei/ooJz9epV3YaIiIisyXLBJlasWLq4u7vrgkCDakvmzJnlyJEjcv/+falSpYpeTTx27NgaSs6dO6eh59KlS3L06FGpUKGCpEiRQjw8PKRQoUJ6QU7MiBwUFKQVHFz6wdfXV/efPHly3R4TDJ4+fVouX74sDodDq0bYv6enp9SoUUMePnyooQj7ICIiImuyZOfhkydPSs6cOTV0YPbi6dOnS7p06TTAxIgRQ0OLKU6cONq8hGaqa9euyaNHjyRx4sTGWhE3NzcNNufPn9eKzYULF3S/CDWm+PHj621UZFCxwXNgvyYEIR8fH30s9vEseC6EKSIiIruJKuc3SwabNGnS6NXCsVSuXFnDDUIFgoO5mMzvUWXBAq7rAaHFXIevrqHGhMeY+wj7HKbnhRr8wnFNLPTJ+eijj7QZDM1pgwcP1ioQERFRVLF161bt0oEuITif4byG/qlRYSCNJYMNmply5colpUqV0pmLEyVKJBMmTNAriPv7+2tlxoRKDaopaL5CpQaPNfvbAIIKmqmSJUumgQZfcdsMOoB9oLkLz4PmJzQ74T7TnTt3tBIUttLjCk1UqVOnlpEjR8qUKVO0T87MmTN19BWek4iIKKpAN47hw4fLjBkz9HyG89qQIUMkZsyYxhbWZblggzSIkGFWT3AbQQOBAtecQnDBKCgECYSN/fv3a+BAeEiVKpVWe9auXSs3btzQCgv65Zw5c0b71KCqgiHgaHLCVcex3s/PT7fH49CPB/vC8x88eFD3j22WLVumrw1h63mlOFR5sB79cswFt8Or/hAREVnVs85nUYHlgg0SIYZXr1+/XgMFrj2FCgsurpkkSRIdBTVw4EBZuHChjBs3TqZNm6ade1FtgZYtW8qSJUt0lNPy5ct1qHfx4sW1kzHCEYZ3oxKEEhvmzBk7dqwsXbpURz9BvHjxdA4cpFPsAyOo+vXrJ7Vq1Xqibw8RERFZj+WCDYIFAgsm6fvyyy81NWLCvaxZs0rcuHGlZ8+eUqlSJb3oJkIJLrCJfjgmtAP27t1b57Np06aNpE+fXiZOnCje3t66Hp2CR48erfe3atVK/vrrL533BsPHTXjejz/+WMaMGaNDvcuXLy99+/bV5yciIiLrslywwbwyaGo6duyY7NixQ0NItmzZjLUhI5hQsTl8+LCuxyR+YaGz07p163QfqLokTZrUWBMCt3E/5sdBZQjz2bhCZQeVHuwfTVmoIiFwERERkbVZLtgQERER/VsMNkRERGQbDDZERERkGww2REREZBsMNkRERGQbDDZERERkGww2REREZBsMNkRERGQbDDZERERkGww2REREZBsMNkRERGQbDDZERERkGww2REREZBsMNkRERGQbDDZERERkGww2REREZBsMNkRERGQbDDZERERkGww2REREZBsMNkRERGQbDDZERERkGww2REREZBsMNkRERGQbDDZERERkGww2REREZBuWCzZr166VXr16Sb169aRx48YycuRIuX//vrE2xN27d/X+OnXq6DY7duww1jy2bNkyadWqldSqVUuGDBkiDx48MNaE8PPzkwEDBkjNmjWldevWsmbNGmPNY7///rs0atRI6tatK6NHj5ZHjx4Za4iIiMiKLBdspkyZIjdu3JC8efNKtmzZZNasWdKtWzdjrcjt27fl559/lvHjx0uuXLkkduzY8sUXX8j27duNLUJCDcKRl5eXFChQQH777Tf56quvjLUhwQjrFy5cKEWKFJGHDx9K7969ZcWKFcYWovv//vvvJVGiRJIzZ04ZMWKEjBkzRrcligh37tyRK1euyNWrV19puXbtmgQGBhp7ISIiV5YLNm3btpXu3btL586dpVOnTvp1+vTpcurUKV1/5swZvV2/fn0NPP3799dqDMLLvXv3dJvhw4dL1qxZdX3Xrl11fxMmTJDjx4/r+gMHDsicOXOkT58+0qVLF+nRo4ckTZpUxo0bp+svX74sY8eOlbffflu3wX5QQfrpp5/k1q1bug3R6/j776VSpUoleb/aO87l7VdYysn771eUtm0+ZQWRiCgclgs2+fPnl9SpU2u1xcfHRys3/v7+EhwcrOuPHTumFZfatWvr+sSJE0vx4sXlyJEjoZ9o9+7dq01MadKkEU9PT6latarEjRtX1q9fr590t2zZIvHjx5cKFSqIu7u7ZM6cWSpXrqyB5+LFi7J//36tzCDYJEiQQJ+nadOmuu+jR4+Kw+HQ10L0b+BvcN++HbJu/XHZfqmW7LjazLl8/HLLlUay6Uh2Wbp8vty86WfskYiITJbvPDx48GANN2nTptVPqBcuXJBYsWJp+DHhe1RrsFy6dElPHKlSpTLWinh4eGjIQdUnKChIzp49q49xc3MzthCt2CCwoFqDfSAIYTGlTJlSvL29tWJkhiyifwN/P0HBj0S800mS9E0lZcbmkiJji5dakjuXOCmriKdHMJujiIjCYelgg1CDfi/ouIsKDoJHQECABhUsJnyPkwUWszyPSowrhBJzHb7itiuEHCw4WWDBPl33Ya7H8z8LtkfoInqRkEjt7vyb8RJ3N+ff2ksvXs4HOxciov9YzJgxnygIWJVlg83QoUO1z8vkyZO1YgNoVkJnXvSpQSdiEzphxogRQ8NKwoQJNWCEHUmFDsl4LNaheen69evGmhAILAg0qNLEixdPm79cOwrjOVHtQdNXeL9YBCFUgpo3b67NVk2aNJEGDRroz4EqEFH4XrVZ0+EMRWwKJaLIhdHG6OfasGFDPZ/hvNa+ffunzq1WZMlgM2zYMB35hA6/xYoVM+4NqYigPwwqLjt37jTuFe1Tg8CB4JIuXToNN5s3bw6trqDfzMmTJ6VQoUIajtCP59y5cxp2ACEGv8QkSZLo/jEaC8EJ25g2bdqkwSZHjhz6OsLCuuTJk+voKlSaMMQcoaZZs2a6XyIioqgCo44x8Aajg3E+w3kNg3FQRLA6ywUbHMTvvvtOvv32Wx3ZhMoKFrMZCcHD19dXRyvt2bNH/vrrL+0MXKVKFQ0QqJwgYaLaM2/ePDl06JCOtMKQ7aJFi2q1BQEHfW4+++wzHSk1c+ZM+eOPP6RGjRoafBBsSpcurcFkyZIl+jwYUo7nSJYsmb6O8OCx6KtjLtgWnZRdm82IiIiszhycg/OYeU57VouF1Vgu2EyaNEnn6UClAwEDQQZz0axevVrXoyryzTffaDDBqKYOHTpI37595f333w894B07dtQmIVRPypQpo31vpk2bpv10IEWKFFoNwignhB2EqTZt2ki7du10PSoygwYNknLlysknn3wiFStW1EoNwpZrh+LwcMQUERHZUVQ5v1ku2OzevVv7s6CZCJUafEUz0jvvvKPrEV4yZsyoE/lhhBQqLpjTBunShMoJ2gb37dunzVBz586VTJkyGWtD9pE7d275+++/tf8LKjKo6uBxJlRavv76a93/+fPnNXAhVBEREZF1WS7YoFoS3hK2/IXb5rrwuK4P+1jTi7Z5mX0QERGRdVgu2BARERH9Www2REREZBsMNhQpMCcQRrK9ysKZdImI6HUx2FCEQq/5dev+kUmTx8u48aNk/IRfXmrBtpMnT5ANGzZwZBkREf1rDDYUoTArZefOn0uLFt2kzWejpPWnL7dg2+YtusiX3b+IEjNbEhGRNTHYUITChUhFHohnhk6SvMQySVVy5UstKYovFY80bcXheGDsg4iI6NUx2FCE0mHxzv+7e8YXH+/E4uPl/PoSi7dPEnFzftWHc2g9ERH9Sww2FCncJFjEEaSXa3yZBdsa3xEREf1rDDZERERkGww2REREZBsMNkRERGQbDDZERERkGww2REREZBsMNkRERGQbDDZERERkGww2REREZBsMNkRERGQbDDZERERkGww2REREZBsMNkRERGQbDDZERERkGww2REREZBsMNkRERGQbDDZERERkGww2REREZBuWDDY3b96UzZs3y7x582TBggVy7do1Y02IoKAg2b59u/z222/y559/ypUrV4w1j50+fVofO3v2bNm0aZM4HA5jTYhHjx7JP//8I7/++qssXLhQzp07Z6x57PDhwzJ37lx9nl27dhn3EhERkVVZMtjs2bNHhgwZIoMGDZKqVavKzp07jTUiAQEBsmTJEunQoYP8+OOPMnDgQN3u/PnzxhYiJ0+elB49esi3334rI0eO1G3nzJljrA0JNTNmzND7f/75ZxkwYID07dtXTp06ZWwhsmXLFvnyyy9l8ODBMmLECPn0009l7dq1GqqIiIjImiwZbLJlyyZ9+vTRakqcOHHE09PTWCNy7Ngx6dmzp1SsWFGWLVsmf/31l6xfv15++eUXuX//vm7z+eefa3iZMmWKLF++XENJmzZtQoPL7t27NbQg/KxcuVImTpwoly9flt69e+v6q1ev6j4yZMgg8+fP1yBVpkwZadu2rdy4cUO3ISIiIuuxZLBJnjy55M6dW1KmTGnc89jx48e1qapBgwYSI0YMSZEihZQqVUoOHDiggeT69eta4albt65kzJhRvLy89PuYMWPKhg0bJDAwULZu3aqBqXr16uLh4SHZs2fXyhAqRWjWwr7u3r0rlStXliRJkuhjW7ZsKRcuXNDnD9usRURERNZg6c7DCCGucBt9YWLFiiVp0qQx7hX9/t69expGLl68qNUa1/Wo+KRNm1ZDCZqS0P8G693c3IwtRAMS1iG8oFkrfvz4Ei9ePGNtyHP4+Pho1Sc4ONi4l4iIiKzE0sEmLASPhw8falBxbZ5CVQbrEDjQBwdQiXGFUGKuw1fcdoWQ4+7urqEICx6P2yZ8j23w/M+CbWLHjm3cIiIisg8UFVwLAlYVpYINAgwqKf7+/lqhMaFS4+3tretRZcGBxzau0HyFx2Jd3Lhx9bYrVIOwoIkKCwKMGYQA3yM8JUiQINxfLEINKj3okPzZZ5+F9utB3x80kREREUUV6Jrx1Vdfad9SnM9wXuvevbs8ePDA2MK6LB1szKqLWTnB10yZMmlo2b9/v94HBw8elIQJE+qSLl06DSYYno0gAggxJ06ckDfffFMrPXnz5pUzZ86EhiMEmn379mnwwf7feOMNfYzrMHL020ElB/1xzNfjCv1uEiVKJI0bN5ZPPvlEWrdurX8Q6KeD/RIREUUV6KOKvqw4j+F8hvNavXr1tIhgdZYMNggQ6OuCvjAIDJcuXdIFQSRLliySJ08eHZ6N9WvWrNFh2O+884529MVBr127tg7jXrFihe4HVRT0kSlevLiGksKFC2vlpWvXrlpNwXw5s2bNknfffVebqHLkyCEFChSQYcOG6Rw4eJ4vvvhCR0ahL0548DrRmRmPzZkzpy65cuXSoBUV/hCIiIhMaNnAh3zzfIYla9as4X6wtxpLvkJUT3x9faVIkSIaZj7++GP9ftSoUTpSCvPOoJpTrFgxadSokQaXDz74ILTCgxBSrVo1LZ8VLFhQzp49K5MnT9b2QUDIQRMRqjqo3qC8VqdOHd0PoEkLc+DgF/nhhx9qIELVBXPauHYoDgvhxqwSERER2UlUOb9ZMthgqDeGZKO5CaOcMHcNJsxr1aqVpkVUbKZOnaqzD5v3uwYOJE3MdbNu3TrZsWOH/P7775I/f35jbUiTVokSJXSOGqxHxadLly76OFPq1Kl1kkDMgIznwZw4mTNnjhIdp4iIiKIrSwYbVEzQ5IPqjOtXM3ggmKCCgvsx503YEU6A6kyyZMl0G/S9CRtIsA/0icF6bIe5asJCXx3sH89tdjwmIiIi67J+YxkRERHRS2KwISIiIttgsCEiIiLbYLAhIiIi22CwISIiIttgsCEiIiLbYLAhIiIi22CwISIiIttgsCEiIiLbYLAhIiIi22CwISIiIttgsCEiIiLbYLAhIiIi22CwISIiIttgsCEiIiLbYLAhIiIi22CwISIiIttgsCEiIiLbYLAhIiIi22CwISIiIttgsCEiIiLbYLAhIiIi22CwISIiIttgsCEiIiLbYLCh/5Sb8ZWIiCgyMNg8x71792TPnj2yZs0a2bZtm9y9e9dYQ/9W4KNbxnf0PEGPbovDEWzcovAEB96T4OAA4xY9iyP4kfNY8b3ruZz/1vBvjuyBweYZ7t+/L6NHj5ZWrVpJ27ZtpXHjxjJ8+HANO/TvXT/3q/EdPYuHc7l5fo44GAKfCZW/21eWS8C9k6wCPgeOzcP7Z+TWlaXOvytHyJ30lOCg+3LD+W+Ox8geGGyeYcWKFTJmzBipX7++bNiwQfr27StDhgyRf/75x/kpkZ+k/xWHQwKurjZu0LPgZPTgxgYJCnoQcgc9BW9cD2/tlsCHl/km9hw4NoEPr4q/3w4GwOdwBPnLw2treYxsgu8Jz/DHH39IwYIFpU6dOhIvXjypVauWlCpVSu9/+PChsRW9Mndv4xt6Hjd3L+M7ehY3N0/niYhvYS/i5ubGv6cXcR4jvjfZB98VwuFwOOT06dOSPn16iRMnjnGvSJEiReTYsWPOT9JBxj1Pc3eP3ocUP7++kbp5ON8sPPQTUOiCNw8353rX+4xFt8U65w27H0PzGOGHxckZP63rscBtB/7rjhP3k+tCjhEaq6LHcQr9GZ3HIuxx0r+lsH9jzkUf4TyuYPdjBObPGBL0njwWujiPkcN5rMIeP32U87jiuyeOtU2ZP5+7+V7j/N5c9O/luccI/1adMToa/D09T1T5+d2cJ3E2KoaB4FKmTBl59913pUuXLuLtHZLkhw0bJrNmzZLly5dL3Lhx9T4IDAyUKVOmSK9evWTZsmWSPHnyaNlchX/4V69elfoNPpA9l6tIwjS1nG8ieFN4/Cd2fX9PSZxrgHHL5OY8Xo/kxtnp4pthvUyYMFOSJEmiAdNucIxQ8Rsz9ifp9818SZD3B/H2SuBc8/jvxc3NW64d6C0JMrUSD59kznseHwd0KL5zdbWklOHy159LJVWqVLb9W8O/q3nz/5TWbfpK/HxTxMc7sfNIhPysOIn7nRglPgkKSqxERZzHJVDvD+EmD+6fknv7GsuiRX9IgQIFjPvtB39P+/fvl0qV3hOvLL9IzDjZnPc+/ntBqHlwc5f4X/9HEmX+VIJdjhOqXQ8DbsjNXQ3kl1F95P2q1cTT056VHZyQL1y4INWqVZKLbp9K3KRl9diEcJOgRzfl1tHhkiRX/yeOEaJNcPBDubarnXTr+Ja0bfu5xIgRw5bvTS+Cv7WjR486/9YqyYIFC6RkyZJ6nxUx2IQDh6RcuXJStGhR6dmzp8SKFUvv79evn6xdu1b+/PPPJyo5Dx48kKFDh+q2efPmFR8fn2j7h4+T9t59e5w/f3wRj6TOe5HwXY5F4EkRz4zGDRP+cThPWEGXxcP9ruTOnVfDpF2PIYLIuXNn5MqVa85j5DwWbjiZuPyseMMNPOE8dKmc3yNUhzkOwX7O5ZrkyZPH1m+y+LmuXL0iZ8+cdR6nDGGOhfPvKui88z7nv0N359+aSzB03um8+cC5nJWsWbNqU7KdYbTmoUOHnMchtXOJ7bzH9e/BeZyCbzvvci6eaZ1fXavNzuPkCHAex1OSLl1aSZo0mWVPVK8LP5e/v7/s3bvXeUiSOJeExhrAcXjkPA7nRLwyP32M8LcVeMx5fBJL2rTpxcPDI9q+v2PwzIEDB2T69OlSr149y/69MNg8Q9OmTfUkjZFQyZLhU7NIlSpVnH/YabVyEzNmTL0PHj16JOvXr9fAkzhx4mj7hw/4Q0cocXPHiSbY+Rb75HFwF0/nva6fiEK46RuIuziC3SUgIMD2x8/T01O8vDAGI/CpY4SbqHQ5JOipdSHHCW/Envr3affjhH9L3t5ezqPw6Mlj4fw25BO3828MxyDM+yuOk/MvUY+R3aunqEb4+Dg/CIQ9RqDHyfi3hRN2uMfJy/lv7tFzm9jtAMcBHzrFDe8/OFKPj1XIcfAIqdaEe4w8ne/zzneuQGcAisbwN3Ljxg35+OOP9YMVg00Us3DhQunUqZO0adNGh3r//fff0rJlS/n999+1mhO2rREnY6RZVHewjoeViIjsBB8S0EKBKig+dFgVg80z4Jc3YcIEmTp1qiZUfMJGFQdBJ3ZslHuJiIjIahhsngOT9J09e1Zu376tTU+ZMmUK7W9DRERE1sNgQ0RERLYRNQalExEREb0EBpvXhCGEuNQChpViQr927drJpUuXjLVk2rVrl/ZRypUrl2TMmFEvTUGPLVmyRIdPvvHGG5IhQwapVq2abN++3fYjel4V5iLp0aOHHqc0adJI4cKFZdy4cbyG23NcvHhRmjRpov/2MOcNPfb999/rqFeMZk2UKJF+37x5cw7+CAPdMr766iv9G0qdOrWULVtWLxBtVQw2rwHDvCdOnCg//PCDDB48WDsbHz58WFq3bs1/GGHcunVLT9jdunWTa9eu6bGjxzZt2qQn60mTJumIPLzB1q5dW86dO2dsQYCRGLjUCTr1r1y5Uj755BO9jttvv/1m++HK/wY+eM2fP1+PFSa9xOhNegyDRNB3cvfu3bJjxw7ZsmWLDBw40LLDmP8f8OEK70WYvwZTnWCCWryPx4+P+aMsCn1s6N9xnqwdzk+MDuc/BIfzl6/3rV692pEjRw6H8+SktykEjg8W5ydrR5w4cRzON1pjDYHzpBz6NwTOE5AjZcqUjrlz5+o6esz1OAUGBjoqVarkaN++vcPPz8+4lwDHadGiRY7333/fMX78eEe5cuUc27dvN9YS9O/f31GyZEl9L797967j4cOHxhoyjRo1ylGqVCmH80O7486dO3qc8P5kZazYvAaU5zDjJ8pyZsJPkSKFNrWg6YUew/ExF3oa5j5yPTZozkQFAiVyHrMn4XjcvHlTLl++rFfhR1XL19f3icucRHfO93Y5ePCgNtM1bNhQJ1NjRetpqACeOHFCrwNYokQJ+fzzz3UkLD2GCg0mpsXM+4UKFdLz3Y8//qjVQKtisHkNmN8GJyScfEyYdRdDwrGO6N9wfirSUi+ucZQvXz4GmzDQjIkTUPbs2aVmzZraH6lixYqWnjDsv3b9+nWZPHmy9ofAMcIMzPg74jF6Eq4JOG3aNJ2AddCgQdokhSCIJioKgev/zZw5U/+W5s6dK927d9dLCOHvCwHaihhsXgMm7cMv1vWTEG4HBwfzDYT+FfRF6tOnj/bVwqciu1/n6N/w8vKSkSNH6jGaMWOGvtni5ISTN4X0iUDnfPQ7atCggXYYPn78uF5TCscMf2MUonjx4vLWW29p/z9c3PHnn3+W06dPy+rVqy170v6v4TjkyJFDOnfurF9r1KihHaxxvSgGGxtCpQYVmjNnzhj3hHTW8/Pz06su09PM6gOrEE/D382AAQNkzZo12okYnYkpfKiKooN11apVpVatWrJo0SI5f/68sTZ6Q0ULf0t4b6pTp45e465r1646iqVt27aybt06Y0sKC7PKJ0yYUK5cuWLcQylTptQRv67wbw9/Y1bFYPMacGVlXAF89uzZ+mkIoWbr1q3aPwKfBOgxJPvAwMDQURl488VtfLok0ZFiGI2BUDNmzBjJnTu3sYZcYVg3hnzj7wZ/Uzhux44d06vt40ROohd6rF+/vl6YFyN99u3bJ+PHj9f+Eb/++qsGHQqBD6VodsLfEpqAN2zYoM142bJl44cvQ/ny5bWKhX9neM9G/zaEYzSVW5VHH9S96V9Bc1OCBAlk7Nix+svGvCNoi3znnXd03gh6DJ+AMDQebxyLFy/WUIhOenhDwXwk0R1CDdr40V8EJyZ0Pt+5c6d+zw7Ej+EkjfZ9VGfQH2LOnDk6VB7DvjGnDZuAQ+A4oKqFS8HgbwgfttAJFP1t8AmcQnTp0kVP2OhojbmkMI0AmqSaNWvGf3OGLFmyaNPc5s2b9YME+iPhe0QHvHdb8Tgx2LwGdBxGcwE6VS1btkxOnTqlJyZcFRz9AOgxjFxBv4gjR45I3rx5tUMaRiPg2OF2dIdPQCiD47hs27ZNgw0WzLGBT49hryYfXaEfDebTwBstRiTimH3xxRdSuXJlhprnQEUZFQlUmDERHYXA+xHmrkFlC1VkTJKJZjuGmscQjNHJGv201q5dq8cGHYjRKmHV48RrRREREZFt8GMgERER2QaDDREREdkGgw0RERHZBoMNERER2QaDDREREdkGgw0RERHZBoMNERER2QaDDREREdkGgw0RWR5mqW7cuLH89NNPxj1EROFjsCEiy8PF93CdGlwW4HUEBQUZ3xGRXTHYEJFl4KrdM2bM0CsHJ0+eXLJnzy4NGzaUwYMHy9KlS6V///564dm+fftq2MFFMHHRWVxzLHPmzNKuXTu93hbgajHffPONXucG1ynLmDGjlC1bVu8nIvvitaKIyDJwxXdcFHXYsGFSvnx5vYr3hQsX9GKz7du314s44iKFuOAlLoCJYIOL9OExuIJ8mzZtpFSpUtKvXz9dj2v8Dh8+XGrXri0dO3bUbXFhUSKyL1ZsiMgyrl+/Lp6enlK4cGGJGzeu5M+fX6pXr65Xy48RI4aGlXjx4ulXqFGjhpQuXVpixowpadOmlY8//lhWrVolDx480PX43IZtUbHJkSMHQw1RNMBgQ0SWkSdPHqlcubK899570rp1axk7dqxWbcKD/jJ///23NGrUSJubfH19pXfv3nLkyBFt0gI3NzdJly6dBiMiih4YbIjIMtDENHnyZFmwYIH2s5k+fbpWbC5duqTrXJ06dUq6desmqVKlktmzZ8u+ffu0Lw4qNK7BBtUcIoo+GGyIyDLu3bunfWVy5swpnTp1kl9++UWbp3bt2qVNUXfv3g3t/Itgg+BStWpVyZ07t96/fft2bYbC/SZ2IySKXhhsiMgy9u7dqyOfxowZI1OmTJFRo0bpaCd0CE6fPr38888/Wp05ePCgdihOkyaNTJgwQRfMcbN161YNR2aYwcipgIAA/Z6IogePPhg2QERkAWhC2rlzp6xdu1a2bdumQ7579uwp+fLl0xBz+PBhmTdvnnYgxqiprFmzyp49e2TlypWSMGFC7TyMfaCKgyYo9M/BSChs61rFISL74nBvIiIisg02RREREZFtMNgQERGRbTDYEBERkW0w2BAREZFtMNgQERGRbTDYEBERkW0w2BAREZFtMNgQERGRbTDYEBERkW0w2BAREZFtMNgQERGRbTDYEBERkU2I/A+90H1Twgp88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Slide Number Placeholder 3"/>
          <p:cNvSpPr>
            <a:spLocks noGrp="1"/>
          </p:cNvSpPr>
          <p:nvPr>
            <p:ph type="sldNum" sz="quarter" idx="4"/>
          </p:nvPr>
        </p:nvSpPr>
        <p:spPr/>
        <p:txBody>
          <a:bodyPr/>
          <a:lstStyle/>
          <a:p>
            <a:fld id="{D10464BB-F614-49C6-BB06-915141C3D74F}" type="slidenum">
              <a:rPr lang="en-US" smtClean="0"/>
              <a:pPr/>
              <a:t>4</a:t>
            </a:fld>
            <a:r>
              <a:rPr lang="en-US" smtClean="0"/>
              <a:t>/11</a:t>
            </a:r>
            <a:endParaRPr lang="en-US" dirty="0"/>
          </a:p>
        </p:txBody>
      </p:sp>
      <p:pic>
        <p:nvPicPr>
          <p:cNvPr id="7" name="Picture 6"/>
          <p:cNvPicPr>
            <a:picLocks noChangeAspect="1"/>
          </p:cNvPicPr>
          <p:nvPr/>
        </p:nvPicPr>
        <p:blipFill>
          <a:blip r:embed="rId3"/>
          <a:stretch>
            <a:fillRect/>
          </a:stretch>
        </p:blipFill>
        <p:spPr>
          <a:xfrm>
            <a:off x="5211827" y="2133600"/>
            <a:ext cx="2425047" cy="2438400"/>
          </a:xfrm>
          <a:prstGeom prst="rect">
            <a:avLst/>
          </a:prstGeom>
        </p:spPr>
      </p:pic>
      <p:pic>
        <p:nvPicPr>
          <p:cNvPr id="8" name="Picture 7"/>
          <p:cNvPicPr>
            <a:picLocks noChangeAspect="1"/>
          </p:cNvPicPr>
          <p:nvPr/>
        </p:nvPicPr>
        <p:blipFill>
          <a:blip r:embed="rId4"/>
          <a:stretch>
            <a:fillRect/>
          </a:stretch>
        </p:blipFill>
        <p:spPr>
          <a:xfrm>
            <a:off x="1676400" y="2133600"/>
            <a:ext cx="2256901" cy="2438400"/>
          </a:xfrm>
          <a:prstGeom prst="rect">
            <a:avLst/>
          </a:prstGeom>
        </p:spPr>
      </p:pic>
    </p:spTree>
    <p:extLst>
      <p:ext uri="{BB962C8B-B14F-4D97-AF65-F5344CB8AC3E}">
        <p14:creationId xmlns:p14="http://schemas.microsoft.com/office/powerpoint/2010/main" val="2979141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52400" y="183358"/>
            <a:ext cx="8839200" cy="750888"/>
          </a:xfrm>
        </p:spPr>
        <p:txBody>
          <a:bodyPr/>
          <a:lstStyle/>
          <a:p>
            <a:r>
              <a:rPr lang="en-US" altLang="zh-CN" b="1" dirty="0" smtClean="0">
                <a:latin typeface="Microsoft YaHei UI" panose="020B0503020204020204" pitchFamily="34" charset="-122"/>
                <a:ea typeface="Microsoft YaHei UI" panose="020B0503020204020204" pitchFamily="34" charset="-122"/>
              </a:rPr>
              <a:t>CNN Structure</a:t>
            </a:r>
            <a:endParaRPr lang="en-US" b="1" dirty="0">
              <a:latin typeface="Microsoft YaHei UI" panose="020B0503020204020204" pitchFamily="34" charset="-122"/>
              <a:ea typeface="Microsoft YaHei UI" panose="020B0503020204020204" pitchFamily="34" charset="-122"/>
            </a:endParaRPr>
          </a:p>
        </p:txBody>
      </p:sp>
      <p:sp>
        <p:nvSpPr>
          <p:cNvPr id="4" name="Slide Number Placeholder 3"/>
          <p:cNvSpPr>
            <a:spLocks noGrp="1"/>
          </p:cNvSpPr>
          <p:nvPr>
            <p:ph type="sldNum" sz="quarter" idx="4"/>
          </p:nvPr>
        </p:nvSpPr>
        <p:spPr/>
        <p:txBody>
          <a:bodyPr/>
          <a:lstStyle/>
          <a:p>
            <a:fld id="{D10464BB-F614-49C6-BB06-915141C3D74F}" type="slidenum">
              <a:rPr lang="en-US" smtClean="0"/>
              <a:pPr/>
              <a:t>5</a:t>
            </a:fld>
            <a:r>
              <a:rPr lang="en-US" smtClean="0"/>
              <a:t>/11</a:t>
            </a:r>
            <a:endParaRPr lang="en-US" dirty="0"/>
          </a:p>
        </p:txBody>
      </p:sp>
      <p:pic>
        <p:nvPicPr>
          <p:cNvPr id="5" name="Picture 4"/>
          <p:cNvPicPr>
            <a:picLocks noChangeAspect="1"/>
          </p:cNvPicPr>
          <p:nvPr/>
        </p:nvPicPr>
        <p:blipFill>
          <a:blip r:embed="rId3"/>
          <a:stretch>
            <a:fillRect/>
          </a:stretch>
        </p:blipFill>
        <p:spPr>
          <a:xfrm>
            <a:off x="192836" y="1219200"/>
            <a:ext cx="8758327" cy="4419600"/>
          </a:xfrm>
          <a:prstGeom prst="rect">
            <a:avLst/>
          </a:prstGeom>
        </p:spPr>
      </p:pic>
    </p:spTree>
    <p:extLst>
      <p:ext uri="{BB962C8B-B14F-4D97-AF65-F5344CB8AC3E}">
        <p14:creationId xmlns:p14="http://schemas.microsoft.com/office/powerpoint/2010/main" val="372177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3358"/>
            <a:ext cx="8839200" cy="750888"/>
          </a:xfrm>
        </p:spPr>
        <p:txBody>
          <a:bodyPr/>
          <a:lstStyle/>
          <a:p>
            <a:r>
              <a:rPr lang="en-US" b="1" dirty="0" smtClean="0">
                <a:latin typeface="Microsoft YaHei UI" panose="020B0503020204020204" pitchFamily="34" charset="-122"/>
                <a:ea typeface="Microsoft YaHei UI" panose="020B0503020204020204" pitchFamily="34" charset="-122"/>
              </a:rPr>
              <a:t>GLU</a:t>
            </a:r>
            <a:endParaRPr lang="en-US" b="1"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135063"/>
                <a:ext cx="5334000" cy="4905375"/>
              </a:xfrm>
            </p:spPr>
            <p:txBody>
              <a:bodyPr/>
              <a:lstStyle/>
              <a:p>
                <a:r>
                  <a:rPr lang="en-US" altLang="zh-CN" dirty="0" smtClean="0">
                    <a:latin typeface="Microsoft YaHei UI" panose="020B0503020204020204" pitchFamily="34" charset="-122"/>
                    <a:ea typeface="Microsoft YaHei UI" panose="020B0503020204020204" pitchFamily="34" charset="-122"/>
                  </a:rPr>
                  <a:t>LSTMs </a:t>
                </a:r>
                <a:r>
                  <a:rPr lang="en-US" altLang="zh-CN" dirty="0">
                    <a:latin typeface="Microsoft YaHei UI" panose="020B0503020204020204" pitchFamily="34" charset="-122"/>
                    <a:ea typeface="Microsoft YaHei UI" panose="020B0503020204020204" pitchFamily="34" charset="-122"/>
                  </a:rPr>
                  <a:t>enable long-term memory via a </a:t>
                </a:r>
                <a:r>
                  <a:rPr lang="en-US" altLang="zh-CN" dirty="0" smtClean="0">
                    <a:latin typeface="Microsoft YaHei UI" panose="020B0503020204020204" pitchFamily="34" charset="-122"/>
                    <a:ea typeface="Microsoft YaHei UI" panose="020B0503020204020204" pitchFamily="34" charset="-122"/>
                  </a:rPr>
                  <a:t>separate cell </a:t>
                </a:r>
                <a:r>
                  <a:rPr lang="en-US" altLang="zh-CN" dirty="0">
                    <a:latin typeface="Microsoft YaHei UI" panose="020B0503020204020204" pitchFamily="34" charset="-122"/>
                    <a:ea typeface="Microsoft YaHei UI" panose="020B0503020204020204" pitchFamily="34" charset="-122"/>
                  </a:rPr>
                  <a:t>controlled by input  and forget  </a:t>
                </a:r>
                <a:r>
                  <a:rPr lang="en-US" altLang="zh-CN" dirty="0" smtClean="0">
                    <a:latin typeface="Microsoft YaHei UI" panose="020B0503020204020204" pitchFamily="34" charset="-122"/>
                    <a:ea typeface="Microsoft YaHei UI" panose="020B0503020204020204" pitchFamily="34" charset="-122"/>
                  </a:rPr>
                  <a:t>gates</a:t>
                </a:r>
              </a:p>
              <a:p>
                <a:endParaRPr lang="en-US" altLang="zh-CN" dirty="0">
                  <a:latin typeface="Microsoft YaHei UI" panose="020B0503020204020204" pitchFamily="34" charset="-122"/>
                  <a:ea typeface="Microsoft YaHei UI" panose="020B0503020204020204" pitchFamily="34" charset="-122"/>
                </a:endParaRPr>
              </a:p>
              <a:p>
                <a:r>
                  <a:rPr lang="en-US" altLang="zh-CN" dirty="0" smtClean="0">
                    <a:latin typeface="Microsoft YaHei UI" panose="020B0503020204020204" pitchFamily="34" charset="-122"/>
                    <a:ea typeface="Microsoft YaHei UI" panose="020B0503020204020204" pitchFamily="34" charset="-122"/>
                  </a:rPr>
                  <a:t>Inspired by this idea, researchers came up with GLU  </a:t>
                </a:r>
                <a:r>
                  <a:rPr lang="en-US" altLang="zh-CN" dirty="0">
                    <a:latin typeface="Microsoft YaHei UI" panose="020B0503020204020204" pitchFamily="34" charset="-122"/>
                    <a:ea typeface="Microsoft YaHei UI" panose="020B0503020204020204" pitchFamily="34" charset="-122"/>
                  </a:rPr>
                  <a:t>models </a:t>
                </a:r>
                <a:r>
                  <a:rPr lang="en-US" altLang="zh-CN" dirty="0" smtClean="0">
                    <a:latin typeface="Microsoft YaHei UI" panose="020B0503020204020204" pitchFamily="34" charset="-122"/>
                    <a:ea typeface="Microsoft YaHei UI" panose="020B0503020204020204" pitchFamily="34" charset="-122"/>
                  </a:rPr>
                  <a:t>which possess </a:t>
                </a:r>
                <a:r>
                  <a:rPr lang="en-US" altLang="zh-CN" dirty="0">
                    <a:latin typeface="Microsoft YaHei UI" panose="020B0503020204020204" pitchFamily="34" charset="-122"/>
                    <a:ea typeface="Microsoft YaHei UI" panose="020B0503020204020204" pitchFamily="34" charset="-122"/>
                  </a:rPr>
                  <a:t>solely </a:t>
                </a:r>
                <a:r>
                  <a:rPr lang="en-US" altLang="zh-CN" dirty="0" smtClean="0">
                    <a:latin typeface="Microsoft YaHei UI" panose="020B0503020204020204" pitchFamily="34" charset="-122"/>
                    <a:ea typeface="Microsoft YaHei UI" panose="020B0503020204020204" pitchFamily="34" charset="-122"/>
                  </a:rPr>
                  <a:t>output gates and allow </a:t>
                </a:r>
                <a:r>
                  <a:rPr lang="en-US" altLang="zh-CN" dirty="0">
                    <a:latin typeface="Microsoft YaHei UI" panose="020B0503020204020204" pitchFamily="34" charset="-122"/>
                    <a:ea typeface="Microsoft YaHei UI" panose="020B0503020204020204" pitchFamily="34" charset="-122"/>
                  </a:rPr>
                  <a:t>the network to control what </a:t>
                </a:r>
                <a:r>
                  <a:rPr lang="en-US" altLang="zh-CN" dirty="0" smtClean="0">
                    <a:latin typeface="Microsoft YaHei UI" panose="020B0503020204020204" pitchFamily="34" charset="-122"/>
                    <a:ea typeface="Microsoft YaHei UI" panose="020B0503020204020204" pitchFamily="34" charset="-122"/>
                  </a:rPr>
                  <a:t>information should </a:t>
                </a:r>
                <a:r>
                  <a:rPr lang="en-US" altLang="zh-CN" dirty="0">
                    <a:latin typeface="Microsoft YaHei UI" panose="020B0503020204020204" pitchFamily="34" charset="-122"/>
                    <a:ea typeface="Microsoft YaHei UI" panose="020B0503020204020204" pitchFamily="34" charset="-122"/>
                  </a:rPr>
                  <a:t>be propagated through the hierarchy of layers</a:t>
                </a:r>
                <a:r>
                  <a:rPr lang="en-US" altLang="zh-CN" dirty="0" smtClean="0">
                    <a:latin typeface="Microsoft YaHei UI" panose="020B0503020204020204" pitchFamily="34" charset="-122"/>
                    <a:ea typeface="Microsoft YaHei UI" panose="020B0503020204020204" pitchFamily="34" charset="-122"/>
                  </a:rPr>
                  <a:t>.</a:t>
                </a:r>
              </a:p>
              <a:p>
                <a:endParaRPr lang="en-US" dirty="0"/>
              </a:p>
              <a:p>
                <a14:m>
                  <m:oMath xmlns:m="http://schemas.openxmlformats.org/officeDocument/2006/math">
                    <m:r>
                      <a:rPr lang="en-US" i="1" dirty="0" smtClean="0">
                        <a:latin typeface="Cambria Math" charset="0"/>
                      </a:rPr>
                      <m:t>𝑋</m:t>
                    </m:r>
                    <m:r>
                      <a:rPr lang="en-US" b="0" i="1" dirty="0" smtClean="0">
                        <a:latin typeface="Cambria Math" charset="0"/>
                      </a:rPr>
                      <m:t>∈</m:t>
                    </m:r>
                    <m:sSup>
                      <m:sSupPr>
                        <m:ctrlPr>
                          <a:rPr lang="en-US" b="0" i="1" dirty="0" smtClean="0">
                            <a:latin typeface="Cambria Math" charset="0"/>
                          </a:rPr>
                        </m:ctrlPr>
                      </m:sSupPr>
                      <m:e>
                        <m:r>
                          <a:rPr lang="en-US" b="0" i="1" dirty="0" smtClean="0">
                            <a:latin typeface="Cambria Math" charset="0"/>
                            <a:ea typeface="Cambria Math" charset="0"/>
                            <a:cs typeface="Cambria Math" charset="0"/>
                          </a:rPr>
                          <m:t>ℝ</m:t>
                        </m:r>
                      </m:e>
                      <m:sup>
                        <m:r>
                          <a:rPr lang="en-US" b="0" i="1" dirty="0" smtClean="0">
                            <a:latin typeface="Cambria Math" charset="0"/>
                          </a:rPr>
                          <m:t>𝑁</m:t>
                        </m:r>
                        <m:r>
                          <a:rPr lang="en-US" b="0" i="1" dirty="0" smtClean="0">
                            <a:latin typeface="Cambria Math" charset="0"/>
                            <a:ea typeface="Cambria Math" charset="0"/>
                            <a:cs typeface="Cambria Math" charset="0"/>
                          </a:rPr>
                          <m:t>×</m:t>
                        </m:r>
                        <m:r>
                          <a:rPr lang="en-US" b="0" i="1" dirty="0" smtClean="0">
                            <a:latin typeface="Cambria Math" charset="0"/>
                          </a:rPr>
                          <m:t>𝑚</m:t>
                        </m:r>
                      </m:sup>
                    </m:sSup>
                  </m:oMath>
                </a14:m>
                <a:r>
                  <a:rPr lang="en-US" dirty="0"/>
                  <a:t>is </a:t>
                </a:r>
                <a:r>
                  <a:rPr lang="en-US" dirty="0" smtClean="0"/>
                  <a:t>the input </a:t>
                </a:r>
                <a:r>
                  <a:rPr lang="en-US" dirty="0"/>
                  <a:t>of layer </a:t>
                </a:r>
                <a14:m>
                  <m:oMath xmlns:m="http://schemas.openxmlformats.org/officeDocument/2006/math">
                    <m:sSub>
                      <m:sSubPr>
                        <m:ctrlPr>
                          <a:rPr lang="en-US" b="0" i="1" dirty="0" smtClean="0">
                            <a:latin typeface="Cambria Math" charset="0"/>
                          </a:rPr>
                        </m:ctrlPr>
                      </m:sSubPr>
                      <m:e>
                        <m:r>
                          <a:rPr lang="en-US" i="1" dirty="0" smtClean="0">
                            <a:latin typeface="Cambria Math" charset="0"/>
                          </a:rPr>
                          <m:t>h</m:t>
                        </m:r>
                      </m:e>
                      <m:sub>
                        <m:r>
                          <a:rPr lang="en-US" b="0" i="1" dirty="0" smtClean="0">
                            <a:latin typeface="Cambria Math" charset="0"/>
                          </a:rPr>
                          <m:t>𝑙</m:t>
                        </m:r>
                      </m:sub>
                    </m:sSub>
                  </m:oMath>
                </a14:m>
                <a:r>
                  <a:rPr lang="en-US" dirty="0"/>
                  <a:t> (either word </a:t>
                </a:r>
                <a:r>
                  <a:rPr lang="en-US" dirty="0" err="1"/>
                  <a:t>embeddings</a:t>
                </a:r>
                <a:r>
                  <a:rPr lang="en-US" dirty="0"/>
                  <a:t> or the outputs </a:t>
                </a:r>
                <a:r>
                  <a:rPr lang="en-US" dirty="0" smtClean="0"/>
                  <a:t>of previous </a:t>
                </a:r>
                <a:r>
                  <a:rPr lang="en-US" dirty="0"/>
                  <a:t>layers)</a:t>
                </a:r>
              </a:p>
              <a:p>
                <a:endParaRPr lang="en-US" altLang="zh-CN" dirty="0">
                  <a:latin typeface="Microsoft YaHei UI" panose="020B0503020204020204" pitchFamily="34" charset="-122"/>
                  <a:ea typeface="Microsoft YaHei UI" panose="020B0503020204020204" pitchFamily="34" charset="-122"/>
                </a:endParaRPr>
              </a:p>
              <a:p>
                <a:r>
                  <a:rPr lang="mr-IN" dirty="0"/>
                  <a:t> </a:t>
                </a:r>
                <a14:m>
                  <m:oMath xmlns:m="http://schemas.openxmlformats.org/officeDocument/2006/math">
                    <m:sSub>
                      <m:sSubPr>
                        <m:ctrlPr>
                          <a:rPr lang="en-US" b="0" i="1" dirty="0" smtClean="0">
                            <a:latin typeface="Cambria Math" charset="0"/>
                          </a:rPr>
                        </m:ctrlPr>
                      </m:sSubPr>
                      <m:e>
                        <m:r>
                          <a:rPr lang="mr-IN" i="1" dirty="0" smtClean="0">
                            <a:latin typeface="Cambria Math" charset="0"/>
                          </a:rPr>
                          <m:t>h</m:t>
                        </m:r>
                      </m:e>
                      <m:sub>
                        <m:r>
                          <a:rPr lang="en-US" b="0" i="1" dirty="0" smtClean="0">
                            <a:latin typeface="Cambria Math" charset="0"/>
                          </a:rPr>
                          <m:t>𝑙</m:t>
                        </m:r>
                      </m:sub>
                    </m:sSub>
                    <m:r>
                      <a:rPr lang="mr-IN" i="1" dirty="0">
                        <a:latin typeface="Cambria Math" charset="0"/>
                      </a:rPr>
                      <m:t>(</m:t>
                    </m:r>
                    <m:r>
                      <a:rPr lang="mr-IN" i="1" dirty="0">
                        <a:latin typeface="Cambria Math" charset="0"/>
                      </a:rPr>
                      <m:t>𝑋</m:t>
                    </m:r>
                    <m:r>
                      <a:rPr lang="mr-IN" i="1" dirty="0">
                        <a:latin typeface="Cambria Math" charset="0"/>
                      </a:rPr>
                      <m:t>) = (</m:t>
                    </m:r>
                    <m:r>
                      <a:rPr lang="en-US" b="0" i="1" dirty="0" smtClean="0">
                        <a:latin typeface="Cambria Math" charset="0"/>
                      </a:rPr>
                      <m:t>𝑋</m:t>
                    </m:r>
                    <m:r>
                      <a:rPr lang="en-US" b="0" i="1" dirty="0" smtClean="0">
                        <a:latin typeface="Cambria Math" charset="0"/>
                      </a:rPr>
                      <m:t>∗</m:t>
                    </m:r>
                    <m:r>
                      <a:rPr lang="en-US" b="0" i="1" dirty="0" smtClean="0">
                        <a:latin typeface="Cambria Math" charset="0"/>
                      </a:rPr>
                      <m:t>𝑊</m:t>
                    </m:r>
                    <m:r>
                      <a:rPr lang="en-US" b="0" i="1" dirty="0" smtClean="0">
                        <a:latin typeface="Cambria Math" charset="0"/>
                      </a:rPr>
                      <m:t>+</m:t>
                    </m:r>
                    <m:r>
                      <a:rPr lang="mr-IN" i="1" dirty="0" err="1">
                        <a:latin typeface="Cambria Math" charset="0"/>
                      </a:rPr>
                      <m:t>𝑏</m:t>
                    </m:r>
                    <m:r>
                      <a:rPr lang="mr-IN" i="1" dirty="0">
                        <a:latin typeface="Cambria Math" charset="0"/>
                      </a:rPr>
                      <m:t>)</m:t>
                    </m:r>
                    <m:r>
                      <a:rPr lang="mr-IN"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𝜎</m:t>
                    </m:r>
                    <m:r>
                      <a:rPr lang="mr-IN" i="1" dirty="0">
                        <a:latin typeface="Cambria Math" charset="0"/>
                      </a:rPr>
                      <m:t>(</m:t>
                    </m:r>
                    <m:r>
                      <a:rPr lang="mr-IN" i="1" dirty="0">
                        <a:latin typeface="Cambria Math" charset="0"/>
                      </a:rPr>
                      <m:t>𝑋</m:t>
                    </m:r>
                    <m:r>
                      <a:rPr lang="en-US" b="0" i="1" dirty="0" smtClean="0">
                        <a:latin typeface="Cambria Math" charset="0"/>
                      </a:rPr>
                      <m:t>∗</m:t>
                    </m:r>
                    <m:r>
                      <a:rPr lang="mr-IN" i="1" dirty="0">
                        <a:latin typeface="Cambria Math" charset="0"/>
                      </a:rPr>
                      <m:t>𝑉</m:t>
                    </m:r>
                    <m:r>
                      <a:rPr lang="en-US" b="0" i="1" dirty="0" smtClean="0">
                        <a:latin typeface="Cambria Math" charset="0"/>
                      </a:rPr>
                      <m:t>+</m:t>
                    </m:r>
                    <m:r>
                      <a:rPr lang="mr-IN" i="1" dirty="0" err="1">
                        <a:latin typeface="Cambria Math" charset="0"/>
                      </a:rPr>
                      <m:t>𝑐</m:t>
                    </m:r>
                    <m:r>
                      <a:rPr lang="mr-IN" i="1" dirty="0">
                        <a:latin typeface="Cambria Math" charset="0"/>
                      </a:rPr>
                      <m:t>)</m:t>
                    </m:r>
                  </m:oMath>
                </a14:m>
                <a:endParaRPr lang="mr-IN" dirty="0"/>
              </a:p>
              <a:p>
                <a:endParaRPr lang="en-US" altLang="zh-CN" dirty="0" smtClean="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altLang="zh-CN" dirty="0" smtClean="0">
                  <a:latin typeface="Microsoft YaHei UI" panose="020B0503020204020204" pitchFamily="34" charset="-122"/>
                  <a:ea typeface="Microsoft YaHei UI" panose="020B0503020204020204" pitchFamily="34" charset="-122"/>
                </a:endParaRPr>
              </a:p>
              <a:p>
                <a:pPr marL="0" indent="0">
                  <a:buNone/>
                </a:pPr>
                <a:endParaRPr lang="en-US" altLang="zh-CN" dirty="0" smtClean="0">
                  <a:latin typeface="Microsoft YaHei UI" panose="020B0503020204020204" pitchFamily="34" charset="-122"/>
                  <a:ea typeface="Microsoft YaHei UI" panose="020B0503020204020204" pitchFamily="34" charset="-122"/>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135063"/>
                <a:ext cx="5334000" cy="4905375"/>
              </a:xfrm>
              <a:blipFill rotWithShape="0">
                <a:blip r:embed="rId3"/>
                <a:stretch>
                  <a:fillRect l="-1257" t="-1615"/>
                </a:stretch>
              </a:blipFill>
            </p:spPr>
            <p:txBody>
              <a:bodyPr/>
              <a:lstStyle/>
              <a:p>
                <a:r>
                  <a:rPr lang="en-US">
                    <a:noFill/>
                  </a:rPr>
                  <a:t> </a:t>
                </a:r>
              </a:p>
            </p:txBody>
          </p:sp>
        </mc:Fallback>
      </mc:AlternateContent>
      <p:sp>
        <p:nvSpPr>
          <p:cNvPr id="6" name="AutoShape 2" descr="data:image/png;base64,iVBORw0KGgoAAAANSUhEUgAAAjYAAAF5CAYAAACMUGARAAAAAXNSR0IArs4c6QAAAARnQU1BAACxjwv8YQUAAAAJcEhZcwAADsMAAA7DAcdvqGQAAFOuSURBVHhe7d0FgBR1Gwbw95ru7pIOyaNBkRBEQEqkpSQUpERKSkFQQBGR7hBFlJQu6e7uzqM5jrvbb5/3Zo7lOEru/Obmnt/3jXe7Mzu7N3fsPPv+Y9wcTkJERERkA+7GVyIiIqIoj8GGiIiIbIPBhoiIiGyDwYaIiIhsg8GGiIiIbIPBhoiIiGyDwYaIiIhsg8GGiIiIbIPBhoiIiGyDwYaIiIhsg8GGiIiIbIPBhoiIiGyDwYaI/hMDBgyQL7/8Ui5fvqy39+zZIx988IHs3LlTIutavIGBgTJo0CBp3769PgeW1atXS+3atWXbtm3GVpFjw4YNUrNmTf35iOi/w2BDFA1s375d5s2bJ48ePTLu+e9t3bpVT/b37t3T25cuXZI///xTLly4oLdfxokTJ+Svv/6SO3fuGPc8X1BQkKxdu1YWL15s3CNy/vx5vX3lyhXjntdz7tw5+eOPP576Oc6cOSNz587Vn5OI/jsMNkTRwG+//SZ9+vSR+/fvG/f897y9vXVxc3PT28WKFZNNmzZJyZIlQ+97EWzfq1ev0KrPi+D5fvjhB5kzZ07oc3h4eEiMGDHE3T1i3v52794t3bt31wqUq4oVK+rrLV68uHEPEf0XGGyIogEEmqtXr0qsWLGMe17f6zYfxY0bV4oUKSLx48c37nmx4OBguXbtmgaTl4Ew88Ybb0iePHmMex6LqGCD50BVJuz+EiZM+Mo/HxG9PgYbIhs4fPiwtGrVSrJmzSrZs2eXd999N7T5Bf1apk2bpiff9OnTS5o0aeSdd97RdTdv3pS+fftK2bJlNQC8+eab0rt37yeaTwICAqR69erSo0cPrXxUq1ZN94FmJQSN8ODxrVu31tdTuHBhmT59urHmMVQz8Hz//PNPaEjCz9GoUSMNIngsXufYsWN1HapOn332mQa0QoUKSerUqaV58+Zy48YNmThxouTKlUv7s3zxxRf6fdOmTTXQdejQQfvyuAYxT09PbYrq16+f5MiRQ3/+RYsWPfHz4LjhZ71+/bpxj4i/v7+0a9dO++hgf3///be+3rt378pHH32kr6lx48ba3LVq1SrJly+fHidX+F2UK1dOMmfOLG+99ZZMmjTpideGJjtUs3788Uc93vhZcufOLUOHDpVbt24ZWxHRszDYEEVxhw4dkpYtW8qaNWukSZMmemKNGTOmNpHghIuTc968ebVCgpN8t27d5OOPP9bHnj59WkMBKgvYBwLDyJEjNUAg9ABOuggTM2bM0HCTIUMGDQ2JEycOtwnp4sWLGjgQRHACRzhBsFm2bJm+LvMxCAmnTp2SBw8e6H04aaOzLfoDITi0aNFCgwLCA14DQlD58uW16oT9I3ggsCRIkED8/Pz0eevVqyfHjx+X+vXraxMQqihotkLQMKEpClWf4cOHa/8bbIs+Ow0aNNBwY8I26D+DfjomvA7sz+xPgxD53nvvaZMXXguOT61atfTYYJ/mz2caOHCgHltUnHAM48WLpx2b0UxohpuHDx/KsWPH9PcwYsQIfV0ZM2bUfc+fP/+J10NE4XD+YyKiKMx5MnakTJnS4QwojoCAAF3u37/vcAYHR3BwsMN5InS0atXKkTZtWofzpOx49OiRIzAwUB+L752hwOE8merj8JhJkyY50qdP75g2bZpug/tKly7tcIYPx4IFC/Q2tsd+w8J+Z86c6XCGD8dPP/0Uuu26desciRIlcjhDgOPEiRO67erVqx0JEyZ0OAOP3l66dKnDeaJ3rF+/PvTncIYCx71793Q9fpbRo0frz7p3794nfo7vv//eETt2bIcz2DicASf08Xjujz76yFG0aFF9PBZn4NKfpXLlyg5nmNLtTp486fD19XU4g5PDGUZ0n85g5XAGPT1mJhzXOnXqOEqWLBm6v9mzZ+vPMWfOnCde09y5cx3O0OVYsWKF3naGK/0dOIOP4/r16/q8+NqwYUNHmjRpHIcPH9bt8PM7A5mjRIkSeh+2w/OWKVPGUaVKFcfZs2d1OyIKHys2RFEcPv1jtBM6r5qf5nGfj4+PVkJQtTD7f6AJBguqFubtOHHiaBMMKguomiRJkkT7hRw8eFC3AefJVZtH0ESE/aJCEbZPCaBKgcoMmrycJ+zQbVEJwmOxn2dB9QJWrlypw7Sd70/6WLNfEH4W19ft+nMAKh2oViVPnly8vLx0CQ+OER5boUIFfU5shyoUqks4hq8ySsv1NeFr2NfkyhlwtFnr008/1f43eF5n2AttXsN6/MxYnCFNq2hoHsR2qHShSQrboXmNiJ6NwYYoisufP7/2rxk/frz2xWjWrJk2qSBk4CT5POif0r9/fz1potknS5Ys2gx04MCBJ0IIgg/Wv6jTLgIWmn3Q7IXFhMehyQj7CQ9ep6+vrzYlff/995IpUyZtgpk1a1bo8PAXQchIlSqVfn0ePBfCUtq0aY17QuA2nutln+9VITAhsOEYu77GFClSaABEsxeYry9ZsmR624Sw6e/v/38dsk8UFTDYEEVxCAyY/A6dTj/88EPtc4N+NV9//bXcvn3b2OppOEliKPS3336rj8P8MOinM2bMGO3TEfYEipNveFWasLBNeIHqRSELfvnlF30NqGKgcy/62SDs4LU+D/b9rCpSeLB92JCFSg4Chxk6nrWv51Wdnsfcn1lVM+G1YDHX43u8hvCeH+uI6Ple7l2AiCwPo4gQcLZs2aLNQFOnTtVJ4gAnSZzIXU+WCAto9kETDELQ22+/rdUfVGYQiMI7sb4Iwg9G+6AS5DrXDKpHCCrPaqYB86SNjs7oGIwZgtHZdt26dboAXpN54v+3sA9UZY4ePRr6nPiKDruoiphNYmgmQgdq1yCCUIPtXI8NXsvLBA4cFzQr7dq1y7gnBPaH/aKSQ0Svj8GGKIpDYEC1BkOs0UcGX3GiRSXHDBLo04F1GDmEkIF+GliH+9HvA81HWH/kyBH5/fff9b5/E2zQNwQT0+E1YEQPwg1GFy1dulT279+vVZXwQgnuwwgi9OvBY/Ba8BX3o9+K2c8G+0cgQ7MOfo4XVXLCg58LIQ+jrTC8HCOqMPQct4sWLarBDtAnCMdr8+bNoUENMwzjMa7HBq8J/Xswwgyv+1mvCUPK0dw1bNiw0OfF18GDB2ufJATL1wlsRBSCwYYoikM1o1KlSjq/yldffaXzxyxfvlybl8yTdOnSpbUCgeHemLtl9OjR2iEV/WkwPBoVHszo+/nnn2ulJF26dE+coFFRMDv0Pg/CEoZZY8jzqFGjdAh5586ddUg5qjkIAGYTEL663kYT1Pvvv6+da3v27KmPGzJkiA6nRv8bQN8bvDZc/wnz72BIOZrM8Lqwr/BeH9a7Nqvh5wBsi6YuVIfQnwc/L44h+ukAmvPwvG3atJEuXbpI165ddYg4KkquxwZhJVu2bHpMMWzb7BeEkOL68+H4Yz843hiWj2H36A+FDssY8o25gQDb43iHbbLC68b9L/odEEV3Hs5/iH2M74koCjKbT1DFwLWUMMoJ4QahAt8DmkHQmRcnVVQJULFBqEFn46RJk2pzCB6PqgFOsjiB4mSNkTk4ke7bt09vo6Lxog7ECEyYeA4ndjT34ESN14ORR6giIWThdaG5C1WaypUrS8qUKXU0FvZ99uxZOXnypFZqEDhwuQLzOdGhFiOFUEXBz4FKDl4Tmoywvxo1auhzmPDa8TPjPkxaCObIIgQnPO/69et1Phr0NcLlHUxoNsLPb1aycJxQXUG1BpUuhEn8jPgena/R7IfjhACHUWAIJqj44HnxPICmPjwXKmR4XQhp+Pkwl45ZrcHcQ9hXiRIldL/m/bgPwRHzArn+jET0JDfnP3zLxX+8seFNC//A8WaMNwLzkyfgDQNvIHhTNN988KboCvtAWRtvYPgkVLBgwdA3CMAnOEwEhjcevMniDcT8pGbCmz1eB54PnSnDm5adiIiIrMNywQafSlCGRjBBoMCnI4SKb775Rj/14JMkOjziNsIJbuPTYceOHUODCdq6UVbHp0WEGXxiRNkX08IDHvfrr79qWRlt/ijx4pMUZvbEJyhA6MFz4PXgkyMCFG5jLo/ndYAkIiKi/x/L9bGZMGGCTgWPDnZLlizR8jCuJTNz5kxdjxIuysEIOxieirk7FixYoB0ezXZ0rEe1BcFl4cKFGnw6deqkHQABZW70RUDQwXOgvR4jFdDZEdA+jvZ7BKspU6bo82DSLzwGHRaJiIjImizZeRht9Gh6Mr+iHd0cgmk2QaFrENrbcf2YKlWqaMdD9BFAeEHQQZBBxz+0f2MCMoQejHpAdQYzfKIShLZtNHWhXwE68WHGVIww2bZtm1Z90JEQF8jD82DSMIQfzBFiwdY7IiIicrJcsDEvxIeOjQgsuGIuOunhNkIJZucMO2uoOWMo+uSgzwxCjOt6NCXhNjpWogqD0IJ+N65DNtHMhXV4PAKS63wWgO3RKRChyhzlQERERNZiuT42aELC9PAYxYHmJvSTQZj4+eefdTQEmotwmX/XSa5wFdw///xTL+uPUIPhoajaFChQwNhCdBIyDENF/x0M70TH4sWLFxtrRbdHH5tx48bpdPJ4Dgw1RcgyoXqEfjYYqeHazwaHEHNS4HWinw/74BARkd3g/Io5qjCgx5xbyoosF2wwfTqGMqI/C0Y64SBi/ggM90T/G8yHgT406NxrHljcRlMUmotQnSlTpozOb4EgY0JAqVu3rg5lxeysaHbauHGjsVY0GCHY4HEIPdgXFnQWBnRSRsdiTPmOuTZcqz2Y02Ly5Mnap8dih9Ny8DvjRfxeDM2wrnOg0NNQQUWV1ZyXJrrCBylMEuhw+ItDwv69OMRNPMTNzUOCHbgUxJMTALrhf24x5MEDfz2O0fX9C4NMcI7BhWDp2XCcsKBfatWqVfV7K7JcsEESxIRYuFaMCR150cl3w4YNOnkYJrdCZ2GzmtK0aVMNHqjYoE8NhmVjIjJUfhBAMA8Fqj8YCYXKzZw5c3Q9qkE40eLNEZ2U58+fL6tWrdIh3ghYmM4dk3QBZnbFjKp4DXiNrvDcCDzos4MFrwH7pCfhTw2dvTEpGgPgs+ENFpO94W8Pf0s8Vk/DaEb8O8bcOpiqwRw4EN3gxIIRpPhw55b4Q/HwwcjQx38vDgSa+6cl+N5x8UpWXiTY9TpXbhIUeFeCL0+Uho1qS6GCRZ74wBZd4BiiGwM+1KIrBN7P6Wn420A3DYQaDKjB/FMMNi8JnXgRItD0lC9fPr3uDSb3Qh8bXM8G/4gRWFCZQRMU+ss0atRIm5gaN26sn17Q1ISmJVRQMAEZKjEIJNgvPtmgyQiTZlWoUEErQ5i5FY+vWbOmdkrGHzb2hWoR3jBw9V2EKcx3g1FS6H/jCp90pk2bJr1799bnwfY8GT0NxwQz3OJY0bPhDQT/DjBDsDmxGz0JxwgfeFCdxRKd/71hQEWJ4mUkVp4FEituDuPeEIgpd/22yZ0rSyV1tu7iWtvCKck/wE+ubHhLpk75Rj6oUVuntYiOMOjEnCGb793hQ4jBh35MHLlo0SJtzbBqsMEv0VIuXrzo+OSTTxx58uRxpE+f3vHmm286OnXq5PDz89P1zhDh2LZtm8MZTBxp0qRxZMiQwfHdd9+Frgd87/wjdTg/zTlSp07tcL7xOTZt2mSsDdnHihUrHL6+vroe2zmDjePmzZvGFg6HM/w4mjdvrvtPmzatw5lOHQcPHnQEBQUZWzzm/LTomDRpkiNdunSOy5cvG/dSeD788EPjO3qepk2bOpyfjoxbFB7nhxDHmjVrjFvR1969ex0xY8R1JC22w5Ghwv0nlszOJWmh1Q6ftN0cWSrce2JdRueS4q2LDnFP45g5a5q+j0VX169fdzg/IDuCg4ONeyg8zmDjcH6wdzg/wFv6WFmu7ohqB5qFkAjR7ITmIVRRzCnEUZHBZHqonKDSgr41aLpynWIc36N6gn40mANn9uzZOjuxCfvApzyU07APXFcHE/i5VmJwUTpnYNL9r127Vp8PZe8XlWqdx9T4jsLisXk1PF4vxmPkegyedSzQzyb8dW6OkD452Ed0Ppb8O3o5UeU4WbJBFcOsMbwa15bBV/N6NyaEC3Qsxnp06EVHy7AwPw2GeGMbzEMTtmSGcINJ99D3Bs+BJqqwEHSwf+wjceLE1i27RSF8A3k5PE4vxmP0KnisXoR/T/YR/XqK0f8NgiEuUkgvhhEHCOf0bLiYpnkJFAof6jHeMdNK7CRvSZD2qqHw4MOxOVCEoj4GG/pP1alTx/iOngcBkMHm+XCpFFRc6dlQg/CKmUriJinNms1zYHTsBx98wKq8TTDY0H+Kbxwvh8fpxXiMXgGP1Qvx78k+GGyIiIjINhhsiIiIyDYYbIiIiMg2GGyIiCjawOU3XmXBTPS8ZlvUYrlLKkRFuKTC9OnTdVJAXAIC8+MQEf0X9u7dK75FSkic/KsldphLKjwPusrikgoX1/rKjOkDpVbNura+pALCydKly+T4iUPO71/+Wn44RcaOFU/Kli0nmTNnMu6NnnBJBV9fX1m8eLEULVrUsh2uGWwiAIMNEf2/MNi8nNu3b0v+/PnkxKmHIp5JnPe8zEkZ2zhDUMA+GTz4W+nYsZNO7hpdRZVgw6YoIiKyPVzB2939kcTO2ldSFl8kqUoseaklRbGFIjGKir//bf0QS9bHYENERLaH6gIKDO7eCcXHO5H4eMV/4RLTK55z28QiHjFersBDlsBgQ0RE0YcjWBxY8O0LFnQZxrYhtyiqYLAhIiIi22CwISIiIttgsCEiIiLbYLAhIiIi22CwISIiIttgsCEiIiLbYLAhIiIi22CwISIiIttgsCEiIiLbYLAhIiIi22CwISIiIttgsCEiIiLbYLAhIiIi27BcsNm/f79s2rRJNm7cqMvmzZtl586dcuHCBV0fHBwsp06dki1btsj27dvl4sWLer+r69evy65du/SxR48elaCgIGNNCNzG/ViP7a5du2aseezSpUu6fzwPns/h4NVdiYiIrM5ywWbQoEHSpEmT0OWDDz6QAgUKyOzZszWQIIw0a9ZMGjVqJB999JF06dJFrly5Yjxa9Ps+ffro+saNG0v9+vVlyZIlxtqQYITbuB/bNGjQQPr27atBxnTo0CHp2rVr6DZ4HXjesAGJiIiIrMVywWbq1KkaLA4fPiwHDx6UH374QVKkSCF169bVygpCSNy4cWX16tUya9YsDSQzZ86UR48e6eO///57WbdunQwfPlwrP2XKlJG2bduGhh9UeDp06CAlS5aUrVu3yo8//ijr16+XIUOG6PrAwEANRufPn9f9rl27VhImTCjdu3cPt7JDRERE1mH5PjZTpkyRUqVKScqUKeXkyZOyb98+6dWrl4ad/PnzS4sWLTSYILj4+/vLokWLpGnTphpoEiRIIP369ZN79+7pNqi4bNu2TW7duiX9+/eXePHiSdmyZbWys2LFCrl//742YyFQffLJJ7r/ZMmS6T727t0rZ8+eZZMUERGRhVk62KBvC6ovCC8IFLjt4+MjOXLkMLYQSZ48uQaXGzduaJXlzp07kjNnTvHw8ND1MWPGlCxZsmggQrBBH540adJI7Nixdb27u7tkz55dQ82JEye0KoPAkzRpUl0PeL5YsWJpFel5zVFubm4SI0YM4xYREZF94PwbFVg62KCpCcEFVRU0EaHS4u3trSHDhNtohgoICJC7d+9qAAp78BFUEHiwDtvEjx/fWBPC09NT94OAhP14eXnpbRPWY7l9+/YzKzYINXgOVIwWL16sy8KFC7VChNBEREQUVVy+fFlWrVr1xDlt2bJlei62OssGG4SE0aNHa38YBA1UYBBQEDxcg4JrEIkTJ44GjIcPHxprQyCQoF8O1mEb3HaFXxT2gyqOa1AyYT0WPD/28TyoAOG1un4lIiKKanD+MpeodD6z7KtEOnzw4IHUqlVLb+OAZsyYUUML+sCYkCoRSNDBN3Xq1BpgsN5sMsI+jh8/Lrly5dJfDL6irwyqM4BRUmhiQhUI+0+SJImGqqtXr+p6QGdm7Cdr1qy6j/CgkoPnrlixolSoUEG/VqpUSUd0uVaYiIiIrA6tJeirivOYeV4rV66ctl5YnWWDzbhx4/SAImiY0qVLJ7lz55avv/5aR0NhfpsJEyZIiRIl9JeA/i3vvvuuTJ48WUcz+fn56QgnBAtsg1BSqFAh7VSM0VVo2sLoKnRQxi8MAQnPhz41eH7McWMOH8fzpk+f/rkVG4SbsNUiIiIiO4gq5zdLBps9e/bI8uXLdXSTK4xQ6t27twaSt99+W+eZQSffDz/8UJujoGPHjlK8ePHQId1oI8SQbgQfwOiqoUOHypo1a6RYsWLSvn17KVq0qHTu3FnXI/zgOfBc2P9bb72lHYoHDBggiRMn1m2IiIjImtwcz+oN+3+EPjBo/smXL99THYHNmYcxHw1CSNq0abUJyhWakU6fPq3DvxFGwjYhoZnqyJEjOrQb+8+QIcMTo6AAMx2fOXNGt8XQ8kyZMj2zWoP+N9OnT9dAhJmKzRBFRBTZMBWFb5ESEif/aokd9/GI0RfBu5l/gJ9cXOsrM6YPlFo164Z+QLQjnDPKlCksl2IMlUQpKjvfz8PvVuAKxygoOFDObKwq/bqVlK5dekWZkUGRAd02fH19tasICgIv6nP6/2LJig066RYpUiTcPyD0tUHIQNMSDmzYUAMIKWhyQsUGzUph+8XgNu7H+sKFCz8VaiBVqlS6fzxP5syZLfsLJCIioseiRhdnIiIiopfAYENERES2wWBDREREtsFgQ0RERLbBYENERES2wWBDREREtsFgQ0RERLbBYENERES2wWBDREREtsFgQ0RERLbBYENERES2wWBDREREtsFgQ0RERLbBYENERES2wWBDREREtsFgQ0RERLbBYENERES2wWBDREREtsFgQ0RERLbBYENERES2wWBDREREtsFgQ0RERLbBYENERES2wWBDREREtmHZYHP//n25efOm+Pn5yZ07dyQ4ONhYI+JwOOTevXu6Dts8evTIWPPYw4cP5datW7rN3bt39TGusD/cj/XYLiAgwFjzmL+/f+hrwOshIiIia7NksDl8+LC0bt1a8ufPL7ly5ZJatWrJiRMndB0Cyf79+6V+/fqSM2dOyZs3r4wdO1ZDigkhZMCAAVKkSBHJkSOH1KhRQ/bt22esDdnH5s2b5d1335Vs2bLpdt99990T4eXSpUvSpUsX3T9eQ8OGDeXUqVNPBSQiIiKyDssFm2vXrknNmjUlefLksmLFCg0xAwcOlLhx4+r6CxcuSI8ePeTBgweyfv16mThxogwZMkT++OOP0KrOt99+K7///rsMHz5ctm3bJsmSJdNggsfA+fPnpWXLlpI9e3bZu3ev9O/fX6ZNm6bbQ2BgoIaa7du3y8yZM2XdunVy+fJlvQ/VIyIiIrImywWboUOHStq0aaVNmzbaFHT9+nWtzCDoACo3e/bskb59+0qmTJmkXLlyUqpUKVm6dKmGIjRLzZ49Wx9fvnx5SZMmjYwYMUJOnz4tGzdu1PCzdetW3RbPhf1+8MEHUrduXVm4cKE2SR08eFADUefOnaVEiRKSOXNmGTx4sKxcuVIDDhEREVmT5YLNmjVrtDrz+eefS7169aRx48ZagUGlBM1ACDY+Pj6SO3du4xGiTUXoC3Pjxg0NMOgzU6BAAfH09NT1iRIlkowZM8rOnTu1GoNglD59+tAqELbLly+f7uP48eNy9OhRSZgwoaRIkULXQ8GCBcXLy0sOHDgQWhkiIiIia7FkU9Rff/0lFStWlL///lu6du0q48ePl1mzZul6hI8YMWJInDhx9Dbge3QWRrXm9u3beh+2cYWggsciHGEb3HaFcIMFfXUQohCevL29jbWitz08PEL3ER43N7cnHkNERGQX+HAfFVgu2CBcFCtWTFq0aCEpU6aU999/X+rUqaPNSwgOCBhBQUFaeTEh0CB0uLu7hwYLbOMKwcdch18ObrtCWEElBuuw4PGulRl8j23w/OHBa8NILfT72bBhgy74Hs1aaFIjIiKKKtANBP1MXc9pW7ZseercakWWCzZoIkqSJEloVQSBIl68eKEjllKnTq0BAh2ATefOnZPYsWNr5QZhCMHEdT1C0NmzZ7VPDgIQngPrXSsv6DuDdXh8qlSptKpjVn8AnZYRhvBYBKiwEGxQ7Vm+fLksWrRI++vMnz9f+/Pg9RIREUUVGBmMfqULFizQ8xnOa6tXrw53ehWrsVywQYVm165dOloJyfDkyZN6MEuWLKnrs2TJIvHjx5cZM2ZoJeTKlSuaKNHBGIEoceLE8uabb2qFB8Oz0Rl4zpw5OiKqePHiWhHC8G40NyF44DkwvBy/uDx58mhnYvTZQUhasmSJplY8z7hx4zTwoCMxQkxYCGDok9OvXz8dav7111/LoEGDpFGjRvqaiIiIogqcBzESGKOScT7Dea179+4SM2ZMYwvrslywadKkiXz00UfSoUMHqVy5srRr104PMPraAIINhmej/w3WY44aX19fadWqlVZtAKOdUH3BvjBXDYZxY2QUOhADOgqbvyj05WnevLmGD4y0gqRJk+q8NuhIjP1XqVJFh55jH88LKQg35pByIiIiO8H57Vl9TK3EzfkiLfcqUU1Be97Vq1d1RFPhwoU1bJhQZUHbH0Yvod9M6dKlQ4eDm1DpQeUHzUAZMmTQYduulRaU01DpQRMVRkdhFFW6dOmMtSHQPwaVI2yLifwKFSpkrHkSmrqmT58uvXv31jbIsK+FiCiy4D3Kt0gJiZN/tcSOm8O498Xwbugf4CcX1/rKjOkDpVbNulGmc+i/cfHiRSlTprBcijFUEqWo7DwfeBhrng3HKCg4UM5srCr9upWUrl16PbOfZXSA1g0UEhYvXixFixYNt/XCCixXsQEEDVRSGjRooFUZ11ADqMagOQmzD9euXTvcIIHqDKot2AeascL+AvAPuGzZsjpxX/Xq1Z8KNYBZi9FxGc/zrFBDRERE1mHJYENERET0bzDYEBERkW0w2BAREZFtMNgQERGRbTDYEBERkW0w2BAREZFtMNgQERGRbTDYEBERkW0w2BAREZFtMNgQERGRbTDYEBERkW0w2BAREZFtMNgQERGRbTDYEBERkW0w2BAREZFtMNgQERGRbTDYEBERkW0w2BAREZFtMNgQERGRbTDYEBERkW0w2BAREZFtMNgQERGRbTDYEBERkW0w2BAREZFtMNgQERGRbTDYEBERkW1YLtiMHz9eUqZMKQkSJJCECRNKokSJ5L333jPWily4cEGaNWsmqVKlkkyZMkmfPn0kICDAWCvicDjk559/lrx580ry5MmlWrVqcvz4cWNtCNzG/cmSJZPcuXPLyJEj9XGme/fuSf/+/SVz5sz6PE2aNJGLFy8aa4mIiMiqLBdsHj58qIFj+/btcvDgQTlw4IBMmTJF1127dk169uwp+/fvl3nz5sn3338vCxYskD/++CM0mCCkDB8+XDp16iSrVq0SDw8PadCggYYV8PPz06Di5uYma9askc6dO8tPP/2kjwHsp1evXjJ37lz57rvvdP+HDh2SL774Qm7cuKHbEBERkTVZsikKoQOBxNvbW+LEiaNVGzh//rysXLlS+vXrJ4UKFZIaNWrIJ598IosWLZKrV69KcHCwTJ06VerXry+1a9eWnDlzyqhRo+Tw4cOyceNGXb9z504NTKjq5MiRQ+rWravLb7/9JkFBQRp8EIjatWun+y9QoIAMHDhQli5dKpcuXdLXQURERNZkuWCDMPPgwQOpUKGClClTRpo3b64VGjh27JiGniJFiuhtyJgxo4YRBJuzZ8/KlStXdH2sWLF0PZqj0KSEChCCy44dO7R5CQvEjBlTt0c1CPvH4/HY9OnT63ooVqyYvi68DuyDiIiIrMlywaZgwYIyduxYWbFihUyYMEH8/f2lZs2aGl7QFBQjRgztf2NCMEEfG2x369YtrcrEjh3bWBsCFR88Fuuwn8SJExtrQvj4+IiXl5c+HqEKIQb7NeE5PT09NfxgH89iVpqIiIjsJqqc3ywXbPLnzy+lS5eWtGnTSuHChWXixInaPwZ9XVBJQcXEtWqCoIFA4e7uruHDvM9VYGBg6Dp8ffTokX5vQr8aPAa/NOzHvG3CbSwIP8+C14BwdeTIEW36woK+OefOnXvq+YiIiKzs7t27OtAG5zHznIZWjed9uLcKS/axcYXqSZIkSeTmzZuSJk0aDQ/oa2NClQUVlbhx42qnY1RfXPvC4JeAcJEuXToNLghMGOHk+stBJQbBJUWKFBI/fny5f/++3L5921gr2syFTs3mPsKDQISq0Lhx42TEiBHy448/aofk+fPn62snIiKKKhBqJk2aJD/88IOez3BeQx9WnAutznLB5tSpUxoqEDQQMDByCX1nUMnJkCGDNkPNnj1bDy6aldauXavDvtGXBgEIHYZR3Tl9+rRWatCkheBSvHhxDSW+vr6aRNEZGJUfbIft0ZE4derUuh80Q2G/CCRo5po+fboGp2zZsmmACQ/2hcfjDwCjrDA665dffpHWrVtL0qRJja2IiIisL1++fDrtCQbg4HyG89qgQYNC+69ameWCDYLBkCFD9EAOGzZMBgwYINWrV5eSJUtqcMFQ7WnTpulQbIyOQgCpU6eOBg/AaKYTJ07It99+q4/v3bu31KtXTwMPmoveeOMNvY35b7AeI55OnjwprVq10scj1OA5sF/sH0PK0RzWokWLFwYUVIHMYeVERER2gmIDig5WZ7lgg4n10HSEigr6qzRu3FiHZgM6BaMC0rJlS9m6das2OWG+mqJFi+p6eOeddzQMoaKDcFK5cmUNL2YTEpqtkEIx6R+qQajIIMBUqlRJ10PTpk11v9j/pk2bNNQgMEWFpEpERBSduTnTl/Xjl8WhyQvNVagObdmyRZuziIj+C3v37hXfIiUkTv7VEjtuDuPeF3NzLv4BfnJxra/MmD5QatWs+9wBElEd+laWKVNYLsUYKolSVBY3txeP8MExCgoOlDMbq0q/biWla5de2o8zukIHYnTnWLx4sRYU0ApiRZbvPExERET0shhsiIiIyDYYbIiIiMg2GGyIiIjINhhsiIiIyDYYbIiIiMg2GGyIiIjINhhsiIiIyDYiLNhgll5coJKIiIjo/yXCgg1mIcQlEIiIiIj+XyIs2GTMmFEuX76sF4IkIiIi+n+IsGDz2Wef6RWzceFJBJwrV67ogu/9/PyMrYiIiIgiT4QFG4SaY8eOSdWqVSVHjhySL18+XXLlyqVXyyYiIiKKbBEWbIYPHy5Tp06VuXPnyuzZs2XSpEm6TJs2Tbp3725sRURERBR5IizYvPXWW1KhQgXJnz+/5M6dWypWrKgL7i9SpIixFREREVHkibBg8+DBA5k5c6Z8/vnn0rhxY7l165bcuXNH79u0aZOxFREREVHkibBgM2fOHOnZs6fEjx9ftm/fLgEBAXr/4cOHZfz48fo9ERERUWSKsGAzdOhQGThwoPzwww/i4+MjDodDYseOLXnz5pWDBw8aWxERERFFnggLNhjWjRCDJilwc3MTd/eQ3T969Ei/EhEREUWmCAs2OXPmlMWLF+v3CDQxY8aUM2fOyJIlS6RgwYJ6PxEREVFkirBgg+HeK1eu1Hlszp07JzVr1pQaNWpoBadHjx7GVkRERESRJ8KCDSbi+/rrrzXYdOnSRTJnzizNmzfX+1KnTm1sRURERBR5IizYAPrYYLj34MGDZeTIkdK6dWvJkiWLsZaIiIgockVosMF1oho1aiQlS5bUiflw/ah9+/YZa4mIiIgiV4QFG1xGoVmzZhIYGCjly5fXcHPixAmdrG/VqlXGVkRERESRJ8KCzXfffScNGjSQYcOGaR+bbt266dw2GBE1YsQIYysiIiKiyBNhwebChQtSvXp1SZ48ucSKFUvixIkjWbNmlbffflvOnz9vbPXq0FcHVwsfN26ccY/ItWvXpGPHjrr/N998U5YuXaoTArqaPHmyFC9eXDsxt2zZUm7evGmsCYHXhCCWMWNGrS79+uuvxpoQwcHBOtILVyjPli2bfPHFF3L//n1jLREREVlRhAWbWrVq6ZW9Xd2+fVs2btwo77//vnHPq9m9e7fOZOzt7a1hBvC1T58+sm7dOg0eCC2dOnWSZcuW6XqYOHGizoL80UcfyejRo+Xo0aPStGlTY63IjRs3pEWLFrovXIG8SpUqMmDAAL06uemrr77ScNS+fXutPC1cuFCfl+GGiIjIul4r2Pz888/y5Zdf6jWiMNMwQgSqHwgDGBFVpkwZ+euvvyRhwoTGI14eAkSbNm10uHiiRImMe0VOnTqlIQbPW6lSJQ0omTJl0lDl5+en2+B1IGg1bNhQK0Y//fSTrF69Wnbs2KGVHXzFgvtLly4trVq1krJly8qMGTP08SdPnpR58+bpz4DO0O+++6706tVL1yMUERERkTW9VrA5cOCAbN26VRd8j7lsMOPwoUOH5Pjx45I4cWLJkCGDdiJ+FWgG6tq1q4aOChUq6G0EJzh27JiGE6zDDMdeXl5SoEABbQpDBebs2bM6QSBGZeGCnNgGsyKnSpVKrzKOzs3btm3T2xiKjv0iOCGQ4XF4rfhZYsSIoU1Qnp6eug+EKFwaAuvweoiIiMh6XivYoOKB6gkum4Bl+fLlobfR7wW3USlBx+KXhdDyxx9/6DBxNAd5eHjo/WawuXLlioYnhCYTgglmOH748KFcv35dgwdCjQmPTZYsmV7PCusQgJImTWqsDYF+QQgwqPqgKoPnwH0m7A8hB/sI25/Hlfk6iYiI7CSqnN9eu4+N6w+K5iOEAgQHc7l69epTHXefB8Gkc+fOWrHBvlCJCQgIkFu3bum+EHQQLFzDBb43XwfCCYQNHwg05jpsG17VxdwPlvCeA8x9hCcoKEhfM34Gc7lz547eT0REFFXgvIsP+q7nM9wOe261otcONqaLFy9Kv379pE6dOtpsgyYkLOjjgs69LwtNWHHjxpWPP/5YRzyVKFFCtm/frsPIse833nhDqzOonJhQxUF1BQsqM2ieQqgyIcRcunRJL+2AYJQyZUq97foLMsNXkiRJdB/37t3TxYT9oSkKTViuYc6E/WKfvXv31hFbmIEZExSOGTPmiddCRERkdXv37tVzOs5jOJ/hvIZBOf7+/sYW1hVhwebTTz+VRYsWad8WjFRCx1ss7dq102HgLwvz3uBimhgRhQOLfjGFChXSA4urhyOUYJQUngtB4+7du7J582Ydto1QkiJFCh3ijfUIPOhTs379eq32YPg3Aoivr6+GDfS1QehBVQjPiT436dKl0z45gPWoQuF55syZo4Ere/bs4VZtUJVJmzatDkvHaKopU6bI9OnTNdRhCDwREVFUgXMxCgo4j+F8hvPajz/++EQXDauKsGCDcIGh07iSN4INRithwYgjXBjzZaEfC/q/IAxgQVBBhSR27NjaoRfB44MPPtARWXi+IUOGaLjB1cTjxYun+0DIwuUd0AcIQ7gxBw0eg8CCfeXJk0feeecdbfLCSCcM596/f780adJEH58mTRqpX7++zqaMIeV4HvxC8fM8b4QXQhKqSURERHaD81u0aooqVaqUDpOO6B8aQQQVG4yuAnTiRf8bBBkEDsyTg2CCJitTjRo1tIS2a9cubQrCsHMEExMCEObHwWgqzIqM5i9s7zrfDipEbdu21ctBIKni0hCoviBcERERkTW5OYNIhCQRTIKHZifMH4OKh9kPBVUMjGBC849dobkL5Tr0r9myZQubnojoP4Mme98iJSRO/tUSO24O494Xwzu0f4CfXFzrKzOmD5RaNetq/0S7Qj/QMmUKy6UYQyVRisrOc1TIiNvnwTEKCg6UMxurSr9uJaVrl17i4+MTsjIaOnz4sJ7L0S2kaNGioed5q4mwig0686LHNIZoo9qB6gaWDh06aJMQERERUWSLsGCDHtOY0A6XM0DTDb5iQR8XzBJMREREFNkitGKDTroVK1bUUlWRIkV0wffmKCMiIiKiyBRhwQadb8ePH6/XciIiIiL6f4iwYIPOsxh5VK1aNR2FhPlssOB7TPBDREREFNkiLNhgXpi+ffvqUGuEGQz/Npd8+fIZWxERERFFnggLNhgJhT42mKCvV69eoQtGSWEOGCIiIqLIFmHB5vz583LmzJmnltOnT+ulDYiIiIgiW4QFG1z40hwFhQWT96AZCv1scM0oIiIiosgWYcEG11VaunRp6PLnn3/qJQkwCzEugUBEREQU2SIs2OTNm1evBorrL2HBtZtwMUpcTBKT9BERvSpcNR/N3AcPHpRDhw690oK5tYgo+omwYBMeXJE7UaJEsnv3buMeIqKXg8vYrVu3Tif4RDN34cKFX2nJmzcf59UiioYiLNjgStrbtm0LXTZv3izTpk3Tq2jj6txERK8C1ZpLl87LnXve4vXGrxIr9yqJmWv5C5cYuVaKZ4axcu3aXbl6lQMXiKKbCAs2uKo35rIpX768Lri0AoZ/58+fX+e3ISJ6dQ7nEktixM8nsePlktjx875wiRs/t/g4v7pFbkGaiCwqwv7lb9myRQ4cOBBardm5c6de4vy7774Tb29vYysiIiKiyBNhwcbLy0uWLVumQQaT8nXr1k1atGghDRs2lG+//dbYioiIiCjyRFiwQXMTmp5u3LghyZIlk5QpU0qqVKkkderUkiRJEmMrIiIiosgTYcHmt99+06t7//rrr9phePjw4br89NNP0r59e2MrIiIiosgTYcEmbdq0kjBhQuMWERER0X8vwoLNe++9J6NGjZKNGzfq5FjoOIwF3589e9bYioiIiCjyRFiwOXHihCxatEg7DOMSCug8jKVz587yyy+/GFsRERERRZ4ICzZvvPGGdOzYUerWrauXVMiXL58umMcmS5YsxlZEREREkSfCgk2XLl2kR48e0qtXL+nTp0/o0r9/f2natKmxFREREVHkibBgQ0RERPT/xmBDREREtsFgQ0RERLZhuWCzcuVKadKkiZQoUUJKliwp7dq1k+PHjxtrRe7duyfffPONFCtWTMqVKyeTJk0y1jy2YMECqVatmhQpUkQ7NN+6dctYE+LmzZvSqVMnKVy4sFStWlXmz59vrHls6tSpelFPPM+AAQPkwYMHxhoiIiKyKssFGwSIggULymeffaahBiEE15vCV4QaXItq1qxZ0qxZM3nrrbdkxIgRsmrVKuPRIvPmzdNOzLlz59Z94OKcbdu2lcDAQF2P/WMm5E2bNsnnn3+u2+HaVnPmzNH1gJmThw0bJmXLltXh65hNedCgQXL37l1jCyIiIrIiywUbhBWEltq1a0udOnXk66+/1ooNrhp+5coVDTWffvqpNG7cWINJ9erVNZQg+AAmCSxatKhuU69ePQ0omF9n9+7dEhwcrFcgX7x4sQakDz/8UDp06KCVG1wOAhBe8Bw1a9bU/Tdq1Ei/ooJz9epV3YaIiIisyXLBJlasWLq4u7vrgkCDakvmzJnlyJEjcv/+falSpYpeTTx27NgaSs6dO6eh59KlS3L06FGpUKGCpEiRQjw8PKRQoUJ6QU7MiBwUFKQVHFz6wdfXV/efPHly3R4TDJ4+fVouX74sDodDq0bYv6enp9SoUUMePnyooQj7ICIiImuyZOfhkydPSs6cOTV0YPbi6dOnS7p06TTAxIgRQ0OLKU6cONq8hGaqa9euyaNHjyRx4sTGWhE3NzcNNufPn9eKzYULF3S/CDWm+PHj621UZFCxwXNgvyYEIR8fH30s9vEseC6EKSIiIruJKuc3SwabNGnS6NXCsVSuXFnDDUIFgoO5mMzvUWXBAq7rAaHFXIevrqHGhMeY+wj7HKbnhRr8wnFNLPTJ+eijj7QZDM1pgwcP1ioQERFRVLF161bt0oEuITif4byG/qlRYSCNJYMNmply5colpUqV0pmLEyVKJBMmTNAriPv7+2tlxoRKDaopaL5CpQaPNfvbAIIKmqmSJUumgQZfcdsMOoB9oLkLz4PmJzQ74T7TnTt3tBIUttLjCk1UqVOnlpEjR8qUKVO0T87MmTN19BWek4iIKKpAN47hw4fLjBkz9HyG89qQIUMkZsyYxhbWZblggzSIkGFWT3AbQQOBAtecQnDBKCgECYSN/fv3a+BAeEiVKpVWe9auXSs3btzQCgv65Zw5c0b71KCqgiHgaHLCVcex3s/PT7fH49CPB/vC8x88eFD3j22WLVumrw1h63mlOFR5sB79cswFt8Or/hAREVnVs85nUYHlgg0SIYZXr1+/XgMFrj2FCgsurpkkSRIdBTVw4EBZuHChjBs3TqZNm6ade1FtgZYtW8qSJUt0lNPy5ct1qHfx4sW1kzHCEYZ3oxKEEhvmzBk7dqwsXbpURz9BvHjxdA4cpFPsAyOo+vXrJ7Vq1Xqibw8RERFZj+WCDYIFAgsm6fvyyy81NWLCvaxZs0rcuHGlZ8+eUqlSJb3oJkIJLrCJfjgmtAP27t1b57Np06aNpE+fXiZOnCje3t66Hp2CR48erfe3atVK/vrrL533BsPHTXjejz/+WMaMGaNDvcuXLy99+/bV5yciIiLrslywwbwyaGo6duyY7NixQ0NItmzZjLUhI5hQsTl8+LCuxyR+YaGz07p163QfqLokTZrUWBMCt3E/5sdBZQjz2bhCZQeVHuwfTVmoIiFwERERkbVZLtgQERER/VsMNkRERGQbDDZERERkGww2REREZBsMNkRERGQbDDZERERkGww2REREZBsMNkRERGQbDDZERERkGww2REREZBsMNkRERGQbDDZERERkGww2REREZBsMNkRERGQbDDZERERkGww2REREZBsMNkRERGQbDDZERERkGww2REREZBsMNkRERGQbDDZERERkGww2REREZBsMNkRERGQbDDZERERkGww2REREZBuWCzZr166VXr16Sb169aRx48YycuRIuX//vrE2xN27d/X+OnXq6DY7duww1jy2bNkyadWqldSqVUuGDBkiDx48MNaE8PPzkwEDBkjNmjWldevWsmbNGmPNY7///rs0atRI6tatK6NHj5ZHjx4Za4iIiMiKLBdspkyZIjdu3JC8efNKtmzZZNasWdKtWzdjrcjt27fl559/lvHjx0uuXLkkduzY8sUXX8j27duNLUJCDcKRl5eXFChQQH777Tf56quvjLUhwQjrFy5cKEWKFJGHDx9K7969ZcWKFcYWovv//vvvJVGiRJIzZ04ZMWKEjBkzRrcligh37tyRK1euyNWrV19puXbtmgQGBhp7ISIiV5YLNm3btpXu3btL586dpVOnTvp1+vTpcurUKV1/5swZvV2/fn0NPP3799dqDMLLvXv3dJvhw4dL1qxZdX3Xrl11fxMmTJDjx4/r+gMHDsicOXOkT58+0qVLF+nRo4ckTZpUxo0bp+svX74sY8eOlbffflu3wX5QQfrpp5/k1q1bug3R6/j776VSpUoleb/aO87l7VdYysn771eUtm0+ZQWRiCgclgs2+fPnl9SpU2u1xcfHRys3/v7+EhwcrOuPHTumFZfatWvr+sSJE0vx4sXlyJEjoZ9o9+7dq01MadKkEU9PT6latarEjRtX1q9fr590t2zZIvHjx5cKFSqIu7u7ZM6cWSpXrqyB5+LFi7J//36tzCDYJEiQQJ+nadOmuu+jR4+Kw+HQ10L0b+BvcN++HbJu/XHZfqmW7LjazLl8/HLLlUay6Uh2Wbp8vty86WfskYiITJbvPDx48GANN2nTptVPqBcuXJBYsWJp+DHhe1RrsFy6dElPHKlSpTLWinh4eGjIQdUnKChIzp49q49xc3MzthCt2CCwoFqDfSAIYTGlTJlSvL29tWJkhiyifwN/P0HBj0S800mS9E0lZcbmkiJji5dakjuXOCmriKdHMJujiIjCYelgg1CDfi/ouIsKDoJHQECABhUsJnyPkwUWszyPSowrhBJzHb7itiuEHCw4WWDBPl33Ya7H8z8LtkfoInqRkEjt7vyb8RJ3N+ff2ksvXs4HOxciov9YzJgxnygIWJVlg83QoUO1z8vkyZO1YgNoVkJnXvSpQSdiEzphxogRQ8NKwoQJNWCEHUmFDsl4LNaheen69evGmhAILAg0qNLEixdPm79cOwrjOVHtQdNXeL9YBCFUgpo3b67NVk2aNJEGDRroz4EqEFH4XrVZ0+EMRWwKJaLIhdHG6OfasGFDPZ/hvNa+ffunzq1WZMlgM2zYMB35hA6/xYoVM+4NqYigPwwqLjt37jTuFe1Tg8CB4JIuXToNN5s3bw6trqDfzMmTJ6VQoUIajtCP59y5cxp2ACEGv8QkSZLo/jEaC8EJ25g2bdqkwSZHjhz6OsLCuuTJk+voKlSaMMQcoaZZs2a6XyIioqgCo44x8Aajg3E+w3kNg3FQRLA6ywUbHMTvvvtOvv32Wx3ZhMoKFrMZCcHD19dXRyvt2bNH/vrrL+0MXKVKFQ0QqJwgYaLaM2/ePDl06JCOtMKQ7aJFi2q1BQEHfW4+++wzHSk1c+ZM+eOPP6RGjRoafBBsSpcurcFkyZIl+jwYUo7nSJYsmb6O8OCx6KtjLtgWnZRdm82IiIiszhycg/OYeU57VouF1Vgu2EyaNEnn6UClAwEDQQZz0axevVrXoyryzTffaDDBqKYOHTpI37595f333w894B07dtQmIVRPypQpo31vpk2bpv10IEWKFFoNwignhB2EqTZt2ki7du10PSoygwYNknLlysknn3wiFStW1EoNwpZrh+LwcMQUERHZUVQ5v1ku2OzevVv7s6CZCJUafEUz0jvvvKPrEV4yZsyoE/lhhBQqLpjTBunShMoJ2gb37dunzVBz586VTJkyGWtD9pE7d275+++/tf8LKjKo6uBxJlRavv76a93/+fPnNXAhVBEREZF1WS7YoFoS3hK2/IXb5rrwuK4P+1jTi7Z5mX0QERGRdVgu2BARERH9Www2REREZBsMNhQpMCcQRrK9ysKZdImI6HUx2FCEQq/5dev+kUmTx8u48aNk/IRfXmrBtpMnT5ANGzZwZBkREf1rDDYUoTArZefOn0uLFt2kzWejpPWnL7dg2+YtusiX3b+IEjNbEhGRNTHYUITChUhFHohnhk6SvMQySVVy5UstKYovFY80bcXheGDsg4iI6NUx2FCE0mHxzv+7e8YXH+/E4uPl/PoSi7dPEnFzftWHc2g9ERH9Sww2FCncJFjEEaSXa3yZBdsa3xEREf1rDDZERERkGww2REREZBsMNkRERGQbDDZERERkGww2REREZBsMNkRERGQbDDZERERkGww2REREZBsMNkRERGQbDDZERERkGww2REREZBsMNkRERGQbDDZERERkGww2REREZBsMNkRERGQbDDZERERkGww2REREZBuWDDY3b96UzZs3y7x582TBggVy7do1Y02IoKAg2b59u/z222/y559/ypUrV4w1j50+fVofO3v2bNm0aZM4HA5jTYhHjx7JP//8I7/++qssXLhQzp07Z6x57PDhwzJ37lx9nl27dhn3EhERkVVZMtjs2bNHhgwZIoMGDZKqVavKzp07jTUiAQEBsmTJEunQoYP8+OOPMnDgQN3u/PnzxhYiJ0+elB49esi3334rI0eO1G3nzJljrA0JNTNmzND7f/75ZxkwYID07dtXTp06ZWwhsmXLFvnyyy9l8ODBMmLECPn0009l7dq1GqqIiIjImiwZbLJlyyZ9+vTRakqcOHHE09PTWCNy7Ngx6dmzp1SsWFGWLVsmf/31l6xfv15++eUXuX//vm7z+eefa3iZMmWKLF++XENJmzZtQoPL7t27NbQg/KxcuVImTpwoly9flt69e+v6q1ev6j4yZMgg8+fP1yBVpkwZadu2rdy4cUO3ISIiIuuxZLBJnjy55M6dW1KmTGnc89jx48e1qapBgwYSI0YMSZEihZQqVUoOHDiggeT69eta4albt65kzJhRvLy89PuYMWPKhg0bJDAwULZu3aqBqXr16uLh4SHZs2fXyhAqRWjWwr7u3r0rlStXliRJkuhjW7ZsKRcuXNDnD9usRURERNZg6c7DCCGucBt9YWLFiiVp0qQx7hX9/t69expGLl68qNUa1/Wo+KRNm1ZDCZqS0P8G693c3IwtRAMS1iG8oFkrfvz4Ei9ePGNtyHP4+Pho1Sc4ONi4l4iIiKzE0sEmLASPhw8falBxbZ5CVQbrEDjQBwdQiXGFUGKuw1fcdoWQ4+7urqEICx6P2yZ8j23w/M+CbWLHjm3cIiIisg8UFVwLAlYVpYINAgwqKf7+/lqhMaFS4+3tretRZcGBxzau0HyFx2Jd3Lhx9bYrVIOwoIkKCwKMGYQA3yM8JUiQINxfLEINKj3okPzZZ5+F9utB3x80kREREUUV6Jrx1Vdfad9SnM9wXuvevbs8ePDA2MK6LB1szKqLWTnB10yZMmlo2b9/v94HBw8elIQJE+qSLl06DSYYno0gAggxJ06ckDfffFMrPXnz5pUzZ86EhiMEmn379mnwwf7feOMNfYzrMHL020ElB/1xzNfjCv1uEiVKJI0bN5ZPPvlEWrdurX8Q6KeD/RIREUUV6KOKvqw4j+F8hvNavXr1tIhgdZYMNggQ6OuCvjAIDJcuXdIFQSRLliySJ08eHZ6N9WvWrNFh2O+884529MVBr127tg7jXrFihe4HVRT0kSlevLiGksKFC2vlpWvXrlpNwXw5s2bNknfffVebqHLkyCEFChSQYcOG6Rw4eJ4vvvhCR0ahL0548DrRmRmPzZkzpy65cuXSoBUV/hCIiIhMaNnAh3zzfIYla9as4X6wtxpLvkJUT3x9faVIkSIaZj7++GP9ftSoUTpSCvPOoJpTrFgxadSokQaXDz74ILTCgxBSrVo1LZ8VLFhQzp49K5MnT9b2QUDIQRMRqjqo3qC8VqdOHd0PoEkLc+DgF/nhhx9qIELVBXPauHYoDgvhxqwSERER2UlUOb9ZMthgqDeGZKO5CaOcMHcNJsxr1aqVpkVUbKZOnaqzD5v3uwYOJE3MdbNu3TrZsWOH/P7775I/f35jbUiTVokSJXSOGqxHxadLly76OFPq1Kl1kkDMgIznwZw4mTNnjhIdp4iIiKIrSwYbVEzQ5IPqjOtXM3ggmKCCgvsx503YEU6A6kyyZMl0G/S9CRtIsA/0icF6bIe5asJCXx3sH89tdjwmIiIi67J+YxkRERHRS2KwISIiIttgsCEiIiLbYLAhIiIi22CwISIiIttgsCEiIiLbYLAhIiIi22CwISIiIttgsCEiIiLbYLAhIiIi22CwISIiIttgsCEiIiLbYLAhIiIi22CwISIiIttgsCEiIiLbYLAhIiIi22CwISIiIttgsCEiIiLbYLAhIiIi22CwISIiIttgsCEiIiLbYLAhIiIi22CwISIiIttgsCEiIiLbYLCh/5Sb8ZWIiCgyMNg8x71792TPnj2yZs0a2bZtm9y9e9dYQ/9W4KNbxnf0PEGPbovDEWzcovAEB96T4OAA4xY9iyP4kfNY8b3ruZz/1vBvjuyBweYZ7t+/L6NHj5ZWrVpJ27ZtpXHjxjJ8+HANO/TvXT/3q/EdPYuHc7l5fo44GAKfCZW/21eWS8C9k6wCPgeOzcP7Z+TWlaXOvytHyJ30lOCg+3LD+W+Ox8geGGyeYcWKFTJmzBipX7++bNiwQfr27StDhgyRf/75x/kpkZ+k/xWHQwKurjZu0LPgZPTgxgYJCnoQcgc9BW9cD2/tlsCHl/km9hw4NoEPr4q/3w4GwOdwBPnLw2treYxsgu8Jz/DHH39IwYIFpU6dOhIvXjypVauWlCpVSu9/+PChsRW9Mndv4xt6Hjd3L+M7ehY3N0/niYhvYS/i5ubGv6cXcR4jvjfZB98VwuFwOOT06dOSPn16iRMnjnGvSJEiReTYsWPOT9JBxj1Pc3eP3ocUP7++kbp5ON8sPPQTUOiCNw8353rX+4xFt8U65w27H0PzGOGHxckZP63rscBtB/7rjhP3k+tCjhEaq6LHcQr9GZ3HIuxx0r+lsH9jzkUf4TyuYPdjBObPGBL0njwWujiPkcN5rMIeP32U87jiuyeOtU2ZP5+7+V7j/N5c9O/luccI/1adMToa/D09T1T5+d2cJ3E2KoaB4FKmTBl59913pUuXLuLtHZLkhw0bJrNmzZLly5dL3Lhx9T4IDAyUKVOmSK9evWTZsmWSPHnyaNlchX/4V69elfoNPpA9l6tIwjS1nG8ieFN4/Cd2fX9PSZxrgHHL5OY8Xo/kxtnp4pthvUyYMFOSJEmiAdNucIxQ8Rsz9ifp9818SZD3B/H2SuBc8/jvxc3NW64d6C0JMrUSD59kznseHwd0KL5zdbWklOHy159LJVWqVLb9W8O/q3nz/5TWbfpK/HxTxMc7sfNIhPysOIn7nRglPgkKSqxERZzHJVDvD+EmD+6fknv7GsuiRX9IgQIFjPvtB39P+/fvl0qV3hOvLL9IzDjZnPc+/ntBqHlwc5f4X/9HEmX+VIJdjhOqXQ8DbsjNXQ3kl1F95P2q1cTT056VHZyQL1y4INWqVZKLbp9K3KRl9diEcJOgRzfl1tHhkiRX/yeOEaJNcPBDubarnXTr+Ja0bfu5xIgRw5bvTS+Cv7WjR486/9YqyYIFC6RkyZJ6nxUx2IQDh6RcuXJStGhR6dmzp8SKFUvv79evn6xdu1b+/PPPJyo5Dx48kKFDh+q2efPmFR8fn2j7h4+T9t59e5w/f3wRj6TOe5HwXY5F4EkRz4zGDRP+cThPWEGXxcP9ruTOnVfDpF2PIYLIuXNn5MqVa85j5DwWbjiZuPyseMMNPOE8dKmc3yNUhzkOwX7O5ZrkyZPH1m+y+LmuXL0iZ8+cdR6nDGGOhfPvKui88z7nv0N359+aSzB03um8+cC5nJWsWbNqU7KdYbTmoUOHnMchtXOJ7bzH9e/BeZyCbzvvci6eaZ1fXavNzuPkCHAex1OSLl1aSZo0mWVPVK8LP5e/v7/s3bvXeUiSOJeExhrAcXjkPA7nRLwyP32M8LcVeMx5fBJL2rTpxcPDI9q+v2PwzIEDB2T69OlSr149y/69MNg8Q9OmTfUkjZFQyZLhU7NIlSpVnH/YabVyEzNmTL0PHj16JOvXr9fAkzhx4mj7hw/4Q0cocXPHiSbY+Rb75HFwF0/nva6fiEK46RuIuziC3SUgIMD2x8/T01O8vDAGI/CpY4SbqHQ5JOipdSHHCW/Envr3affjhH9L3t5ezqPw6Mlj4fw25BO3828MxyDM+yuOk/MvUY+R3aunqEb4+Dg/CIQ9RqDHyfi3hRN2uMfJy/lv7tFzm9jtAMcBHzrFDe8/OFKPj1XIcfAIqdaEe4w8ne/zzneuQGcAisbwN3Ljxg35+OOP9YMVg00Us3DhQunUqZO0adNGh3r//fff0rJlS/n999+1mhO2rREnY6RZVHewjoeViIjsBB8S0EKBKig+dFgVg80z4Jc3YcIEmTp1qiZUfMJGFQdBJ3ZslHuJiIjIahhsngOT9J09e1Zu376tTU+ZMmUK7W9DRERE1sNgQ0RERLYRNQalExEREb0EBpvXhCGEuNQChpViQr927drJpUuXjLVk2rVrl/ZRypUrl2TMmFEvTUGPLVmyRIdPvvHGG5IhQwapVq2abN++3fYjel4V5iLp0aOHHqc0adJI4cKFZdy4cbyG23NcvHhRmjRpov/2MOcNPfb999/rqFeMZk2UKJF+37x5cw7+CAPdMr766iv9G0qdOrWULVtWLxBtVQw2rwHDvCdOnCg//PCDDB48WDsbHz58WFq3bs1/GGHcunVLT9jdunWTa9eu6bGjxzZt2qQn60mTJumIPLzB1q5dW86dO2dsQYCRGLjUCTr1r1y5Uj755BO9jttvv/1m++HK/wY+eM2fP1+PFSa9xOhNegyDRNB3cvfu3bJjxw7ZsmWLDBw40LLDmP8f8OEK70WYvwZTnWCCWryPx4+P+aMsCn1s6N9xnqwdzk+MDuc/BIfzl6/3rV692pEjRw6H8+SktykEjg8W5ydrR5w4cRzON1pjDYHzpBz6NwTOE5AjZcqUjrlz5+o6esz1OAUGBjoqVarkaN++vcPPz8+4lwDHadGiRY7333/fMX78eEe5cuUc27dvN9YS9O/f31GyZEl9L797967j4cOHxhoyjRo1ylGqVCmH80O7486dO3qc8P5kZazYvAaU5zDjJ8pyZsJPkSKFNrWg6YUew/ExF3oa5j5yPTZozkQFAiVyHrMn4XjcvHlTLl++rFfhR1XL19f3icucRHfO93Y5ePCgNtM1bNhQJ1NjRetpqACeOHFCrwNYokQJ+fzzz3UkLD2GCg0mpsXM+4UKFdLz3Y8//qjVQKtisHkNmN8GJyScfEyYdRdDwrGO6N9wfirSUi+ucZQvXz4GmzDQjIkTUPbs2aVmzZraH6lixYqWnjDsv3b9+nWZPHmy9ofAMcIMzPg74jF6Eq4JOG3aNJ2AddCgQdokhSCIJioKgev/zZw5U/+W5s6dK927d9dLCOHvCwHaihhsXgMm7cMv1vWTEG4HBwfzDYT+FfRF6tOnj/bVwqciu1/n6N/w8vKSkSNH6jGaMWOGvtni5ISTN4X0iUDnfPQ7atCggXYYPn78uF5TCscMf2MUonjx4vLWW29p/z9c3PHnn3+W06dPy+rVqy170v6v4TjkyJFDOnfurF9r1KihHaxxvSgGGxtCpQYVmjNnzhj3hHTW8/Pz06su09PM6gOrEE/D382AAQNkzZo12okYnYkpfKiKooN11apVpVatWrJo0SI5f/68sTZ6Q0ULf0t4b6pTp45e465r1646iqVt27aybt06Y0sKC7PKJ0yYUK5cuWLcQylTptQRv67wbw9/Y1bFYPMacGVlXAF89uzZ+mkIoWbr1q3aPwKfBOgxJPvAwMDQURl488VtfLok0ZFiGI2BUDNmzBjJnTu3sYZcYVg3hnzj7wZ/Uzhux44d06vt40ROohd6rF+/vl6YFyN99u3bJ+PHj9f+Eb/++qsGHQqBD6VodsLfEpqAN2zYoM142bJl44cvQ/ny5bWKhX9neM9G/zaEYzSVW5VHH9S96V9Bc1OCBAlk7Nix+svGvCNoi3znnXd03gh6DJ+AMDQebxyLFy/WUIhOenhDwXwk0R1CDdr40V8EJyZ0Pt+5c6d+zw7Ej+EkjfZ9VGfQH2LOnDk6VB7DvjGnDZuAQ+A4oKqFS8HgbwgfttAJFP1t8AmcQnTp0kVP2OhojbmkMI0AmqSaNWvGf3OGLFmyaNPc5s2b9YME+iPhe0QHvHdb8Tgx2LwGdBxGcwE6VS1btkxOnTqlJyZcFRz9AOgxjFxBv4gjR45I3rx5tUMaRiPg2OF2dIdPQCiD47hs27ZNgw0WzLGBT49hryYfXaEfDebTwBstRiTimH3xxRdSuXJlhprnQEUZFQlUmDERHYXA+xHmrkFlC1VkTJKJZjuGmscQjNHJGv201q5dq8cGHYjRKmHV48RrRREREZFt8GMgERER2QaDDREREdkGgw0RERHZBoMNERER2QaDDREREdkGgw0RERHZBoMNERER2QaDDREREdkGgw0RWR5mqW7cuLH89NNPxj1EROFjsCEiy8PF93CdGlwW4HUEBQUZ3xGRXTHYEJFl4KrdM2bM0CsHJ0+eXLJnzy4NGzaUwYMHy9KlS6V///564dm+fftq2MFFMHHRWVxzLHPmzNKuXTu93hbgajHffPONXucG1ynLmDGjlC1bVu8nIvvitaKIyDJwxXdcFHXYsGFSvnx5vYr3hQsX9GKz7du314s44iKFuOAlLoCJYIOL9OExuIJ8mzZtpFSpUtKvXz9dj2v8Dh8+XGrXri0dO3bUbXFhUSKyL1ZsiMgyrl+/Lp6enlK4cGGJGzeu5M+fX6pXr65Xy48RI4aGlXjx4ulXqFGjhpQuXVpixowpadOmlY8//lhWrVolDx480PX43IZtUbHJkSMHQw1RNMBgQ0SWkSdPHqlcubK899570rp1axk7dqxWbcKD/jJ///23NGrUSJubfH19pXfv3nLkyBFt0gI3NzdJly6dBiMiih4YbIjIMtDENHnyZFmwYIH2s5k+fbpWbC5duqTrXJ06dUq6desmqVKlktmzZ8u+ffu0Lw4qNK7BBtUcIoo+GGyIyDLu3bunfWVy5swpnTp1kl9++UWbp3bt2qVNUXfv3g3t/Itgg+BStWpVyZ07t96/fft2bYbC/SZ2IySKXhhsiMgy9u7dqyOfxowZI1OmTJFRo0bpaCd0CE6fPr38888/Wp05ePCgdihOkyaNTJgwQRfMcbN161YNR2aYwcipgIAA/Z6IogePPhg2QERkAWhC2rlzp6xdu1a2bdumQ7579uwp+fLl0xBz+PBhmTdvnnYgxqiprFmzyp49e2TlypWSMGFC7TyMfaCKgyYo9M/BSChs61rFISL74nBvIiIisg02RREREZFtMNgQERGRbTDYEBERkW0w2BAREZFtMNgQERGRbTDYEBERkW0w2BAREZFtMNgQERGRbTDYEBERkW0w2BAREZFtMNgQERGRbTDYEBERkU2I/A+90H1Twgp88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Slide Number Placeholder 3"/>
          <p:cNvSpPr>
            <a:spLocks noGrp="1"/>
          </p:cNvSpPr>
          <p:nvPr>
            <p:ph type="sldNum" sz="quarter" idx="4"/>
          </p:nvPr>
        </p:nvSpPr>
        <p:spPr/>
        <p:txBody>
          <a:bodyPr/>
          <a:lstStyle/>
          <a:p>
            <a:fld id="{D10464BB-F614-49C6-BB06-915141C3D74F}" type="slidenum">
              <a:rPr lang="en-US" smtClean="0"/>
              <a:pPr/>
              <a:t>6</a:t>
            </a:fld>
            <a:r>
              <a:rPr lang="en-US" smtClean="0"/>
              <a:t>/11</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992527"/>
            <a:ext cx="2877162" cy="5047911"/>
          </a:xfrm>
          <a:prstGeom prst="rect">
            <a:avLst/>
          </a:prstGeom>
        </p:spPr>
      </p:pic>
    </p:spTree>
    <p:extLst>
      <p:ext uri="{BB962C8B-B14F-4D97-AF65-F5344CB8AC3E}">
        <p14:creationId xmlns:p14="http://schemas.microsoft.com/office/powerpoint/2010/main" val="383005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629446"/>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altLang="zh-CN" b="1" dirty="0" smtClean="0">
                <a:latin typeface="Microsoft YaHei UI" panose="020B0503020204020204" pitchFamily="34" charset="-122"/>
                <a:ea typeface="Microsoft YaHei UI" panose="020B0503020204020204" pitchFamily="34" charset="-122"/>
              </a:rPr>
              <a:t>Results – Error &amp; Loss</a:t>
            </a:r>
            <a:endParaRPr lang="en-US" b="1" dirty="0">
              <a:latin typeface="Microsoft YaHei UI" panose="020B0503020204020204" pitchFamily="34" charset="-122"/>
              <a:ea typeface="Microsoft YaHei UI" panose="020B0503020204020204" pitchFamily="34" charset="-122"/>
            </a:endParaRPr>
          </a:p>
        </p:txBody>
      </p:sp>
      <p:sp>
        <p:nvSpPr>
          <p:cNvPr id="3" name="Content Placeholder 2"/>
          <p:cNvSpPr>
            <a:spLocks noGrp="1"/>
          </p:cNvSpPr>
          <p:nvPr>
            <p:ph idx="1"/>
          </p:nvPr>
        </p:nvSpPr>
        <p:spPr>
          <a:xfrm>
            <a:off x="180109" y="1175764"/>
            <a:ext cx="8899174" cy="4668838"/>
          </a:xfrm>
        </p:spPr>
        <p:txBody>
          <a:bodyPr/>
          <a:lstStyle/>
          <a:p>
            <a:endParaRPr lang="en-US" dirty="0" smtClean="0">
              <a:latin typeface="Microsoft YaHei UI" panose="020B0503020204020204" pitchFamily="34" charset="-122"/>
              <a:ea typeface="Microsoft YaHei UI" panose="020B0503020204020204" pitchFamily="34" charset="-122"/>
            </a:endParaRPr>
          </a:p>
          <a:p>
            <a:pPr marL="0" indent="0">
              <a:buNone/>
            </a:pPr>
            <a:endParaRPr lang="en-US" dirty="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a:p>
            <a:endParaRPr lang="en-US" dirty="0">
              <a:latin typeface="Microsoft YaHei UI" panose="020B0503020204020204" pitchFamily="34" charset="-122"/>
              <a:ea typeface="Microsoft YaHei UI" panose="020B0503020204020204" pitchFamily="34" charset="-122"/>
            </a:endParaRPr>
          </a:p>
          <a:p>
            <a:pPr marL="0" indent="0">
              <a:buNone/>
            </a:pPr>
            <a:endParaRPr lang="en-US" dirty="0">
              <a:latin typeface="Microsoft YaHei UI" panose="020B0503020204020204" pitchFamily="34" charset="-122"/>
              <a:ea typeface="Microsoft YaHei UI" panose="020B0503020204020204" pitchFamily="34" charset="-122"/>
            </a:endParaRPr>
          </a:p>
          <a:p>
            <a:r>
              <a:rPr lang="en-US" altLang="zh-CN" dirty="0" smtClean="0">
                <a:latin typeface="Microsoft YaHei UI" panose="020B0503020204020204" pitchFamily="34" charset="-122"/>
                <a:ea typeface="Microsoft YaHei UI" panose="020B0503020204020204" pitchFamily="34" charset="-122"/>
              </a:rPr>
              <a:t>Training Parameters</a:t>
            </a:r>
            <a:endParaRPr lang="en-US" altLang="zh-CN" dirty="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SGD optimizer, </a:t>
            </a:r>
            <a:r>
              <a:rPr lang="en-US" dirty="0" smtClean="0">
                <a:latin typeface="Microsoft YaHei UI" panose="020B0503020204020204" pitchFamily="34" charset="-122"/>
                <a:ea typeface="Microsoft YaHei UI" panose="020B0503020204020204" pitchFamily="34" charset="-122"/>
              </a:rPr>
              <a:t>Batch</a:t>
            </a:r>
            <a:r>
              <a:rPr lang="zh-CN" altLang="en-US" dirty="0" smtClean="0">
                <a:latin typeface="Microsoft YaHei UI" panose="020B0503020204020204" pitchFamily="34" charset="-122"/>
                <a:ea typeface="Microsoft YaHei UI" panose="020B0503020204020204" pitchFamily="34" charset="-122"/>
              </a:rPr>
              <a:t> </a:t>
            </a:r>
            <a:r>
              <a:rPr lang="en-US" dirty="0">
                <a:latin typeface="Microsoft YaHei UI" panose="020B0503020204020204" pitchFamily="34" charset="-122"/>
                <a:ea typeface="Microsoft YaHei UI" panose="020B0503020204020204" pitchFamily="34" charset="-122"/>
              </a:rPr>
              <a:t>size = </a:t>
            </a:r>
            <a:r>
              <a:rPr lang="en-US" dirty="0" smtClean="0">
                <a:latin typeface="Microsoft YaHei UI" panose="020B0503020204020204" pitchFamily="34" charset="-122"/>
                <a:ea typeface="Microsoft YaHei UI" panose="020B0503020204020204" pitchFamily="34" charset="-122"/>
              </a:rPr>
              <a:t>16</a:t>
            </a:r>
            <a:r>
              <a:rPr lang="en-US" altLang="zh-CN" dirty="0" smtClean="0">
                <a:latin typeface="Microsoft YaHei UI" panose="020B0503020204020204" pitchFamily="34" charset="-122"/>
                <a:ea typeface="Microsoft YaHei UI" panose="020B0503020204020204" pitchFamily="34" charset="-122"/>
              </a:rPr>
              <a:t>, Learning</a:t>
            </a:r>
            <a:r>
              <a:rPr lang="zh-CN" altLang="en-US" dirty="0" smtClean="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Rate</a:t>
            </a:r>
            <a:r>
              <a:rPr lang="en-US" dirty="0">
                <a:latin typeface="Microsoft YaHei UI" panose="020B0503020204020204" pitchFamily="34" charset="-122"/>
                <a:ea typeface="Microsoft YaHei UI" panose="020B0503020204020204" pitchFamily="34" charset="-122"/>
              </a:rPr>
              <a:t> = </a:t>
            </a:r>
            <a:r>
              <a:rPr lang="en-US" dirty="0" smtClean="0">
                <a:latin typeface="Microsoft YaHei UI" panose="020B0503020204020204" pitchFamily="34" charset="-122"/>
                <a:ea typeface="Microsoft YaHei UI" panose="020B0503020204020204" pitchFamily="34" charset="-122"/>
              </a:rPr>
              <a:t>1e-2</a:t>
            </a:r>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dirty="0">
              <a:latin typeface="Microsoft YaHei UI" panose="020B0503020204020204" pitchFamily="34" charset="-122"/>
              <a:ea typeface="Microsoft YaHei UI" panose="020B0503020204020204" pitchFamily="34" charset="-122"/>
            </a:endParaRPr>
          </a:p>
        </p:txBody>
      </p:sp>
      <p:sp>
        <p:nvSpPr>
          <p:cNvPr id="4" name="Slide Number Placeholder 3"/>
          <p:cNvSpPr>
            <a:spLocks noGrp="1"/>
          </p:cNvSpPr>
          <p:nvPr>
            <p:ph type="sldNum" sz="quarter" idx="4"/>
          </p:nvPr>
        </p:nvSpPr>
        <p:spPr/>
        <p:txBody>
          <a:bodyPr/>
          <a:lstStyle/>
          <a:p>
            <a:fld id="{D10464BB-F614-49C6-BB06-915141C3D74F}" type="slidenum">
              <a:rPr lang="en-US" smtClean="0"/>
              <a:pPr/>
              <a:t>7</a:t>
            </a:fld>
            <a:r>
              <a:rPr lang="en-US" smtClean="0"/>
              <a:t>/11</a:t>
            </a:r>
            <a:endParaRPr lang="en-US" dirty="0"/>
          </a:p>
        </p:txBody>
      </p:sp>
      <p:pic>
        <p:nvPicPr>
          <p:cNvPr id="7" name="Picture 6"/>
          <p:cNvPicPr>
            <a:picLocks noChangeAspect="1"/>
          </p:cNvPicPr>
          <p:nvPr/>
        </p:nvPicPr>
        <p:blipFill>
          <a:blip r:embed="rId3"/>
          <a:stretch>
            <a:fillRect/>
          </a:stretch>
        </p:blipFill>
        <p:spPr>
          <a:xfrm>
            <a:off x="180108" y="1606062"/>
            <a:ext cx="4315692" cy="2848046"/>
          </a:xfrm>
          <a:prstGeom prst="rect">
            <a:avLst/>
          </a:prstGeom>
        </p:spPr>
      </p:pic>
      <p:pic>
        <p:nvPicPr>
          <p:cNvPr id="8" name="Picture 7"/>
          <p:cNvPicPr>
            <a:picLocks noChangeAspect="1"/>
          </p:cNvPicPr>
          <p:nvPr/>
        </p:nvPicPr>
        <p:blipFill>
          <a:blip r:embed="rId4"/>
          <a:stretch>
            <a:fillRect/>
          </a:stretch>
        </p:blipFill>
        <p:spPr>
          <a:xfrm>
            <a:off x="4724400" y="1606062"/>
            <a:ext cx="4264269" cy="2860446"/>
          </a:xfrm>
          <a:prstGeom prst="rect">
            <a:avLst/>
          </a:prstGeom>
        </p:spPr>
      </p:pic>
      <p:sp>
        <p:nvSpPr>
          <p:cNvPr id="10" name="TextBox 9"/>
          <p:cNvSpPr txBox="1"/>
          <p:nvPr/>
        </p:nvSpPr>
        <p:spPr>
          <a:xfrm>
            <a:off x="152931" y="1290939"/>
            <a:ext cx="4315691" cy="338554"/>
          </a:xfrm>
          <a:prstGeom prst="rect">
            <a:avLst/>
          </a:prstGeom>
          <a:noFill/>
        </p:spPr>
        <p:txBody>
          <a:bodyPr wrap="square" rtlCol="0">
            <a:spAutoFit/>
          </a:bodyPr>
          <a:lstStyle/>
          <a:p>
            <a:pPr algn="ct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Probability</a:t>
            </a:r>
            <a:r>
              <a:rPr lang="zh-CN" altLang="en-US" sz="1600" dirty="0">
                <a:solidFill>
                  <a:schemeClr val="tx2">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of</a:t>
            </a:r>
            <a:r>
              <a:rPr lang="zh-CN" altLang="en-US" sz="1600" dirty="0">
                <a:solidFill>
                  <a:schemeClr val="tx2">
                    <a:lumMod val="65000"/>
                    <a:lumOff val="35000"/>
                  </a:schemeClr>
                </a:solidFill>
                <a:latin typeface="Microsoft YaHei UI" panose="020B0503020204020204" pitchFamily="34" charset="-122"/>
                <a:ea typeface="Microsoft YaHei UI" panose="020B0503020204020204" pitchFamily="34" charset="-122"/>
              </a:rPr>
              <a:t> </a:t>
            </a:r>
            <a:r>
              <a:rPr lang="en-US" altLang="zh-CN" sz="1600" dirty="0">
                <a:solidFill>
                  <a:schemeClr val="tx2">
                    <a:lumMod val="65000"/>
                    <a:lumOff val="35000"/>
                  </a:schemeClr>
                </a:solidFill>
                <a:latin typeface="Microsoft YaHei UI" panose="020B0503020204020204" pitchFamily="34" charset="-122"/>
                <a:ea typeface="Microsoft YaHei UI" panose="020B0503020204020204" pitchFamily="34" charset="-122"/>
              </a:rPr>
              <a:t>Error</a:t>
            </a:r>
            <a:endParaRPr lang="en-US" sz="1600" dirty="0">
              <a:solidFill>
                <a:schemeClr val="tx2">
                  <a:lumMod val="65000"/>
                  <a:lumOff val="35000"/>
                </a:schemeClr>
              </a:solidFill>
            </a:endParaRPr>
          </a:p>
        </p:txBody>
      </p:sp>
      <p:sp>
        <p:nvSpPr>
          <p:cNvPr id="13" name="TextBox 12"/>
          <p:cNvSpPr txBox="1"/>
          <p:nvPr/>
        </p:nvSpPr>
        <p:spPr>
          <a:xfrm>
            <a:off x="4727331" y="1284739"/>
            <a:ext cx="4264269" cy="338554"/>
          </a:xfrm>
          <a:prstGeom prst="rect">
            <a:avLst/>
          </a:prstGeom>
          <a:noFill/>
        </p:spPr>
        <p:txBody>
          <a:bodyPr wrap="square" rtlCol="0">
            <a:spAutoFit/>
          </a:bodyPr>
          <a:lstStyle>
            <a:defPPr>
              <a:defRPr lang="en-US"/>
            </a:defPPr>
            <a:lvl1pPr algn="ctr">
              <a:defRPr sz="1600">
                <a:solidFill>
                  <a:schemeClr val="tx2">
                    <a:lumMod val="65000"/>
                    <a:lumOff val="35000"/>
                  </a:schemeClr>
                </a:solidFill>
                <a:latin typeface="Microsoft YaHei UI" panose="020B0503020204020204" pitchFamily="34" charset="-122"/>
                <a:ea typeface="Microsoft YaHei UI" panose="020B0503020204020204" pitchFamily="34" charset="-122"/>
              </a:defRPr>
            </a:lvl1pPr>
          </a:lstStyle>
          <a:p>
            <a:r>
              <a:rPr lang="en-US" altLang="zh-CN" dirty="0"/>
              <a:t>Loss</a:t>
            </a:r>
            <a:endParaRPr lang="en-US" dirty="0"/>
          </a:p>
        </p:txBody>
      </p:sp>
    </p:spTree>
    <p:extLst>
      <p:ext uri="{BB962C8B-B14F-4D97-AF65-F5344CB8AC3E}">
        <p14:creationId xmlns:p14="http://schemas.microsoft.com/office/powerpoint/2010/main" val="1312503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0" y="3505200"/>
            <a:ext cx="3542490" cy="2435797"/>
          </a:xfrm>
          <a:prstGeom prst="rect">
            <a:avLst/>
          </a:prstGeom>
        </p:spPr>
      </p:pic>
      <p:pic>
        <p:nvPicPr>
          <p:cNvPr id="3" name="Picture 2"/>
          <p:cNvPicPr>
            <a:picLocks noChangeAspect="1"/>
          </p:cNvPicPr>
          <p:nvPr/>
        </p:nvPicPr>
        <p:blipFill>
          <a:blip r:embed="rId4"/>
          <a:stretch>
            <a:fillRect/>
          </a:stretch>
        </p:blipFill>
        <p:spPr>
          <a:xfrm>
            <a:off x="5334000" y="1091633"/>
            <a:ext cx="3542490" cy="2344257"/>
          </a:xfrm>
          <a:prstGeom prst="rect">
            <a:avLst/>
          </a:prstGeom>
        </p:spPr>
      </p:pic>
      <p:sp>
        <p:nvSpPr>
          <p:cNvPr id="2" name="Title 1"/>
          <p:cNvSpPr>
            <a:spLocks noGrp="1"/>
          </p:cNvSpPr>
          <p:nvPr>
            <p:ph type="title"/>
          </p:nvPr>
        </p:nvSpPr>
        <p:spPr>
          <a:xfrm>
            <a:off x="152400" y="304800"/>
            <a:ext cx="8839200" cy="629446"/>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altLang="zh-CN" b="1" dirty="0" smtClean="0">
                <a:latin typeface="Microsoft YaHei UI" panose="020B0503020204020204" pitchFamily="34" charset="-122"/>
                <a:ea typeface="Microsoft YaHei UI" panose="020B0503020204020204" pitchFamily="34" charset="-122"/>
              </a:rPr>
              <a:t>Results – Different Optimizers</a:t>
            </a:r>
            <a:endParaRPr lang="en-US" b="1" dirty="0">
              <a:latin typeface="Microsoft YaHei UI" panose="020B0503020204020204" pitchFamily="34" charset="-122"/>
              <a:ea typeface="Microsoft YaHei UI" panose="020B0503020204020204" pitchFamily="34" charset="-122"/>
            </a:endParaRPr>
          </a:p>
        </p:txBody>
      </p:sp>
      <p:sp>
        <p:nvSpPr>
          <p:cNvPr id="4" name="Slide Number Placeholder 3"/>
          <p:cNvSpPr>
            <a:spLocks noGrp="1"/>
          </p:cNvSpPr>
          <p:nvPr>
            <p:ph type="sldNum" sz="quarter" idx="4"/>
          </p:nvPr>
        </p:nvSpPr>
        <p:spPr/>
        <p:txBody>
          <a:bodyPr/>
          <a:lstStyle/>
          <a:p>
            <a:fld id="{D10464BB-F614-49C6-BB06-915141C3D74F}" type="slidenum">
              <a:rPr lang="en-US" smtClean="0"/>
              <a:pPr/>
              <a:t>8</a:t>
            </a:fld>
            <a:r>
              <a:rPr lang="en-US" smtClean="0"/>
              <a:t>/11</a:t>
            </a:r>
            <a:endParaRPr lang="en-US" dirty="0"/>
          </a:p>
        </p:txBody>
      </p:sp>
      <p:graphicFrame>
        <p:nvGraphicFramePr>
          <p:cNvPr id="8" name="Table 7">
            <a:extLst>
              <a:ext uri="{FF2B5EF4-FFF2-40B4-BE49-F238E27FC236}">
                <a16:creationId xmlns:a16="http://schemas.microsoft.com/office/drawing/2014/main" xmlns="" id="{3EB9879C-D72E-EA45-B2BE-71A7410AB4AB}"/>
              </a:ext>
            </a:extLst>
          </p:cNvPr>
          <p:cNvGraphicFramePr>
            <a:graphicFrameLocks noGrp="1"/>
          </p:cNvGraphicFramePr>
          <p:nvPr>
            <p:extLst/>
          </p:nvPr>
        </p:nvGraphicFramePr>
        <p:xfrm>
          <a:off x="152400" y="1905000"/>
          <a:ext cx="4648200" cy="3038426"/>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xmlns="" val="3776014421"/>
                    </a:ext>
                  </a:extLst>
                </a:gridCol>
                <a:gridCol w="1295400">
                  <a:extLst>
                    <a:ext uri="{9D8B030D-6E8A-4147-A177-3AD203B41FA5}">
                      <a16:colId xmlns:a16="http://schemas.microsoft.com/office/drawing/2014/main" xmlns="" val="394949022"/>
                    </a:ext>
                  </a:extLst>
                </a:gridCol>
                <a:gridCol w="1295400">
                  <a:extLst>
                    <a:ext uri="{9D8B030D-6E8A-4147-A177-3AD203B41FA5}">
                      <a16:colId xmlns:a16="http://schemas.microsoft.com/office/drawing/2014/main" xmlns="" val="3039805221"/>
                    </a:ext>
                  </a:extLst>
                </a:gridCol>
              </a:tblGrid>
              <a:tr h="442546">
                <a:tc>
                  <a:txBody>
                    <a:bodyPr/>
                    <a:lstStyle/>
                    <a:p>
                      <a:pPr algn="ctr"/>
                      <a:r>
                        <a:rPr lang="en-US" dirty="0" smtClean="0"/>
                        <a:t>Optimizer</a:t>
                      </a:r>
                      <a:endParaRPr lang="en-US" dirty="0"/>
                    </a:p>
                  </a:txBody>
                  <a:tcPr anchor="ctr"/>
                </a:tc>
                <a:tc>
                  <a:txBody>
                    <a:bodyPr/>
                    <a:lstStyle/>
                    <a:p>
                      <a:pPr algn="ctr"/>
                      <a:r>
                        <a:rPr lang="en-US" altLang="zh-CN" dirty="0"/>
                        <a:t>Loss</a:t>
                      </a:r>
                      <a:endParaRPr lang="en-US" dirty="0"/>
                    </a:p>
                  </a:txBody>
                  <a:tcPr anchor="ctr"/>
                </a:tc>
                <a:tc>
                  <a:txBody>
                    <a:bodyPr/>
                    <a:lstStyle/>
                    <a:p>
                      <a:pPr algn="ctr"/>
                      <a:r>
                        <a:rPr lang="en-US" altLang="zh-CN" dirty="0"/>
                        <a:t>Error</a:t>
                      </a:r>
                      <a:endParaRPr lang="en-US" dirty="0"/>
                    </a:p>
                  </a:txBody>
                  <a:tcPr anchor="ctr"/>
                </a:tc>
                <a:extLst>
                  <a:ext uri="{0D108BD9-81ED-4DB2-BD59-A6C34878D82A}">
                    <a16:rowId xmlns:a16="http://schemas.microsoft.com/office/drawing/2014/main" xmlns="" val="2712779324"/>
                  </a:ext>
                </a:extLst>
              </a:tr>
              <a:tr h="370840">
                <a:tc>
                  <a:txBody>
                    <a:bodyPr/>
                    <a:lstStyle/>
                    <a:p>
                      <a:r>
                        <a:rPr lang="en-US" dirty="0" smtClean="0"/>
                        <a:t>Adam</a:t>
                      </a:r>
                      <a:endParaRPr lang="en-US" dirty="0"/>
                    </a:p>
                  </a:txBody>
                  <a:tcPr/>
                </a:tc>
                <a:tc>
                  <a:txBody>
                    <a:bodyPr/>
                    <a:lstStyle/>
                    <a:p>
                      <a:pPr algn="ctr"/>
                      <a:r>
                        <a:rPr lang="en-US" altLang="zh-CN" dirty="0" smtClean="0"/>
                        <a:t>0.21</a:t>
                      </a:r>
                      <a:endParaRPr lang="en-US" dirty="0"/>
                    </a:p>
                  </a:txBody>
                  <a:tcPr anchor="ctr"/>
                </a:tc>
                <a:tc>
                  <a:txBody>
                    <a:bodyPr/>
                    <a:lstStyle/>
                    <a:p>
                      <a:pPr algn="ctr"/>
                      <a:r>
                        <a:rPr lang="en-US" altLang="zh-CN" dirty="0" smtClean="0"/>
                        <a:t>6.55%</a:t>
                      </a:r>
                      <a:endParaRPr lang="en-US" dirty="0"/>
                    </a:p>
                  </a:txBody>
                  <a:tcPr anchor="ctr"/>
                </a:tc>
                <a:extLst>
                  <a:ext uri="{0D108BD9-81ED-4DB2-BD59-A6C34878D82A}">
                    <a16:rowId xmlns:a16="http://schemas.microsoft.com/office/drawing/2014/main" xmlns="" val="1506430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a:t>
                      </a:r>
                      <a:r>
                        <a:rPr lang="en-US" baseline="0" dirty="0" smtClean="0"/>
                        <a:t> = 0</a:t>
                      </a:r>
                      <a:endParaRPr lang="en-US" dirty="0" smtClean="0"/>
                    </a:p>
                  </a:txBody>
                  <a:tcPr/>
                </a:tc>
                <a:tc>
                  <a:txBody>
                    <a:bodyPr/>
                    <a:lstStyle/>
                    <a:p>
                      <a:pPr algn="ctr"/>
                      <a:r>
                        <a:rPr lang="en-US" dirty="0" smtClean="0"/>
                        <a:t>0.24</a:t>
                      </a:r>
                      <a:endParaRPr lang="en-US" dirty="0"/>
                    </a:p>
                  </a:txBody>
                  <a:tcPr anchor="ctr"/>
                </a:tc>
                <a:tc>
                  <a:txBody>
                    <a:bodyPr/>
                    <a:lstStyle/>
                    <a:p>
                      <a:pPr algn="ctr"/>
                      <a:r>
                        <a:rPr lang="en-US" dirty="0" smtClean="0"/>
                        <a:t>6.18%</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a:t>
                      </a:r>
                      <a:r>
                        <a:rPr lang="en-US" baseline="0" dirty="0" smtClean="0"/>
                        <a:t> = 0.5</a:t>
                      </a:r>
                      <a:endParaRPr lang="en-US" dirty="0" smtClean="0"/>
                    </a:p>
                  </a:txBody>
                  <a:tcPr/>
                </a:tc>
                <a:tc>
                  <a:txBody>
                    <a:bodyPr/>
                    <a:lstStyle/>
                    <a:p>
                      <a:pPr algn="ctr"/>
                      <a:r>
                        <a:rPr lang="en-US" altLang="zh-CN" dirty="0" smtClean="0"/>
                        <a:t>0.27</a:t>
                      </a:r>
                      <a:endParaRPr lang="en-US" dirty="0"/>
                    </a:p>
                  </a:txBody>
                  <a:tcPr anchor="ctr"/>
                </a:tc>
                <a:tc>
                  <a:txBody>
                    <a:bodyPr/>
                    <a:lstStyle/>
                    <a:p>
                      <a:pPr algn="ctr"/>
                      <a:r>
                        <a:rPr lang="en-US" dirty="0" smtClean="0"/>
                        <a:t>6.71%</a:t>
                      </a:r>
                      <a:endParaRPr lang="en-US" dirty="0"/>
                    </a:p>
                  </a:txBody>
                  <a:tcPr anchor="ctr"/>
                </a:tc>
                <a:extLst>
                  <a:ext uri="{0D108BD9-81ED-4DB2-BD59-A6C34878D82A}">
                    <a16:rowId xmlns:a16="http://schemas.microsoft.com/office/drawing/2014/main" xmlns="" val="2491134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 = 0.9</a:t>
                      </a:r>
                    </a:p>
                  </a:txBody>
                  <a:tcPr/>
                </a:tc>
                <a:tc>
                  <a:txBody>
                    <a:bodyPr/>
                    <a:lstStyle/>
                    <a:p>
                      <a:pPr algn="ctr"/>
                      <a:r>
                        <a:rPr lang="en-US" dirty="0" smtClean="0"/>
                        <a:t>0.33</a:t>
                      </a:r>
                      <a:endParaRPr lang="en-US" dirty="0"/>
                    </a:p>
                  </a:txBody>
                  <a:tcPr anchor="ctr"/>
                </a:tc>
                <a:tc>
                  <a:txBody>
                    <a:bodyPr/>
                    <a:lstStyle/>
                    <a:p>
                      <a:pPr algn="ctr"/>
                      <a:r>
                        <a:rPr lang="en-US" dirty="0" smtClean="0"/>
                        <a:t>7.46%</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a:t>
                      </a:r>
                    </a:p>
                  </a:txBody>
                  <a:tcPr/>
                </a:tc>
                <a:tc>
                  <a:txBody>
                    <a:bodyPr/>
                    <a:lstStyle/>
                    <a:p>
                      <a:pPr algn="ctr"/>
                      <a:r>
                        <a:rPr lang="en-US" dirty="0" smtClean="0"/>
                        <a:t>0.36</a:t>
                      </a:r>
                      <a:endParaRPr lang="en-US" dirty="0"/>
                    </a:p>
                  </a:txBody>
                  <a:tcPr anchor="ctr"/>
                </a:tc>
                <a:tc>
                  <a:txBody>
                    <a:bodyPr/>
                    <a:lstStyle/>
                    <a:p>
                      <a:pPr algn="ctr"/>
                      <a:r>
                        <a:rPr lang="en-US" dirty="0" smtClean="0"/>
                        <a:t>6.82%</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0.5</a:t>
                      </a:r>
                    </a:p>
                  </a:txBody>
                  <a:tcPr/>
                </a:tc>
                <a:tc>
                  <a:txBody>
                    <a:bodyPr/>
                    <a:lstStyle/>
                    <a:p>
                      <a:pPr algn="ctr"/>
                      <a:r>
                        <a:rPr lang="en-US" dirty="0" smtClean="0"/>
                        <a:t>0.46</a:t>
                      </a:r>
                      <a:endParaRPr lang="en-US" dirty="0"/>
                    </a:p>
                  </a:txBody>
                  <a:tcPr anchor="ctr"/>
                </a:tc>
                <a:tc>
                  <a:txBody>
                    <a:bodyPr/>
                    <a:lstStyle/>
                    <a:p>
                      <a:pPr algn="ctr"/>
                      <a:r>
                        <a:rPr lang="en-US" dirty="0" smtClean="0"/>
                        <a:t>7.23%</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0.9</a:t>
                      </a:r>
                    </a:p>
                  </a:txBody>
                  <a:tcPr/>
                </a:tc>
                <a:tc>
                  <a:txBody>
                    <a:bodyPr/>
                    <a:lstStyle/>
                    <a:p>
                      <a:pPr algn="ctr"/>
                      <a:r>
                        <a:rPr lang="en-US" dirty="0" smtClean="0"/>
                        <a:t>0.49</a:t>
                      </a:r>
                      <a:endParaRPr lang="en-US" dirty="0"/>
                    </a:p>
                  </a:txBody>
                  <a:tcPr anchor="ctr"/>
                </a:tc>
                <a:tc>
                  <a:txBody>
                    <a:bodyPr/>
                    <a:lstStyle/>
                    <a:p>
                      <a:pPr algn="ctr"/>
                      <a:r>
                        <a:rPr lang="en-US" dirty="0" smtClean="0"/>
                        <a:t>12.05%</a:t>
                      </a:r>
                      <a:endParaRPr lang="en-US" dirty="0"/>
                    </a:p>
                  </a:txBody>
                  <a:tcPr anchor="ctr"/>
                </a:tc>
              </a:tr>
            </a:tbl>
          </a:graphicData>
        </a:graphic>
      </p:graphicFrame>
      <p:sp>
        <p:nvSpPr>
          <p:cNvPr id="10" name="TextBox 9"/>
          <p:cNvSpPr txBox="1"/>
          <p:nvPr/>
        </p:nvSpPr>
        <p:spPr>
          <a:xfrm>
            <a:off x="5257800" y="3173828"/>
            <a:ext cx="1219200" cy="276999"/>
          </a:xfrm>
          <a:prstGeom prst="rect">
            <a:avLst/>
          </a:prstGeom>
          <a:noFill/>
        </p:spPr>
        <p:txBody>
          <a:bodyPr wrap="square" rtlCol="0">
            <a:spAutoFit/>
          </a:bodyPr>
          <a:lstStyle/>
          <a:p>
            <a:r>
              <a:rPr lang="en-US" sz="1200" dirty="0" smtClean="0">
                <a:solidFill>
                  <a:schemeClr val="tx2">
                    <a:lumMod val="65000"/>
                    <a:lumOff val="35000"/>
                  </a:schemeClr>
                </a:solidFill>
              </a:rPr>
              <a:t>SGD</a:t>
            </a:r>
            <a:endParaRPr lang="en-US" sz="1200" dirty="0">
              <a:solidFill>
                <a:schemeClr val="tx2">
                  <a:lumMod val="65000"/>
                  <a:lumOff val="35000"/>
                </a:schemeClr>
              </a:solidFill>
            </a:endParaRPr>
          </a:p>
        </p:txBody>
      </p:sp>
      <p:sp>
        <p:nvSpPr>
          <p:cNvPr id="13" name="TextBox 12"/>
          <p:cNvSpPr txBox="1"/>
          <p:nvPr/>
        </p:nvSpPr>
        <p:spPr>
          <a:xfrm>
            <a:off x="5334000" y="5710745"/>
            <a:ext cx="1219200" cy="276999"/>
          </a:xfrm>
          <a:prstGeom prst="rect">
            <a:avLst/>
          </a:prstGeom>
          <a:noFill/>
        </p:spPr>
        <p:txBody>
          <a:bodyPr wrap="square" rtlCol="0">
            <a:spAutoFit/>
          </a:bodyPr>
          <a:lstStyle/>
          <a:p>
            <a:r>
              <a:rPr lang="en-US" sz="1200" dirty="0" smtClean="0">
                <a:solidFill>
                  <a:schemeClr val="tx2">
                    <a:lumMod val="65000"/>
                    <a:lumOff val="35000"/>
                  </a:schemeClr>
                </a:solidFill>
              </a:rPr>
              <a:t>SGD</a:t>
            </a:r>
            <a:endParaRPr lang="en-US" sz="1200" dirty="0">
              <a:solidFill>
                <a:schemeClr val="tx2">
                  <a:lumMod val="65000"/>
                  <a:lumOff val="35000"/>
                </a:schemeClr>
              </a:solidFill>
            </a:endParaRPr>
          </a:p>
        </p:txBody>
      </p:sp>
    </p:spTree>
    <p:extLst>
      <p:ext uri="{BB962C8B-B14F-4D97-AF65-F5344CB8AC3E}">
        <p14:creationId xmlns:p14="http://schemas.microsoft.com/office/powerpoint/2010/main" val="190186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629446"/>
          </a:xfr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600" tIns="0" rIns="57600" bIns="0" numCol="1" anchor="b" anchorCtr="0" compatLnSpc="1">
            <a:prstTxWarp prst="textNoShape">
              <a:avLst/>
            </a:prstTxWarp>
          </a:bodyPr>
          <a:lstStyle/>
          <a:p>
            <a:r>
              <a:rPr lang="en-US" altLang="zh-CN" b="1" dirty="0" smtClean="0">
                <a:latin typeface="Microsoft YaHei UI" panose="020B0503020204020204" pitchFamily="34" charset="-122"/>
                <a:ea typeface="Microsoft YaHei UI" panose="020B0503020204020204" pitchFamily="34" charset="-122"/>
              </a:rPr>
              <a:t>Results – Different Optimizers</a:t>
            </a:r>
            <a:endParaRPr lang="en-US" b="1" dirty="0">
              <a:latin typeface="Microsoft YaHei UI" panose="020B0503020204020204" pitchFamily="34" charset="-122"/>
              <a:ea typeface="Microsoft YaHei UI" panose="020B0503020204020204" pitchFamily="34" charset="-122"/>
            </a:endParaRPr>
          </a:p>
        </p:txBody>
      </p:sp>
      <p:sp>
        <p:nvSpPr>
          <p:cNvPr id="4" name="Slide Number Placeholder 3"/>
          <p:cNvSpPr>
            <a:spLocks noGrp="1"/>
          </p:cNvSpPr>
          <p:nvPr>
            <p:ph type="sldNum" sz="quarter" idx="4"/>
          </p:nvPr>
        </p:nvSpPr>
        <p:spPr/>
        <p:txBody>
          <a:bodyPr/>
          <a:lstStyle/>
          <a:p>
            <a:fld id="{D10464BB-F614-49C6-BB06-915141C3D74F}" type="slidenum">
              <a:rPr lang="en-US" smtClean="0"/>
              <a:pPr/>
              <a:t>9</a:t>
            </a:fld>
            <a:r>
              <a:rPr lang="en-US" smtClean="0"/>
              <a:t>/11</a:t>
            </a:r>
            <a:endParaRPr lang="en-US" dirty="0"/>
          </a:p>
        </p:txBody>
      </p:sp>
      <p:graphicFrame>
        <p:nvGraphicFramePr>
          <p:cNvPr id="8" name="Table 7">
            <a:extLst>
              <a:ext uri="{FF2B5EF4-FFF2-40B4-BE49-F238E27FC236}">
                <a16:creationId xmlns:a16="http://schemas.microsoft.com/office/drawing/2014/main" xmlns="" id="{3EB9879C-D72E-EA45-B2BE-71A7410AB4AB}"/>
              </a:ext>
            </a:extLst>
          </p:cNvPr>
          <p:cNvGraphicFramePr>
            <a:graphicFrameLocks noGrp="1"/>
          </p:cNvGraphicFramePr>
          <p:nvPr>
            <p:extLst>
              <p:ext uri="{D42A27DB-BD31-4B8C-83A1-F6EECF244321}">
                <p14:modId xmlns:p14="http://schemas.microsoft.com/office/powerpoint/2010/main" val="1691676149"/>
              </p:ext>
            </p:extLst>
          </p:nvPr>
        </p:nvGraphicFramePr>
        <p:xfrm>
          <a:off x="152400" y="1905000"/>
          <a:ext cx="4648200" cy="3038426"/>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xmlns="" val="3776014421"/>
                    </a:ext>
                  </a:extLst>
                </a:gridCol>
                <a:gridCol w="1295400">
                  <a:extLst>
                    <a:ext uri="{9D8B030D-6E8A-4147-A177-3AD203B41FA5}">
                      <a16:colId xmlns:a16="http://schemas.microsoft.com/office/drawing/2014/main" xmlns="" val="394949022"/>
                    </a:ext>
                  </a:extLst>
                </a:gridCol>
                <a:gridCol w="1295400">
                  <a:extLst>
                    <a:ext uri="{9D8B030D-6E8A-4147-A177-3AD203B41FA5}">
                      <a16:colId xmlns:a16="http://schemas.microsoft.com/office/drawing/2014/main" xmlns="" val="3039805221"/>
                    </a:ext>
                  </a:extLst>
                </a:gridCol>
              </a:tblGrid>
              <a:tr h="442546">
                <a:tc>
                  <a:txBody>
                    <a:bodyPr/>
                    <a:lstStyle/>
                    <a:p>
                      <a:pPr algn="ctr"/>
                      <a:r>
                        <a:rPr lang="en-US" dirty="0" smtClean="0"/>
                        <a:t>Optimizer</a:t>
                      </a:r>
                      <a:endParaRPr lang="en-US" dirty="0"/>
                    </a:p>
                  </a:txBody>
                  <a:tcPr anchor="ctr"/>
                </a:tc>
                <a:tc>
                  <a:txBody>
                    <a:bodyPr/>
                    <a:lstStyle/>
                    <a:p>
                      <a:pPr algn="ctr"/>
                      <a:r>
                        <a:rPr lang="en-US" altLang="zh-CN" dirty="0"/>
                        <a:t>Loss</a:t>
                      </a:r>
                      <a:endParaRPr lang="en-US" dirty="0"/>
                    </a:p>
                  </a:txBody>
                  <a:tcPr anchor="ctr"/>
                </a:tc>
                <a:tc>
                  <a:txBody>
                    <a:bodyPr/>
                    <a:lstStyle/>
                    <a:p>
                      <a:pPr algn="ctr"/>
                      <a:r>
                        <a:rPr lang="en-US" altLang="zh-CN" dirty="0"/>
                        <a:t>Error</a:t>
                      </a:r>
                      <a:endParaRPr lang="en-US" dirty="0"/>
                    </a:p>
                  </a:txBody>
                  <a:tcPr anchor="ctr"/>
                </a:tc>
                <a:extLst>
                  <a:ext uri="{0D108BD9-81ED-4DB2-BD59-A6C34878D82A}">
                    <a16:rowId xmlns:a16="http://schemas.microsoft.com/office/drawing/2014/main" xmlns="" val="2712779324"/>
                  </a:ext>
                </a:extLst>
              </a:tr>
              <a:tr h="370840">
                <a:tc>
                  <a:txBody>
                    <a:bodyPr/>
                    <a:lstStyle/>
                    <a:p>
                      <a:r>
                        <a:rPr lang="en-US" dirty="0" smtClean="0"/>
                        <a:t>Adam</a:t>
                      </a:r>
                      <a:endParaRPr lang="en-US" dirty="0"/>
                    </a:p>
                  </a:txBody>
                  <a:tcPr/>
                </a:tc>
                <a:tc>
                  <a:txBody>
                    <a:bodyPr/>
                    <a:lstStyle/>
                    <a:p>
                      <a:pPr algn="ctr"/>
                      <a:r>
                        <a:rPr lang="en-US" altLang="zh-CN" dirty="0" smtClean="0"/>
                        <a:t>0.21</a:t>
                      </a:r>
                      <a:endParaRPr lang="en-US" dirty="0"/>
                    </a:p>
                  </a:txBody>
                  <a:tcPr anchor="ctr"/>
                </a:tc>
                <a:tc>
                  <a:txBody>
                    <a:bodyPr/>
                    <a:lstStyle/>
                    <a:p>
                      <a:pPr algn="ctr"/>
                      <a:r>
                        <a:rPr lang="en-US" altLang="zh-CN" dirty="0" smtClean="0"/>
                        <a:t>6.55%</a:t>
                      </a:r>
                      <a:endParaRPr lang="en-US" dirty="0"/>
                    </a:p>
                  </a:txBody>
                  <a:tcPr anchor="ctr"/>
                </a:tc>
                <a:extLst>
                  <a:ext uri="{0D108BD9-81ED-4DB2-BD59-A6C34878D82A}">
                    <a16:rowId xmlns:a16="http://schemas.microsoft.com/office/drawing/2014/main" xmlns="" val="1506430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a:t>
                      </a:r>
                      <a:r>
                        <a:rPr lang="en-US" baseline="0" dirty="0" smtClean="0"/>
                        <a:t> = 0</a:t>
                      </a:r>
                      <a:endParaRPr lang="en-US" dirty="0" smtClean="0"/>
                    </a:p>
                  </a:txBody>
                  <a:tcPr/>
                </a:tc>
                <a:tc>
                  <a:txBody>
                    <a:bodyPr/>
                    <a:lstStyle/>
                    <a:p>
                      <a:pPr algn="ctr"/>
                      <a:r>
                        <a:rPr lang="en-US" dirty="0" smtClean="0"/>
                        <a:t>0.24</a:t>
                      </a:r>
                      <a:endParaRPr lang="en-US" dirty="0"/>
                    </a:p>
                  </a:txBody>
                  <a:tcPr anchor="ctr"/>
                </a:tc>
                <a:tc>
                  <a:txBody>
                    <a:bodyPr/>
                    <a:lstStyle/>
                    <a:p>
                      <a:pPr algn="ctr"/>
                      <a:r>
                        <a:rPr lang="en-US" dirty="0" smtClean="0"/>
                        <a:t>6.18%</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a:t>
                      </a:r>
                      <a:r>
                        <a:rPr lang="en-US" baseline="0" dirty="0" smtClean="0"/>
                        <a:t> = 0.5</a:t>
                      </a:r>
                      <a:endParaRPr lang="en-US" dirty="0" smtClean="0"/>
                    </a:p>
                  </a:txBody>
                  <a:tcPr/>
                </a:tc>
                <a:tc>
                  <a:txBody>
                    <a:bodyPr/>
                    <a:lstStyle/>
                    <a:p>
                      <a:pPr algn="ctr"/>
                      <a:r>
                        <a:rPr lang="en-US" altLang="zh-CN" dirty="0" smtClean="0"/>
                        <a:t>0.27</a:t>
                      </a:r>
                      <a:endParaRPr lang="en-US" dirty="0"/>
                    </a:p>
                  </a:txBody>
                  <a:tcPr anchor="ctr"/>
                </a:tc>
                <a:tc>
                  <a:txBody>
                    <a:bodyPr/>
                    <a:lstStyle/>
                    <a:p>
                      <a:pPr algn="ctr"/>
                      <a:r>
                        <a:rPr lang="en-US" dirty="0" smtClean="0"/>
                        <a:t>6.71%</a:t>
                      </a:r>
                      <a:endParaRPr lang="en-US" dirty="0"/>
                    </a:p>
                  </a:txBody>
                  <a:tcPr anchor="ctr"/>
                </a:tc>
                <a:extLst>
                  <a:ext uri="{0D108BD9-81ED-4DB2-BD59-A6C34878D82A}">
                    <a16:rowId xmlns:a16="http://schemas.microsoft.com/office/drawing/2014/main" xmlns="" val="2491134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SGD, m = 0.9</a:t>
                      </a:r>
                    </a:p>
                  </a:txBody>
                  <a:tcPr/>
                </a:tc>
                <a:tc>
                  <a:txBody>
                    <a:bodyPr/>
                    <a:lstStyle/>
                    <a:p>
                      <a:pPr algn="ctr"/>
                      <a:r>
                        <a:rPr lang="en-US" dirty="0" smtClean="0"/>
                        <a:t>0.33</a:t>
                      </a:r>
                      <a:endParaRPr lang="en-US" dirty="0"/>
                    </a:p>
                  </a:txBody>
                  <a:tcPr anchor="ctr"/>
                </a:tc>
                <a:tc>
                  <a:txBody>
                    <a:bodyPr/>
                    <a:lstStyle/>
                    <a:p>
                      <a:pPr algn="ctr"/>
                      <a:r>
                        <a:rPr lang="en-US" dirty="0" smtClean="0"/>
                        <a:t>7.46%</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a:t>
                      </a:r>
                    </a:p>
                  </a:txBody>
                  <a:tcPr/>
                </a:tc>
                <a:tc>
                  <a:txBody>
                    <a:bodyPr/>
                    <a:lstStyle/>
                    <a:p>
                      <a:pPr algn="ctr"/>
                      <a:r>
                        <a:rPr lang="en-US" dirty="0" smtClean="0"/>
                        <a:t>0.36</a:t>
                      </a:r>
                      <a:endParaRPr lang="en-US" dirty="0"/>
                    </a:p>
                  </a:txBody>
                  <a:tcPr anchor="ctr"/>
                </a:tc>
                <a:tc>
                  <a:txBody>
                    <a:bodyPr/>
                    <a:lstStyle/>
                    <a:p>
                      <a:pPr algn="ctr"/>
                      <a:r>
                        <a:rPr lang="en-US" dirty="0" smtClean="0"/>
                        <a:t>6.82%</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0.5</a:t>
                      </a:r>
                    </a:p>
                  </a:txBody>
                  <a:tcPr/>
                </a:tc>
                <a:tc>
                  <a:txBody>
                    <a:bodyPr/>
                    <a:lstStyle/>
                    <a:p>
                      <a:pPr algn="ctr"/>
                      <a:r>
                        <a:rPr lang="en-US" dirty="0" smtClean="0"/>
                        <a:t>0.46</a:t>
                      </a:r>
                      <a:endParaRPr lang="en-US" dirty="0"/>
                    </a:p>
                  </a:txBody>
                  <a:tcPr anchor="ctr"/>
                </a:tc>
                <a:tc>
                  <a:txBody>
                    <a:bodyPr/>
                    <a:lstStyle/>
                    <a:p>
                      <a:pPr algn="ctr"/>
                      <a:r>
                        <a:rPr lang="en-US" dirty="0" smtClean="0"/>
                        <a:t>7.23%</a:t>
                      </a:r>
                      <a:endParaRPr lang="en-US" dirty="0"/>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RMSprop, m = 0.9</a:t>
                      </a:r>
                    </a:p>
                  </a:txBody>
                  <a:tcPr/>
                </a:tc>
                <a:tc>
                  <a:txBody>
                    <a:bodyPr/>
                    <a:lstStyle/>
                    <a:p>
                      <a:pPr algn="ctr"/>
                      <a:r>
                        <a:rPr lang="en-US" dirty="0" smtClean="0"/>
                        <a:t>0.49</a:t>
                      </a:r>
                      <a:endParaRPr lang="en-US" dirty="0"/>
                    </a:p>
                  </a:txBody>
                  <a:tcPr anchor="ctr"/>
                </a:tc>
                <a:tc>
                  <a:txBody>
                    <a:bodyPr/>
                    <a:lstStyle/>
                    <a:p>
                      <a:pPr algn="ctr"/>
                      <a:r>
                        <a:rPr lang="en-US" dirty="0" smtClean="0"/>
                        <a:t>12.05%</a:t>
                      </a:r>
                      <a:endParaRPr lang="en-US" dirty="0"/>
                    </a:p>
                  </a:txBody>
                  <a:tcPr anchor="ctr"/>
                </a:tc>
              </a:tr>
            </a:tbl>
          </a:graphicData>
        </a:graphic>
      </p:graphicFrame>
      <p:pic>
        <p:nvPicPr>
          <p:cNvPr id="7" name="Picture 6"/>
          <p:cNvPicPr>
            <a:picLocks noChangeAspect="1"/>
          </p:cNvPicPr>
          <p:nvPr/>
        </p:nvPicPr>
        <p:blipFill>
          <a:blip r:embed="rId3"/>
          <a:stretch>
            <a:fillRect/>
          </a:stretch>
        </p:blipFill>
        <p:spPr>
          <a:xfrm>
            <a:off x="5334000" y="1066800"/>
            <a:ext cx="3542490" cy="2329655"/>
          </a:xfrm>
          <a:prstGeom prst="rect">
            <a:avLst/>
          </a:prstGeom>
        </p:spPr>
      </p:pic>
      <p:pic>
        <p:nvPicPr>
          <p:cNvPr id="9" name="Picture 8"/>
          <p:cNvPicPr>
            <a:picLocks noChangeAspect="1"/>
          </p:cNvPicPr>
          <p:nvPr/>
        </p:nvPicPr>
        <p:blipFill>
          <a:blip r:embed="rId4"/>
          <a:stretch>
            <a:fillRect/>
          </a:stretch>
        </p:blipFill>
        <p:spPr>
          <a:xfrm>
            <a:off x="5334000" y="3505200"/>
            <a:ext cx="3542490" cy="2440144"/>
          </a:xfrm>
          <a:prstGeom prst="rect">
            <a:avLst/>
          </a:prstGeom>
        </p:spPr>
      </p:pic>
      <p:sp>
        <p:nvSpPr>
          <p:cNvPr id="10" name="TextBox 9"/>
          <p:cNvSpPr txBox="1"/>
          <p:nvPr/>
        </p:nvSpPr>
        <p:spPr>
          <a:xfrm>
            <a:off x="5257800" y="3173828"/>
            <a:ext cx="1219200" cy="276999"/>
          </a:xfrm>
          <a:prstGeom prst="rect">
            <a:avLst/>
          </a:prstGeom>
          <a:noFill/>
        </p:spPr>
        <p:txBody>
          <a:bodyPr wrap="square" rtlCol="0">
            <a:spAutoFit/>
          </a:bodyPr>
          <a:lstStyle/>
          <a:p>
            <a:r>
              <a:rPr lang="en-US" sz="1200" dirty="0" smtClean="0">
                <a:solidFill>
                  <a:schemeClr val="tx2">
                    <a:lumMod val="65000"/>
                    <a:lumOff val="35000"/>
                  </a:schemeClr>
                </a:solidFill>
              </a:rPr>
              <a:t>RMSprop</a:t>
            </a:r>
            <a:endParaRPr lang="en-US" sz="1200" dirty="0">
              <a:solidFill>
                <a:schemeClr val="tx2">
                  <a:lumMod val="65000"/>
                  <a:lumOff val="35000"/>
                </a:schemeClr>
              </a:solidFill>
            </a:endParaRPr>
          </a:p>
        </p:txBody>
      </p:sp>
      <p:sp>
        <p:nvSpPr>
          <p:cNvPr id="13" name="TextBox 12"/>
          <p:cNvSpPr txBox="1"/>
          <p:nvPr/>
        </p:nvSpPr>
        <p:spPr>
          <a:xfrm>
            <a:off x="5334000" y="5710745"/>
            <a:ext cx="1219200" cy="276999"/>
          </a:xfrm>
          <a:prstGeom prst="rect">
            <a:avLst/>
          </a:prstGeom>
          <a:noFill/>
        </p:spPr>
        <p:txBody>
          <a:bodyPr wrap="square" rtlCol="0">
            <a:spAutoFit/>
          </a:bodyPr>
          <a:lstStyle/>
          <a:p>
            <a:r>
              <a:rPr lang="en-US" sz="1200" dirty="0" smtClean="0">
                <a:solidFill>
                  <a:schemeClr val="tx2">
                    <a:lumMod val="65000"/>
                    <a:lumOff val="35000"/>
                  </a:schemeClr>
                </a:solidFill>
              </a:rPr>
              <a:t>RMSprop</a:t>
            </a:r>
            <a:endParaRPr lang="en-US" sz="1200" dirty="0">
              <a:solidFill>
                <a:schemeClr val="tx2">
                  <a:lumMod val="65000"/>
                  <a:lumOff val="35000"/>
                </a:schemeClr>
              </a:solidFill>
            </a:endParaRPr>
          </a:p>
        </p:txBody>
      </p:sp>
      <p:sp>
        <p:nvSpPr>
          <p:cNvPr id="11" name="Rectangle 10"/>
          <p:cNvSpPr/>
          <p:nvPr/>
        </p:nvSpPr>
        <p:spPr>
          <a:xfrm>
            <a:off x="152399" y="5202913"/>
            <a:ext cx="4676775" cy="646331"/>
          </a:xfrm>
          <a:prstGeom prst="rect">
            <a:avLst/>
          </a:prstGeom>
        </p:spPr>
        <p:txBody>
          <a:bodyPr wrap="square">
            <a:spAutoFit/>
          </a:bodyPr>
          <a:lstStyle/>
          <a:p>
            <a:r>
              <a:rPr lang="en-US" altLang="zh-CN" dirty="0">
                <a:solidFill>
                  <a:schemeClr val="tx2"/>
                </a:solidFill>
                <a:latin typeface="Microsoft YaHei UI" panose="020B0503020204020204" pitchFamily="34" charset="-122"/>
                <a:ea typeface="Microsoft YaHei UI" panose="020B0503020204020204" pitchFamily="34" charset="-122"/>
              </a:rPr>
              <a:t>Bigger momentum value may lead to poorer </a:t>
            </a:r>
            <a:r>
              <a:rPr lang="en-US" altLang="zh-CN" dirty="0" smtClean="0">
                <a:solidFill>
                  <a:schemeClr val="tx2"/>
                </a:solidFill>
                <a:latin typeface="Microsoft YaHei UI" panose="020B0503020204020204" pitchFamily="34" charset="-122"/>
                <a:ea typeface="Microsoft YaHei UI" panose="020B0503020204020204" pitchFamily="34" charset="-122"/>
              </a:rPr>
              <a:t>performance.</a:t>
            </a:r>
            <a:endParaRPr lang="en-US" dirty="0">
              <a:solidFill>
                <a:schemeClr val="tx2"/>
              </a:solidFill>
            </a:endParaRPr>
          </a:p>
        </p:txBody>
      </p:sp>
    </p:spTree>
    <p:extLst>
      <p:ext uri="{BB962C8B-B14F-4D97-AF65-F5344CB8AC3E}">
        <p14:creationId xmlns:p14="http://schemas.microsoft.com/office/powerpoint/2010/main" val="37060836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HASFIELDS" val="True"/>
</p:tagLst>
</file>

<file path=ppt/theme/theme1.xml><?xml version="1.0" encoding="utf-8"?>
<a:theme xmlns:a="http://schemas.openxmlformats.org/drawingml/2006/main" name="blank">
  <a:themeElements>
    <a:clrScheme name="DNV">
      <a:dk1>
        <a:srgbClr val="0434B1"/>
      </a:dk1>
      <a:lt1>
        <a:srgbClr val="FFFFFF"/>
      </a:lt1>
      <a:dk2>
        <a:srgbClr val="000000"/>
      </a:dk2>
      <a:lt2>
        <a:srgbClr val="C8C8C8"/>
      </a:lt2>
      <a:accent1>
        <a:srgbClr val="0434B1"/>
      </a:accent1>
      <a:accent2>
        <a:srgbClr val="6493B5"/>
      </a:accent2>
      <a:accent3>
        <a:srgbClr val="D3DEEE"/>
      </a:accent3>
      <a:accent4>
        <a:srgbClr val="4E9200"/>
      </a:accent4>
      <a:accent5>
        <a:srgbClr val="7AB800"/>
      </a:accent5>
      <a:accent6>
        <a:srgbClr val="C5E540"/>
      </a:accent6>
      <a:hlink>
        <a:srgbClr val="0434B1"/>
      </a:hlink>
      <a:folHlink>
        <a:srgbClr val="6493B5"/>
      </a:folHlink>
    </a:clrScheme>
    <a:fontScheme name="defaul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Lst>
    <a:ext uri="{05A4C25C-085E-4340-85A3-A5531E510DB2}">
      <thm15:themeFamily xmlns:thm15="http://schemas.microsoft.com/office/thememl/2012/main" name="EPEC Lectures" id="{78831426-6DF9-46E5-AD80-4A71F9CDACF7}" vid="{1920E864-B67F-4BCF-81C9-CD4F283A07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574</Words>
  <Application>Microsoft Macintosh PowerPoint</Application>
  <PresentationFormat>On-screen Show (4:3)</PresentationFormat>
  <Paragraphs>169</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Cambria Math</vt:lpstr>
      <vt:lpstr>Microsoft YaHei Monaca</vt:lpstr>
      <vt:lpstr>Microsoft YaHei UI</vt:lpstr>
      <vt:lpstr>Microsoft YaHei UI Light</vt:lpstr>
      <vt:lpstr>ＭＳ Ｐゴシック</vt:lpstr>
      <vt:lpstr>Times New Roman</vt:lpstr>
      <vt:lpstr>Wingdings</vt:lpstr>
      <vt:lpstr>宋体</vt:lpstr>
      <vt:lpstr>Arial</vt:lpstr>
      <vt:lpstr>blank</vt:lpstr>
      <vt:lpstr>Speech Recognition based on Tensorflow Speech Commands Datasets </vt:lpstr>
      <vt:lpstr>Abstract</vt:lpstr>
      <vt:lpstr>Dataset</vt:lpstr>
      <vt:lpstr>Data Pre-processing</vt:lpstr>
      <vt:lpstr>CNN Structure</vt:lpstr>
      <vt:lpstr>GLU</vt:lpstr>
      <vt:lpstr>Results – Error &amp; Loss</vt:lpstr>
      <vt:lpstr>Results – Different Optimizers</vt:lpstr>
      <vt:lpstr>Results – Different Optimizers</vt:lpstr>
      <vt:lpstr>Results – GLU Activation</vt:lpstr>
      <vt:lpstr>Conclusion</vt:lpstr>
      <vt:lpstr>Prospect</vt:lpstr>
      <vt:lpstr>Reference</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2016-08-20T13:57:48Z</dcterms:created>
  <dcterms:modified xsi:type="dcterms:W3CDTF">2018-03-12T20:20:37Z</dcterms:modified>
</cp:coreProperties>
</file>