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19"/>
  </p:notesMasterIdLst>
  <p:sldIdLst>
    <p:sldId id="257" r:id="rId3"/>
    <p:sldId id="273" r:id="rId4"/>
    <p:sldId id="287" r:id="rId5"/>
    <p:sldId id="260" r:id="rId6"/>
    <p:sldId id="303" r:id="rId7"/>
    <p:sldId id="304" r:id="rId8"/>
    <p:sldId id="305" r:id="rId9"/>
    <p:sldId id="310" r:id="rId10"/>
    <p:sldId id="259" r:id="rId11"/>
    <p:sldId id="312" r:id="rId12"/>
    <p:sldId id="314" r:id="rId13"/>
    <p:sldId id="317" r:id="rId14"/>
    <p:sldId id="262" r:id="rId15"/>
    <p:sldId id="318" r:id="rId16"/>
    <p:sldId id="316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C188"/>
    <a:srgbClr val="436BEE"/>
    <a:srgbClr val="3BD8E6"/>
    <a:srgbClr val="46B591"/>
    <a:srgbClr val="48A1C7"/>
    <a:srgbClr val="37C185"/>
    <a:srgbClr val="F29E95"/>
    <a:srgbClr val="EF857E"/>
    <a:srgbClr val="F7C3AB"/>
    <a:srgbClr val="96B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11" autoAdjust="0"/>
    <p:restoredTop sz="94660"/>
  </p:normalViewPr>
  <p:slideViewPr>
    <p:cSldViewPr snapToGrid="0">
      <p:cViewPr varScale="1">
        <p:scale>
          <a:sx n="83" d="100"/>
          <a:sy n="83" d="100"/>
        </p:scale>
        <p:origin x="4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38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B323F-0B7F-49E9-914B-30E7F970D49B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1048839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840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841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42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3C8BD-D7B8-4950-883A-058F894627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CCDB860D-56C1-4361-9B5F-A1AE2BF324F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CCDB860D-56C1-4361-9B5F-A1AE2BF324F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8D6D-C4DF-41F0-9F75-CABA19EF408D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623B-93B1-402A-A81A-3953400FA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9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7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8D6D-C4DF-41F0-9F75-CABA19EF408D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104877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623B-93B1-402A-A81A-3953400FA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5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8D6D-C4DF-41F0-9F75-CABA19EF408D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104875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623B-93B1-402A-A81A-3953400FA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矩形 1"/>
          <p:cNvSpPr/>
          <p:nvPr userDrawn="1"/>
        </p:nvSpPr>
        <p:spPr>
          <a:xfrm>
            <a:off x="334297" y="393290"/>
            <a:ext cx="11523406" cy="6096000"/>
          </a:xfrm>
          <a:prstGeom prst="rect">
            <a:avLst/>
          </a:prstGeom>
          <a:solidFill>
            <a:schemeClr val="bg1"/>
          </a:solidFill>
          <a:ln w="228600" cap="rnd" cmpd="dbl">
            <a:gradFill>
              <a:gsLst>
                <a:gs pos="0">
                  <a:srgbClr val="37C185"/>
                </a:gs>
                <a:gs pos="100000">
                  <a:srgbClr val="48A1C7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</p:spTree>
  </p:cSld>
  <p:clrMapOvr>
    <a:masterClrMapping/>
  </p:clrMapOvr>
  <p:transition spd="med" advTm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7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048828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04882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2019/6/16</a:t>
            </a:fld>
            <a:endParaRPr lang="zh-CN" altLang="en-US" dirty="0"/>
          </a:p>
        </p:txBody>
      </p:sp>
      <p:sp>
        <p:nvSpPr>
          <p:cNvPr id="104883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786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78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2019/6/16</a:t>
            </a:fld>
            <a:endParaRPr lang="zh-CN" altLang="en-US" dirty="0"/>
          </a:p>
        </p:txBody>
      </p:sp>
      <p:sp>
        <p:nvSpPr>
          <p:cNvPr id="104878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7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104880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0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804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6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797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79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104879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0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6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48817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818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48819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82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1048821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2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104879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104879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9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794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4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8D6D-C4DF-41F0-9F75-CABA19EF408D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104874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623B-93B1-402A-A81A-3953400FA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104881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814" name="矩形 4"/>
          <p:cNvSpPr/>
          <p:nvPr userDrawn="1"/>
        </p:nvSpPr>
        <p:spPr>
          <a:xfrm>
            <a:off x="580103" y="521110"/>
            <a:ext cx="11012130" cy="580103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048806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48807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4880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2019/6/16</a:t>
            </a:fld>
            <a:endParaRPr lang="zh-CN" altLang="en-US" dirty="0"/>
          </a:p>
        </p:txBody>
      </p:sp>
      <p:sp>
        <p:nvSpPr>
          <p:cNvPr id="104880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8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04883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83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104883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104882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82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4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8D6D-C4DF-41F0-9F75-CABA19EF408D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104876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623B-93B1-402A-A81A-3953400FA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27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28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2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8D6D-C4DF-41F0-9F75-CABA19EF408D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104873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623B-93B1-402A-A81A-3953400FA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3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3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3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3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3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8D6D-C4DF-41F0-9F75-CABA19EF408D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104873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623B-93B1-402A-A81A-3953400FA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8D6D-C4DF-41F0-9F75-CABA19EF408D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104874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623B-93B1-402A-A81A-3953400FA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8D6D-C4DF-41F0-9F75-CABA19EF408D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104875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623B-93B1-402A-A81A-3953400FA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4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75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7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8D6D-C4DF-41F0-9F75-CABA19EF408D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104877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623B-93B1-402A-A81A-3953400FA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8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59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8D6D-C4DF-41F0-9F75-CABA19EF408D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104876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623B-93B1-402A-A81A-3953400FA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F8D6D-C4DF-41F0-9F75-CABA19EF408D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623B-93B1-402A-A81A-3953400FA3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780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78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2019/6/16</a:t>
            </a:fld>
            <a:endParaRPr lang="zh-CN" altLang="en-US" dirty="0"/>
          </a:p>
        </p:txBody>
      </p:sp>
      <p:sp>
        <p:nvSpPr>
          <p:cNvPr id="104878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04878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784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文本框 33"/>
          <p:cNvSpPr txBox="1"/>
          <p:nvPr/>
        </p:nvSpPr>
        <p:spPr>
          <a:xfrm>
            <a:off x="2298007" y="3555662"/>
            <a:ext cx="7595985" cy="13849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   </a:t>
            </a:r>
            <a:r>
              <a:rPr kumimoji="0" lang="zh-CN" altLang="en-US" sz="20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组员：</a:t>
            </a:r>
            <a:r>
              <a:rPr lang="zh-CN" altLang="en-US" sz="2000" b="1">
                <a:latin typeface="Adobe 黑体 Std R" panose="020B0400000000000000" pitchFamily="34" charset="-122"/>
                <a:ea typeface="Adobe 黑体 Std R" panose="020B0400000000000000" pitchFamily="34" charset="-122"/>
                <a:sym typeface="+mn-ea"/>
              </a:rPr>
              <a:t>彭争杰 罗鑫  姚琦 刘易青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b="1">
                <a:latin typeface="Adobe 黑体 Std R" panose="020B0400000000000000" pitchFamily="34" charset="-122"/>
                <a:ea typeface="Adobe 黑体 Std R" panose="020B0400000000000000" pitchFamily="34" charset="-122"/>
                <a:sym typeface="+mn-ea"/>
              </a:rPr>
              <a:t>高俊龙 景慧敏 梁江                                   </a:t>
            </a:r>
            <a:endParaRPr lang="zh-CN" altLang="en-US" sz="2000" b="1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587" name="文本框 34"/>
          <p:cNvSpPr txBox="1"/>
          <p:nvPr/>
        </p:nvSpPr>
        <p:spPr>
          <a:xfrm>
            <a:off x="3302003" y="4550269"/>
            <a:ext cx="5587994" cy="2900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7C185"/>
                </a:solidFill>
                <a:effectLst/>
                <a:uLnTx/>
                <a:uFillTx/>
                <a:cs typeface="+mn-ea"/>
                <a:sym typeface="+mn-lt"/>
              </a:rPr>
              <a:t>制作团队：飞猪们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37C185"/>
                </a:solidFill>
                <a:effectLst/>
                <a:uLnTx/>
                <a:uFillTx/>
                <a:cs typeface="+mn-ea"/>
                <a:sym typeface="+mn-lt"/>
              </a:rPr>
              <a:t>	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7C185"/>
                </a:solidFill>
                <a:effectLst/>
                <a:uLnTx/>
                <a:uFillTx/>
                <a:cs typeface="+mn-ea"/>
                <a:sym typeface="+mn-lt"/>
              </a:rPr>
              <a:t>答辩人：彭争杰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37C185"/>
                </a:solidFill>
                <a:effectLst/>
                <a:uLnTx/>
                <a:uFillTx/>
                <a:cs typeface="+mn-ea"/>
                <a:sym typeface="+mn-lt"/>
              </a:rPr>
              <a:t>	2019.6.15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37C185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588" name="矩形 1"/>
          <p:cNvSpPr/>
          <p:nvPr/>
        </p:nvSpPr>
        <p:spPr>
          <a:xfrm>
            <a:off x="1951703" y="1114036"/>
            <a:ext cx="8288594" cy="3974690"/>
          </a:xfrm>
          <a:prstGeom prst="rect">
            <a:avLst/>
          </a:prstGeom>
          <a:noFill/>
          <a:ln w="228600" cap="rnd" cmpd="tri">
            <a:gradFill>
              <a:gsLst>
                <a:gs pos="0">
                  <a:srgbClr val="37C185"/>
                </a:gs>
                <a:gs pos="100000">
                  <a:srgbClr val="48A1C7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589" name="矩形 2"/>
          <p:cNvSpPr/>
          <p:nvPr/>
        </p:nvSpPr>
        <p:spPr>
          <a:xfrm>
            <a:off x="2826512" y="1763650"/>
            <a:ext cx="2773679" cy="169164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spc="50">
                <a:ln w="9525" cmpd="sng">
                  <a:noFill/>
                  <a:prstDash val="solid"/>
                </a:ln>
                <a:solidFill>
                  <a:srgbClr val="38C188"/>
                </a:solidFill>
                <a:cs typeface="+mn-ea"/>
                <a:sym typeface="+mn-lt"/>
              </a:rPr>
              <a:t>倾听</a:t>
            </a:r>
            <a:endParaRPr lang="zh-CN" altLang="en-US" sz="9600" b="1" cap="none" spc="50" dirty="0">
              <a:ln w="9525" cmpd="sng">
                <a:noFill/>
                <a:prstDash val="solid"/>
              </a:ln>
              <a:solidFill>
                <a:srgbClr val="38C188"/>
              </a:solidFill>
              <a:effectLst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0FA96C-C152-4CC0-A14C-CA80CFC39CDD}"/>
              </a:ext>
            </a:extLst>
          </p:cNvPr>
          <p:cNvSpPr txBox="1"/>
          <p:nvPr/>
        </p:nvSpPr>
        <p:spPr>
          <a:xfrm>
            <a:off x="5514109" y="1901955"/>
            <a:ext cx="464589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500"/>
              <a:t>项目答辩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1" name="矩形 1"/>
          <p:cNvSpPr/>
          <p:nvPr/>
        </p:nvSpPr>
        <p:spPr>
          <a:xfrm>
            <a:off x="1753870" y="1066800"/>
            <a:ext cx="8496300" cy="4723765"/>
          </a:xfrm>
          <a:prstGeom prst="rect">
            <a:avLst/>
          </a:prstGeom>
          <a:noFill/>
          <a:ln w="228600" cap="rnd" cmpd="tri">
            <a:gradFill>
              <a:gsLst>
                <a:gs pos="0">
                  <a:srgbClr val="37C185"/>
                </a:gs>
                <a:gs pos="100000">
                  <a:srgbClr val="48A1C7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863" name="矩形 2"/>
          <p:cNvSpPr/>
          <p:nvPr/>
        </p:nvSpPr>
        <p:spPr>
          <a:xfrm>
            <a:off x="2155190" y="1313815"/>
            <a:ext cx="2732405" cy="7683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50" normalizeH="0" baseline="0" noProof="0" dirty="0">
                <a:ln w="9525" cmpd="sng">
                  <a:noFill/>
                  <a:prstDash val="solid"/>
                </a:ln>
                <a:solidFill>
                  <a:srgbClr val="38C188"/>
                </a:solidFill>
                <a:effectLst/>
                <a:cs typeface="+mn-ea"/>
                <a:sym typeface="+mn-lt"/>
              </a:rPr>
              <a:t>项目完成</a:t>
            </a:r>
            <a:endParaRPr kumimoji="0" lang="zh-CN" altLang="en-US" sz="4400" b="1" i="0" u="none" strike="noStrike" kern="1200" cap="none" spc="50" normalizeH="0" baseline="0" noProof="0" dirty="0">
              <a:ln w="9525" cmpd="sng">
                <a:noFill/>
                <a:prstDash val="solid"/>
              </a:ln>
              <a:solidFill>
                <a:srgbClr val="38C18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865" name="矩形 3"/>
          <p:cNvSpPr/>
          <p:nvPr/>
        </p:nvSpPr>
        <p:spPr>
          <a:xfrm>
            <a:off x="3038765" y="2650837"/>
            <a:ext cx="1727200" cy="489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功能需求</a:t>
            </a:r>
          </a:p>
        </p:txBody>
      </p:sp>
      <p:sp>
        <p:nvSpPr>
          <p:cNvPr id="1048867" name="矩形 4"/>
          <p:cNvSpPr/>
          <p:nvPr/>
        </p:nvSpPr>
        <p:spPr>
          <a:xfrm>
            <a:off x="3038765" y="3429000"/>
            <a:ext cx="1727200" cy="489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性能需求</a:t>
            </a:r>
          </a:p>
        </p:txBody>
      </p:sp>
      <p:sp>
        <p:nvSpPr>
          <p:cNvPr id="1048869" name="矩形 5"/>
          <p:cNvSpPr/>
          <p:nvPr/>
        </p:nvSpPr>
        <p:spPr>
          <a:xfrm>
            <a:off x="3038765" y="4207163"/>
            <a:ext cx="1727200" cy="489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设计约束</a:t>
            </a:r>
          </a:p>
        </p:txBody>
      </p:sp>
      <p:pic>
        <p:nvPicPr>
          <p:cNvPr id="2097152" name="图片 1"/>
          <p:cNvPicPr>
            <a:picLocks noChangeAspect="1"/>
          </p:cNvPicPr>
          <p:nvPr/>
        </p:nvPicPr>
        <p:blipFill rotWithShape="1">
          <a:blip r:embed="rId3" cstate="print"/>
          <a:srcRect r="11767"/>
          <a:stretch>
            <a:fillRect/>
          </a:stretch>
        </p:blipFill>
        <p:spPr>
          <a:xfrm>
            <a:off x="877570" y="788035"/>
            <a:ext cx="5133340" cy="5034915"/>
          </a:xfrm>
          <a:prstGeom prst="rect">
            <a:avLst/>
          </a:prstGeom>
        </p:spPr>
      </p:pic>
      <p:grpSp>
        <p:nvGrpSpPr>
          <p:cNvPr id="42" name="组合 3"/>
          <p:cNvGrpSpPr/>
          <p:nvPr/>
        </p:nvGrpSpPr>
        <p:grpSpPr>
          <a:xfrm>
            <a:off x="788614" y="2191748"/>
            <a:ext cx="5311067" cy="1439749"/>
            <a:chOff x="786978" y="2524413"/>
            <a:chExt cx="5312706" cy="1440000"/>
          </a:xfrm>
        </p:grpSpPr>
        <p:sp>
          <p:nvSpPr>
            <p:cNvPr id="1048601" name="矩形 42"/>
            <p:cNvSpPr/>
            <p:nvPr/>
          </p:nvSpPr>
          <p:spPr>
            <a:xfrm>
              <a:off x="786978" y="2524413"/>
              <a:ext cx="5312706" cy="1440000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8602" name="矩形 43"/>
            <p:cNvSpPr/>
            <p:nvPr/>
          </p:nvSpPr>
          <p:spPr>
            <a:xfrm>
              <a:off x="1145355" y="2853638"/>
              <a:ext cx="4595878" cy="953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项目管理</a:t>
              </a:r>
            </a:p>
          </p:txBody>
        </p:sp>
      </p:grpSp>
      <p:sp>
        <p:nvSpPr>
          <p:cNvPr id="1048639" name="矩形 3"/>
          <p:cNvSpPr/>
          <p:nvPr/>
        </p:nvSpPr>
        <p:spPr>
          <a:xfrm>
            <a:off x="7056755" y="2082165"/>
            <a:ext cx="2613660" cy="949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1.</a:t>
            </a:r>
            <a:r>
              <a:rPr lang="zh-CN" altLang="en-US" sz="3200" dirty="0"/>
              <a:t>团队分工</a:t>
            </a:r>
          </a:p>
        </p:txBody>
      </p:sp>
      <p:sp>
        <p:nvSpPr>
          <p:cNvPr id="10" name="矩形 3"/>
          <p:cNvSpPr/>
          <p:nvPr/>
        </p:nvSpPr>
        <p:spPr>
          <a:xfrm>
            <a:off x="7056755" y="3747135"/>
            <a:ext cx="2613660" cy="949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2.Beta</a:t>
            </a:r>
            <a:r>
              <a:rPr lang="zh-CN" altLang="en-US" sz="3200" dirty="0"/>
              <a:t>冲刺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7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矩形 1"/>
          <p:cNvSpPr/>
          <p:nvPr/>
        </p:nvSpPr>
        <p:spPr>
          <a:xfrm>
            <a:off x="1760942" y="1187804"/>
            <a:ext cx="8365315" cy="4482392"/>
          </a:xfrm>
          <a:prstGeom prst="rect">
            <a:avLst/>
          </a:prstGeom>
          <a:noFill/>
          <a:ln w="228600" cap="rnd" cmpd="tri">
            <a:gradFill>
              <a:gsLst>
                <a:gs pos="0">
                  <a:srgbClr val="37C185"/>
                </a:gs>
                <a:gs pos="100000">
                  <a:srgbClr val="48A1C7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591" name="矩形 2"/>
          <p:cNvSpPr/>
          <p:nvPr/>
        </p:nvSpPr>
        <p:spPr>
          <a:xfrm>
            <a:off x="2140988" y="1629729"/>
            <a:ext cx="3561080" cy="70104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b="1" spc="50" noProof="0">
                <a:ln w="9525" cmpd="sng">
                  <a:noFill/>
                  <a:prstDash val="solid"/>
                </a:ln>
                <a:solidFill>
                  <a:srgbClr val="38C188"/>
                </a:solidFill>
                <a:cs typeface="+mn-ea"/>
                <a:sym typeface="+mn-lt"/>
              </a:rPr>
              <a:t>小组成员及分工</a:t>
            </a:r>
            <a:endParaRPr kumimoji="0" lang="zh-CN" altLang="en-US" sz="3600" b="1" i="0" u="none" strike="noStrike" kern="1200" cap="none" spc="50" normalizeH="0" baseline="0" noProof="0" dirty="0">
              <a:ln w="9525" cmpd="sng">
                <a:noFill/>
                <a:prstDash val="solid"/>
              </a:ln>
              <a:solidFill>
                <a:srgbClr val="38C18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592" name="文本框 3"/>
          <p:cNvSpPr txBox="1"/>
          <p:nvPr/>
        </p:nvSpPr>
        <p:spPr>
          <a:xfrm>
            <a:off x="2852530" y="2723322"/>
            <a:ext cx="309107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048593" name="文本框 7"/>
          <p:cNvSpPr txBox="1"/>
          <p:nvPr/>
        </p:nvSpPr>
        <p:spPr>
          <a:xfrm>
            <a:off x="2305877" y="2477798"/>
            <a:ext cx="727544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      </a:t>
            </a:r>
          </a:p>
        </p:txBody>
      </p:sp>
      <p:sp>
        <p:nvSpPr>
          <p:cNvPr id="2" name="文本框 0"/>
          <p:cNvSpPr txBox="1"/>
          <p:nvPr/>
        </p:nvSpPr>
        <p:spPr>
          <a:xfrm>
            <a:off x="2927277" y="2656916"/>
            <a:ext cx="5549581" cy="25237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  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彭争杰             需求分析，后端编码负责</a:t>
            </a: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罗鑫                 服务端代码编辑</a:t>
            </a: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姚琦                 客户端代码编辑</a:t>
            </a: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刘易青              实例测试</a:t>
            </a: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高俊龙              界面设计</a:t>
            </a: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景慧敏              数据分析</a:t>
            </a: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梁江                 文档编写及界面设计</a:t>
            </a: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矩形 43"/>
          <p:cNvSpPr/>
          <p:nvPr/>
        </p:nvSpPr>
        <p:spPr>
          <a:xfrm>
            <a:off x="1146810" y="2520950"/>
            <a:ext cx="459422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cs typeface="+mn-ea"/>
                <a:sym typeface="+mn-lt"/>
              </a:rPr>
              <a:t>软件完成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595" name="矩形 2"/>
          <p:cNvSpPr/>
          <p:nvPr/>
        </p:nvSpPr>
        <p:spPr>
          <a:xfrm>
            <a:off x="822732" y="826564"/>
            <a:ext cx="4695190" cy="64516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50" normalizeH="0" baseline="0" noProof="0" dirty="0">
                <a:ln w="9525" cmpd="sng">
                  <a:noFill/>
                  <a:prstDash val="solid"/>
                </a:ln>
                <a:solidFill>
                  <a:srgbClr val="38C188"/>
                </a:solidFill>
                <a:effectLst/>
                <a:uLnTx/>
                <a:uFillTx/>
                <a:cs typeface="+mn-ea"/>
                <a:sym typeface="+mn-lt"/>
              </a:rPr>
              <a:t>2.Beta</a:t>
            </a:r>
            <a:r>
              <a:rPr kumimoji="0" lang="zh-CN" altLang="en-US" sz="3600" b="1" i="0" u="none" strike="noStrike" kern="1200" cap="none" spc="50" normalizeH="0" baseline="0" noProof="0" dirty="0">
                <a:ln w="9525" cmpd="sng">
                  <a:noFill/>
                  <a:prstDash val="solid"/>
                </a:ln>
                <a:solidFill>
                  <a:srgbClr val="38C188"/>
                </a:solidFill>
                <a:effectLst/>
                <a:uLnTx/>
                <a:uFillTx/>
                <a:cs typeface="+mn-ea"/>
                <a:sym typeface="+mn-lt"/>
              </a:rPr>
              <a:t>冲刺阶段燃尽图</a:t>
            </a:r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890" y="1471724"/>
            <a:ext cx="8469746" cy="4740473"/>
          </a:xfrm>
          <a:prstGeom prst="rect">
            <a:avLst/>
          </a:prstGeom>
        </p:spPr>
      </p:pic>
    </p:spTree>
  </p:cSld>
  <p:clrMapOvr>
    <a:masterClrMapping/>
  </p:clrMapOvr>
  <p:transition spd="slow" advTm="2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1"/>
          <p:cNvPicPr>
            <a:picLocks noChangeAspect="1"/>
          </p:cNvPicPr>
          <p:nvPr/>
        </p:nvPicPr>
        <p:blipFill rotWithShape="1">
          <a:blip r:embed="rId4" cstate="print"/>
          <a:srcRect r="11767"/>
          <a:stretch>
            <a:fillRect/>
          </a:stretch>
        </p:blipFill>
        <p:spPr>
          <a:xfrm>
            <a:off x="788670" y="1066800"/>
            <a:ext cx="5133340" cy="4944110"/>
          </a:xfrm>
          <a:prstGeom prst="rect">
            <a:avLst/>
          </a:prstGeom>
        </p:spPr>
      </p:pic>
      <p:grpSp>
        <p:nvGrpSpPr>
          <p:cNvPr id="46" name="组合 3"/>
          <p:cNvGrpSpPr/>
          <p:nvPr/>
        </p:nvGrpSpPr>
        <p:grpSpPr>
          <a:xfrm>
            <a:off x="610870" y="2056130"/>
            <a:ext cx="5951220" cy="1439545"/>
            <a:chOff x="609124" y="3352597"/>
            <a:chExt cx="5312706" cy="1440000"/>
          </a:xfrm>
        </p:grpSpPr>
        <p:sp>
          <p:nvSpPr>
            <p:cNvPr id="1048608" name="矩形 42"/>
            <p:cNvSpPr/>
            <p:nvPr/>
          </p:nvSpPr>
          <p:spPr>
            <a:xfrm>
              <a:off x="609124" y="3352597"/>
              <a:ext cx="5312706" cy="1440000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8609" name="矩形 43"/>
            <p:cNvSpPr/>
            <p:nvPr/>
          </p:nvSpPr>
          <p:spPr>
            <a:xfrm>
              <a:off x="1056427" y="3738982"/>
              <a:ext cx="4595878" cy="780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项目总结</a:t>
              </a:r>
            </a:p>
          </p:txBody>
        </p:sp>
      </p:grpSp>
      <p:sp>
        <p:nvSpPr>
          <p:cNvPr id="1048639" name="矩形 3"/>
          <p:cNvSpPr/>
          <p:nvPr/>
        </p:nvSpPr>
        <p:spPr>
          <a:xfrm>
            <a:off x="7635875" y="1868805"/>
            <a:ext cx="2613660" cy="949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经验与教训</a:t>
            </a:r>
          </a:p>
        </p:txBody>
      </p:sp>
      <p:sp>
        <p:nvSpPr>
          <p:cNvPr id="2" name="矩形 3"/>
          <p:cNvSpPr/>
          <p:nvPr/>
        </p:nvSpPr>
        <p:spPr>
          <a:xfrm>
            <a:off x="7392035" y="3702685"/>
            <a:ext cx="3101340" cy="1024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对课程的建议</a:t>
            </a:r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7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矩形 1"/>
          <p:cNvSpPr/>
          <p:nvPr/>
        </p:nvSpPr>
        <p:spPr>
          <a:xfrm>
            <a:off x="1951703" y="1149668"/>
            <a:ext cx="8288594" cy="4189248"/>
          </a:xfrm>
          <a:prstGeom prst="rect">
            <a:avLst/>
          </a:prstGeom>
          <a:noFill/>
          <a:ln w="228600" cap="rnd" cmpd="tri">
            <a:gradFill>
              <a:gsLst>
                <a:gs pos="0">
                  <a:srgbClr val="37C185"/>
                </a:gs>
                <a:gs pos="100000">
                  <a:srgbClr val="48A1C7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686" name="Text Placeholder 3"/>
          <p:cNvSpPr txBox="1"/>
          <p:nvPr/>
        </p:nvSpPr>
        <p:spPr>
          <a:xfrm>
            <a:off x="2093307" y="1387404"/>
            <a:ext cx="3105150" cy="55372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经验和教训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96795" y="2178859"/>
            <a:ext cx="759841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>
                <a:sym typeface="+mn-ea"/>
              </a:rPr>
              <a:t>       项目初期，有些眼高手低，在需求分析及概要设计等阶段没有考虑后面实际编程阶段遇到困难，导致后面软件的一些扩张功能无法实现；</a:t>
            </a:r>
            <a:endParaRPr lang="zh-CN" altLang="zh-CN"/>
          </a:p>
          <a:p>
            <a:r>
              <a:rPr lang="zh-CN" altLang="zh-CN">
                <a:sym typeface="+mn-ea"/>
              </a:rPr>
              <a:t>         没有考虑好功能的可实现性，到编程时才发现有些功能团队无法实现；</a:t>
            </a:r>
            <a:endParaRPr lang="zh-CN" altLang="zh-CN"/>
          </a:p>
          <a:p>
            <a:r>
              <a:rPr lang="zh-CN" altLang="zh-CN">
                <a:sym typeface="+mn-ea"/>
              </a:rPr>
              <a:t>         </a:t>
            </a:r>
            <a:endParaRPr lang="zh-CN" altLang="zh-CN"/>
          </a:p>
          <a:p>
            <a:r>
              <a:rPr lang="zh-CN" altLang="zh-CN">
                <a:sym typeface="+mn-ea"/>
              </a:rPr>
              <a:t>         以后应充分全面的考虑问题。</a:t>
            </a:r>
            <a:endParaRPr lang="zh-CN" altLang="zh-CN"/>
          </a:p>
          <a:p>
            <a:r>
              <a:rPr lang="zh-CN" altLang="zh-CN">
                <a:sym typeface="+mn-ea"/>
              </a:rPr>
              <a:t>         在项目编程阶段前应学习好基本相关知识，这样编程阶段会通畅很多。</a:t>
            </a:r>
            <a:endParaRPr lang="zh-CN" altLang="zh-CN"/>
          </a:p>
          <a:p>
            <a:r>
              <a:rPr lang="zh-CN" altLang="zh-CN">
                <a:sym typeface="+mn-ea"/>
              </a:rPr>
              <a:t>         开始前规划好团队在编程每一阶段要做的任务，并严格执行，互相监督。</a:t>
            </a:r>
            <a:endParaRPr lang="zh-CN" altLang="zh-CN"/>
          </a:p>
          <a:p>
            <a:r>
              <a:rPr lang="zh-CN" altLang="zh-CN">
                <a:sym typeface="+mn-ea"/>
              </a:rPr>
              <a:t>        团队分工明确很重要的。</a:t>
            </a:r>
            <a:endParaRPr lang="zh-CN" altLang="zh-CN"/>
          </a:p>
          <a:p>
            <a:r>
              <a:rPr lang="zh-CN" altLang="zh-CN">
                <a:sym typeface="+mn-ea"/>
              </a:rPr>
              <a:t>        越到项目后期，应该更加投入而不是逐渐放松。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矩形 1"/>
          <p:cNvSpPr/>
          <p:nvPr/>
        </p:nvSpPr>
        <p:spPr>
          <a:xfrm>
            <a:off x="1951703" y="1915160"/>
            <a:ext cx="8288594" cy="3423756"/>
          </a:xfrm>
          <a:prstGeom prst="rect">
            <a:avLst/>
          </a:prstGeom>
          <a:noFill/>
          <a:ln w="228600" cap="rnd" cmpd="tri">
            <a:gradFill>
              <a:gsLst>
                <a:gs pos="0">
                  <a:srgbClr val="37C185"/>
                </a:gs>
                <a:gs pos="100000">
                  <a:srgbClr val="48A1C7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669" name="Freeform 44"/>
          <p:cNvSpPr/>
          <p:nvPr/>
        </p:nvSpPr>
        <p:spPr>
          <a:xfrm rot="10800000">
            <a:off x="2386214" y="2193925"/>
            <a:ext cx="1719580" cy="1201420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47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66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686" name="Text Placeholder 3"/>
          <p:cNvSpPr txBox="1"/>
          <p:nvPr/>
        </p:nvSpPr>
        <p:spPr>
          <a:xfrm>
            <a:off x="2022648" y="1123758"/>
            <a:ext cx="3105150" cy="55372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对课程的建议</a:t>
            </a:r>
          </a:p>
        </p:txBody>
      </p:sp>
      <p:sp>
        <p:nvSpPr>
          <p:cNvPr id="2" name="Freeform 44"/>
          <p:cNvSpPr/>
          <p:nvPr/>
        </p:nvSpPr>
        <p:spPr>
          <a:xfrm rot="10800000">
            <a:off x="2386214" y="3642360"/>
            <a:ext cx="1719580" cy="1201420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47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66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30299" y="2455189"/>
            <a:ext cx="670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1.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685070" y="3887470"/>
            <a:ext cx="685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2.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53394" y="2226945"/>
            <a:ext cx="5871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</a:t>
            </a:r>
            <a:r>
              <a:rPr lang="zh-CN" altLang="en-US"/>
              <a:t>老师上课讲到一些概念的内容，比如软件模型介绍及其优缺点时，让同学更集中的听老师分析可能会比抄笔记的效果要好。</a:t>
            </a:r>
          </a:p>
        </p:txBody>
      </p:sp>
      <p:sp>
        <p:nvSpPr>
          <p:cNvPr id="6" name="文本框 0"/>
          <p:cNvSpPr txBox="1"/>
          <p:nvPr/>
        </p:nvSpPr>
        <p:spPr>
          <a:xfrm>
            <a:off x="4245494" y="3916045"/>
            <a:ext cx="5120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对一些需要手动操作的，比如各种软件测试，老师可以通过对简单项目的操作来教学。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文本框 34"/>
          <p:cNvSpPr txBox="1"/>
          <p:nvPr/>
        </p:nvSpPr>
        <p:spPr>
          <a:xfrm>
            <a:off x="3302003" y="4205239"/>
            <a:ext cx="5587994" cy="5486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7C185"/>
                </a:solidFill>
                <a:effectLst/>
                <a:uLnTx/>
                <a:uFillTx/>
                <a:cs typeface="+mn-ea"/>
                <a:sym typeface="+mn-lt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1048724" name="矩形 1"/>
          <p:cNvSpPr/>
          <p:nvPr/>
        </p:nvSpPr>
        <p:spPr>
          <a:xfrm>
            <a:off x="1951703" y="1364226"/>
            <a:ext cx="8288594" cy="3974690"/>
          </a:xfrm>
          <a:prstGeom prst="rect">
            <a:avLst/>
          </a:prstGeom>
          <a:noFill/>
          <a:ln w="228600" cap="rnd" cmpd="tri">
            <a:gradFill>
              <a:gsLst>
                <a:gs pos="0">
                  <a:srgbClr val="37C185"/>
                </a:gs>
                <a:gs pos="100000">
                  <a:srgbClr val="48A1C7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725" name="矩形 2"/>
          <p:cNvSpPr/>
          <p:nvPr/>
        </p:nvSpPr>
        <p:spPr>
          <a:xfrm>
            <a:off x="4045649" y="1769772"/>
            <a:ext cx="4290060" cy="132207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0" b="1" i="0" u="none" strike="noStrike" kern="1200" cap="none" spc="50" normalizeH="0" baseline="0" noProof="0" dirty="0">
                <a:ln w="9525" cmpd="sng">
                  <a:noFill/>
                  <a:prstDash val="solid"/>
                </a:ln>
                <a:solidFill>
                  <a:srgbClr val="38C188"/>
                </a:solidFill>
                <a:effectLst/>
                <a:cs typeface="+mn-ea"/>
                <a:sym typeface="+mn-lt"/>
              </a:rPr>
              <a:t>项目展示</a:t>
            </a:r>
            <a:endParaRPr kumimoji="0" lang="zh-CN" altLang="en-US" sz="8000" b="1" i="0" u="none" strike="noStrike" kern="1200" cap="none" spc="50" normalizeH="0" baseline="0" noProof="0" dirty="0">
              <a:ln w="9525" cmpd="sng">
                <a:noFill/>
                <a:prstDash val="solid"/>
              </a:ln>
              <a:solidFill>
                <a:srgbClr val="38C188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1"/>
          <p:cNvGrpSpPr/>
          <p:nvPr/>
        </p:nvGrpSpPr>
        <p:grpSpPr>
          <a:xfrm>
            <a:off x="1890142" y="1519290"/>
            <a:ext cx="8406990" cy="587932"/>
            <a:chOff x="1417606" y="1139467"/>
            <a:chExt cx="6305242" cy="440949"/>
          </a:xfrm>
        </p:grpSpPr>
        <p:cxnSp>
          <p:nvCxnSpPr>
            <p:cNvPr id="3145730" name="Straight Connector 4"/>
            <p:cNvCxnSpPr/>
            <p:nvPr/>
          </p:nvCxnSpPr>
          <p:spPr>
            <a:xfrm>
              <a:off x="1952709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95" name="Freeform: Shape 27"/>
            <p:cNvSpPr/>
            <p:nvPr/>
          </p:nvSpPr>
          <p:spPr bwMode="auto">
            <a:xfrm>
              <a:off x="1417606" y="1139467"/>
              <a:ext cx="427240" cy="427240"/>
            </a:xfrm>
            <a:custGeom>
              <a:avLst/>
              <a:gdLst>
                <a:gd name="T0" fmla="*/ 545 w 913"/>
                <a:gd name="T1" fmla="*/ 9 h 913"/>
                <a:gd name="T2" fmla="*/ 367 w 913"/>
                <a:gd name="T3" fmla="*/ 9 h 913"/>
                <a:gd name="T4" fmla="*/ 0 w 913"/>
                <a:gd name="T5" fmla="*/ 456 h 913"/>
                <a:gd name="T6" fmla="*/ 367 w 913"/>
                <a:gd name="T7" fmla="*/ 904 h 913"/>
                <a:gd name="T8" fmla="*/ 545 w 913"/>
                <a:gd name="T9" fmla="*/ 904 h 913"/>
                <a:gd name="T10" fmla="*/ 913 w 913"/>
                <a:gd name="T11" fmla="*/ 456 h 913"/>
                <a:gd name="T12" fmla="*/ 339 w 913"/>
                <a:gd name="T13" fmla="*/ 108 h 913"/>
                <a:gd name="T14" fmla="*/ 171 w 913"/>
                <a:gd name="T15" fmla="*/ 225 h 913"/>
                <a:gd name="T16" fmla="*/ 118 w 913"/>
                <a:gd name="T17" fmla="*/ 314 h 913"/>
                <a:gd name="T18" fmla="*/ 181 w 913"/>
                <a:gd name="T19" fmla="*/ 403 h 913"/>
                <a:gd name="T20" fmla="*/ 118 w 913"/>
                <a:gd name="T21" fmla="*/ 314 h 913"/>
                <a:gd name="T22" fmla="*/ 91 w 913"/>
                <a:gd name="T23" fmla="*/ 492 h 913"/>
                <a:gd name="T24" fmla="*/ 196 w 913"/>
                <a:gd name="T25" fmla="*/ 581 h 913"/>
                <a:gd name="T26" fmla="*/ 158 w 913"/>
                <a:gd name="T27" fmla="*/ 670 h 913"/>
                <a:gd name="T28" fmla="*/ 339 w 913"/>
                <a:gd name="T29" fmla="*/ 804 h 913"/>
                <a:gd name="T30" fmla="*/ 412 w 913"/>
                <a:gd name="T31" fmla="*/ 748 h 913"/>
                <a:gd name="T32" fmla="*/ 412 w 913"/>
                <a:gd name="T33" fmla="*/ 670 h 913"/>
                <a:gd name="T34" fmla="*/ 412 w 913"/>
                <a:gd name="T35" fmla="*/ 581 h 913"/>
                <a:gd name="T36" fmla="*/ 269 w 913"/>
                <a:gd name="T37" fmla="*/ 492 h 913"/>
                <a:gd name="T38" fmla="*/ 412 w 913"/>
                <a:gd name="T39" fmla="*/ 581 h 913"/>
                <a:gd name="T40" fmla="*/ 271 w 913"/>
                <a:gd name="T41" fmla="*/ 403 h 913"/>
                <a:gd name="T42" fmla="*/ 412 w 913"/>
                <a:gd name="T43" fmla="*/ 314 h 913"/>
                <a:gd name="T44" fmla="*/ 412 w 913"/>
                <a:gd name="T45" fmla="*/ 225 h 913"/>
                <a:gd name="T46" fmla="*/ 412 w 913"/>
                <a:gd name="T47" fmla="*/ 165 h 913"/>
                <a:gd name="T48" fmla="*/ 795 w 913"/>
                <a:gd name="T49" fmla="*/ 314 h 913"/>
                <a:gd name="T50" fmla="*/ 732 w 913"/>
                <a:gd name="T51" fmla="*/ 403 h 913"/>
                <a:gd name="T52" fmla="*/ 795 w 913"/>
                <a:gd name="T53" fmla="*/ 314 h 913"/>
                <a:gd name="T54" fmla="*/ 672 w 913"/>
                <a:gd name="T55" fmla="*/ 225 h 913"/>
                <a:gd name="T56" fmla="*/ 742 w 913"/>
                <a:gd name="T57" fmla="*/ 225 h 913"/>
                <a:gd name="T58" fmla="*/ 564 w 913"/>
                <a:gd name="T59" fmla="*/ 225 h 913"/>
                <a:gd name="T60" fmla="*/ 501 w 913"/>
                <a:gd name="T61" fmla="*/ 165 h 913"/>
                <a:gd name="T62" fmla="*/ 617 w 913"/>
                <a:gd name="T63" fmla="*/ 314 h 913"/>
                <a:gd name="T64" fmla="*/ 501 w 913"/>
                <a:gd name="T65" fmla="*/ 403 h 913"/>
                <a:gd name="T66" fmla="*/ 501 w 913"/>
                <a:gd name="T67" fmla="*/ 492 h 913"/>
                <a:gd name="T68" fmla="*/ 624 w 913"/>
                <a:gd name="T69" fmla="*/ 581 h 913"/>
                <a:gd name="T70" fmla="*/ 501 w 913"/>
                <a:gd name="T71" fmla="*/ 492 h 913"/>
                <a:gd name="T72" fmla="*/ 501 w 913"/>
                <a:gd name="T73" fmla="*/ 670 h 913"/>
                <a:gd name="T74" fmla="*/ 501 w 913"/>
                <a:gd name="T75" fmla="*/ 748 h 913"/>
                <a:gd name="T76" fmla="*/ 682 w 913"/>
                <a:gd name="T77" fmla="*/ 670 h 913"/>
                <a:gd name="T78" fmla="*/ 573 w 913"/>
                <a:gd name="T79" fmla="*/ 804 h 913"/>
                <a:gd name="T80" fmla="*/ 733 w 913"/>
                <a:gd name="T81" fmla="*/ 492 h 913"/>
                <a:gd name="T82" fmla="*/ 802 w 913"/>
                <a:gd name="T83" fmla="*/ 58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13" h="913">
                  <a:moveTo>
                    <a:pt x="751" y="108"/>
                  </a:moveTo>
                  <a:cubicBezTo>
                    <a:pt x="693" y="59"/>
                    <a:pt x="623" y="24"/>
                    <a:pt x="545" y="9"/>
                  </a:cubicBezTo>
                  <a:cubicBezTo>
                    <a:pt x="517" y="3"/>
                    <a:pt x="487" y="0"/>
                    <a:pt x="456" y="0"/>
                  </a:cubicBezTo>
                  <a:cubicBezTo>
                    <a:pt x="426" y="0"/>
                    <a:pt x="396" y="3"/>
                    <a:pt x="367" y="9"/>
                  </a:cubicBezTo>
                  <a:cubicBezTo>
                    <a:pt x="290" y="24"/>
                    <a:pt x="219" y="59"/>
                    <a:pt x="161" y="108"/>
                  </a:cubicBezTo>
                  <a:cubicBezTo>
                    <a:pt x="63" y="192"/>
                    <a:pt x="0" y="317"/>
                    <a:pt x="0" y="456"/>
                  </a:cubicBezTo>
                  <a:cubicBezTo>
                    <a:pt x="0" y="596"/>
                    <a:pt x="63" y="721"/>
                    <a:pt x="161" y="804"/>
                  </a:cubicBezTo>
                  <a:cubicBezTo>
                    <a:pt x="219" y="854"/>
                    <a:pt x="290" y="889"/>
                    <a:pt x="367" y="904"/>
                  </a:cubicBezTo>
                  <a:cubicBezTo>
                    <a:pt x="396" y="910"/>
                    <a:pt x="426" y="913"/>
                    <a:pt x="456" y="913"/>
                  </a:cubicBezTo>
                  <a:cubicBezTo>
                    <a:pt x="487" y="913"/>
                    <a:pt x="517" y="910"/>
                    <a:pt x="545" y="904"/>
                  </a:cubicBezTo>
                  <a:cubicBezTo>
                    <a:pt x="623" y="889"/>
                    <a:pt x="693" y="854"/>
                    <a:pt x="751" y="804"/>
                  </a:cubicBezTo>
                  <a:cubicBezTo>
                    <a:pt x="850" y="721"/>
                    <a:pt x="913" y="596"/>
                    <a:pt x="913" y="456"/>
                  </a:cubicBezTo>
                  <a:cubicBezTo>
                    <a:pt x="913" y="317"/>
                    <a:pt x="850" y="192"/>
                    <a:pt x="751" y="108"/>
                  </a:cubicBezTo>
                  <a:close/>
                  <a:moveTo>
                    <a:pt x="339" y="108"/>
                  </a:moveTo>
                  <a:cubicBezTo>
                    <a:pt x="301" y="141"/>
                    <a:pt x="267" y="181"/>
                    <a:pt x="241" y="225"/>
                  </a:cubicBezTo>
                  <a:cubicBezTo>
                    <a:pt x="171" y="225"/>
                    <a:pt x="171" y="225"/>
                    <a:pt x="171" y="225"/>
                  </a:cubicBezTo>
                  <a:cubicBezTo>
                    <a:pt x="215" y="172"/>
                    <a:pt x="273" y="131"/>
                    <a:pt x="339" y="108"/>
                  </a:cubicBezTo>
                  <a:close/>
                  <a:moveTo>
                    <a:pt x="118" y="314"/>
                  </a:moveTo>
                  <a:cubicBezTo>
                    <a:pt x="201" y="314"/>
                    <a:pt x="201" y="314"/>
                    <a:pt x="201" y="314"/>
                  </a:cubicBezTo>
                  <a:cubicBezTo>
                    <a:pt x="191" y="343"/>
                    <a:pt x="185" y="372"/>
                    <a:pt x="181" y="403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8" y="372"/>
                    <a:pt x="106" y="342"/>
                    <a:pt x="118" y="314"/>
                  </a:cubicBezTo>
                  <a:close/>
                  <a:moveTo>
                    <a:pt x="111" y="581"/>
                  </a:moveTo>
                  <a:cubicBezTo>
                    <a:pt x="101" y="553"/>
                    <a:pt x="94" y="523"/>
                    <a:pt x="91" y="492"/>
                  </a:cubicBezTo>
                  <a:cubicBezTo>
                    <a:pt x="180" y="492"/>
                    <a:pt x="180" y="492"/>
                    <a:pt x="180" y="492"/>
                  </a:cubicBezTo>
                  <a:cubicBezTo>
                    <a:pt x="182" y="523"/>
                    <a:pt x="188" y="553"/>
                    <a:pt x="196" y="581"/>
                  </a:cubicBezTo>
                  <a:lnTo>
                    <a:pt x="111" y="581"/>
                  </a:lnTo>
                  <a:close/>
                  <a:moveTo>
                    <a:pt x="158" y="670"/>
                  </a:moveTo>
                  <a:cubicBezTo>
                    <a:pt x="231" y="670"/>
                    <a:pt x="231" y="670"/>
                    <a:pt x="231" y="670"/>
                  </a:cubicBezTo>
                  <a:cubicBezTo>
                    <a:pt x="259" y="722"/>
                    <a:pt x="295" y="767"/>
                    <a:pt x="339" y="804"/>
                  </a:cubicBezTo>
                  <a:cubicBezTo>
                    <a:pt x="266" y="780"/>
                    <a:pt x="203" y="732"/>
                    <a:pt x="158" y="670"/>
                  </a:cubicBezTo>
                  <a:close/>
                  <a:moveTo>
                    <a:pt x="412" y="748"/>
                  </a:moveTo>
                  <a:cubicBezTo>
                    <a:pt x="383" y="726"/>
                    <a:pt x="357" y="700"/>
                    <a:pt x="336" y="670"/>
                  </a:cubicBezTo>
                  <a:cubicBezTo>
                    <a:pt x="412" y="670"/>
                    <a:pt x="412" y="670"/>
                    <a:pt x="412" y="670"/>
                  </a:cubicBezTo>
                  <a:lnTo>
                    <a:pt x="412" y="748"/>
                  </a:lnTo>
                  <a:close/>
                  <a:moveTo>
                    <a:pt x="412" y="581"/>
                  </a:moveTo>
                  <a:cubicBezTo>
                    <a:pt x="289" y="581"/>
                    <a:pt x="289" y="581"/>
                    <a:pt x="289" y="581"/>
                  </a:cubicBezTo>
                  <a:cubicBezTo>
                    <a:pt x="279" y="553"/>
                    <a:pt x="272" y="523"/>
                    <a:pt x="269" y="492"/>
                  </a:cubicBezTo>
                  <a:cubicBezTo>
                    <a:pt x="412" y="492"/>
                    <a:pt x="412" y="492"/>
                    <a:pt x="412" y="492"/>
                  </a:cubicBezTo>
                  <a:lnTo>
                    <a:pt x="412" y="581"/>
                  </a:lnTo>
                  <a:close/>
                  <a:moveTo>
                    <a:pt x="412" y="403"/>
                  </a:moveTo>
                  <a:cubicBezTo>
                    <a:pt x="271" y="403"/>
                    <a:pt x="271" y="403"/>
                    <a:pt x="271" y="403"/>
                  </a:cubicBezTo>
                  <a:cubicBezTo>
                    <a:pt x="276" y="372"/>
                    <a:pt x="284" y="342"/>
                    <a:pt x="296" y="314"/>
                  </a:cubicBezTo>
                  <a:cubicBezTo>
                    <a:pt x="412" y="314"/>
                    <a:pt x="412" y="314"/>
                    <a:pt x="412" y="314"/>
                  </a:cubicBezTo>
                  <a:lnTo>
                    <a:pt x="412" y="403"/>
                  </a:lnTo>
                  <a:close/>
                  <a:moveTo>
                    <a:pt x="412" y="225"/>
                  </a:moveTo>
                  <a:cubicBezTo>
                    <a:pt x="349" y="225"/>
                    <a:pt x="349" y="225"/>
                    <a:pt x="349" y="225"/>
                  </a:cubicBezTo>
                  <a:cubicBezTo>
                    <a:pt x="368" y="202"/>
                    <a:pt x="389" y="182"/>
                    <a:pt x="412" y="165"/>
                  </a:cubicBezTo>
                  <a:lnTo>
                    <a:pt x="412" y="225"/>
                  </a:lnTo>
                  <a:close/>
                  <a:moveTo>
                    <a:pt x="795" y="314"/>
                  </a:moveTo>
                  <a:cubicBezTo>
                    <a:pt x="807" y="342"/>
                    <a:pt x="815" y="372"/>
                    <a:pt x="820" y="403"/>
                  </a:cubicBezTo>
                  <a:cubicBezTo>
                    <a:pt x="732" y="403"/>
                    <a:pt x="732" y="403"/>
                    <a:pt x="732" y="403"/>
                  </a:cubicBezTo>
                  <a:cubicBezTo>
                    <a:pt x="728" y="372"/>
                    <a:pt x="721" y="343"/>
                    <a:pt x="712" y="314"/>
                  </a:cubicBezTo>
                  <a:lnTo>
                    <a:pt x="795" y="314"/>
                  </a:lnTo>
                  <a:close/>
                  <a:moveTo>
                    <a:pt x="742" y="225"/>
                  </a:moveTo>
                  <a:cubicBezTo>
                    <a:pt x="672" y="225"/>
                    <a:pt x="672" y="225"/>
                    <a:pt x="672" y="225"/>
                  </a:cubicBezTo>
                  <a:cubicBezTo>
                    <a:pt x="645" y="181"/>
                    <a:pt x="612" y="141"/>
                    <a:pt x="573" y="108"/>
                  </a:cubicBezTo>
                  <a:cubicBezTo>
                    <a:pt x="640" y="131"/>
                    <a:pt x="698" y="172"/>
                    <a:pt x="742" y="225"/>
                  </a:cubicBezTo>
                  <a:close/>
                  <a:moveTo>
                    <a:pt x="501" y="165"/>
                  </a:moveTo>
                  <a:cubicBezTo>
                    <a:pt x="524" y="182"/>
                    <a:pt x="545" y="202"/>
                    <a:pt x="564" y="225"/>
                  </a:cubicBezTo>
                  <a:cubicBezTo>
                    <a:pt x="501" y="225"/>
                    <a:pt x="501" y="225"/>
                    <a:pt x="501" y="225"/>
                  </a:cubicBezTo>
                  <a:lnTo>
                    <a:pt x="501" y="165"/>
                  </a:lnTo>
                  <a:close/>
                  <a:moveTo>
                    <a:pt x="501" y="314"/>
                  </a:moveTo>
                  <a:cubicBezTo>
                    <a:pt x="617" y="314"/>
                    <a:pt x="617" y="314"/>
                    <a:pt x="617" y="314"/>
                  </a:cubicBezTo>
                  <a:cubicBezTo>
                    <a:pt x="629" y="342"/>
                    <a:pt x="637" y="372"/>
                    <a:pt x="642" y="403"/>
                  </a:cubicBezTo>
                  <a:cubicBezTo>
                    <a:pt x="501" y="403"/>
                    <a:pt x="501" y="403"/>
                    <a:pt x="501" y="403"/>
                  </a:cubicBezTo>
                  <a:lnTo>
                    <a:pt x="501" y="314"/>
                  </a:lnTo>
                  <a:close/>
                  <a:moveTo>
                    <a:pt x="501" y="492"/>
                  </a:moveTo>
                  <a:cubicBezTo>
                    <a:pt x="644" y="492"/>
                    <a:pt x="644" y="492"/>
                    <a:pt x="644" y="492"/>
                  </a:cubicBezTo>
                  <a:cubicBezTo>
                    <a:pt x="641" y="523"/>
                    <a:pt x="634" y="553"/>
                    <a:pt x="624" y="581"/>
                  </a:cubicBezTo>
                  <a:cubicBezTo>
                    <a:pt x="501" y="581"/>
                    <a:pt x="501" y="581"/>
                    <a:pt x="501" y="581"/>
                  </a:cubicBezTo>
                  <a:lnTo>
                    <a:pt x="501" y="492"/>
                  </a:lnTo>
                  <a:close/>
                  <a:moveTo>
                    <a:pt x="501" y="748"/>
                  </a:moveTo>
                  <a:cubicBezTo>
                    <a:pt x="501" y="670"/>
                    <a:pt x="501" y="670"/>
                    <a:pt x="501" y="670"/>
                  </a:cubicBezTo>
                  <a:cubicBezTo>
                    <a:pt x="577" y="670"/>
                    <a:pt x="577" y="670"/>
                    <a:pt x="577" y="670"/>
                  </a:cubicBezTo>
                  <a:cubicBezTo>
                    <a:pt x="555" y="700"/>
                    <a:pt x="530" y="726"/>
                    <a:pt x="501" y="748"/>
                  </a:cubicBezTo>
                  <a:close/>
                  <a:moveTo>
                    <a:pt x="573" y="804"/>
                  </a:moveTo>
                  <a:cubicBezTo>
                    <a:pt x="617" y="767"/>
                    <a:pt x="654" y="722"/>
                    <a:pt x="682" y="670"/>
                  </a:cubicBezTo>
                  <a:cubicBezTo>
                    <a:pt x="755" y="670"/>
                    <a:pt x="755" y="670"/>
                    <a:pt x="755" y="670"/>
                  </a:cubicBezTo>
                  <a:cubicBezTo>
                    <a:pt x="710" y="732"/>
                    <a:pt x="647" y="780"/>
                    <a:pt x="573" y="804"/>
                  </a:cubicBezTo>
                  <a:close/>
                  <a:moveTo>
                    <a:pt x="717" y="581"/>
                  </a:moveTo>
                  <a:cubicBezTo>
                    <a:pt x="725" y="553"/>
                    <a:pt x="731" y="523"/>
                    <a:pt x="733" y="492"/>
                  </a:cubicBezTo>
                  <a:cubicBezTo>
                    <a:pt x="822" y="492"/>
                    <a:pt x="822" y="492"/>
                    <a:pt x="822" y="492"/>
                  </a:cubicBezTo>
                  <a:cubicBezTo>
                    <a:pt x="819" y="523"/>
                    <a:pt x="812" y="553"/>
                    <a:pt x="802" y="581"/>
                  </a:cubicBezTo>
                  <a:lnTo>
                    <a:pt x="717" y="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6" name="Group 28"/>
            <p:cNvGrpSpPr/>
            <p:nvPr/>
          </p:nvGrpSpPr>
          <p:grpSpPr>
            <a:xfrm>
              <a:off x="3254519" y="1195587"/>
              <a:ext cx="604111" cy="341074"/>
              <a:chOff x="6475413" y="254001"/>
              <a:chExt cx="762000" cy="430212"/>
            </a:xfrm>
            <a:solidFill>
              <a:schemeClr val="accent2"/>
            </a:solidFill>
          </p:grpSpPr>
          <p:sp>
            <p:nvSpPr>
              <p:cNvPr id="1048696" name="Freeform: Shape 29"/>
              <p:cNvSpPr/>
              <p:nvPr/>
            </p:nvSpPr>
            <p:spPr bwMode="auto">
              <a:xfrm>
                <a:off x="6475413" y="652463"/>
                <a:ext cx="762000" cy="31750"/>
              </a:xfrm>
              <a:custGeom>
                <a:avLst/>
                <a:gdLst>
                  <a:gd name="T0" fmla="*/ 0 w 1140"/>
                  <a:gd name="T1" fmla="*/ 0 h 47"/>
                  <a:gd name="T2" fmla="*/ 197 w 1140"/>
                  <a:gd name="T3" fmla="*/ 47 h 47"/>
                  <a:gd name="T4" fmla="*/ 992 w 1140"/>
                  <a:gd name="T5" fmla="*/ 45 h 47"/>
                  <a:gd name="T6" fmla="*/ 1140 w 1140"/>
                  <a:gd name="T7" fmla="*/ 0 h 47"/>
                  <a:gd name="T8" fmla="*/ 0 w 1140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0" h="47">
                    <a:moveTo>
                      <a:pt x="0" y="0"/>
                    </a:moveTo>
                    <a:cubicBezTo>
                      <a:pt x="0" y="0"/>
                      <a:pt x="97" y="47"/>
                      <a:pt x="197" y="47"/>
                    </a:cubicBezTo>
                    <a:cubicBezTo>
                      <a:pt x="298" y="47"/>
                      <a:pt x="992" y="45"/>
                      <a:pt x="992" y="45"/>
                    </a:cubicBezTo>
                    <a:cubicBezTo>
                      <a:pt x="992" y="45"/>
                      <a:pt x="1107" y="42"/>
                      <a:pt x="11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48697" name="Freeform: Shape 30"/>
              <p:cNvSpPr/>
              <p:nvPr/>
            </p:nvSpPr>
            <p:spPr bwMode="auto">
              <a:xfrm>
                <a:off x="6769100" y="352426"/>
                <a:ext cx="168275" cy="158750"/>
              </a:xfrm>
              <a:custGeom>
                <a:avLst/>
                <a:gdLst>
                  <a:gd name="T0" fmla="*/ 106 w 106"/>
                  <a:gd name="T1" fmla="*/ 38 h 100"/>
                  <a:gd name="T2" fmla="*/ 65 w 106"/>
                  <a:gd name="T3" fmla="*/ 38 h 100"/>
                  <a:gd name="T4" fmla="*/ 53 w 106"/>
                  <a:gd name="T5" fmla="*/ 0 h 100"/>
                  <a:gd name="T6" fmla="*/ 40 w 106"/>
                  <a:gd name="T7" fmla="*/ 38 h 100"/>
                  <a:gd name="T8" fmla="*/ 0 w 106"/>
                  <a:gd name="T9" fmla="*/ 38 h 100"/>
                  <a:gd name="T10" fmla="*/ 33 w 106"/>
                  <a:gd name="T11" fmla="*/ 62 h 100"/>
                  <a:gd name="T12" fmla="*/ 20 w 106"/>
                  <a:gd name="T13" fmla="*/ 100 h 100"/>
                  <a:gd name="T14" fmla="*/ 53 w 106"/>
                  <a:gd name="T15" fmla="*/ 76 h 100"/>
                  <a:gd name="T16" fmla="*/ 85 w 106"/>
                  <a:gd name="T17" fmla="*/ 100 h 100"/>
                  <a:gd name="T18" fmla="*/ 73 w 106"/>
                  <a:gd name="T19" fmla="*/ 62 h 100"/>
                  <a:gd name="T20" fmla="*/ 106 w 106"/>
                  <a:gd name="T21" fmla="*/ 3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100">
                    <a:moveTo>
                      <a:pt x="106" y="38"/>
                    </a:moveTo>
                    <a:lnTo>
                      <a:pt x="65" y="38"/>
                    </a:lnTo>
                    <a:lnTo>
                      <a:pt x="53" y="0"/>
                    </a:lnTo>
                    <a:lnTo>
                      <a:pt x="40" y="38"/>
                    </a:lnTo>
                    <a:lnTo>
                      <a:pt x="0" y="38"/>
                    </a:lnTo>
                    <a:lnTo>
                      <a:pt x="33" y="62"/>
                    </a:lnTo>
                    <a:lnTo>
                      <a:pt x="20" y="100"/>
                    </a:lnTo>
                    <a:lnTo>
                      <a:pt x="53" y="76"/>
                    </a:lnTo>
                    <a:lnTo>
                      <a:pt x="85" y="100"/>
                    </a:lnTo>
                    <a:lnTo>
                      <a:pt x="73" y="62"/>
                    </a:lnTo>
                    <a:lnTo>
                      <a:pt x="106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48698" name="Freeform: Shape 31"/>
              <p:cNvSpPr/>
              <p:nvPr/>
            </p:nvSpPr>
            <p:spPr bwMode="auto">
              <a:xfrm>
                <a:off x="6724650" y="342901"/>
                <a:ext cx="47625" cy="53975"/>
              </a:xfrm>
              <a:custGeom>
                <a:avLst/>
                <a:gdLst>
                  <a:gd name="T0" fmla="*/ 44 w 71"/>
                  <a:gd name="T1" fmla="*/ 0 h 80"/>
                  <a:gd name="T2" fmla="*/ 0 w 71"/>
                  <a:gd name="T3" fmla="*/ 65 h 80"/>
                  <a:gd name="T4" fmla="*/ 35 w 71"/>
                  <a:gd name="T5" fmla="*/ 80 h 80"/>
                  <a:gd name="T6" fmla="*/ 71 w 71"/>
                  <a:gd name="T7" fmla="*/ 27 h 80"/>
                  <a:gd name="T8" fmla="*/ 44 w 71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44" y="0"/>
                    </a:moveTo>
                    <a:cubicBezTo>
                      <a:pt x="25" y="19"/>
                      <a:pt x="10" y="41"/>
                      <a:pt x="0" y="65"/>
                    </a:cubicBezTo>
                    <a:cubicBezTo>
                      <a:pt x="35" y="80"/>
                      <a:pt x="35" y="80"/>
                      <a:pt x="35" y="80"/>
                    </a:cubicBezTo>
                    <a:cubicBezTo>
                      <a:pt x="43" y="60"/>
                      <a:pt x="55" y="42"/>
                      <a:pt x="71" y="27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48699" name="Freeform: Shape 32"/>
              <p:cNvSpPr/>
              <p:nvPr/>
            </p:nvSpPr>
            <p:spPr bwMode="auto">
              <a:xfrm>
                <a:off x="6713538" y="438151"/>
                <a:ext cx="34925" cy="52388"/>
              </a:xfrm>
              <a:custGeom>
                <a:avLst/>
                <a:gdLst>
                  <a:gd name="T0" fmla="*/ 38 w 51"/>
                  <a:gd name="T1" fmla="*/ 0 h 78"/>
                  <a:gd name="T2" fmla="*/ 0 w 51"/>
                  <a:gd name="T3" fmla="*/ 1 h 78"/>
                  <a:gd name="T4" fmla="*/ 15 w 51"/>
                  <a:gd name="T5" fmla="*/ 78 h 78"/>
                  <a:gd name="T6" fmla="*/ 51 w 51"/>
                  <a:gd name="T7" fmla="*/ 64 h 78"/>
                  <a:gd name="T8" fmla="*/ 38 w 51"/>
                  <a:gd name="T9" fmla="*/ 1 h 78"/>
                  <a:gd name="T10" fmla="*/ 38 w 51"/>
                  <a:gd name="T1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78">
                    <a:moveTo>
                      <a:pt x="38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8"/>
                      <a:pt x="5" y="54"/>
                      <a:pt x="15" y="78"/>
                    </a:cubicBezTo>
                    <a:cubicBezTo>
                      <a:pt x="51" y="64"/>
                      <a:pt x="51" y="64"/>
                      <a:pt x="51" y="64"/>
                    </a:cubicBezTo>
                    <a:cubicBezTo>
                      <a:pt x="42" y="44"/>
                      <a:pt x="38" y="23"/>
                      <a:pt x="38" y="1"/>
                    </a:cubicBez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48700" name="Freeform: Shape 33"/>
              <p:cNvSpPr/>
              <p:nvPr/>
            </p:nvSpPr>
            <p:spPr bwMode="auto">
              <a:xfrm>
                <a:off x="6753225" y="515938"/>
                <a:ext cx="53975" cy="49213"/>
              </a:xfrm>
              <a:custGeom>
                <a:avLst/>
                <a:gdLst>
                  <a:gd name="T0" fmla="*/ 0 w 81"/>
                  <a:gd name="T1" fmla="*/ 27 h 72"/>
                  <a:gd name="T2" fmla="*/ 66 w 81"/>
                  <a:gd name="T3" fmla="*/ 72 h 72"/>
                  <a:gd name="T4" fmla="*/ 81 w 81"/>
                  <a:gd name="T5" fmla="*/ 36 h 72"/>
                  <a:gd name="T6" fmla="*/ 27 w 81"/>
                  <a:gd name="T7" fmla="*/ 0 h 72"/>
                  <a:gd name="T8" fmla="*/ 0 w 81"/>
                  <a:gd name="T9" fmla="*/ 2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2">
                    <a:moveTo>
                      <a:pt x="0" y="27"/>
                    </a:moveTo>
                    <a:cubicBezTo>
                      <a:pt x="19" y="46"/>
                      <a:pt x="42" y="61"/>
                      <a:pt x="66" y="7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61" y="28"/>
                      <a:pt x="43" y="16"/>
                      <a:pt x="27" y="0"/>
                    </a:cubicBez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48701" name="Freeform: Shape 34"/>
              <p:cNvSpPr/>
              <p:nvPr/>
            </p:nvSpPr>
            <p:spPr bwMode="auto">
              <a:xfrm>
                <a:off x="6797675" y="303213"/>
                <a:ext cx="52388" cy="33338"/>
              </a:xfrm>
              <a:custGeom>
                <a:avLst/>
                <a:gdLst>
                  <a:gd name="T0" fmla="*/ 78 w 78"/>
                  <a:gd name="T1" fmla="*/ 38 h 51"/>
                  <a:gd name="T2" fmla="*/ 78 w 78"/>
                  <a:gd name="T3" fmla="*/ 38 h 51"/>
                  <a:gd name="T4" fmla="*/ 78 w 78"/>
                  <a:gd name="T5" fmla="*/ 0 h 51"/>
                  <a:gd name="T6" fmla="*/ 0 w 78"/>
                  <a:gd name="T7" fmla="*/ 16 h 51"/>
                  <a:gd name="T8" fmla="*/ 15 w 78"/>
                  <a:gd name="T9" fmla="*/ 51 h 51"/>
                  <a:gd name="T10" fmla="*/ 78 w 78"/>
                  <a:gd name="T11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1">
                    <a:moveTo>
                      <a:pt x="78" y="38"/>
                    </a:moveTo>
                    <a:cubicBezTo>
                      <a:pt x="78" y="38"/>
                      <a:pt x="78" y="38"/>
                      <a:pt x="78" y="38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51" y="0"/>
                      <a:pt x="25" y="5"/>
                      <a:pt x="0" y="16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35" y="42"/>
                      <a:pt x="56" y="38"/>
                      <a:pt x="78" y="3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48702" name="Freeform: Shape 35"/>
              <p:cNvSpPr/>
              <p:nvPr/>
            </p:nvSpPr>
            <p:spPr bwMode="auto">
              <a:xfrm>
                <a:off x="6953250" y="387351"/>
                <a:ext cx="33338" cy="50800"/>
              </a:xfrm>
              <a:custGeom>
                <a:avLst/>
                <a:gdLst>
                  <a:gd name="T0" fmla="*/ 0 w 50"/>
                  <a:gd name="T1" fmla="*/ 14 h 78"/>
                  <a:gd name="T2" fmla="*/ 12 w 50"/>
                  <a:gd name="T3" fmla="*/ 78 h 78"/>
                  <a:gd name="T4" fmla="*/ 12 w 50"/>
                  <a:gd name="T5" fmla="*/ 78 h 78"/>
                  <a:gd name="T6" fmla="*/ 50 w 50"/>
                  <a:gd name="T7" fmla="*/ 78 h 78"/>
                  <a:gd name="T8" fmla="*/ 35 w 50"/>
                  <a:gd name="T9" fmla="*/ 0 h 78"/>
                  <a:gd name="T10" fmla="*/ 0 w 50"/>
                  <a:gd name="T11" fmla="*/ 1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78">
                    <a:moveTo>
                      <a:pt x="0" y="14"/>
                    </a:moveTo>
                    <a:cubicBezTo>
                      <a:pt x="8" y="34"/>
                      <a:pt x="12" y="56"/>
                      <a:pt x="12" y="78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51"/>
                      <a:pt x="45" y="25"/>
                      <a:pt x="35" y="0"/>
                    </a:cubicBez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48703" name="Freeform: Shape 36"/>
              <p:cNvSpPr/>
              <p:nvPr/>
            </p:nvSpPr>
            <p:spPr bwMode="auto">
              <a:xfrm>
                <a:off x="6892925" y="312738"/>
                <a:ext cx="53975" cy="47625"/>
              </a:xfrm>
              <a:custGeom>
                <a:avLst/>
                <a:gdLst>
                  <a:gd name="T0" fmla="*/ 81 w 81"/>
                  <a:gd name="T1" fmla="*/ 44 h 71"/>
                  <a:gd name="T2" fmla="*/ 15 w 81"/>
                  <a:gd name="T3" fmla="*/ 0 h 71"/>
                  <a:gd name="T4" fmla="*/ 0 w 81"/>
                  <a:gd name="T5" fmla="*/ 35 h 71"/>
                  <a:gd name="T6" fmla="*/ 54 w 81"/>
                  <a:gd name="T7" fmla="*/ 71 h 71"/>
                  <a:gd name="T8" fmla="*/ 81 w 81"/>
                  <a:gd name="T9" fmla="*/ 4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1">
                    <a:moveTo>
                      <a:pt x="81" y="44"/>
                    </a:moveTo>
                    <a:cubicBezTo>
                      <a:pt x="62" y="25"/>
                      <a:pt x="39" y="10"/>
                      <a:pt x="15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0" y="43"/>
                      <a:pt x="38" y="55"/>
                      <a:pt x="54" y="71"/>
                    </a:cubicBezTo>
                    <a:lnTo>
                      <a:pt x="81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48704" name="Freeform: Shape 37"/>
              <p:cNvSpPr/>
              <p:nvPr/>
            </p:nvSpPr>
            <p:spPr bwMode="auto">
              <a:xfrm>
                <a:off x="6850063" y="541338"/>
                <a:ext cx="52388" cy="33338"/>
              </a:xfrm>
              <a:custGeom>
                <a:avLst/>
                <a:gdLst>
                  <a:gd name="T0" fmla="*/ 1 w 78"/>
                  <a:gd name="T1" fmla="*/ 12 h 50"/>
                  <a:gd name="T2" fmla="*/ 0 w 78"/>
                  <a:gd name="T3" fmla="*/ 12 h 50"/>
                  <a:gd name="T4" fmla="*/ 1 w 78"/>
                  <a:gd name="T5" fmla="*/ 50 h 50"/>
                  <a:gd name="T6" fmla="*/ 78 w 78"/>
                  <a:gd name="T7" fmla="*/ 35 h 50"/>
                  <a:gd name="T8" fmla="*/ 64 w 78"/>
                  <a:gd name="T9" fmla="*/ 0 h 50"/>
                  <a:gd name="T10" fmla="*/ 1 w 78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0">
                    <a:moveTo>
                      <a:pt x="1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27" y="50"/>
                      <a:pt x="53" y="45"/>
                      <a:pt x="78" y="3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44" y="8"/>
                      <a:pt x="22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48705" name="Freeform: Shape 38"/>
              <p:cNvSpPr/>
              <p:nvPr/>
            </p:nvSpPr>
            <p:spPr bwMode="auto">
              <a:xfrm>
                <a:off x="6927850" y="481013"/>
                <a:ext cx="47625" cy="53975"/>
              </a:xfrm>
              <a:custGeom>
                <a:avLst/>
                <a:gdLst>
                  <a:gd name="T0" fmla="*/ 0 w 71"/>
                  <a:gd name="T1" fmla="*/ 53 h 80"/>
                  <a:gd name="T2" fmla="*/ 27 w 71"/>
                  <a:gd name="T3" fmla="*/ 80 h 80"/>
                  <a:gd name="T4" fmla="*/ 71 w 71"/>
                  <a:gd name="T5" fmla="*/ 14 h 80"/>
                  <a:gd name="T6" fmla="*/ 36 w 71"/>
                  <a:gd name="T7" fmla="*/ 0 h 80"/>
                  <a:gd name="T8" fmla="*/ 0 w 71"/>
                  <a:gd name="T9" fmla="*/ 5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0" y="53"/>
                    </a:moveTo>
                    <a:cubicBezTo>
                      <a:pt x="27" y="80"/>
                      <a:pt x="27" y="80"/>
                      <a:pt x="27" y="80"/>
                    </a:cubicBezTo>
                    <a:cubicBezTo>
                      <a:pt x="46" y="61"/>
                      <a:pt x="61" y="39"/>
                      <a:pt x="71" y="1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8" y="20"/>
                      <a:pt x="16" y="38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48706" name="Freeform: Shape 39"/>
              <p:cNvSpPr/>
              <p:nvPr/>
            </p:nvSpPr>
            <p:spPr bwMode="auto">
              <a:xfrm>
                <a:off x="6580188" y="254001"/>
                <a:ext cx="552450" cy="369888"/>
              </a:xfrm>
              <a:custGeom>
                <a:avLst/>
                <a:gdLst>
                  <a:gd name="T0" fmla="*/ 35 w 827"/>
                  <a:gd name="T1" fmla="*/ 554 h 554"/>
                  <a:gd name="T2" fmla="*/ 793 w 827"/>
                  <a:gd name="T3" fmla="*/ 554 h 554"/>
                  <a:gd name="T4" fmla="*/ 827 w 827"/>
                  <a:gd name="T5" fmla="*/ 519 h 554"/>
                  <a:gd name="T6" fmla="*/ 827 w 827"/>
                  <a:gd name="T7" fmla="*/ 34 h 554"/>
                  <a:gd name="T8" fmla="*/ 793 w 827"/>
                  <a:gd name="T9" fmla="*/ 0 h 554"/>
                  <a:gd name="T10" fmla="*/ 35 w 827"/>
                  <a:gd name="T11" fmla="*/ 0 h 554"/>
                  <a:gd name="T12" fmla="*/ 0 w 827"/>
                  <a:gd name="T13" fmla="*/ 34 h 554"/>
                  <a:gd name="T14" fmla="*/ 0 w 827"/>
                  <a:gd name="T15" fmla="*/ 519 h 554"/>
                  <a:gd name="T16" fmla="*/ 35 w 827"/>
                  <a:gd name="T17" fmla="*/ 554 h 554"/>
                  <a:gd name="T18" fmla="*/ 42 w 827"/>
                  <a:gd name="T19" fmla="*/ 41 h 554"/>
                  <a:gd name="T20" fmla="*/ 782 w 827"/>
                  <a:gd name="T21" fmla="*/ 41 h 554"/>
                  <a:gd name="T22" fmla="*/ 782 w 827"/>
                  <a:gd name="T23" fmla="*/ 505 h 554"/>
                  <a:gd name="T24" fmla="*/ 42 w 827"/>
                  <a:gd name="T25" fmla="*/ 505 h 554"/>
                  <a:gd name="T26" fmla="*/ 42 w 827"/>
                  <a:gd name="T27" fmla="*/ 41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7" h="554">
                    <a:moveTo>
                      <a:pt x="35" y="554"/>
                    </a:moveTo>
                    <a:cubicBezTo>
                      <a:pt x="793" y="554"/>
                      <a:pt x="793" y="554"/>
                      <a:pt x="793" y="554"/>
                    </a:cubicBezTo>
                    <a:cubicBezTo>
                      <a:pt x="811" y="554"/>
                      <a:pt x="827" y="538"/>
                      <a:pt x="827" y="519"/>
                    </a:cubicBezTo>
                    <a:cubicBezTo>
                      <a:pt x="827" y="34"/>
                      <a:pt x="827" y="34"/>
                      <a:pt x="827" y="34"/>
                    </a:cubicBezTo>
                    <a:cubicBezTo>
                      <a:pt x="827" y="15"/>
                      <a:pt x="811" y="0"/>
                      <a:pt x="793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5"/>
                      <a:pt x="0" y="34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0" y="538"/>
                      <a:pt x="16" y="554"/>
                      <a:pt x="35" y="554"/>
                    </a:cubicBezTo>
                    <a:close/>
                    <a:moveTo>
                      <a:pt x="42" y="41"/>
                    </a:moveTo>
                    <a:cubicBezTo>
                      <a:pt x="782" y="41"/>
                      <a:pt x="782" y="41"/>
                      <a:pt x="782" y="41"/>
                    </a:cubicBezTo>
                    <a:cubicBezTo>
                      <a:pt x="782" y="505"/>
                      <a:pt x="782" y="505"/>
                      <a:pt x="782" y="505"/>
                    </a:cubicBezTo>
                    <a:cubicBezTo>
                      <a:pt x="42" y="505"/>
                      <a:pt x="42" y="505"/>
                      <a:pt x="42" y="505"/>
                    </a:cubicBezTo>
                    <a:lnTo>
                      <a:pt x="42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87" name="Group 40"/>
            <p:cNvGrpSpPr/>
            <p:nvPr/>
          </p:nvGrpSpPr>
          <p:grpSpPr>
            <a:xfrm>
              <a:off x="7304540" y="1162103"/>
              <a:ext cx="418308" cy="418308"/>
              <a:chOff x="1981200" y="163513"/>
              <a:chExt cx="609600" cy="609600"/>
            </a:xfrm>
            <a:solidFill>
              <a:schemeClr val="accent4"/>
            </a:solidFill>
          </p:grpSpPr>
          <p:sp>
            <p:nvSpPr>
              <p:cNvPr id="1048707" name="Freeform: Shape 41"/>
              <p:cNvSpPr/>
              <p:nvPr/>
            </p:nvSpPr>
            <p:spPr bwMode="auto">
              <a:xfrm>
                <a:off x="1981200" y="163513"/>
                <a:ext cx="609600" cy="609600"/>
              </a:xfrm>
              <a:custGeom>
                <a:avLst/>
                <a:gdLst>
                  <a:gd name="T0" fmla="*/ 456 w 912"/>
                  <a:gd name="T1" fmla="*/ 912 h 912"/>
                  <a:gd name="T2" fmla="*/ 0 w 912"/>
                  <a:gd name="T3" fmla="*/ 456 h 912"/>
                  <a:gd name="T4" fmla="*/ 456 w 912"/>
                  <a:gd name="T5" fmla="*/ 0 h 912"/>
                  <a:gd name="T6" fmla="*/ 912 w 912"/>
                  <a:gd name="T7" fmla="*/ 456 h 912"/>
                  <a:gd name="T8" fmla="*/ 456 w 912"/>
                  <a:gd name="T9" fmla="*/ 912 h 912"/>
                  <a:gd name="T10" fmla="*/ 456 w 912"/>
                  <a:gd name="T11" fmla="*/ 114 h 912"/>
                  <a:gd name="T12" fmla="*/ 114 w 912"/>
                  <a:gd name="T13" fmla="*/ 456 h 912"/>
                  <a:gd name="T14" fmla="*/ 456 w 912"/>
                  <a:gd name="T15" fmla="*/ 798 h 912"/>
                  <a:gd name="T16" fmla="*/ 798 w 912"/>
                  <a:gd name="T17" fmla="*/ 456 h 912"/>
                  <a:gd name="T18" fmla="*/ 456 w 912"/>
                  <a:gd name="T19" fmla="*/ 114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2" h="912">
                    <a:moveTo>
                      <a:pt x="456" y="912"/>
                    </a:moveTo>
                    <a:cubicBezTo>
                      <a:pt x="204" y="912"/>
                      <a:pt x="0" y="708"/>
                      <a:pt x="0" y="456"/>
                    </a:cubicBezTo>
                    <a:cubicBezTo>
                      <a:pt x="0" y="205"/>
                      <a:pt x="204" y="0"/>
                      <a:pt x="456" y="0"/>
                    </a:cubicBezTo>
                    <a:cubicBezTo>
                      <a:pt x="707" y="0"/>
                      <a:pt x="912" y="205"/>
                      <a:pt x="912" y="456"/>
                    </a:cubicBezTo>
                    <a:cubicBezTo>
                      <a:pt x="912" y="708"/>
                      <a:pt x="707" y="912"/>
                      <a:pt x="456" y="912"/>
                    </a:cubicBezTo>
                    <a:close/>
                    <a:moveTo>
                      <a:pt x="456" y="114"/>
                    </a:moveTo>
                    <a:cubicBezTo>
                      <a:pt x="267" y="114"/>
                      <a:pt x="114" y="267"/>
                      <a:pt x="114" y="456"/>
                    </a:cubicBezTo>
                    <a:cubicBezTo>
                      <a:pt x="114" y="645"/>
                      <a:pt x="267" y="798"/>
                      <a:pt x="456" y="798"/>
                    </a:cubicBezTo>
                    <a:cubicBezTo>
                      <a:pt x="644" y="798"/>
                      <a:pt x="798" y="645"/>
                      <a:pt x="798" y="456"/>
                    </a:cubicBezTo>
                    <a:cubicBezTo>
                      <a:pt x="798" y="267"/>
                      <a:pt x="644" y="114"/>
                      <a:pt x="456" y="1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48708" name="Freeform: Shape 42"/>
              <p:cNvSpPr/>
              <p:nvPr/>
            </p:nvSpPr>
            <p:spPr bwMode="auto">
              <a:xfrm>
                <a:off x="2178050" y="328613"/>
                <a:ext cx="261938" cy="209550"/>
              </a:xfrm>
              <a:custGeom>
                <a:avLst/>
                <a:gdLst>
                  <a:gd name="T0" fmla="*/ 199 w 394"/>
                  <a:gd name="T1" fmla="*/ 112 h 313"/>
                  <a:gd name="T2" fmla="*/ 162 w 394"/>
                  <a:gd name="T3" fmla="*/ 105 h 313"/>
                  <a:gd name="T4" fmla="*/ 136 w 394"/>
                  <a:gd name="T5" fmla="*/ 108 h 313"/>
                  <a:gd name="T6" fmla="*/ 0 w 394"/>
                  <a:gd name="T7" fmla="*/ 42 h 313"/>
                  <a:gd name="T8" fmla="*/ 60 w 394"/>
                  <a:gd name="T9" fmla="*/ 187 h 313"/>
                  <a:gd name="T10" fmla="*/ 57 w 394"/>
                  <a:gd name="T11" fmla="*/ 209 h 313"/>
                  <a:gd name="T12" fmla="*/ 162 w 394"/>
                  <a:gd name="T13" fmla="*/ 313 h 313"/>
                  <a:gd name="T14" fmla="*/ 266 w 394"/>
                  <a:gd name="T15" fmla="*/ 209 h 313"/>
                  <a:gd name="T16" fmla="*/ 266 w 394"/>
                  <a:gd name="T17" fmla="*/ 203 h 313"/>
                  <a:gd name="T18" fmla="*/ 394 w 394"/>
                  <a:gd name="T19" fmla="*/ 0 h 313"/>
                  <a:gd name="T20" fmla="*/ 199 w 394"/>
                  <a:gd name="T21" fmla="*/ 112 h 313"/>
                  <a:gd name="T22" fmla="*/ 162 w 394"/>
                  <a:gd name="T23" fmla="*/ 248 h 313"/>
                  <a:gd name="T24" fmla="*/ 123 w 394"/>
                  <a:gd name="T25" fmla="*/ 209 h 313"/>
                  <a:gd name="T26" fmla="*/ 162 w 394"/>
                  <a:gd name="T27" fmla="*/ 170 h 313"/>
                  <a:gd name="T28" fmla="*/ 200 w 394"/>
                  <a:gd name="T29" fmla="*/ 209 h 313"/>
                  <a:gd name="T30" fmla="*/ 162 w 394"/>
                  <a:gd name="T31" fmla="*/ 248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4" h="313">
                    <a:moveTo>
                      <a:pt x="199" y="112"/>
                    </a:moveTo>
                    <a:cubicBezTo>
                      <a:pt x="188" y="107"/>
                      <a:pt x="175" y="105"/>
                      <a:pt x="162" y="105"/>
                    </a:cubicBezTo>
                    <a:cubicBezTo>
                      <a:pt x="153" y="105"/>
                      <a:pt x="145" y="106"/>
                      <a:pt x="136" y="108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0" y="187"/>
                      <a:pt x="60" y="187"/>
                      <a:pt x="60" y="187"/>
                    </a:cubicBezTo>
                    <a:cubicBezTo>
                      <a:pt x="58" y="194"/>
                      <a:pt x="57" y="201"/>
                      <a:pt x="57" y="209"/>
                    </a:cubicBezTo>
                    <a:cubicBezTo>
                      <a:pt x="57" y="267"/>
                      <a:pt x="104" y="313"/>
                      <a:pt x="162" y="313"/>
                    </a:cubicBezTo>
                    <a:cubicBezTo>
                      <a:pt x="219" y="313"/>
                      <a:pt x="266" y="267"/>
                      <a:pt x="266" y="209"/>
                    </a:cubicBezTo>
                    <a:cubicBezTo>
                      <a:pt x="266" y="207"/>
                      <a:pt x="266" y="205"/>
                      <a:pt x="266" y="203"/>
                    </a:cubicBezTo>
                    <a:cubicBezTo>
                      <a:pt x="394" y="0"/>
                      <a:pt x="394" y="0"/>
                      <a:pt x="394" y="0"/>
                    </a:cubicBezTo>
                    <a:lnTo>
                      <a:pt x="199" y="112"/>
                    </a:lnTo>
                    <a:close/>
                    <a:moveTo>
                      <a:pt x="162" y="248"/>
                    </a:moveTo>
                    <a:cubicBezTo>
                      <a:pt x="140" y="248"/>
                      <a:pt x="123" y="230"/>
                      <a:pt x="123" y="209"/>
                    </a:cubicBezTo>
                    <a:cubicBezTo>
                      <a:pt x="123" y="188"/>
                      <a:pt x="140" y="170"/>
                      <a:pt x="162" y="170"/>
                    </a:cubicBezTo>
                    <a:cubicBezTo>
                      <a:pt x="183" y="170"/>
                      <a:pt x="200" y="188"/>
                      <a:pt x="200" y="209"/>
                    </a:cubicBezTo>
                    <a:cubicBezTo>
                      <a:pt x="200" y="230"/>
                      <a:pt x="183" y="248"/>
                      <a:pt x="162" y="2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48709" name="Freeform: Shape 43"/>
              <p:cNvSpPr/>
              <p:nvPr/>
            </p:nvSpPr>
            <p:spPr bwMode="auto">
              <a:xfrm>
                <a:off x="1981200" y="163513"/>
                <a:ext cx="609600" cy="609600"/>
              </a:xfrm>
              <a:custGeom>
                <a:avLst/>
                <a:gdLst>
                  <a:gd name="T0" fmla="*/ 456 w 912"/>
                  <a:gd name="T1" fmla="*/ 0 h 912"/>
                  <a:gd name="T2" fmla="*/ 0 w 912"/>
                  <a:gd name="T3" fmla="*/ 456 h 912"/>
                  <a:gd name="T4" fmla="*/ 456 w 912"/>
                  <a:gd name="T5" fmla="*/ 912 h 912"/>
                  <a:gd name="T6" fmla="*/ 912 w 912"/>
                  <a:gd name="T7" fmla="*/ 456 h 912"/>
                  <a:gd name="T8" fmla="*/ 456 w 912"/>
                  <a:gd name="T9" fmla="*/ 0 h 912"/>
                  <a:gd name="T10" fmla="*/ 477 w 912"/>
                  <a:gd name="T11" fmla="*/ 797 h 912"/>
                  <a:gd name="T12" fmla="*/ 477 w 912"/>
                  <a:gd name="T13" fmla="*/ 754 h 912"/>
                  <a:gd name="T14" fmla="*/ 453 w 912"/>
                  <a:gd name="T15" fmla="*/ 730 h 912"/>
                  <a:gd name="T16" fmla="*/ 429 w 912"/>
                  <a:gd name="T17" fmla="*/ 754 h 912"/>
                  <a:gd name="T18" fmla="*/ 429 w 912"/>
                  <a:gd name="T19" fmla="*/ 797 h 912"/>
                  <a:gd name="T20" fmla="*/ 115 w 912"/>
                  <a:gd name="T21" fmla="*/ 479 h 912"/>
                  <a:gd name="T22" fmla="*/ 157 w 912"/>
                  <a:gd name="T23" fmla="*/ 479 h 912"/>
                  <a:gd name="T24" fmla="*/ 181 w 912"/>
                  <a:gd name="T25" fmla="*/ 455 h 912"/>
                  <a:gd name="T26" fmla="*/ 157 w 912"/>
                  <a:gd name="T27" fmla="*/ 431 h 912"/>
                  <a:gd name="T28" fmla="*/ 115 w 912"/>
                  <a:gd name="T29" fmla="*/ 431 h 912"/>
                  <a:gd name="T30" fmla="*/ 431 w 912"/>
                  <a:gd name="T31" fmla="*/ 115 h 912"/>
                  <a:gd name="T32" fmla="*/ 431 w 912"/>
                  <a:gd name="T33" fmla="*/ 159 h 912"/>
                  <a:gd name="T34" fmla="*/ 456 w 912"/>
                  <a:gd name="T35" fmla="*/ 183 h 912"/>
                  <a:gd name="T36" fmla="*/ 480 w 912"/>
                  <a:gd name="T37" fmla="*/ 159 h 912"/>
                  <a:gd name="T38" fmla="*/ 480 w 912"/>
                  <a:gd name="T39" fmla="*/ 115 h 912"/>
                  <a:gd name="T40" fmla="*/ 797 w 912"/>
                  <a:gd name="T41" fmla="*/ 433 h 912"/>
                  <a:gd name="T42" fmla="*/ 752 w 912"/>
                  <a:gd name="T43" fmla="*/ 433 h 912"/>
                  <a:gd name="T44" fmla="*/ 728 w 912"/>
                  <a:gd name="T45" fmla="*/ 458 h 912"/>
                  <a:gd name="T46" fmla="*/ 752 w 912"/>
                  <a:gd name="T47" fmla="*/ 482 h 912"/>
                  <a:gd name="T48" fmla="*/ 796 w 912"/>
                  <a:gd name="T49" fmla="*/ 482 h 912"/>
                  <a:gd name="T50" fmla="*/ 477 w 912"/>
                  <a:gd name="T51" fmla="*/ 797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12" h="912">
                    <a:moveTo>
                      <a:pt x="456" y="0"/>
                    </a:moveTo>
                    <a:cubicBezTo>
                      <a:pt x="204" y="0"/>
                      <a:pt x="0" y="205"/>
                      <a:pt x="0" y="456"/>
                    </a:cubicBezTo>
                    <a:cubicBezTo>
                      <a:pt x="0" y="708"/>
                      <a:pt x="204" y="912"/>
                      <a:pt x="456" y="912"/>
                    </a:cubicBezTo>
                    <a:cubicBezTo>
                      <a:pt x="707" y="912"/>
                      <a:pt x="912" y="708"/>
                      <a:pt x="912" y="456"/>
                    </a:cubicBezTo>
                    <a:cubicBezTo>
                      <a:pt x="912" y="205"/>
                      <a:pt x="707" y="0"/>
                      <a:pt x="456" y="0"/>
                    </a:cubicBezTo>
                    <a:close/>
                    <a:moveTo>
                      <a:pt x="477" y="797"/>
                    </a:moveTo>
                    <a:cubicBezTo>
                      <a:pt x="477" y="754"/>
                      <a:pt x="477" y="754"/>
                      <a:pt x="477" y="754"/>
                    </a:cubicBezTo>
                    <a:cubicBezTo>
                      <a:pt x="477" y="741"/>
                      <a:pt x="467" y="730"/>
                      <a:pt x="453" y="730"/>
                    </a:cubicBezTo>
                    <a:cubicBezTo>
                      <a:pt x="440" y="730"/>
                      <a:pt x="429" y="741"/>
                      <a:pt x="429" y="754"/>
                    </a:cubicBezTo>
                    <a:cubicBezTo>
                      <a:pt x="429" y="797"/>
                      <a:pt x="429" y="797"/>
                      <a:pt x="429" y="797"/>
                    </a:cubicBezTo>
                    <a:cubicBezTo>
                      <a:pt x="261" y="784"/>
                      <a:pt x="126" y="648"/>
                      <a:pt x="115" y="479"/>
                    </a:cubicBezTo>
                    <a:cubicBezTo>
                      <a:pt x="157" y="479"/>
                      <a:pt x="157" y="479"/>
                      <a:pt x="157" y="479"/>
                    </a:cubicBezTo>
                    <a:cubicBezTo>
                      <a:pt x="170" y="479"/>
                      <a:pt x="181" y="469"/>
                      <a:pt x="181" y="455"/>
                    </a:cubicBezTo>
                    <a:cubicBezTo>
                      <a:pt x="181" y="442"/>
                      <a:pt x="170" y="431"/>
                      <a:pt x="157" y="431"/>
                    </a:cubicBezTo>
                    <a:cubicBezTo>
                      <a:pt x="115" y="431"/>
                      <a:pt x="115" y="431"/>
                      <a:pt x="115" y="431"/>
                    </a:cubicBezTo>
                    <a:cubicBezTo>
                      <a:pt x="127" y="262"/>
                      <a:pt x="262" y="127"/>
                      <a:pt x="431" y="115"/>
                    </a:cubicBezTo>
                    <a:cubicBezTo>
                      <a:pt x="431" y="159"/>
                      <a:pt x="431" y="159"/>
                      <a:pt x="431" y="159"/>
                    </a:cubicBezTo>
                    <a:cubicBezTo>
                      <a:pt x="431" y="172"/>
                      <a:pt x="442" y="183"/>
                      <a:pt x="456" y="183"/>
                    </a:cubicBezTo>
                    <a:cubicBezTo>
                      <a:pt x="469" y="183"/>
                      <a:pt x="480" y="172"/>
                      <a:pt x="480" y="159"/>
                    </a:cubicBezTo>
                    <a:cubicBezTo>
                      <a:pt x="480" y="115"/>
                      <a:pt x="480" y="115"/>
                      <a:pt x="480" y="115"/>
                    </a:cubicBezTo>
                    <a:cubicBezTo>
                      <a:pt x="650" y="127"/>
                      <a:pt x="785" y="263"/>
                      <a:pt x="797" y="433"/>
                    </a:cubicBezTo>
                    <a:cubicBezTo>
                      <a:pt x="752" y="433"/>
                      <a:pt x="752" y="433"/>
                      <a:pt x="752" y="433"/>
                    </a:cubicBezTo>
                    <a:cubicBezTo>
                      <a:pt x="739" y="433"/>
                      <a:pt x="728" y="444"/>
                      <a:pt x="728" y="458"/>
                    </a:cubicBezTo>
                    <a:cubicBezTo>
                      <a:pt x="728" y="471"/>
                      <a:pt x="739" y="482"/>
                      <a:pt x="752" y="482"/>
                    </a:cubicBezTo>
                    <a:cubicBezTo>
                      <a:pt x="796" y="482"/>
                      <a:pt x="796" y="482"/>
                      <a:pt x="796" y="482"/>
                    </a:cubicBezTo>
                    <a:cubicBezTo>
                      <a:pt x="784" y="651"/>
                      <a:pt x="647" y="786"/>
                      <a:pt x="477" y="79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88" name="Group 44"/>
            <p:cNvGrpSpPr/>
            <p:nvPr/>
          </p:nvGrpSpPr>
          <p:grpSpPr>
            <a:xfrm>
              <a:off x="5281427" y="1144285"/>
              <a:ext cx="491121" cy="436131"/>
              <a:chOff x="152400" y="198438"/>
              <a:chExt cx="609600" cy="541338"/>
            </a:xfrm>
            <a:solidFill>
              <a:schemeClr val="accent3"/>
            </a:solidFill>
          </p:grpSpPr>
          <p:sp>
            <p:nvSpPr>
              <p:cNvPr id="1048710" name="Freeform: Shape 45"/>
              <p:cNvSpPr/>
              <p:nvPr/>
            </p:nvSpPr>
            <p:spPr bwMode="auto">
              <a:xfrm>
                <a:off x="350838" y="384176"/>
                <a:ext cx="36513" cy="31750"/>
              </a:xfrm>
              <a:custGeom>
                <a:avLst/>
                <a:gdLst>
                  <a:gd name="T0" fmla="*/ 23 w 23"/>
                  <a:gd name="T1" fmla="*/ 7 h 20"/>
                  <a:gd name="T2" fmla="*/ 0 w 23"/>
                  <a:gd name="T3" fmla="*/ 20 h 20"/>
                  <a:gd name="T4" fmla="*/ 0 w 23"/>
                  <a:gd name="T5" fmla="*/ 0 h 20"/>
                  <a:gd name="T6" fmla="*/ 23 w 23"/>
                  <a:gd name="T7" fmla="*/ 0 h 20"/>
                  <a:gd name="T8" fmla="*/ 23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23" y="7"/>
                    </a:moveTo>
                    <a:lnTo>
                      <a:pt x="0" y="20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23" y="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48711" name="Freeform: Shape 46"/>
              <p:cNvSpPr/>
              <p:nvPr/>
            </p:nvSpPr>
            <p:spPr bwMode="auto">
              <a:xfrm>
                <a:off x="523875" y="384176"/>
                <a:ext cx="36513" cy="31750"/>
              </a:xfrm>
              <a:custGeom>
                <a:avLst/>
                <a:gdLst>
                  <a:gd name="T0" fmla="*/ 0 w 23"/>
                  <a:gd name="T1" fmla="*/ 7 h 20"/>
                  <a:gd name="T2" fmla="*/ 23 w 23"/>
                  <a:gd name="T3" fmla="*/ 20 h 20"/>
                  <a:gd name="T4" fmla="*/ 23 w 23"/>
                  <a:gd name="T5" fmla="*/ 0 h 20"/>
                  <a:gd name="T6" fmla="*/ 0 w 23"/>
                  <a:gd name="T7" fmla="*/ 0 h 20"/>
                  <a:gd name="T8" fmla="*/ 0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0" y="7"/>
                    </a:moveTo>
                    <a:lnTo>
                      <a:pt x="23" y="20"/>
                    </a:lnTo>
                    <a:lnTo>
                      <a:pt x="23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48712" name="Freeform: Shape 47"/>
              <p:cNvSpPr/>
              <p:nvPr/>
            </p:nvSpPr>
            <p:spPr bwMode="auto">
              <a:xfrm>
                <a:off x="152400" y="198438"/>
                <a:ext cx="609600" cy="541338"/>
              </a:xfrm>
              <a:custGeom>
                <a:avLst/>
                <a:gdLst>
                  <a:gd name="T0" fmla="*/ 499 w 912"/>
                  <a:gd name="T1" fmla="*/ 451 h 810"/>
                  <a:gd name="T2" fmla="*/ 560 w 912"/>
                  <a:gd name="T3" fmla="*/ 451 h 810"/>
                  <a:gd name="T4" fmla="*/ 912 w 912"/>
                  <a:gd name="T5" fmla="*/ 560 h 810"/>
                  <a:gd name="T6" fmla="*/ 912 w 912"/>
                  <a:gd name="T7" fmla="*/ 526 h 810"/>
                  <a:gd name="T8" fmla="*/ 499 w 912"/>
                  <a:gd name="T9" fmla="*/ 290 h 810"/>
                  <a:gd name="T10" fmla="*/ 499 w 912"/>
                  <a:gd name="T11" fmla="*/ 97 h 810"/>
                  <a:gd name="T12" fmla="*/ 456 w 912"/>
                  <a:gd name="T13" fmla="*/ 0 h 810"/>
                  <a:gd name="T14" fmla="*/ 413 w 912"/>
                  <a:gd name="T15" fmla="*/ 97 h 810"/>
                  <a:gd name="T16" fmla="*/ 413 w 912"/>
                  <a:gd name="T17" fmla="*/ 290 h 810"/>
                  <a:gd name="T18" fmla="*/ 0 w 912"/>
                  <a:gd name="T19" fmla="*/ 526 h 810"/>
                  <a:gd name="T20" fmla="*/ 0 w 912"/>
                  <a:gd name="T21" fmla="*/ 560 h 810"/>
                  <a:gd name="T22" fmla="*/ 353 w 912"/>
                  <a:gd name="T23" fmla="*/ 451 h 810"/>
                  <a:gd name="T24" fmla="*/ 413 w 912"/>
                  <a:gd name="T25" fmla="*/ 451 h 810"/>
                  <a:gd name="T26" fmla="*/ 413 w 912"/>
                  <a:gd name="T27" fmla="*/ 653 h 810"/>
                  <a:gd name="T28" fmla="*/ 414 w 912"/>
                  <a:gd name="T29" fmla="*/ 658 h 810"/>
                  <a:gd name="T30" fmla="*/ 279 w 912"/>
                  <a:gd name="T31" fmla="*/ 746 h 810"/>
                  <a:gd name="T32" fmla="*/ 279 w 912"/>
                  <a:gd name="T33" fmla="*/ 772 h 810"/>
                  <a:gd name="T34" fmla="*/ 429 w 912"/>
                  <a:gd name="T35" fmla="*/ 746 h 810"/>
                  <a:gd name="T36" fmla="*/ 456 w 912"/>
                  <a:gd name="T37" fmla="*/ 810 h 810"/>
                  <a:gd name="T38" fmla="*/ 483 w 912"/>
                  <a:gd name="T39" fmla="*/ 746 h 810"/>
                  <a:gd name="T40" fmla="*/ 633 w 912"/>
                  <a:gd name="T41" fmla="*/ 772 h 810"/>
                  <a:gd name="T42" fmla="*/ 633 w 912"/>
                  <a:gd name="T43" fmla="*/ 746 h 810"/>
                  <a:gd name="T44" fmla="*/ 498 w 912"/>
                  <a:gd name="T45" fmla="*/ 658 h 810"/>
                  <a:gd name="T46" fmla="*/ 499 w 912"/>
                  <a:gd name="T47" fmla="*/ 653 h 810"/>
                  <a:gd name="T48" fmla="*/ 499 w 912"/>
                  <a:gd name="T49" fmla="*/ 451 h 810"/>
                  <a:gd name="T50" fmla="*/ 424 w 912"/>
                  <a:gd name="T51" fmla="*/ 61 h 810"/>
                  <a:gd name="T52" fmla="*/ 456 w 912"/>
                  <a:gd name="T53" fmla="*/ 33 h 810"/>
                  <a:gd name="T54" fmla="*/ 488 w 912"/>
                  <a:gd name="T55" fmla="*/ 61 h 810"/>
                  <a:gd name="T56" fmla="*/ 456 w 912"/>
                  <a:gd name="T57" fmla="*/ 49 h 810"/>
                  <a:gd name="T58" fmla="*/ 424 w 912"/>
                  <a:gd name="T59" fmla="*/ 61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12" h="810">
                    <a:moveTo>
                      <a:pt x="499" y="451"/>
                    </a:moveTo>
                    <a:cubicBezTo>
                      <a:pt x="560" y="451"/>
                      <a:pt x="560" y="451"/>
                      <a:pt x="560" y="451"/>
                    </a:cubicBezTo>
                    <a:cubicBezTo>
                      <a:pt x="912" y="560"/>
                      <a:pt x="912" y="560"/>
                      <a:pt x="912" y="560"/>
                    </a:cubicBezTo>
                    <a:cubicBezTo>
                      <a:pt x="912" y="526"/>
                      <a:pt x="912" y="526"/>
                      <a:pt x="912" y="526"/>
                    </a:cubicBezTo>
                    <a:cubicBezTo>
                      <a:pt x="499" y="290"/>
                      <a:pt x="499" y="290"/>
                      <a:pt x="499" y="290"/>
                    </a:cubicBezTo>
                    <a:cubicBezTo>
                      <a:pt x="499" y="219"/>
                      <a:pt x="499" y="139"/>
                      <a:pt x="499" y="97"/>
                    </a:cubicBezTo>
                    <a:cubicBezTo>
                      <a:pt x="499" y="11"/>
                      <a:pt x="456" y="0"/>
                      <a:pt x="456" y="0"/>
                    </a:cubicBezTo>
                    <a:cubicBezTo>
                      <a:pt x="456" y="0"/>
                      <a:pt x="413" y="11"/>
                      <a:pt x="413" y="97"/>
                    </a:cubicBezTo>
                    <a:cubicBezTo>
                      <a:pt x="413" y="140"/>
                      <a:pt x="413" y="220"/>
                      <a:pt x="413" y="290"/>
                    </a:cubicBezTo>
                    <a:cubicBezTo>
                      <a:pt x="0" y="526"/>
                      <a:pt x="0" y="526"/>
                      <a:pt x="0" y="526"/>
                    </a:cubicBezTo>
                    <a:cubicBezTo>
                      <a:pt x="0" y="560"/>
                      <a:pt x="0" y="560"/>
                      <a:pt x="0" y="560"/>
                    </a:cubicBezTo>
                    <a:cubicBezTo>
                      <a:pt x="353" y="451"/>
                      <a:pt x="353" y="451"/>
                      <a:pt x="353" y="451"/>
                    </a:cubicBezTo>
                    <a:cubicBezTo>
                      <a:pt x="413" y="451"/>
                      <a:pt x="413" y="451"/>
                      <a:pt x="413" y="451"/>
                    </a:cubicBezTo>
                    <a:cubicBezTo>
                      <a:pt x="413" y="524"/>
                      <a:pt x="413" y="608"/>
                      <a:pt x="413" y="653"/>
                    </a:cubicBezTo>
                    <a:cubicBezTo>
                      <a:pt x="413" y="654"/>
                      <a:pt x="414" y="656"/>
                      <a:pt x="414" y="658"/>
                    </a:cubicBezTo>
                    <a:cubicBezTo>
                      <a:pt x="279" y="746"/>
                      <a:pt x="279" y="746"/>
                      <a:pt x="279" y="746"/>
                    </a:cubicBezTo>
                    <a:cubicBezTo>
                      <a:pt x="279" y="772"/>
                      <a:pt x="279" y="772"/>
                      <a:pt x="279" y="772"/>
                    </a:cubicBezTo>
                    <a:cubicBezTo>
                      <a:pt x="429" y="746"/>
                      <a:pt x="429" y="746"/>
                      <a:pt x="429" y="746"/>
                    </a:cubicBezTo>
                    <a:cubicBezTo>
                      <a:pt x="441" y="785"/>
                      <a:pt x="456" y="810"/>
                      <a:pt x="456" y="810"/>
                    </a:cubicBezTo>
                    <a:cubicBezTo>
                      <a:pt x="456" y="810"/>
                      <a:pt x="471" y="785"/>
                      <a:pt x="483" y="746"/>
                    </a:cubicBezTo>
                    <a:cubicBezTo>
                      <a:pt x="633" y="772"/>
                      <a:pt x="633" y="772"/>
                      <a:pt x="633" y="772"/>
                    </a:cubicBezTo>
                    <a:cubicBezTo>
                      <a:pt x="633" y="746"/>
                      <a:pt x="633" y="746"/>
                      <a:pt x="633" y="746"/>
                    </a:cubicBezTo>
                    <a:cubicBezTo>
                      <a:pt x="498" y="658"/>
                      <a:pt x="498" y="658"/>
                      <a:pt x="498" y="658"/>
                    </a:cubicBezTo>
                    <a:cubicBezTo>
                      <a:pt x="498" y="656"/>
                      <a:pt x="499" y="654"/>
                      <a:pt x="499" y="653"/>
                    </a:cubicBezTo>
                    <a:cubicBezTo>
                      <a:pt x="499" y="608"/>
                      <a:pt x="499" y="524"/>
                      <a:pt x="499" y="451"/>
                    </a:cubicBezTo>
                    <a:close/>
                    <a:moveTo>
                      <a:pt x="424" y="61"/>
                    </a:moveTo>
                    <a:cubicBezTo>
                      <a:pt x="428" y="47"/>
                      <a:pt x="441" y="33"/>
                      <a:pt x="456" y="33"/>
                    </a:cubicBezTo>
                    <a:cubicBezTo>
                      <a:pt x="471" y="33"/>
                      <a:pt x="484" y="47"/>
                      <a:pt x="488" y="61"/>
                    </a:cubicBezTo>
                    <a:cubicBezTo>
                      <a:pt x="481" y="51"/>
                      <a:pt x="470" y="49"/>
                      <a:pt x="456" y="49"/>
                    </a:cubicBezTo>
                    <a:cubicBezTo>
                      <a:pt x="442" y="49"/>
                      <a:pt x="431" y="51"/>
                      <a:pt x="424" y="6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cxnSp>
          <p:nvCxnSpPr>
            <p:cNvPr id="3145731" name="Straight Connector 51"/>
            <p:cNvCxnSpPr/>
            <p:nvPr/>
          </p:nvCxnSpPr>
          <p:spPr>
            <a:xfrm>
              <a:off x="3951880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Straight Connector 52"/>
            <p:cNvCxnSpPr/>
            <p:nvPr/>
          </p:nvCxnSpPr>
          <p:spPr>
            <a:xfrm>
              <a:off x="5951051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38"/>
          <p:cNvGrpSpPr/>
          <p:nvPr/>
        </p:nvGrpSpPr>
        <p:grpSpPr>
          <a:xfrm>
            <a:off x="1058300" y="2163532"/>
            <a:ext cx="2233336" cy="3354175"/>
            <a:chOff x="793725" y="1766113"/>
            <a:chExt cx="1675002" cy="2464438"/>
          </a:xfrm>
        </p:grpSpPr>
        <p:sp>
          <p:nvSpPr>
            <p:cNvPr id="1048713" name="Freeform: Shape 8"/>
            <p:cNvSpPr/>
            <p:nvPr/>
          </p:nvSpPr>
          <p:spPr bwMode="auto">
            <a:xfrm>
              <a:off x="793725" y="1766113"/>
              <a:ext cx="1675002" cy="2464438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192000" tIns="2544000" rIns="192000" bIns="81280" anchor="t" anchorCtr="1" compatLnSpc="1">
              <a:normAutofit/>
            </a:bodyPr>
            <a:lstStyle/>
            <a:p>
              <a:pPr lvl="0" algn="ctr">
                <a:lnSpc>
                  <a:spcPct val="120000"/>
                </a:lnSpc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8714" name="Rectangle 55"/>
            <p:cNvSpPr/>
            <p:nvPr/>
          </p:nvSpPr>
          <p:spPr>
            <a:xfrm>
              <a:off x="1100311" y="2296344"/>
              <a:ext cx="1061829" cy="34624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135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cs typeface="+mn-ea"/>
                  <a:sym typeface="+mn-lt"/>
                </a:rPr>
                <a:t>项目完成</a:t>
              </a:r>
              <a:endParaRPr lang="zh-CN" altLang="en-US"/>
            </a:p>
          </p:txBody>
        </p:sp>
      </p:grpSp>
      <p:grpSp>
        <p:nvGrpSpPr>
          <p:cNvPr id="90" name="组合 39"/>
          <p:cNvGrpSpPr/>
          <p:nvPr/>
        </p:nvGrpSpPr>
        <p:grpSpPr>
          <a:xfrm>
            <a:off x="3625433" y="2107215"/>
            <a:ext cx="2233333" cy="3410503"/>
            <a:chOff x="2719075" y="1766112"/>
            <a:chExt cx="1675000" cy="2557877"/>
          </a:xfrm>
        </p:grpSpPr>
        <p:sp>
          <p:nvSpPr>
            <p:cNvPr id="1048715" name="Freeform: Shape 12"/>
            <p:cNvSpPr/>
            <p:nvPr/>
          </p:nvSpPr>
          <p:spPr bwMode="auto">
            <a:xfrm>
              <a:off x="2719075" y="1766112"/>
              <a:ext cx="1675000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192000" tIns="2544000" rIns="192000" bIns="81280" anchor="t" anchorCtr="1" compatLnSpc="1">
              <a:normAutofit/>
            </a:bodyPr>
            <a:lstStyle/>
            <a:p>
              <a:pPr lvl="0" algn="ctr">
                <a:lnSpc>
                  <a:spcPct val="120000"/>
                </a:lnSpc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8716" name="Rectangle 58"/>
            <p:cNvSpPr/>
            <p:nvPr/>
          </p:nvSpPr>
          <p:spPr>
            <a:xfrm>
              <a:off x="3020626" y="2296344"/>
              <a:ext cx="1061829" cy="34624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135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cs typeface="+mn-ea"/>
                  <a:sym typeface="+mn-lt"/>
                </a:rPr>
                <a:t>项目管理</a:t>
              </a:r>
              <a:endParaRPr lang="zh-CN" altLang="en-US"/>
            </a:p>
          </p:txBody>
        </p:sp>
      </p:grpSp>
      <p:grpSp>
        <p:nvGrpSpPr>
          <p:cNvPr id="91" name="组合 40"/>
          <p:cNvGrpSpPr/>
          <p:nvPr/>
        </p:nvGrpSpPr>
        <p:grpSpPr>
          <a:xfrm>
            <a:off x="6252650" y="2155170"/>
            <a:ext cx="2233335" cy="3410503"/>
            <a:chOff x="4695410" y="1766112"/>
            <a:chExt cx="1675001" cy="2557877"/>
          </a:xfrm>
        </p:grpSpPr>
        <p:sp>
          <p:nvSpPr>
            <p:cNvPr id="1048717" name="Freeform: Shape 16"/>
            <p:cNvSpPr/>
            <p:nvPr/>
          </p:nvSpPr>
          <p:spPr bwMode="auto">
            <a:xfrm>
              <a:off x="4695410" y="1766112"/>
              <a:ext cx="1675001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192000" tIns="2544000" rIns="192000" bIns="81280" anchor="t" anchorCtr="1" compatLnSpc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endPara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8718" name="Rectangle 59"/>
            <p:cNvSpPr/>
            <p:nvPr/>
          </p:nvSpPr>
          <p:spPr>
            <a:xfrm>
              <a:off x="4996073" y="2296344"/>
              <a:ext cx="1061829" cy="34624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135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cs typeface="+mn-ea"/>
                  <a:sym typeface="+mn-lt"/>
                </a:rPr>
                <a:t>项目总结</a:t>
              </a:r>
              <a:endParaRPr lang="zh-CN" altLang="en-US"/>
            </a:p>
          </p:txBody>
        </p:sp>
      </p:grpSp>
      <p:grpSp>
        <p:nvGrpSpPr>
          <p:cNvPr id="92" name="组合 41"/>
          <p:cNvGrpSpPr/>
          <p:nvPr/>
        </p:nvGrpSpPr>
        <p:grpSpPr>
          <a:xfrm>
            <a:off x="8901592" y="2163533"/>
            <a:ext cx="2233335" cy="3410503"/>
            <a:chOff x="6676194" y="1766112"/>
            <a:chExt cx="1675001" cy="2557877"/>
          </a:xfrm>
        </p:grpSpPr>
        <p:sp>
          <p:nvSpPr>
            <p:cNvPr id="1048719" name="Freeform: Shape 20"/>
            <p:cNvSpPr/>
            <p:nvPr/>
          </p:nvSpPr>
          <p:spPr bwMode="auto">
            <a:xfrm>
              <a:off x="6676194" y="1766112"/>
              <a:ext cx="1675001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192000" tIns="2544000" rIns="192000" bIns="81280" anchor="t" anchorCtr="1" compatLnSpc="1">
              <a:normAutofit/>
            </a:bodyPr>
            <a:lstStyle/>
            <a:p>
              <a:pPr lvl="0" algn="ctr">
                <a:lnSpc>
                  <a:spcPct val="120000"/>
                </a:lnSpc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8720" name="Rectangle 60"/>
            <p:cNvSpPr/>
            <p:nvPr/>
          </p:nvSpPr>
          <p:spPr>
            <a:xfrm>
              <a:off x="6998576" y="2296344"/>
              <a:ext cx="1061829" cy="34624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135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cs typeface="+mn-ea"/>
                  <a:sym typeface="+mn-lt"/>
                </a:rPr>
                <a:t>项目展示</a:t>
              </a:r>
              <a:endParaRPr lang="zh-CN" altLang="en-US"/>
            </a:p>
          </p:txBody>
        </p:sp>
      </p:grpSp>
      <p:sp>
        <p:nvSpPr>
          <p:cNvPr id="1048722" name="矩形 44"/>
          <p:cNvSpPr/>
          <p:nvPr/>
        </p:nvSpPr>
        <p:spPr>
          <a:xfrm>
            <a:off x="2288853" y="1159416"/>
            <a:ext cx="761429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Loem ipsum dolor sameman tanam casectetur adipiscing elit tamam dalam qoue sampe. dolor sameman tanam casectetur adipiscing elit tamam dalam qoue sampe. </a:t>
            </a:r>
          </a:p>
          <a:p>
            <a:pPr algn="ctr"/>
            <a:endParaRPr lang="zh-CN" altLang="en-US" sz="1100" dirty="0">
              <a:solidFill>
                <a:schemeClr val="bg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0"/>
          <p:cNvSpPr txBox="1"/>
          <p:nvPr/>
        </p:nvSpPr>
        <p:spPr>
          <a:xfrm>
            <a:off x="6734810" y="4092575"/>
            <a:ext cx="10795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cs typeface="+mn-ea"/>
                <a:sym typeface="+mn-lt"/>
              </a:rPr>
              <a:t>03</a:t>
            </a:r>
            <a:endParaRPr lang="zh-CN" altLang="en-US" sz="6600"/>
          </a:p>
        </p:txBody>
      </p:sp>
      <p:sp>
        <p:nvSpPr>
          <p:cNvPr id="2" name="文本框 1"/>
          <p:cNvSpPr txBox="1"/>
          <p:nvPr/>
        </p:nvSpPr>
        <p:spPr>
          <a:xfrm>
            <a:off x="9499600" y="4092575"/>
            <a:ext cx="10795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cs typeface="+mn-ea"/>
                <a:sym typeface="+mn-lt"/>
              </a:rPr>
              <a:t>04</a:t>
            </a:r>
            <a:endParaRPr lang="zh-CN" altLang="en-US" sz="6600"/>
          </a:p>
        </p:txBody>
      </p:sp>
      <p:sp>
        <p:nvSpPr>
          <p:cNvPr id="3" name="文本框 2"/>
          <p:cNvSpPr txBox="1"/>
          <p:nvPr/>
        </p:nvSpPr>
        <p:spPr>
          <a:xfrm>
            <a:off x="4302760" y="4092575"/>
            <a:ext cx="10795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cs typeface="+mn-ea"/>
                <a:sym typeface="+mn-lt"/>
              </a:rPr>
              <a:t>02</a:t>
            </a:r>
            <a:endParaRPr lang="zh-CN" altLang="en-US" sz="6600"/>
          </a:p>
        </p:txBody>
      </p:sp>
      <p:sp>
        <p:nvSpPr>
          <p:cNvPr id="4" name="文本框 3"/>
          <p:cNvSpPr txBox="1"/>
          <p:nvPr/>
        </p:nvSpPr>
        <p:spPr>
          <a:xfrm>
            <a:off x="1524000" y="4092575"/>
            <a:ext cx="10795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cs typeface="+mn-ea"/>
                <a:sym typeface="+mn-lt"/>
              </a:rPr>
              <a:t>01</a:t>
            </a:r>
            <a:endParaRPr lang="zh-CN" altLang="en-US" sz="6600"/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1" name="矩形 1"/>
          <p:cNvSpPr/>
          <p:nvPr/>
        </p:nvSpPr>
        <p:spPr>
          <a:xfrm>
            <a:off x="1753870" y="1066800"/>
            <a:ext cx="8496300" cy="4723765"/>
          </a:xfrm>
          <a:prstGeom prst="rect">
            <a:avLst/>
          </a:prstGeom>
          <a:noFill/>
          <a:ln w="228600" cap="rnd" cmpd="tri">
            <a:gradFill>
              <a:gsLst>
                <a:gs pos="0">
                  <a:srgbClr val="37C185"/>
                </a:gs>
                <a:gs pos="100000">
                  <a:srgbClr val="48A1C7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863" name="矩形 2"/>
          <p:cNvSpPr/>
          <p:nvPr/>
        </p:nvSpPr>
        <p:spPr>
          <a:xfrm>
            <a:off x="2155190" y="1313815"/>
            <a:ext cx="2732405" cy="7683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50" normalizeH="0" baseline="0" noProof="0" dirty="0">
                <a:ln w="9525" cmpd="sng">
                  <a:noFill/>
                  <a:prstDash val="solid"/>
                </a:ln>
                <a:solidFill>
                  <a:srgbClr val="38C188"/>
                </a:solidFill>
                <a:effectLst/>
                <a:cs typeface="+mn-ea"/>
                <a:sym typeface="+mn-lt"/>
              </a:rPr>
              <a:t>项目完成</a:t>
            </a:r>
            <a:endParaRPr kumimoji="0" lang="zh-CN" altLang="en-US" sz="4400" b="1" i="0" u="none" strike="noStrike" kern="1200" cap="none" spc="50" normalizeH="0" baseline="0" noProof="0" dirty="0">
              <a:ln w="9525" cmpd="sng">
                <a:noFill/>
                <a:prstDash val="solid"/>
              </a:ln>
              <a:solidFill>
                <a:srgbClr val="38C18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865" name="矩形 3"/>
          <p:cNvSpPr/>
          <p:nvPr/>
        </p:nvSpPr>
        <p:spPr>
          <a:xfrm>
            <a:off x="3038765" y="2650837"/>
            <a:ext cx="1727200" cy="489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功能需求</a:t>
            </a:r>
          </a:p>
        </p:txBody>
      </p:sp>
      <p:sp>
        <p:nvSpPr>
          <p:cNvPr id="1048867" name="矩形 4"/>
          <p:cNvSpPr/>
          <p:nvPr/>
        </p:nvSpPr>
        <p:spPr>
          <a:xfrm>
            <a:off x="3038765" y="3429000"/>
            <a:ext cx="1727200" cy="489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性能需求</a:t>
            </a:r>
          </a:p>
        </p:txBody>
      </p:sp>
      <p:sp>
        <p:nvSpPr>
          <p:cNvPr id="1048869" name="矩形 5"/>
          <p:cNvSpPr/>
          <p:nvPr/>
        </p:nvSpPr>
        <p:spPr>
          <a:xfrm>
            <a:off x="3038765" y="4207163"/>
            <a:ext cx="1727200" cy="489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设计约束</a:t>
            </a:r>
          </a:p>
        </p:txBody>
      </p:sp>
      <p:pic>
        <p:nvPicPr>
          <p:cNvPr id="2097152" name="图片 1"/>
          <p:cNvPicPr>
            <a:picLocks noChangeAspect="1"/>
          </p:cNvPicPr>
          <p:nvPr/>
        </p:nvPicPr>
        <p:blipFill rotWithShape="1">
          <a:blip r:embed="rId3" cstate="print"/>
          <a:srcRect r="11767"/>
          <a:stretch>
            <a:fillRect/>
          </a:stretch>
        </p:blipFill>
        <p:spPr>
          <a:xfrm>
            <a:off x="877570" y="788035"/>
            <a:ext cx="5133340" cy="5034915"/>
          </a:xfrm>
          <a:prstGeom prst="rect">
            <a:avLst/>
          </a:prstGeom>
        </p:spPr>
      </p:pic>
      <p:grpSp>
        <p:nvGrpSpPr>
          <p:cNvPr id="42" name="组合 3"/>
          <p:cNvGrpSpPr/>
          <p:nvPr/>
        </p:nvGrpSpPr>
        <p:grpSpPr>
          <a:xfrm>
            <a:off x="788614" y="2191748"/>
            <a:ext cx="5311067" cy="1439749"/>
            <a:chOff x="786978" y="2524413"/>
            <a:chExt cx="5312706" cy="1440000"/>
          </a:xfrm>
        </p:grpSpPr>
        <p:sp>
          <p:nvSpPr>
            <p:cNvPr id="1048601" name="矩形 42"/>
            <p:cNvSpPr/>
            <p:nvPr/>
          </p:nvSpPr>
          <p:spPr>
            <a:xfrm>
              <a:off x="786978" y="2524413"/>
              <a:ext cx="5312706" cy="1440000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8602" name="矩形 43"/>
            <p:cNvSpPr/>
            <p:nvPr/>
          </p:nvSpPr>
          <p:spPr>
            <a:xfrm>
              <a:off x="1145355" y="2853638"/>
              <a:ext cx="4595878" cy="953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cs typeface="+mn-ea"/>
                  <a:sym typeface="+mn-lt"/>
                </a:rPr>
                <a:t>软件完成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48639" name="矩形 3"/>
          <p:cNvSpPr/>
          <p:nvPr/>
        </p:nvSpPr>
        <p:spPr>
          <a:xfrm>
            <a:off x="7056755" y="1701800"/>
            <a:ext cx="2613660" cy="949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功能需求</a:t>
            </a:r>
          </a:p>
        </p:txBody>
      </p:sp>
      <p:sp>
        <p:nvSpPr>
          <p:cNvPr id="10" name="矩形 3"/>
          <p:cNvSpPr/>
          <p:nvPr/>
        </p:nvSpPr>
        <p:spPr>
          <a:xfrm>
            <a:off x="7056755" y="4206875"/>
            <a:ext cx="2613660" cy="949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Beta</a:t>
            </a:r>
            <a:r>
              <a:rPr lang="zh-CN" altLang="en-US" sz="3200" dirty="0"/>
              <a:t>冲刺</a:t>
            </a:r>
          </a:p>
        </p:txBody>
      </p:sp>
      <p:sp>
        <p:nvSpPr>
          <p:cNvPr id="11" name="矩形 3"/>
          <p:cNvSpPr/>
          <p:nvPr/>
        </p:nvSpPr>
        <p:spPr>
          <a:xfrm>
            <a:off x="6844030" y="2969260"/>
            <a:ext cx="2826385" cy="949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Alpha</a:t>
            </a:r>
            <a:r>
              <a:rPr lang="zh-CN" altLang="en-US" sz="3200" dirty="0"/>
              <a:t>版本问题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7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矩形 1"/>
          <p:cNvSpPr/>
          <p:nvPr/>
        </p:nvSpPr>
        <p:spPr>
          <a:xfrm>
            <a:off x="1951703" y="1364226"/>
            <a:ext cx="8288594" cy="3974690"/>
          </a:xfrm>
          <a:prstGeom prst="rect">
            <a:avLst/>
          </a:prstGeom>
          <a:noFill/>
          <a:ln w="228600" cap="rnd" cmpd="tri">
            <a:gradFill>
              <a:gsLst>
                <a:gs pos="0">
                  <a:srgbClr val="37C185"/>
                </a:gs>
                <a:gs pos="100000">
                  <a:srgbClr val="48A1C7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597" name="矩形 2"/>
          <p:cNvSpPr/>
          <p:nvPr/>
        </p:nvSpPr>
        <p:spPr>
          <a:xfrm>
            <a:off x="2290961" y="1685677"/>
            <a:ext cx="3141345" cy="82994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1" i="0" u="none" strike="noStrike" kern="1200" cap="none" spc="50" normalizeH="0" baseline="0" noProof="0" dirty="0">
                <a:ln w="9525" cmpd="sng">
                  <a:noFill/>
                  <a:prstDash val="solid"/>
                </a:ln>
                <a:solidFill>
                  <a:srgbClr val="38C188"/>
                </a:solidFill>
                <a:effectLst/>
                <a:cs typeface="+mn-ea"/>
                <a:sym typeface="+mn-lt"/>
              </a:rPr>
              <a:t>1.</a:t>
            </a:r>
            <a:r>
              <a:rPr kumimoji="0" lang="zh-CN" altLang="en-US" sz="4800" b="1" i="0" u="none" strike="noStrike" kern="1200" cap="none" spc="50" normalizeH="0" baseline="0" noProof="0" dirty="0">
                <a:ln w="9525" cmpd="sng">
                  <a:noFill/>
                  <a:prstDash val="solid"/>
                </a:ln>
                <a:solidFill>
                  <a:srgbClr val="38C188"/>
                </a:solidFill>
                <a:effectLst/>
                <a:cs typeface="+mn-ea"/>
                <a:sym typeface="+mn-lt"/>
              </a:rPr>
              <a:t>功能需求</a:t>
            </a:r>
          </a:p>
        </p:txBody>
      </p:sp>
      <p:sp>
        <p:nvSpPr>
          <p:cNvPr id="1048598" name="文本框 10"/>
          <p:cNvSpPr txBox="1"/>
          <p:nvPr/>
        </p:nvSpPr>
        <p:spPr>
          <a:xfrm>
            <a:off x="2692593" y="2653376"/>
            <a:ext cx="7136296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</a:t>
            </a:r>
          </a:p>
          <a:p>
            <a:r>
              <a:rPr lang="en-US" altLang="zh-CN"/>
              <a:t>       </a:t>
            </a:r>
            <a:r>
              <a:rPr lang="zh-CN" altLang="zh-CN" sz="2800"/>
              <a:t>倾听，设计的目标在于，让用户通过使用软件倾听已经导入的音乐，达</a:t>
            </a:r>
            <a:r>
              <a:rPr lang="zh-CN" altLang="zh-CN" sz="2800">
                <a:sym typeface="+mn-ea"/>
              </a:rPr>
              <a:t>专注学习、休息放松、调整呼吸等目的</a:t>
            </a:r>
            <a:r>
              <a:rPr lang="zh-CN" altLang="zh-CN" sz="3200">
                <a:sym typeface="+mn-ea"/>
              </a:rPr>
              <a:t>。</a:t>
            </a:r>
          </a:p>
          <a:p>
            <a:endParaRPr lang="zh-CN" altLang="en-US" sz="320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文本框 34"/>
          <p:cNvSpPr txBox="1"/>
          <p:nvPr/>
        </p:nvSpPr>
        <p:spPr>
          <a:xfrm>
            <a:off x="3302003" y="4205239"/>
            <a:ext cx="5587994" cy="5486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7C185"/>
                </a:solidFill>
                <a:effectLst/>
                <a:uLnTx/>
                <a:uFillTx/>
                <a:cs typeface="+mn-ea"/>
                <a:sym typeface="+mn-lt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1048724" name="矩形 1"/>
          <p:cNvSpPr/>
          <p:nvPr/>
        </p:nvSpPr>
        <p:spPr>
          <a:xfrm>
            <a:off x="1951703" y="1364226"/>
            <a:ext cx="8288594" cy="3974690"/>
          </a:xfrm>
          <a:prstGeom prst="rect">
            <a:avLst/>
          </a:prstGeom>
          <a:noFill/>
          <a:ln w="228600" cap="rnd" cmpd="tri">
            <a:gradFill>
              <a:gsLst>
                <a:gs pos="0">
                  <a:srgbClr val="37C185"/>
                </a:gs>
                <a:gs pos="100000">
                  <a:srgbClr val="48A1C7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725" name="矩形 2"/>
          <p:cNvSpPr/>
          <p:nvPr/>
        </p:nvSpPr>
        <p:spPr>
          <a:xfrm>
            <a:off x="3030919" y="1739292"/>
            <a:ext cx="2919730" cy="70675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kern="1200" cap="none" spc="50" normalizeH="0" baseline="0" noProof="0" dirty="0">
                <a:ln w="9525" cmpd="sng">
                  <a:noFill/>
                  <a:prstDash val="solid"/>
                </a:ln>
                <a:solidFill>
                  <a:srgbClr val="38C188"/>
                </a:solidFill>
                <a:effectLst/>
                <a:uLnTx/>
                <a:uFillTx/>
                <a:cs typeface="+mn-ea"/>
                <a:sym typeface="+mn-lt"/>
              </a:rPr>
              <a:t>1.1</a:t>
            </a:r>
            <a:r>
              <a:rPr kumimoji="0" lang="zh-CN" altLang="en-US" sz="4000" b="1" i="0" u="none" strike="noStrike" kern="1200" cap="none" spc="50" normalizeH="0" baseline="0" noProof="0" dirty="0">
                <a:ln w="9525" cmpd="sng">
                  <a:noFill/>
                  <a:prstDash val="solid"/>
                </a:ln>
                <a:solidFill>
                  <a:srgbClr val="38C188"/>
                </a:solidFill>
                <a:effectLst/>
                <a:uLnTx/>
                <a:uFillTx/>
                <a:cs typeface="+mn-ea"/>
                <a:sym typeface="+mn-lt"/>
              </a:rPr>
              <a:t>专注学习</a:t>
            </a:r>
          </a:p>
        </p:txBody>
      </p:sp>
      <p:sp>
        <p:nvSpPr>
          <p:cNvPr id="2" name="文本框 0"/>
          <p:cNvSpPr txBox="1"/>
          <p:nvPr/>
        </p:nvSpPr>
        <p:spPr>
          <a:xfrm>
            <a:off x="3030855" y="2751455"/>
            <a:ext cx="5652135" cy="14763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      </a:t>
            </a:r>
            <a:r>
              <a:rPr lang="zh-CN" altLang="zh-CN">
                <a:sym typeface="+mn-ea"/>
              </a:rPr>
              <a:t>第一：想要使用软件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用户直接点击学习按钮进入页面，里面包含已经设置选好的音乐用户不需要再选择音乐，只用根据情况选择学习时间，等时间为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时，音乐停止播放。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文本框 34"/>
          <p:cNvSpPr txBox="1"/>
          <p:nvPr/>
        </p:nvSpPr>
        <p:spPr>
          <a:xfrm>
            <a:off x="3302003" y="4205239"/>
            <a:ext cx="5587994" cy="5486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7C185"/>
                </a:solidFill>
                <a:effectLst/>
                <a:uLnTx/>
                <a:uFillTx/>
                <a:cs typeface="+mn-ea"/>
                <a:sym typeface="+mn-lt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1048724" name="矩形 1"/>
          <p:cNvSpPr/>
          <p:nvPr/>
        </p:nvSpPr>
        <p:spPr>
          <a:xfrm>
            <a:off x="1951703" y="1364226"/>
            <a:ext cx="8288594" cy="3974690"/>
          </a:xfrm>
          <a:prstGeom prst="rect">
            <a:avLst/>
          </a:prstGeom>
          <a:noFill/>
          <a:ln w="228600" cap="rnd" cmpd="tri">
            <a:gradFill>
              <a:gsLst>
                <a:gs pos="0">
                  <a:srgbClr val="37C185"/>
                </a:gs>
                <a:gs pos="100000">
                  <a:srgbClr val="48A1C7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725" name="矩形 2"/>
          <p:cNvSpPr/>
          <p:nvPr/>
        </p:nvSpPr>
        <p:spPr>
          <a:xfrm>
            <a:off x="3076639" y="1785012"/>
            <a:ext cx="2919730" cy="70675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kern="1200" cap="none" spc="50" normalizeH="0" baseline="0" noProof="0" dirty="0">
                <a:ln w="9525" cmpd="sng">
                  <a:noFill/>
                  <a:prstDash val="solid"/>
                </a:ln>
                <a:solidFill>
                  <a:srgbClr val="38C188"/>
                </a:solidFill>
                <a:effectLst/>
                <a:uLnTx/>
                <a:uFillTx/>
                <a:cs typeface="+mn-ea"/>
                <a:sym typeface="+mn-lt"/>
              </a:rPr>
              <a:t>1.2</a:t>
            </a:r>
            <a:r>
              <a:rPr kumimoji="0" lang="zh-CN" altLang="en-US" sz="4000" b="1" i="0" u="none" strike="noStrike" kern="1200" cap="none" spc="50" normalizeH="0" baseline="0" noProof="0" dirty="0">
                <a:ln w="9525" cmpd="sng">
                  <a:noFill/>
                  <a:prstDash val="solid"/>
                </a:ln>
                <a:solidFill>
                  <a:srgbClr val="38C188"/>
                </a:solidFill>
                <a:effectLst/>
                <a:uLnTx/>
                <a:uFillTx/>
                <a:cs typeface="+mn-ea"/>
                <a:sym typeface="+mn-lt"/>
              </a:rPr>
              <a:t>放松休息</a:t>
            </a:r>
          </a:p>
        </p:txBody>
      </p:sp>
      <p:sp>
        <p:nvSpPr>
          <p:cNvPr id="2" name="文本框 0"/>
          <p:cNvSpPr txBox="1"/>
          <p:nvPr/>
        </p:nvSpPr>
        <p:spPr>
          <a:xfrm>
            <a:off x="3076575" y="2671445"/>
            <a:ext cx="5621655" cy="9220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   </a:t>
            </a:r>
            <a:r>
              <a:rPr lang="zh-CN" altLang="zh-CN">
                <a:sym typeface="+mn-ea"/>
              </a:rPr>
              <a:t>第二：用户在工作繁忙，头脑紧绷想要放松舒缓压力的时候，点击放松所对应的按钮进入放松界面，就能听到相关的轻音乐和各种来自自然的声音。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文本框 34"/>
          <p:cNvSpPr txBox="1"/>
          <p:nvPr/>
        </p:nvSpPr>
        <p:spPr>
          <a:xfrm>
            <a:off x="3302003" y="4205239"/>
            <a:ext cx="5587994" cy="5486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7C185"/>
                </a:solidFill>
                <a:effectLst/>
                <a:uLnTx/>
                <a:uFillTx/>
                <a:cs typeface="+mn-ea"/>
                <a:sym typeface="+mn-lt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1048724" name="矩形 1"/>
          <p:cNvSpPr/>
          <p:nvPr/>
        </p:nvSpPr>
        <p:spPr>
          <a:xfrm>
            <a:off x="1951703" y="1364226"/>
            <a:ext cx="8288594" cy="3974690"/>
          </a:xfrm>
          <a:prstGeom prst="rect">
            <a:avLst/>
          </a:prstGeom>
          <a:noFill/>
          <a:ln w="228600" cap="rnd" cmpd="tri">
            <a:gradFill>
              <a:gsLst>
                <a:gs pos="0">
                  <a:srgbClr val="37C185"/>
                </a:gs>
                <a:gs pos="100000">
                  <a:srgbClr val="48A1C7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0"/>
          <p:cNvSpPr txBox="1"/>
          <p:nvPr/>
        </p:nvSpPr>
        <p:spPr>
          <a:xfrm>
            <a:off x="3302635" y="2686685"/>
            <a:ext cx="5587365" cy="11988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      </a:t>
            </a:r>
            <a:r>
              <a:rPr lang="zh-CN" altLang="zh-CN">
                <a:sym typeface="+mn-ea"/>
              </a:rPr>
              <a:t>第三：随着生活学习压力越来越大，很多人的睡眠质量都不高，</a:t>
            </a:r>
            <a:r>
              <a:rPr lang="en-US" altLang="zh-CN">
                <a:sym typeface="+mn-ea"/>
              </a:rPr>
              <a:t>”</a:t>
            </a:r>
            <a:r>
              <a:rPr lang="zh-CN" altLang="zh-CN">
                <a:sym typeface="+mn-ea"/>
              </a:rPr>
              <a:t>倾听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选取了一系列能来自大自然的调整呼吸的冥想音乐，用户点击睡觉聆听音乐，调整倒计时来停止音乐。</a:t>
            </a:r>
            <a:endParaRPr lang="zh-CN" altLang="en-US"/>
          </a:p>
        </p:txBody>
      </p:sp>
      <p:sp>
        <p:nvSpPr>
          <p:cNvPr id="2" name="矩形 2"/>
          <p:cNvSpPr/>
          <p:nvPr/>
        </p:nvSpPr>
        <p:spPr>
          <a:xfrm>
            <a:off x="3206814" y="1678332"/>
            <a:ext cx="2919730" cy="70675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kern="1200" cap="none" spc="50" normalizeH="0" baseline="0" noProof="0" dirty="0">
                <a:ln w="9525" cmpd="sng">
                  <a:noFill/>
                  <a:prstDash val="solid"/>
                </a:ln>
                <a:solidFill>
                  <a:srgbClr val="38C188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en-US" sz="4000" b="1" i="0" u="none" strike="noStrike" kern="1200" cap="none" spc="50" normalizeH="0" baseline="0" noProof="0" dirty="0">
                <a:ln w="9525" cmpd="sng">
                  <a:noFill/>
                  <a:prstDash val="solid"/>
                </a:ln>
                <a:solidFill>
                  <a:srgbClr val="38C188"/>
                </a:solidFill>
                <a:effectLst/>
                <a:uLnTx/>
                <a:uFillTx/>
                <a:cs typeface="+mn-ea"/>
                <a:sym typeface="+mn-lt"/>
              </a:rPr>
              <a:t>睡眠状态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矩形 1"/>
          <p:cNvSpPr/>
          <p:nvPr/>
        </p:nvSpPr>
        <p:spPr>
          <a:xfrm>
            <a:off x="1951068" y="1441696"/>
            <a:ext cx="8288594" cy="3974690"/>
          </a:xfrm>
          <a:prstGeom prst="rect">
            <a:avLst/>
          </a:prstGeom>
          <a:noFill/>
          <a:ln w="228600" cap="rnd" cmpd="tri">
            <a:gradFill>
              <a:gsLst>
                <a:gs pos="0">
                  <a:srgbClr val="37C185"/>
                </a:gs>
                <a:gs pos="100000">
                  <a:srgbClr val="48A1C7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638" name="矩形 2"/>
          <p:cNvSpPr/>
          <p:nvPr/>
        </p:nvSpPr>
        <p:spPr>
          <a:xfrm>
            <a:off x="2310856" y="1695244"/>
            <a:ext cx="4016375" cy="64516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 b="1" spc="50" noProof="0" dirty="0">
                <a:ln w="9525" cmpd="sng">
                  <a:noFill/>
                  <a:prstDash val="solid"/>
                </a:ln>
                <a:solidFill>
                  <a:srgbClr val="38C188"/>
                </a:solidFill>
                <a:effectLst/>
                <a:cs typeface="+mn-ea"/>
                <a:sym typeface="+mn-lt"/>
              </a:rPr>
              <a:t>2.Alpha</a:t>
            </a:r>
            <a:r>
              <a:rPr lang="zh-CN" altLang="en-US" sz="3600" b="1" spc="50" noProof="0" dirty="0">
                <a:ln w="9525" cmpd="sng">
                  <a:noFill/>
                  <a:prstDash val="solid"/>
                </a:ln>
                <a:solidFill>
                  <a:srgbClr val="38C188"/>
                </a:solidFill>
                <a:effectLst/>
                <a:cs typeface="+mn-ea"/>
                <a:sym typeface="+mn-lt"/>
              </a:rPr>
              <a:t>版本的问题</a:t>
            </a:r>
            <a:endParaRPr kumimoji="0" lang="zh-CN" altLang="en-US" sz="3600" b="1" i="0" u="none" strike="noStrike" kern="1200" cap="none" spc="50" normalizeH="0" baseline="0" noProof="0" dirty="0">
              <a:ln w="9525" cmpd="sng">
                <a:noFill/>
                <a:prstDash val="solid"/>
              </a:ln>
              <a:solidFill>
                <a:srgbClr val="38C18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640" name="矩形 4"/>
          <p:cNvSpPr/>
          <p:nvPr/>
        </p:nvSpPr>
        <p:spPr>
          <a:xfrm>
            <a:off x="2600960" y="2340610"/>
            <a:ext cx="6461760" cy="2493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400" dirty="0"/>
              <a:t> </a:t>
            </a:r>
            <a:r>
              <a:rPr lang="zh-CN" altLang="en-US" sz="2400" dirty="0"/>
              <a:t>功能方面：软件功能简单       不能切换到下一首歌         按钮不能正常使用        界面简陋</a:t>
            </a:r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>
                <a:sym typeface="+mn-ea"/>
              </a:rPr>
              <a:t>  性能方面：软件会闪退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矩形 1"/>
          <p:cNvSpPr/>
          <p:nvPr/>
        </p:nvSpPr>
        <p:spPr>
          <a:xfrm>
            <a:off x="1951703" y="1364226"/>
            <a:ext cx="8288594" cy="3974690"/>
          </a:xfrm>
          <a:prstGeom prst="rect">
            <a:avLst/>
          </a:prstGeom>
          <a:noFill/>
          <a:ln w="228600" cap="rnd" cmpd="tri">
            <a:gradFill>
              <a:gsLst>
                <a:gs pos="0">
                  <a:srgbClr val="37C185"/>
                </a:gs>
                <a:gs pos="100000">
                  <a:srgbClr val="48A1C7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595" name="矩形 2"/>
          <p:cNvSpPr/>
          <p:nvPr/>
        </p:nvSpPr>
        <p:spPr>
          <a:xfrm>
            <a:off x="2378799" y="1710484"/>
            <a:ext cx="3298825" cy="64516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50" normalizeH="0" baseline="0" noProof="0" dirty="0">
                <a:ln w="9525" cmpd="sng">
                  <a:noFill/>
                  <a:prstDash val="solid"/>
                </a:ln>
                <a:solidFill>
                  <a:srgbClr val="38C188"/>
                </a:solidFill>
                <a:effectLst/>
                <a:uLnTx/>
                <a:uFillTx/>
                <a:cs typeface="+mn-ea"/>
                <a:sym typeface="+mn-lt"/>
              </a:rPr>
              <a:t>3.Beta</a:t>
            </a:r>
            <a:r>
              <a:rPr kumimoji="0" lang="zh-CN" altLang="en-US" sz="3600" b="1" i="0" u="none" strike="noStrike" kern="1200" cap="none" spc="50" normalizeH="0" baseline="0" noProof="0" dirty="0">
                <a:ln w="9525" cmpd="sng">
                  <a:noFill/>
                  <a:prstDash val="solid"/>
                </a:ln>
                <a:solidFill>
                  <a:srgbClr val="38C188"/>
                </a:solidFill>
                <a:effectLst/>
                <a:uLnTx/>
                <a:uFillTx/>
                <a:cs typeface="+mn-ea"/>
                <a:sym typeface="+mn-lt"/>
              </a:rPr>
              <a:t>冲刺阶段</a:t>
            </a:r>
          </a:p>
        </p:txBody>
      </p:sp>
      <p:graphicFrame>
        <p:nvGraphicFramePr>
          <p:cNvPr id="4194304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408024"/>
              </p:ext>
            </p:extLst>
          </p:nvPr>
        </p:nvGraphicFramePr>
        <p:xfrm>
          <a:off x="3664183" y="2521527"/>
          <a:ext cx="5109131" cy="2438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2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6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469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200" b="1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200" b="1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日期</a:t>
                      </a:r>
                      <a:endParaRPr lang="zh-CN" sz="24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200" b="1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200" b="1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冲刺情况</a:t>
                      </a:r>
                      <a:endParaRPr lang="zh-CN" sz="24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99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2000" b="1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2000" b="1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1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6.12</a:t>
                      </a:r>
                      <a:endParaRPr lang="en-US" altLang="zh-CN" sz="20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2000" b="1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2000" b="1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界面美化及素材收集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33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2000" b="1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2000" b="1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1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6.13  </a:t>
                      </a:r>
                      <a:r>
                        <a:rPr lang="en-US" altLang="zh-CN" sz="1200" b="1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800" b="1" kern="10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800" b="1" kern="10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接口重写，素材整合对接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72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2000" b="1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2000" b="1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1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6.14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800" b="1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800" b="1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</a:t>
                      </a: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细节改善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Office 主题​​">
  <a:themeElements>
    <a:clrScheme name="自定义 60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13AE67"/>
      </a:accent1>
      <a:accent2>
        <a:srgbClr val="262626"/>
      </a:accent2>
      <a:accent3>
        <a:srgbClr val="13AE67"/>
      </a:accent3>
      <a:accent4>
        <a:srgbClr val="262626"/>
      </a:accent4>
      <a:accent5>
        <a:srgbClr val="13AE67"/>
      </a:accent5>
      <a:accent6>
        <a:srgbClr val="262626"/>
      </a:accent6>
      <a:hlink>
        <a:srgbClr val="000000"/>
      </a:hlink>
      <a:folHlink>
        <a:srgbClr val="78AF51"/>
      </a:folHlink>
    </a:clrScheme>
    <a:fontScheme name="fawkjqzb">
      <a:majorFont>
        <a:latin typeface="Source Han Sans CN"/>
        <a:ea typeface="Source Han Sans CN"/>
        <a:cs typeface=""/>
      </a:majorFont>
      <a:minorFont>
        <a:latin typeface="Source Han Sans CN"/>
        <a:ea typeface="Source Han Sans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5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9E95"/>
      </a:accent1>
      <a:accent2>
        <a:srgbClr val="3F3F3F"/>
      </a:accent2>
      <a:accent3>
        <a:srgbClr val="F29E95"/>
      </a:accent3>
      <a:accent4>
        <a:srgbClr val="3F3F3F"/>
      </a:accent4>
      <a:accent5>
        <a:srgbClr val="F29E95"/>
      </a:accent5>
      <a:accent6>
        <a:srgbClr val="3F3F3F"/>
      </a:accent6>
      <a:hlink>
        <a:srgbClr val="0563C1"/>
      </a:hlink>
      <a:folHlink>
        <a:srgbClr val="954F72"/>
      </a:folHlink>
    </a:clrScheme>
    <a:fontScheme name="fawkjqzb">
      <a:majorFont>
        <a:latin typeface="Source Han Sans CN"/>
        <a:ea typeface="Source Han Sans CN"/>
        <a:cs typeface=""/>
      </a:majorFont>
      <a:minorFont>
        <a:latin typeface="Source Han Sans CN"/>
        <a:ea typeface="Source Han Sans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700</Words>
  <Application>Microsoft Office PowerPoint</Application>
  <PresentationFormat>宽屏</PresentationFormat>
  <Paragraphs>102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Adobe 黑体 Std R</vt:lpstr>
      <vt:lpstr>Source Han Sans CN</vt:lpstr>
      <vt:lpstr>等线</vt:lpstr>
      <vt:lpstr>黑体</vt:lpstr>
      <vt:lpstr>微软雅黑</vt:lpstr>
      <vt:lpstr>Arial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屰 赱</dc:creator>
  <cp:lastModifiedBy>争杰 彭</cp:lastModifiedBy>
  <cp:revision>8</cp:revision>
  <dcterms:created xsi:type="dcterms:W3CDTF">2019-06-15T19:46:00Z</dcterms:created>
  <dcterms:modified xsi:type="dcterms:W3CDTF">2019-06-15T23:19:11Z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  <property fmtid="{D5CDD505-2E9C-101B-9397-08002B2CF9AE}" pid="3" name="KSORubyTemplateID">
    <vt:lpwstr>8</vt:lpwstr>
  </property>
</Properties>
</file>