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56" r:id="rId3"/>
    <p:sldId id="259" r:id="rId4"/>
    <p:sldId id="257" r:id="rId5"/>
    <p:sldId id="1218" r:id="rId6"/>
    <p:sldId id="258" r:id="rId7"/>
    <p:sldId id="995" r:id="rId8"/>
    <p:sldId id="1219" r:id="rId9"/>
    <p:sldId id="1220" r:id="rId10"/>
    <p:sldId id="1222" r:id="rId11"/>
    <p:sldId id="1215" r:id="rId12"/>
    <p:sldId id="1223" r:id="rId13"/>
    <p:sldId id="1224" r:id="rId14"/>
    <p:sldId id="1225" r:id="rId15"/>
    <p:sldId id="1101" r:id="rId16"/>
    <p:sldId id="260" r:id="rId17"/>
    <p:sldId id="1203" r:id="rId18"/>
    <p:sldId id="1213" r:id="rId19"/>
    <p:sldId id="26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C188"/>
    <a:srgbClr val="436BEE"/>
    <a:srgbClr val="3BD8E6"/>
    <a:srgbClr val="46B591"/>
    <a:srgbClr val="48A1C7"/>
    <a:srgbClr val="37C185"/>
    <a:srgbClr val="F29E95"/>
    <a:srgbClr val="EF857E"/>
    <a:srgbClr val="F7C3AB"/>
    <a:srgbClr val="96B7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11" autoAdjust="0"/>
    <p:restoredTop sz="94660"/>
  </p:normalViewPr>
  <p:slideViewPr>
    <p:cSldViewPr snapToGrid="0">
      <p:cViewPr varScale="1">
        <p:scale>
          <a:sx n="83" d="100"/>
          <a:sy n="83" d="100"/>
        </p:scale>
        <p:origin x="413" y="6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CB323F-0B7F-49E9-914B-30E7F970D49B}" type="datetimeFigureOut">
              <a:rPr lang="zh-CN" altLang="en-US" smtClean="0"/>
              <a:t>2019/6/15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B3C8BD-D7B8-4950-883A-058F8946270D}" type="slidenum">
              <a:rPr lang="zh-CN" altLang="en-US" smtClean="0"/>
              <a:t>‹#›</a:t>
            </a:fld>
            <a:endParaRPr lang="zh-CN" altLang="en-US"/>
          </a:p>
        </p:txBody>
      </p:sp>
    </p:spTree>
    <p:extLst>
      <p:ext uri="{BB962C8B-B14F-4D97-AF65-F5344CB8AC3E}">
        <p14:creationId xmlns:p14="http://schemas.microsoft.com/office/powerpoint/2010/main" val="1289667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DB3C8BD-D7B8-4950-883A-058F8946270D}" type="slidenum">
              <a:rPr lang="zh-CN" altLang="en-US" smtClean="0"/>
              <a:t>1</a:t>
            </a:fld>
            <a:endParaRPr lang="zh-CN" altLang="en-US"/>
          </a:p>
        </p:txBody>
      </p:sp>
    </p:spTree>
    <p:extLst>
      <p:ext uri="{BB962C8B-B14F-4D97-AF65-F5344CB8AC3E}">
        <p14:creationId xmlns:p14="http://schemas.microsoft.com/office/powerpoint/2010/main" val="2575298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02020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t>My First Template</a:t>
            </a:r>
          </a:p>
        </p:txBody>
      </p:sp>
    </p:spTree>
    <p:extLst>
      <p:ext uri="{BB962C8B-B14F-4D97-AF65-F5344CB8AC3E}">
        <p14:creationId xmlns:p14="http://schemas.microsoft.com/office/powerpoint/2010/main" val="2894217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DB860D-56C1-4361-9B5F-A1AE2BF324F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84110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DB860D-56C1-4361-9B5F-A1AE2BF324F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29900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DB860D-56C1-4361-9B5F-A1AE2BF324F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15335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DB860D-56C1-4361-9B5F-A1AE2BF324F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64034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18945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12757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1425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57866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EE777-48D8-4250-B175-7B45248680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6238A99-8C48-4E18-874C-036E380807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1578418-6FC2-408D-98B5-0929C0472285}"/>
              </a:ext>
            </a:extLst>
          </p:cNvPr>
          <p:cNvSpPr>
            <a:spLocks noGrp="1"/>
          </p:cNvSpPr>
          <p:nvPr>
            <p:ph type="dt" sz="half" idx="10"/>
          </p:nvPr>
        </p:nvSpPr>
        <p:spPr/>
        <p:txBody>
          <a:bodyPr/>
          <a:lstStyle/>
          <a:p>
            <a:fld id="{0BCF8D6D-C4DF-41F0-9F75-CABA19EF408D}" type="datetimeFigureOut">
              <a:rPr lang="zh-CN" altLang="en-US" smtClean="0"/>
              <a:t>2019/6/15</a:t>
            </a:fld>
            <a:endParaRPr lang="zh-CN" altLang="en-US"/>
          </a:p>
        </p:txBody>
      </p:sp>
      <p:sp>
        <p:nvSpPr>
          <p:cNvPr id="5" name="页脚占位符 4">
            <a:extLst>
              <a:ext uri="{FF2B5EF4-FFF2-40B4-BE49-F238E27FC236}">
                <a16:creationId xmlns:a16="http://schemas.microsoft.com/office/drawing/2014/main" id="{C608237A-7B2D-48AE-801F-8CFBF1DD54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E5AEDE-F8AB-4FB3-BE8A-6A6115950E73}"/>
              </a:ext>
            </a:extLst>
          </p:cNvPr>
          <p:cNvSpPr>
            <a:spLocks noGrp="1"/>
          </p:cNvSpPr>
          <p:nvPr>
            <p:ph type="sldNum" sz="quarter" idx="12"/>
          </p:nvPr>
        </p:nvSpPr>
        <p:spPr/>
        <p:txBody>
          <a:bodyPr/>
          <a:lstStyle/>
          <a:p>
            <a:fld id="{F028623B-93B1-402A-A81A-3953400FA3A5}" type="slidenum">
              <a:rPr lang="zh-CN" altLang="en-US" smtClean="0"/>
              <a:t>‹#›</a:t>
            </a:fld>
            <a:endParaRPr lang="zh-CN" altLang="en-US"/>
          </a:p>
        </p:txBody>
      </p:sp>
    </p:spTree>
    <p:extLst>
      <p:ext uri="{BB962C8B-B14F-4D97-AF65-F5344CB8AC3E}">
        <p14:creationId xmlns:p14="http://schemas.microsoft.com/office/powerpoint/2010/main" val="2670639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98B265-02BE-420F-806D-035BA566D63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71C4E0-9084-4B6A-AC52-5D3750109F7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AA8C4E-9225-4CC4-96DC-91B0BC1107A5}"/>
              </a:ext>
            </a:extLst>
          </p:cNvPr>
          <p:cNvSpPr>
            <a:spLocks noGrp="1"/>
          </p:cNvSpPr>
          <p:nvPr>
            <p:ph type="dt" sz="half" idx="10"/>
          </p:nvPr>
        </p:nvSpPr>
        <p:spPr/>
        <p:txBody>
          <a:bodyPr/>
          <a:lstStyle/>
          <a:p>
            <a:fld id="{0BCF8D6D-C4DF-41F0-9F75-CABA19EF408D}" type="datetimeFigureOut">
              <a:rPr lang="zh-CN" altLang="en-US" smtClean="0"/>
              <a:t>2019/6/15</a:t>
            </a:fld>
            <a:endParaRPr lang="zh-CN" altLang="en-US"/>
          </a:p>
        </p:txBody>
      </p:sp>
      <p:sp>
        <p:nvSpPr>
          <p:cNvPr id="5" name="页脚占位符 4">
            <a:extLst>
              <a:ext uri="{FF2B5EF4-FFF2-40B4-BE49-F238E27FC236}">
                <a16:creationId xmlns:a16="http://schemas.microsoft.com/office/drawing/2014/main" id="{4C8F9204-0A9A-4B75-9F26-F0C6065A38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11577D-064C-47FE-963F-92B95DF4FDEA}"/>
              </a:ext>
            </a:extLst>
          </p:cNvPr>
          <p:cNvSpPr>
            <a:spLocks noGrp="1"/>
          </p:cNvSpPr>
          <p:nvPr>
            <p:ph type="sldNum" sz="quarter" idx="12"/>
          </p:nvPr>
        </p:nvSpPr>
        <p:spPr/>
        <p:txBody>
          <a:bodyPr/>
          <a:lstStyle/>
          <a:p>
            <a:fld id="{F028623B-93B1-402A-A81A-3953400FA3A5}" type="slidenum">
              <a:rPr lang="zh-CN" altLang="en-US" smtClean="0"/>
              <a:t>‹#›</a:t>
            </a:fld>
            <a:endParaRPr lang="zh-CN" altLang="en-US"/>
          </a:p>
        </p:txBody>
      </p:sp>
    </p:spTree>
    <p:extLst>
      <p:ext uri="{BB962C8B-B14F-4D97-AF65-F5344CB8AC3E}">
        <p14:creationId xmlns:p14="http://schemas.microsoft.com/office/powerpoint/2010/main" val="46966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D9D0306-761F-46EC-95D1-DDE6CD23A00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1917C44-F2D4-4A02-BA1D-2B15FBCB770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D90F75-60D6-468B-9AF7-D83D6F694A65}"/>
              </a:ext>
            </a:extLst>
          </p:cNvPr>
          <p:cNvSpPr>
            <a:spLocks noGrp="1"/>
          </p:cNvSpPr>
          <p:nvPr>
            <p:ph type="dt" sz="half" idx="10"/>
          </p:nvPr>
        </p:nvSpPr>
        <p:spPr/>
        <p:txBody>
          <a:bodyPr/>
          <a:lstStyle/>
          <a:p>
            <a:fld id="{0BCF8D6D-C4DF-41F0-9F75-CABA19EF408D}" type="datetimeFigureOut">
              <a:rPr lang="zh-CN" altLang="en-US" smtClean="0"/>
              <a:t>2019/6/15</a:t>
            </a:fld>
            <a:endParaRPr lang="zh-CN" altLang="en-US"/>
          </a:p>
        </p:txBody>
      </p:sp>
      <p:sp>
        <p:nvSpPr>
          <p:cNvPr id="5" name="页脚占位符 4">
            <a:extLst>
              <a:ext uri="{FF2B5EF4-FFF2-40B4-BE49-F238E27FC236}">
                <a16:creationId xmlns:a16="http://schemas.microsoft.com/office/drawing/2014/main" id="{EB5531E7-368A-43BC-AA59-04DC49C041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50B005-F8E7-4E11-B1DC-FA7C8F4136B2}"/>
              </a:ext>
            </a:extLst>
          </p:cNvPr>
          <p:cNvSpPr>
            <a:spLocks noGrp="1"/>
          </p:cNvSpPr>
          <p:nvPr>
            <p:ph type="sldNum" sz="quarter" idx="12"/>
          </p:nvPr>
        </p:nvSpPr>
        <p:spPr/>
        <p:txBody>
          <a:bodyPr/>
          <a:lstStyle/>
          <a:p>
            <a:fld id="{F028623B-93B1-402A-A81A-3953400FA3A5}" type="slidenum">
              <a:rPr lang="zh-CN" altLang="en-US" smtClean="0"/>
              <a:t>‹#›</a:t>
            </a:fld>
            <a:endParaRPr lang="zh-CN" altLang="en-US"/>
          </a:p>
        </p:txBody>
      </p:sp>
    </p:spTree>
    <p:extLst>
      <p:ext uri="{BB962C8B-B14F-4D97-AF65-F5344CB8AC3E}">
        <p14:creationId xmlns:p14="http://schemas.microsoft.com/office/powerpoint/2010/main" val="44094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FC8D04C-C56A-41C6-8671-90C201AD8C0C}"/>
              </a:ext>
            </a:extLst>
          </p:cNvPr>
          <p:cNvSpPr/>
          <p:nvPr userDrawn="1"/>
        </p:nvSpPr>
        <p:spPr>
          <a:xfrm>
            <a:off x="334297" y="393290"/>
            <a:ext cx="11523406" cy="6096000"/>
          </a:xfrm>
          <a:prstGeom prst="rect">
            <a:avLst/>
          </a:prstGeom>
          <a:solidFill>
            <a:schemeClr val="bg1"/>
          </a:solidFill>
          <a:ln w="228600" cap="rnd" cmpd="dbl">
            <a:gradFill>
              <a:gsLst>
                <a:gs pos="0">
                  <a:srgbClr val="37C185"/>
                </a:gs>
                <a:gs pos="100000">
                  <a:srgbClr val="48A1C7"/>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ource Han Sans CN" panose="020F0502020204030204"/>
              <a:cs typeface="+mn-cs"/>
            </a:endParaRPr>
          </a:p>
        </p:txBody>
      </p:sp>
    </p:spTree>
    <p:extLst>
      <p:ext uri="{BB962C8B-B14F-4D97-AF65-F5344CB8AC3E}">
        <p14:creationId xmlns:p14="http://schemas.microsoft.com/office/powerpoint/2010/main" val="188712009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_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753620"/>
      </p:ext>
    </p:extLst>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2019/6/15</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133368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2019/6/15</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965178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2019/6/15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extLst>
      <p:ext uri="{BB962C8B-B14F-4D97-AF65-F5344CB8AC3E}">
        <p14:creationId xmlns:p14="http://schemas.microsoft.com/office/powerpoint/2010/main" val="1006554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2019/6/15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4791084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2019/6/15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4082839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2019/6/15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extLst>
      <p:ext uri="{BB962C8B-B14F-4D97-AF65-F5344CB8AC3E}">
        <p14:creationId xmlns:p14="http://schemas.microsoft.com/office/powerpoint/2010/main" val="4208723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6D446-F1E3-421D-A8B3-152344E06E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68A306-19DC-4016-8183-D028ED320A7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D00C23-7A5A-4240-B073-D7CA5D54B00D}"/>
              </a:ext>
            </a:extLst>
          </p:cNvPr>
          <p:cNvSpPr>
            <a:spLocks noGrp="1"/>
          </p:cNvSpPr>
          <p:nvPr>
            <p:ph type="dt" sz="half" idx="10"/>
          </p:nvPr>
        </p:nvSpPr>
        <p:spPr/>
        <p:txBody>
          <a:bodyPr/>
          <a:lstStyle/>
          <a:p>
            <a:fld id="{0BCF8D6D-C4DF-41F0-9F75-CABA19EF408D}" type="datetimeFigureOut">
              <a:rPr lang="zh-CN" altLang="en-US" smtClean="0"/>
              <a:t>2019/6/15</a:t>
            </a:fld>
            <a:endParaRPr lang="zh-CN" altLang="en-US"/>
          </a:p>
        </p:txBody>
      </p:sp>
      <p:sp>
        <p:nvSpPr>
          <p:cNvPr id="5" name="页脚占位符 4">
            <a:extLst>
              <a:ext uri="{FF2B5EF4-FFF2-40B4-BE49-F238E27FC236}">
                <a16:creationId xmlns:a16="http://schemas.microsoft.com/office/drawing/2014/main" id="{E3964523-2065-491F-BB62-36B32C2955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8A8DC0-E5B2-43F8-BDA3-7A38238DB46C}"/>
              </a:ext>
            </a:extLst>
          </p:cNvPr>
          <p:cNvSpPr>
            <a:spLocks noGrp="1"/>
          </p:cNvSpPr>
          <p:nvPr>
            <p:ph type="sldNum" sz="quarter" idx="12"/>
          </p:nvPr>
        </p:nvSpPr>
        <p:spPr/>
        <p:txBody>
          <a:bodyPr/>
          <a:lstStyle/>
          <a:p>
            <a:fld id="{F028623B-93B1-402A-A81A-3953400FA3A5}" type="slidenum">
              <a:rPr lang="zh-CN" altLang="en-US" smtClean="0"/>
              <a:t>‹#›</a:t>
            </a:fld>
            <a:endParaRPr lang="zh-CN" altLang="en-US"/>
          </a:p>
        </p:txBody>
      </p:sp>
    </p:spTree>
    <p:extLst>
      <p:ext uri="{BB962C8B-B14F-4D97-AF65-F5344CB8AC3E}">
        <p14:creationId xmlns:p14="http://schemas.microsoft.com/office/powerpoint/2010/main" val="39299295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2019/6/15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5" name="矩形 4">
            <a:extLst>
              <a:ext uri="{FF2B5EF4-FFF2-40B4-BE49-F238E27FC236}">
                <a16:creationId xmlns:a16="http://schemas.microsoft.com/office/drawing/2014/main" id="{480FEE00-417D-4CBF-AB8A-953AC29A769B}"/>
              </a:ext>
            </a:extLst>
          </p:cNvPr>
          <p:cNvSpPr/>
          <p:nvPr userDrawn="1"/>
        </p:nvSpPr>
        <p:spPr>
          <a:xfrm>
            <a:off x="580103" y="521110"/>
            <a:ext cx="11012130" cy="580103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444397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2019/6/15</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extLst>
      <p:ext uri="{BB962C8B-B14F-4D97-AF65-F5344CB8AC3E}">
        <p14:creationId xmlns:p14="http://schemas.microsoft.com/office/powerpoint/2010/main" val="26117850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2019/6/15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6370403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2019/6/15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66414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8FECFA-0C76-44B8-BE49-E3B5FD4CE8C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A93E9E8-D0C1-4AFF-ACB2-0513970478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DAC05B9-B186-42BD-832A-BC1953DF3F9C}"/>
              </a:ext>
            </a:extLst>
          </p:cNvPr>
          <p:cNvSpPr>
            <a:spLocks noGrp="1"/>
          </p:cNvSpPr>
          <p:nvPr>
            <p:ph type="dt" sz="half" idx="10"/>
          </p:nvPr>
        </p:nvSpPr>
        <p:spPr/>
        <p:txBody>
          <a:bodyPr/>
          <a:lstStyle/>
          <a:p>
            <a:fld id="{0BCF8D6D-C4DF-41F0-9F75-CABA19EF408D}" type="datetimeFigureOut">
              <a:rPr lang="zh-CN" altLang="en-US" smtClean="0"/>
              <a:t>2019/6/15</a:t>
            </a:fld>
            <a:endParaRPr lang="zh-CN" altLang="en-US"/>
          </a:p>
        </p:txBody>
      </p:sp>
      <p:sp>
        <p:nvSpPr>
          <p:cNvPr id="5" name="页脚占位符 4">
            <a:extLst>
              <a:ext uri="{FF2B5EF4-FFF2-40B4-BE49-F238E27FC236}">
                <a16:creationId xmlns:a16="http://schemas.microsoft.com/office/drawing/2014/main" id="{5EBCC6DD-6CF3-40A7-BEDC-C9FA6B887D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81B73F-4283-4AFA-B428-EE3642FA3317}"/>
              </a:ext>
            </a:extLst>
          </p:cNvPr>
          <p:cNvSpPr>
            <a:spLocks noGrp="1"/>
          </p:cNvSpPr>
          <p:nvPr>
            <p:ph type="sldNum" sz="quarter" idx="12"/>
          </p:nvPr>
        </p:nvSpPr>
        <p:spPr/>
        <p:txBody>
          <a:bodyPr/>
          <a:lstStyle/>
          <a:p>
            <a:fld id="{F028623B-93B1-402A-A81A-3953400FA3A5}" type="slidenum">
              <a:rPr lang="zh-CN" altLang="en-US" smtClean="0"/>
              <a:t>‹#›</a:t>
            </a:fld>
            <a:endParaRPr lang="zh-CN" altLang="en-US"/>
          </a:p>
        </p:txBody>
      </p:sp>
    </p:spTree>
    <p:extLst>
      <p:ext uri="{BB962C8B-B14F-4D97-AF65-F5344CB8AC3E}">
        <p14:creationId xmlns:p14="http://schemas.microsoft.com/office/powerpoint/2010/main" val="3961112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71047E-AD15-4F78-8E0A-E3768F9F74E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5405D51-851F-44F7-A44E-4316CE08C86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F5326BC-C08A-4A10-9FF2-98021808260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2785855-62C6-45FE-A2FF-D2F97CDD25C0}"/>
              </a:ext>
            </a:extLst>
          </p:cNvPr>
          <p:cNvSpPr>
            <a:spLocks noGrp="1"/>
          </p:cNvSpPr>
          <p:nvPr>
            <p:ph type="dt" sz="half" idx="10"/>
          </p:nvPr>
        </p:nvSpPr>
        <p:spPr/>
        <p:txBody>
          <a:bodyPr/>
          <a:lstStyle/>
          <a:p>
            <a:fld id="{0BCF8D6D-C4DF-41F0-9F75-CABA19EF408D}" type="datetimeFigureOut">
              <a:rPr lang="zh-CN" altLang="en-US" smtClean="0"/>
              <a:t>2019/6/15</a:t>
            </a:fld>
            <a:endParaRPr lang="zh-CN" altLang="en-US"/>
          </a:p>
        </p:txBody>
      </p:sp>
      <p:sp>
        <p:nvSpPr>
          <p:cNvPr id="6" name="页脚占位符 5">
            <a:extLst>
              <a:ext uri="{FF2B5EF4-FFF2-40B4-BE49-F238E27FC236}">
                <a16:creationId xmlns:a16="http://schemas.microsoft.com/office/drawing/2014/main" id="{11049B35-CD57-4ABA-9C31-F2961D997B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75EA886-7E59-44EB-964A-FBBE28379B90}"/>
              </a:ext>
            </a:extLst>
          </p:cNvPr>
          <p:cNvSpPr>
            <a:spLocks noGrp="1"/>
          </p:cNvSpPr>
          <p:nvPr>
            <p:ph type="sldNum" sz="quarter" idx="12"/>
          </p:nvPr>
        </p:nvSpPr>
        <p:spPr/>
        <p:txBody>
          <a:bodyPr/>
          <a:lstStyle/>
          <a:p>
            <a:fld id="{F028623B-93B1-402A-A81A-3953400FA3A5}" type="slidenum">
              <a:rPr lang="zh-CN" altLang="en-US" smtClean="0"/>
              <a:t>‹#›</a:t>
            </a:fld>
            <a:endParaRPr lang="zh-CN" altLang="en-US"/>
          </a:p>
        </p:txBody>
      </p:sp>
    </p:spTree>
    <p:extLst>
      <p:ext uri="{BB962C8B-B14F-4D97-AF65-F5344CB8AC3E}">
        <p14:creationId xmlns:p14="http://schemas.microsoft.com/office/powerpoint/2010/main" val="2821158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FFF652-5374-4CB3-8CFE-8FB0E22DC0E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205D94E-51F0-42C1-9EAE-80D0E645F8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58A090D-EAA7-4682-8A38-7250FD320D3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E296362-A271-48E8-9DEE-454291B36A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7EF75B9-041D-4420-AD6E-6E93E0FC966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535D079-3432-4592-9D53-37B79436162A}"/>
              </a:ext>
            </a:extLst>
          </p:cNvPr>
          <p:cNvSpPr>
            <a:spLocks noGrp="1"/>
          </p:cNvSpPr>
          <p:nvPr>
            <p:ph type="dt" sz="half" idx="10"/>
          </p:nvPr>
        </p:nvSpPr>
        <p:spPr/>
        <p:txBody>
          <a:bodyPr/>
          <a:lstStyle/>
          <a:p>
            <a:fld id="{0BCF8D6D-C4DF-41F0-9F75-CABA19EF408D}" type="datetimeFigureOut">
              <a:rPr lang="zh-CN" altLang="en-US" smtClean="0"/>
              <a:t>2019/6/15</a:t>
            </a:fld>
            <a:endParaRPr lang="zh-CN" altLang="en-US"/>
          </a:p>
        </p:txBody>
      </p:sp>
      <p:sp>
        <p:nvSpPr>
          <p:cNvPr id="8" name="页脚占位符 7">
            <a:extLst>
              <a:ext uri="{FF2B5EF4-FFF2-40B4-BE49-F238E27FC236}">
                <a16:creationId xmlns:a16="http://schemas.microsoft.com/office/drawing/2014/main" id="{A29F3B59-95D8-46AC-908E-12CE46E5FD8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7B4CE48-3B6A-4872-A4C4-2B6D15925601}"/>
              </a:ext>
            </a:extLst>
          </p:cNvPr>
          <p:cNvSpPr>
            <a:spLocks noGrp="1"/>
          </p:cNvSpPr>
          <p:nvPr>
            <p:ph type="sldNum" sz="quarter" idx="12"/>
          </p:nvPr>
        </p:nvSpPr>
        <p:spPr/>
        <p:txBody>
          <a:bodyPr/>
          <a:lstStyle/>
          <a:p>
            <a:fld id="{F028623B-93B1-402A-A81A-3953400FA3A5}" type="slidenum">
              <a:rPr lang="zh-CN" altLang="en-US" smtClean="0"/>
              <a:t>‹#›</a:t>
            </a:fld>
            <a:endParaRPr lang="zh-CN" altLang="en-US"/>
          </a:p>
        </p:txBody>
      </p:sp>
    </p:spTree>
    <p:extLst>
      <p:ext uri="{BB962C8B-B14F-4D97-AF65-F5344CB8AC3E}">
        <p14:creationId xmlns:p14="http://schemas.microsoft.com/office/powerpoint/2010/main" val="895176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F65E97-5D3B-4003-9E86-AEAB50963F2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256A836-1108-4703-9EAE-350725709D6D}"/>
              </a:ext>
            </a:extLst>
          </p:cNvPr>
          <p:cNvSpPr>
            <a:spLocks noGrp="1"/>
          </p:cNvSpPr>
          <p:nvPr>
            <p:ph type="dt" sz="half" idx="10"/>
          </p:nvPr>
        </p:nvSpPr>
        <p:spPr/>
        <p:txBody>
          <a:bodyPr/>
          <a:lstStyle/>
          <a:p>
            <a:fld id="{0BCF8D6D-C4DF-41F0-9F75-CABA19EF408D}" type="datetimeFigureOut">
              <a:rPr lang="zh-CN" altLang="en-US" smtClean="0"/>
              <a:t>2019/6/15</a:t>
            </a:fld>
            <a:endParaRPr lang="zh-CN" altLang="en-US"/>
          </a:p>
        </p:txBody>
      </p:sp>
      <p:sp>
        <p:nvSpPr>
          <p:cNvPr id="4" name="页脚占位符 3">
            <a:extLst>
              <a:ext uri="{FF2B5EF4-FFF2-40B4-BE49-F238E27FC236}">
                <a16:creationId xmlns:a16="http://schemas.microsoft.com/office/drawing/2014/main" id="{0DBF9876-B991-42A0-A7B9-32B2FE36BF0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D9024B4-0033-4465-972B-8B0A9CEF1310}"/>
              </a:ext>
            </a:extLst>
          </p:cNvPr>
          <p:cNvSpPr>
            <a:spLocks noGrp="1"/>
          </p:cNvSpPr>
          <p:nvPr>
            <p:ph type="sldNum" sz="quarter" idx="12"/>
          </p:nvPr>
        </p:nvSpPr>
        <p:spPr/>
        <p:txBody>
          <a:bodyPr/>
          <a:lstStyle/>
          <a:p>
            <a:fld id="{F028623B-93B1-402A-A81A-3953400FA3A5}" type="slidenum">
              <a:rPr lang="zh-CN" altLang="en-US" smtClean="0"/>
              <a:t>‹#›</a:t>
            </a:fld>
            <a:endParaRPr lang="zh-CN" altLang="en-US"/>
          </a:p>
        </p:txBody>
      </p:sp>
    </p:spTree>
    <p:extLst>
      <p:ext uri="{BB962C8B-B14F-4D97-AF65-F5344CB8AC3E}">
        <p14:creationId xmlns:p14="http://schemas.microsoft.com/office/powerpoint/2010/main" val="1002601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FE34B5-DAD3-4F34-B150-2CACB53B9B57}"/>
              </a:ext>
            </a:extLst>
          </p:cNvPr>
          <p:cNvSpPr>
            <a:spLocks noGrp="1"/>
          </p:cNvSpPr>
          <p:nvPr>
            <p:ph type="dt" sz="half" idx="10"/>
          </p:nvPr>
        </p:nvSpPr>
        <p:spPr/>
        <p:txBody>
          <a:bodyPr/>
          <a:lstStyle/>
          <a:p>
            <a:fld id="{0BCF8D6D-C4DF-41F0-9F75-CABA19EF408D}" type="datetimeFigureOut">
              <a:rPr lang="zh-CN" altLang="en-US" smtClean="0"/>
              <a:t>2019/6/15</a:t>
            </a:fld>
            <a:endParaRPr lang="zh-CN" altLang="en-US"/>
          </a:p>
        </p:txBody>
      </p:sp>
      <p:sp>
        <p:nvSpPr>
          <p:cNvPr id="3" name="页脚占位符 2">
            <a:extLst>
              <a:ext uri="{FF2B5EF4-FFF2-40B4-BE49-F238E27FC236}">
                <a16:creationId xmlns:a16="http://schemas.microsoft.com/office/drawing/2014/main" id="{913E5E96-9348-41D4-A599-C5DE718C598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D88BD4F-39C9-4985-A16A-84F006472F7F}"/>
              </a:ext>
            </a:extLst>
          </p:cNvPr>
          <p:cNvSpPr>
            <a:spLocks noGrp="1"/>
          </p:cNvSpPr>
          <p:nvPr>
            <p:ph type="sldNum" sz="quarter" idx="12"/>
          </p:nvPr>
        </p:nvSpPr>
        <p:spPr/>
        <p:txBody>
          <a:bodyPr/>
          <a:lstStyle/>
          <a:p>
            <a:fld id="{F028623B-93B1-402A-A81A-3953400FA3A5}" type="slidenum">
              <a:rPr lang="zh-CN" altLang="en-US" smtClean="0"/>
              <a:t>‹#›</a:t>
            </a:fld>
            <a:endParaRPr lang="zh-CN" altLang="en-US"/>
          </a:p>
        </p:txBody>
      </p:sp>
    </p:spTree>
    <p:extLst>
      <p:ext uri="{BB962C8B-B14F-4D97-AF65-F5344CB8AC3E}">
        <p14:creationId xmlns:p14="http://schemas.microsoft.com/office/powerpoint/2010/main" val="246194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93B47-1AB9-446A-B70B-A3AFFEA61A6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E6F7D80-781F-44C5-9D8D-78D2D41D40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9F4D68E-2370-4DAC-A651-EDCE6AE08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3E89A2E-C26B-4B7E-84C6-7172B69E9D9F}"/>
              </a:ext>
            </a:extLst>
          </p:cNvPr>
          <p:cNvSpPr>
            <a:spLocks noGrp="1"/>
          </p:cNvSpPr>
          <p:nvPr>
            <p:ph type="dt" sz="half" idx="10"/>
          </p:nvPr>
        </p:nvSpPr>
        <p:spPr/>
        <p:txBody>
          <a:bodyPr/>
          <a:lstStyle/>
          <a:p>
            <a:fld id="{0BCF8D6D-C4DF-41F0-9F75-CABA19EF408D}" type="datetimeFigureOut">
              <a:rPr lang="zh-CN" altLang="en-US" smtClean="0"/>
              <a:t>2019/6/15</a:t>
            </a:fld>
            <a:endParaRPr lang="zh-CN" altLang="en-US"/>
          </a:p>
        </p:txBody>
      </p:sp>
      <p:sp>
        <p:nvSpPr>
          <p:cNvPr id="6" name="页脚占位符 5">
            <a:extLst>
              <a:ext uri="{FF2B5EF4-FFF2-40B4-BE49-F238E27FC236}">
                <a16:creationId xmlns:a16="http://schemas.microsoft.com/office/drawing/2014/main" id="{15B04075-A079-4221-ADA5-3F3E45CE45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DEDFBC-C3B7-4A60-ADCA-16A688313D7C}"/>
              </a:ext>
            </a:extLst>
          </p:cNvPr>
          <p:cNvSpPr>
            <a:spLocks noGrp="1"/>
          </p:cNvSpPr>
          <p:nvPr>
            <p:ph type="sldNum" sz="quarter" idx="12"/>
          </p:nvPr>
        </p:nvSpPr>
        <p:spPr/>
        <p:txBody>
          <a:bodyPr/>
          <a:lstStyle/>
          <a:p>
            <a:fld id="{F028623B-93B1-402A-A81A-3953400FA3A5}" type="slidenum">
              <a:rPr lang="zh-CN" altLang="en-US" smtClean="0"/>
              <a:t>‹#›</a:t>
            </a:fld>
            <a:endParaRPr lang="zh-CN" altLang="en-US"/>
          </a:p>
        </p:txBody>
      </p:sp>
    </p:spTree>
    <p:extLst>
      <p:ext uri="{BB962C8B-B14F-4D97-AF65-F5344CB8AC3E}">
        <p14:creationId xmlns:p14="http://schemas.microsoft.com/office/powerpoint/2010/main" val="2711700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61D3D6-53C9-4F0B-BF43-0CBCEBE5231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8AC6770-C747-487D-A16F-F5E8EE602D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A52598D-537F-4FD9-9200-E0E273C506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64F4576-9795-4EB6-AB47-47618C700205}"/>
              </a:ext>
            </a:extLst>
          </p:cNvPr>
          <p:cNvSpPr>
            <a:spLocks noGrp="1"/>
          </p:cNvSpPr>
          <p:nvPr>
            <p:ph type="dt" sz="half" idx="10"/>
          </p:nvPr>
        </p:nvSpPr>
        <p:spPr/>
        <p:txBody>
          <a:bodyPr/>
          <a:lstStyle/>
          <a:p>
            <a:fld id="{0BCF8D6D-C4DF-41F0-9F75-CABA19EF408D}" type="datetimeFigureOut">
              <a:rPr lang="zh-CN" altLang="en-US" smtClean="0"/>
              <a:t>2019/6/15</a:t>
            </a:fld>
            <a:endParaRPr lang="zh-CN" altLang="en-US"/>
          </a:p>
        </p:txBody>
      </p:sp>
      <p:sp>
        <p:nvSpPr>
          <p:cNvPr id="6" name="页脚占位符 5">
            <a:extLst>
              <a:ext uri="{FF2B5EF4-FFF2-40B4-BE49-F238E27FC236}">
                <a16:creationId xmlns:a16="http://schemas.microsoft.com/office/drawing/2014/main" id="{981B89CA-964B-4B52-8094-07DA7D4E4D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B323D1-4EA6-42FE-93D1-6F6A3D7AEF27}"/>
              </a:ext>
            </a:extLst>
          </p:cNvPr>
          <p:cNvSpPr>
            <a:spLocks noGrp="1"/>
          </p:cNvSpPr>
          <p:nvPr>
            <p:ph type="sldNum" sz="quarter" idx="12"/>
          </p:nvPr>
        </p:nvSpPr>
        <p:spPr/>
        <p:txBody>
          <a:bodyPr/>
          <a:lstStyle/>
          <a:p>
            <a:fld id="{F028623B-93B1-402A-A81A-3953400FA3A5}" type="slidenum">
              <a:rPr lang="zh-CN" altLang="en-US" smtClean="0"/>
              <a:t>‹#›</a:t>
            </a:fld>
            <a:endParaRPr lang="zh-CN" altLang="en-US"/>
          </a:p>
        </p:txBody>
      </p:sp>
    </p:spTree>
    <p:extLst>
      <p:ext uri="{BB962C8B-B14F-4D97-AF65-F5344CB8AC3E}">
        <p14:creationId xmlns:p14="http://schemas.microsoft.com/office/powerpoint/2010/main" val="191741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ags" Target="../tags/tag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ags" Target="../tags/tag1.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F8C24F-EA1F-4DEF-8C2F-40EDFB97FC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A2631E6-B221-4DC4-B940-EBEB59CF58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FB63F7A-00C7-4D92-9642-7EDDF83906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CF8D6D-C4DF-41F0-9F75-CABA19EF408D}" type="datetimeFigureOut">
              <a:rPr lang="zh-CN" altLang="en-US" smtClean="0"/>
              <a:t>2019/6/15</a:t>
            </a:fld>
            <a:endParaRPr lang="zh-CN" altLang="en-US"/>
          </a:p>
        </p:txBody>
      </p:sp>
      <p:sp>
        <p:nvSpPr>
          <p:cNvPr id="5" name="页脚占位符 4">
            <a:extLst>
              <a:ext uri="{FF2B5EF4-FFF2-40B4-BE49-F238E27FC236}">
                <a16:creationId xmlns:a16="http://schemas.microsoft.com/office/drawing/2014/main" id="{FAFC1E58-F7D7-4562-95DE-B6A606BA14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81F7388-7C2B-4ED4-BD54-79360E969A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28623B-93B1-402A-A81A-3953400FA3A5}" type="slidenum">
              <a:rPr lang="zh-CN" altLang="en-US" smtClean="0"/>
              <a:t>‹#›</a:t>
            </a:fld>
            <a:endParaRPr lang="zh-CN" altLang="en-US"/>
          </a:p>
        </p:txBody>
      </p:sp>
    </p:spTree>
    <p:extLst>
      <p:ext uri="{BB962C8B-B14F-4D97-AF65-F5344CB8AC3E}">
        <p14:creationId xmlns:p14="http://schemas.microsoft.com/office/powerpoint/2010/main" val="1553749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5" r:id="rId12"/>
    <p:sldLayoutId id="214748368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2019/6/15</a:t>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61243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F2C5ED59-7276-4709-A869-27D96F127975}"/>
              </a:ext>
            </a:extLst>
          </p:cNvPr>
          <p:cNvSpPr txBox="1"/>
          <p:nvPr/>
        </p:nvSpPr>
        <p:spPr>
          <a:xfrm>
            <a:off x="1647825" y="3451924"/>
            <a:ext cx="889635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b="1" spc="300" noProof="0">
                <a:solidFill>
                  <a:schemeClr val="tx1">
                    <a:lumMod val="75000"/>
                    <a:lumOff val="25000"/>
                  </a:schemeClr>
                </a:solidFill>
                <a:cs typeface="+mn-ea"/>
                <a:sym typeface="+mn-lt"/>
              </a:rPr>
              <a:t>项目答辩</a:t>
            </a:r>
            <a:endParaRPr kumimoji="0" lang="zh-CN" altLang="en-US" sz="3600" b="1" i="0" u="none" strike="noStrike" kern="1200" cap="none" spc="300" normalizeH="0" baseline="0" noProof="0" dirty="0">
              <a:ln>
                <a:noFill/>
              </a:ln>
              <a:solidFill>
                <a:schemeClr val="tx1">
                  <a:lumMod val="75000"/>
                  <a:lumOff val="25000"/>
                </a:schemeClr>
              </a:solidFill>
              <a:effectLst/>
              <a:uLnTx/>
              <a:uFillTx/>
              <a:cs typeface="+mn-ea"/>
              <a:sym typeface="+mn-lt"/>
            </a:endParaRPr>
          </a:p>
        </p:txBody>
      </p:sp>
      <p:sp>
        <p:nvSpPr>
          <p:cNvPr id="35" name="文本框 34">
            <a:extLst>
              <a:ext uri="{FF2B5EF4-FFF2-40B4-BE49-F238E27FC236}">
                <a16:creationId xmlns:a16="http://schemas.microsoft.com/office/drawing/2014/main" id="{AAA83DF1-6277-4B5C-8A08-F179637D493C}"/>
              </a:ext>
            </a:extLst>
          </p:cNvPr>
          <p:cNvSpPr txBox="1"/>
          <p:nvPr/>
        </p:nvSpPr>
        <p:spPr>
          <a:xfrm>
            <a:off x="3302003" y="4282216"/>
            <a:ext cx="5587994" cy="501419"/>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zh-CN" altLang="en-US" sz="1200" b="0" i="0" u="none" strike="noStrike" kern="1200" cap="none" spc="0" normalizeH="0" baseline="0" noProof="0">
                <a:ln>
                  <a:noFill/>
                </a:ln>
                <a:solidFill>
                  <a:srgbClr val="37C185"/>
                </a:solidFill>
                <a:effectLst/>
                <a:uLnTx/>
                <a:uFillTx/>
                <a:cs typeface="+mn-ea"/>
                <a:sym typeface="+mn-lt"/>
              </a:rPr>
              <a:t>制作团队：飞猪们</a:t>
            </a:r>
            <a:r>
              <a:rPr kumimoji="0" lang="en-US" altLang="zh-CN" sz="1200" b="0" i="0" u="none" strike="noStrike" kern="1200" cap="none" spc="0" normalizeH="0" baseline="0" noProof="0">
                <a:ln>
                  <a:noFill/>
                </a:ln>
                <a:solidFill>
                  <a:srgbClr val="37C185"/>
                </a:solidFill>
                <a:effectLst/>
                <a:uLnTx/>
                <a:uFillTx/>
                <a:cs typeface="+mn-ea"/>
                <a:sym typeface="+mn-lt"/>
              </a:rPr>
              <a:t>	</a:t>
            </a:r>
            <a:r>
              <a:rPr kumimoji="0" lang="zh-CN" altLang="en-US" sz="1200" b="0" i="0" u="none" strike="noStrike" kern="1200" cap="none" spc="0" normalizeH="0" baseline="0" noProof="0">
                <a:ln>
                  <a:noFill/>
                </a:ln>
                <a:solidFill>
                  <a:srgbClr val="37C185"/>
                </a:solidFill>
                <a:effectLst/>
                <a:uLnTx/>
                <a:uFillTx/>
                <a:cs typeface="+mn-ea"/>
                <a:sym typeface="+mn-lt"/>
              </a:rPr>
              <a:t>答辩人：</a:t>
            </a:r>
            <a:r>
              <a:rPr kumimoji="0" lang="en-US" altLang="zh-CN" sz="1200" b="0" i="0" u="none" strike="noStrike" kern="1200" cap="none" spc="0" normalizeH="0" baseline="0" noProof="0">
                <a:ln>
                  <a:noFill/>
                </a:ln>
                <a:solidFill>
                  <a:srgbClr val="37C185"/>
                </a:solidFill>
                <a:effectLst/>
                <a:uLnTx/>
                <a:uFillTx/>
                <a:cs typeface="+mn-ea"/>
                <a:sym typeface="+mn-lt"/>
              </a:rPr>
              <a:t>xxx	2019.6.15</a:t>
            </a:r>
          </a:p>
          <a:p>
            <a:pPr marL="0" marR="0" lvl="0" indent="0" algn="ctr" defTabSz="914400" rtl="0" eaLnBrk="1" fontAlgn="auto" latinLnBrk="0" hangingPunct="1">
              <a:lnSpc>
                <a:spcPct val="114000"/>
              </a:lnSpc>
              <a:spcBef>
                <a:spcPts val="0"/>
              </a:spcBef>
              <a:spcAft>
                <a:spcPts val="0"/>
              </a:spcAft>
              <a:buClrTx/>
              <a:buSzTx/>
              <a:buFontTx/>
              <a:buNone/>
              <a:tabLst/>
              <a:defRPr/>
            </a:pPr>
            <a:r>
              <a:rPr lang="zh-CN" altLang="en-US" sz="1200">
                <a:solidFill>
                  <a:srgbClr val="37C185"/>
                </a:solidFill>
                <a:cs typeface="+mn-ea"/>
                <a:sym typeface="+mn-lt"/>
              </a:rPr>
              <a:t>队长：彭争杰</a:t>
            </a:r>
            <a:r>
              <a:rPr lang="en-US" altLang="zh-CN" sz="1200">
                <a:solidFill>
                  <a:srgbClr val="37C185"/>
                </a:solidFill>
                <a:cs typeface="+mn-ea"/>
                <a:sym typeface="+mn-lt"/>
              </a:rPr>
              <a:t>           </a:t>
            </a:r>
            <a:r>
              <a:rPr lang="zh-CN" altLang="en-US" sz="1200">
                <a:solidFill>
                  <a:srgbClr val="37C185"/>
                </a:solidFill>
                <a:cs typeface="+mn-ea"/>
                <a:sym typeface="+mn-lt"/>
              </a:rPr>
              <a:t> 队员：罗鑫、姚琦、梁江、刘易青、景慧敏、高俊龙</a:t>
            </a:r>
            <a:endParaRPr kumimoji="0" lang="en-US" altLang="zh-CN" sz="1200" b="0" i="0" u="none" strike="noStrike" kern="1200" cap="none" spc="0" normalizeH="0" baseline="0" noProof="0" dirty="0">
              <a:ln>
                <a:noFill/>
              </a:ln>
              <a:solidFill>
                <a:srgbClr val="37C185"/>
              </a:solidFill>
              <a:effectLst/>
              <a:uLnTx/>
              <a:uFillTx/>
              <a:cs typeface="+mn-ea"/>
              <a:sym typeface="+mn-lt"/>
            </a:endParaRPr>
          </a:p>
        </p:txBody>
      </p:sp>
      <p:sp>
        <p:nvSpPr>
          <p:cNvPr id="2" name="矩形 1">
            <a:extLst>
              <a:ext uri="{FF2B5EF4-FFF2-40B4-BE49-F238E27FC236}">
                <a16:creationId xmlns:a16="http://schemas.microsoft.com/office/drawing/2014/main" id="{1944C739-9BA6-4DE5-B3BC-A429DE7DC5EC}"/>
              </a:ext>
            </a:extLst>
          </p:cNvPr>
          <p:cNvSpPr/>
          <p:nvPr/>
        </p:nvSpPr>
        <p:spPr>
          <a:xfrm>
            <a:off x="1951703" y="1364226"/>
            <a:ext cx="8288594" cy="3974690"/>
          </a:xfrm>
          <a:prstGeom prst="rect">
            <a:avLst/>
          </a:prstGeom>
          <a:noFill/>
          <a:ln w="228600" cap="rnd" cmpd="tri">
            <a:gradFill>
              <a:gsLst>
                <a:gs pos="0">
                  <a:srgbClr val="37C185"/>
                </a:gs>
                <a:gs pos="100000">
                  <a:srgbClr val="48A1C7"/>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a:extLst>
              <a:ext uri="{FF2B5EF4-FFF2-40B4-BE49-F238E27FC236}">
                <a16:creationId xmlns:a16="http://schemas.microsoft.com/office/drawing/2014/main" id="{BAF7358A-3231-4F4D-B822-A7DFAAA42DC1}"/>
              </a:ext>
            </a:extLst>
          </p:cNvPr>
          <p:cNvSpPr/>
          <p:nvPr/>
        </p:nvSpPr>
        <p:spPr>
          <a:xfrm>
            <a:off x="4766149" y="1769772"/>
            <a:ext cx="2659702" cy="1569660"/>
          </a:xfrm>
          <a:prstGeom prst="rect">
            <a:avLst/>
          </a:prstGeom>
          <a:noFill/>
          <a:ln>
            <a:noFill/>
          </a:ln>
        </p:spPr>
        <p:txBody>
          <a:bodyPr wrap="none" lIns="91440" tIns="45720" rIns="91440" bIns="45720">
            <a:spAutoFit/>
          </a:bodyPr>
          <a:lstStyle/>
          <a:p>
            <a:pPr algn="ctr"/>
            <a:r>
              <a:rPr lang="zh-CN" altLang="en-US" sz="9600" b="1" spc="50">
                <a:ln w="9525" cmpd="sng">
                  <a:noFill/>
                  <a:prstDash val="solid"/>
                </a:ln>
                <a:solidFill>
                  <a:srgbClr val="38C188"/>
                </a:solidFill>
                <a:cs typeface="+mn-ea"/>
                <a:sym typeface="+mn-lt"/>
              </a:rPr>
              <a:t>倾听</a:t>
            </a:r>
            <a:endParaRPr lang="zh-CN" altLang="en-US" sz="9600" b="1" cap="none" spc="50" dirty="0">
              <a:ln w="9525" cmpd="sng">
                <a:noFill/>
                <a:prstDash val="solid"/>
              </a:ln>
              <a:solidFill>
                <a:srgbClr val="38C188"/>
              </a:solidFill>
              <a:effectLst/>
              <a:cs typeface="+mn-ea"/>
              <a:sym typeface="+mn-lt"/>
            </a:endParaRPr>
          </a:p>
        </p:txBody>
      </p:sp>
    </p:spTree>
    <p:extLst>
      <p:ext uri="{BB962C8B-B14F-4D97-AF65-F5344CB8AC3E}">
        <p14:creationId xmlns:p14="http://schemas.microsoft.com/office/powerpoint/2010/main" val="896723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7" name="文本框 36">
            <a:extLst>
              <a:ext uri="{FF2B5EF4-FFF2-40B4-BE49-F238E27FC236}">
                <a16:creationId xmlns:a16="http://schemas.microsoft.com/office/drawing/2014/main" id="{E581EBBA-BB58-42E9-9ABE-C44625715433}"/>
              </a:ext>
            </a:extLst>
          </p:cNvPr>
          <p:cNvSpPr txBox="1"/>
          <p:nvPr/>
        </p:nvSpPr>
        <p:spPr>
          <a:xfrm>
            <a:off x="5269068" y="935958"/>
            <a:ext cx="1826141" cy="584775"/>
          </a:xfrm>
          <a:prstGeom prst="rect">
            <a:avLst/>
          </a:prstGeom>
          <a:noFill/>
        </p:spPr>
        <p:txBody>
          <a:bodyPr wrap="none" rtlCol="0">
            <a:spAutoFit/>
          </a:bodyPr>
          <a:lstStyle/>
          <a:p>
            <a:pPr algn="ctr"/>
            <a:r>
              <a:rPr lang="zh-CN" altLang="en-US" sz="3200" b="1">
                <a:cs typeface="+mn-ea"/>
                <a:sym typeface="+mn-lt"/>
              </a:rPr>
              <a:t>用户特点</a:t>
            </a:r>
            <a:endParaRPr lang="zh-CN" altLang="en-US" sz="3200" b="1" dirty="0">
              <a:cs typeface="+mn-ea"/>
              <a:sym typeface="+mn-lt"/>
            </a:endParaRPr>
          </a:p>
        </p:txBody>
      </p:sp>
      <p:sp>
        <p:nvSpPr>
          <p:cNvPr id="2" name="文本框 1"/>
          <p:cNvSpPr txBox="1"/>
          <p:nvPr/>
        </p:nvSpPr>
        <p:spPr>
          <a:xfrm>
            <a:off x="1321904" y="2176670"/>
            <a:ext cx="9720470" cy="3785652"/>
          </a:xfrm>
          <a:prstGeom prst="rect">
            <a:avLst/>
          </a:prstGeom>
          <a:noFill/>
        </p:spPr>
        <p:txBody>
          <a:bodyPr wrap="square" rtlCol="0">
            <a:spAutoFit/>
          </a:bodyPr>
          <a:lstStyle/>
          <a:p>
            <a:r>
              <a:rPr lang="zh-CN" altLang="zh-CN" sz="2400"/>
              <a:t>长时间的工作很容易让人产生身心上的疲劳，在提出想法到设计的过程中，通过和受调查人群的交流，其中还提到要求这款 软件还具有其他的功能，比如在专注学习这个版块，那个像一些阅读软件一样，按照使用者的喜好，可以在里面找到自己喜欢的文章；在休息版块，可以添加一些适合放松的简短文字，如幽默风趣的笑话等，但这些都不是我们刚开始开发的初始目标，要是大多数用户在需求上要求有这方面的设计，我们也会在后期加入相关的内容。软件操作起来和一般的手机软件一样，没有什么技术上的大难题；维护人员只要熟悉我们开发这款软件所用的语言，就基本上能够完成大部分的工作，这样 也利于维护。</a:t>
            </a:r>
            <a:endParaRPr lang="zh-CN" altLang="zh-CN" sz="2400" i="1" u="sng"/>
          </a:p>
          <a:p>
            <a:endParaRPr lang="zh-CN" altLang="en-US" sz="2400"/>
          </a:p>
        </p:txBody>
      </p:sp>
    </p:spTree>
    <p:extLst>
      <p:ext uri="{BB962C8B-B14F-4D97-AF65-F5344CB8AC3E}">
        <p14:creationId xmlns:p14="http://schemas.microsoft.com/office/powerpoint/2010/main" val="2586374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7" name="文本框 36">
            <a:extLst>
              <a:ext uri="{FF2B5EF4-FFF2-40B4-BE49-F238E27FC236}">
                <a16:creationId xmlns:a16="http://schemas.microsoft.com/office/drawing/2014/main" id="{E581EBBA-BB58-42E9-9ABE-C44625715433}"/>
              </a:ext>
            </a:extLst>
          </p:cNvPr>
          <p:cNvSpPr txBox="1"/>
          <p:nvPr/>
        </p:nvSpPr>
        <p:spPr>
          <a:xfrm>
            <a:off x="5063883" y="935958"/>
            <a:ext cx="2236510" cy="584775"/>
          </a:xfrm>
          <a:prstGeom prst="rect">
            <a:avLst/>
          </a:prstGeom>
          <a:noFill/>
        </p:spPr>
        <p:txBody>
          <a:bodyPr wrap="none" rtlCol="0">
            <a:spAutoFit/>
          </a:bodyPr>
          <a:lstStyle/>
          <a:p>
            <a:pPr algn="ctr"/>
            <a:r>
              <a:rPr lang="zh-CN" altLang="en-US" sz="3200" b="1">
                <a:cs typeface="+mn-ea"/>
                <a:sym typeface="+mn-lt"/>
              </a:rPr>
              <a:t>限制与约束</a:t>
            </a:r>
            <a:endParaRPr lang="zh-CN" altLang="en-US" sz="3200" b="1" dirty="0">
              <a:cs typeface="+mn-ea"/>
              <a:sym typeface="+mn-lt"/>
            </a:endParaRPr>
          </a:p>
        </p:txBody>
      </p:sp>
      <p:sp>
        <p:nvSpPr>
          <p:cNvPr id="2" name="文本框 1"/>
          <p:cNvSpPr txBox="1"/>
          <p:nvPr/>
        </p:nvSpPr>
        <p:spPr>
          <a:xfrm>
            <a:off x="1321904" y="2176670"/>
            <a:ext cx="9720470" cy="3908762"/>
          </a:xfrm>
          <a:prstGeom prst="rect">
            <a:avLst/>
          </a:prstGeom>
          <a:noFill/>
        </p:spPr>
        <p:txBody>
          <a:bodyPr wrap="square" rtlCol="0">
            <a:spAutoFit/>
          </a:bodyPr>
          <a:lstStyle/>
          <a:p>
            <a:r>
              <a:rPr lang="zh-CN" altLang="zh-CN" sz="2400"/>
              <a:t>第一点，在人员 技术上面就遇到了一个大难题，对这款软件的开发，是从零开始的，在做准备工作的时候经历过一个瓶颈期；第二点，在 开发期限上，规定的时间内只是能实现最基本的设计功能，然后做小部分的完善，后期添加新功能需要花费更多的时间；第三点，工作地点不固定，只能是个人做好自己的板块之后，最后进行合成，中途遇到技术性的问题也只能通过线上交流，这样有很大的局限性，不利于开发；第四点，我们设想的这款</a:t>
            </a:r>
            <a:r>
              <a:rPr lang="en-US" altLang="zh-CN" sz="2400"/>
              <a:t>APP</a:t>
            </a:r>
            <a:r>
              <a:rPr lang="zh-CN" altLang="zh-CN" sz="2400"/>
              <a:t>在板块之间的衔接上有一定的技术问题；第五点，经费和硬件设置导致我们的开发进度会有延迟，同时，硬件达不到我们预期设想的要求，经费是一个难点。</a:t>
            </a:r>
          </a:p>
          <a:p>
            <a:endParaRPr lang="zh-CN" altLang="en-US" sz="3200"/>
          </a:p>
        </p:txBody>
      </p:sp>
    </p:spTree>
    <p:extLst>
      <p:ext uri="{BB962C8B-B14F-4D97-AF65-F5344CB8AC3E}">
        <p14:creationId xmlns:p14="http://schemas.microsoft.com/office/powerpoint/2010/main" val="1246313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a:extLst>
              <a:ext uri="{FF2B5EF4-FFF2-40B4-BE49-F238E27FC236}">
                <a16:creationId xmlns:a16="http://schemas.microsoft.com/office/drawing/2014/main" id="{E581EBBA-BB58-42E9-9ABE-C44625715433}"/>
              </a:ext>
            </a:extLst>
          </p:cNvPr>
          <p:cNvSpPr txBox="1"/>
          <p:nvPr/>
        </p:nvSpPr>
        <p:spPr>
          <a:xfrm>
            <a:off x="5182931" y="1056031"/>
            <a:ext cx="1826141" cy="584775"/>
          </a:xfrm>
          <a:prstGeom prst="rect">
            <a:avLst/>
          </a:prstGeom>
          <a:noFill/>
        </p:spPr>
        <p:txBody>
          <a:bodyPr wrap="none" rtlCol="0">
            <a:spAutoFit/>
          </a:bodyPr>
          <a:lstStyle/>
          <a:p>
            <a:pPr algn="ctr"/>
            <a:r>
              <a:rPr lang="zh-CN" altLang="en-US" sz="3200" b="1" dirty="0">
                <a:cs typeface="+mn-ea"/>
                <a:sym typeface="+mn-lt"/>
              </a:rPr>
              <a:t>功能需求</a:t>
            </a:r>
          </a:p>
        </p:txBody>
      </p:sp>
      <p:sp>
        <p:nvSpPr>
          <p:cNvPr id="2" name="文本框 1"/>
          <p:cNvSpPr txBox="1"/>
          <p:nvPr/>
        </p:nvSpPr>
        <p:spPr>
          <a:xfrm>
            <a:off x="1340377" y="1770270"/>
            <a:ext cx="9720470" cy="4739759"/>
          </a:xfrm>
          <a:prstGeom prst="rect">
            <a:avLst/>
          </a:prstGeom>
          <a:noFill/>
        </p:spPr>
        <p:txBody>
          <a:bodyPr wrap="square" rtlCol="0">
            <a:spAutoFit/>
          </a:bodyPr>
          <a:lstStyle/>
          <a:p>
            <a:r>
              <a:rPr lang="zh-CN" altLang="zh-CN" dirty="0"/>
              <a:t>第一个功能：专注学习</a:t>
            </a:r>
          </a:p>
          <a:p>
            <a:r>
              <a:rPr lang="en-US" altLang="zh-CN" dirty="0"/>
              <a:t>   </a:t>
            </a:r>
            <a:r>
              <a:rPr lang="zh-CN" altLang="zh-CN" dirty="0"/>
              <a:t>点击软件，加入 启动界面后，点击启动按钮，然后加入功能选择，选择你需要的模块，然后进行相关音乐的选择，里面设置了二十余中不同类型的音乐，大部分都是贴近自然的声音，用户可以在里面对自己不喜欢的音乐进行切换，找到适合自己的。在寻找过程中用时很少，节约了用户的时间。</a:t>
            </a:r>
          </a:p>
          <a:p>
            <a:r>
              <a:rPr lang="zh-CN" altLang="zh-CN" dirty="0"/>
              <a:t>第二个功能：休息放松</a:t>
            </a:r>
          </a:p>
          <a:p>
            <a:r>
              <a:rPr lang="en-US" altLang="zh-CN" dirty="0"/>
              <a:t>   </a:t>
            </a:r>
            <a:r>
              <a:rPr lang="zh-CN" altLang="zh-CN" dirty="0"/>
              <a:t>这个功能是和专注学习并行的功能，但用户在选择的时候，只能选择其中的一个，因为刚开始，我们软件只支持用户对其中一个功能模块的选择，这样能保证软件的运行速度。在这个功能模块下，有大量适合我们休息调整的轻音乐，能让用户处于一种很自然的放松状态，让用户从繁忙的工作中暂时 脱离出来，进行全身心的休息放松。</a:t>
            </a:r>
          </a:p>
          <a:p>
            <a:r>
              <a:rPr lang="zh-CN" altLang="zh-CN" dirty="0"/>
              <a:t>第三个功能：调整呼吸</a:t>
            </a:r>
          </a:p>
          <a:p>
            <a:r>
              <a:rPr lang="en-US" altLang="zh-CN" dirty="0"/>
              <a:t>    </a:t>
            </a:r>
            <a:r>
              <a:rPr lang="zh-CN" altLang="zh-CN" dirty="0"/>
              <a:t>这个功能模块和第二个有相似的地方，但是又不能完全合并，因为在这个板块，适用于我们在个人紧张，没有一点点的懈怠，有时候要面临临场发挥的时候来放松自己的，用户随着音乐的节奏，慢慢的把自己的呼吸调整回来，从一个高度紧张的状态恢复平静，只是对自己做一个小调整，不同于第二个板块。</a:t>
            </a:r>
          </a:p>
          <a:p>
            <a:endParaRPr lang="zh-CN" altLang="en-US" sz="3200" dirty="0"/>
          </a:p>
        </p:txBody>
      </p:sp>
    </p:spTree>
    <p:extLst>
      <p:ext uri="{BB962C8B-B14F-4D97-AF65-F5344CB8AC3E}">
        <p14:creationId xmlns:p14="http://schemas.microsoft.com/office/powerpoint/2010/main" val="2416553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a:extLst>
              <a:ext uri="{FF2B5EF4-FFF2-40B4-BE49-F238E27FC236}">
                <a16:creationId xmlns:a16="http://schemas.microsoft.com/office/drawing/2014/main" id="{E581EBBA-BB58-42E9-9ABE-C44625715433}"/>
              </a:ext>
            </a:extLst>
          </p:cNvPr>
          <p:cNvSpPr txBox="1"/>
          <p:nvPr/>
        </p:nvSpPr>
        <p:spPr>
          <a:xfrm>
            <a:off x="4961258" y="566504"/>
            <a:ext cx="1826141" cy="584775"/>
          </a:xfrm>
          <a:prstGeom prst="rect">
            <a:avLst/>
          </a:prstGeom>
          <a:noFill/>
        </p:spPr>
        <p:txBody>
          <a:bodyPr wrap="none" rtlCol="0">
            <a:spAutoFit/>
          </a:bodyPr>
          <a:lstStyle/>
          <a:p>
            <a:pPr algn="ctr"/>
            <a:r>
              <a:rPr lang="zh-CN" altLang="en-US" sz="3200" b="1" dirty="0">
                <a:cs typeface="+mn-ea"/>
                <a:sym typeface="+mn-lt"/>
              </a:rPr>
              <a:t>功能需求</a:t>
            </a:r>
          </a:p>
        </p:txBody>
      </p:sp>
      <p:graphicFrame>
        <p:nvGraphicFramePr>
          <p:cNvPr id="3" name="表格 2">
            <a:extLst>
              <a:ext uri="{FF2B5EF4-FFF2-40B4-BE49-F238E27FC236}">
                <a16:creationId xmlns:a16="http://schemas.microsoft.com/office/drawing/2014/main" id="{5B1F8984-A62C-4F2D-8C24-45A670BAFC3D}"/>
              </a:ext>
            </a:extLst>
          </p:cNvPr>
          <p:cNvGraphicFramePr>
            <a:graphicFrameLocks noGrp="1"/>
          </p:cNvGraphicFramePr>
          <p:nvPr>
            <p:extLst>
              <p:ext uri="{D42A27DB-BD31-4B8C-83A1-F6EECF244321}">
                <p14:modId xmlns:p14="http://schemas.microsoft.com/office/powerpoint/2010/main" val="2709853356"/>
              </p:ext>
            </p:extLst>
          </p:nvPr>
        </p:nvGraphicFramePr>
        <p:xfrm>
          <a:off x="495300" y="1662612"/>
          <a:ext cx="3571875" cy="4328612"/>
        </p:xfrm>
        <a:graphic>
          <a:graphicData uri="http://schemas.openxmlformats.org/drawingml/2006/table">
            <a:tbl>
              <a:tblPr>
                <a:tableStyleId>{5C22544A-7EE6-4342-B048-85BDC9FD1C3A}</a:tableStyleId>
              </a:tblPr>
              <a:tblGrid>
                <a:gridCol w="608542">
                  <a:extLst>
                    <a:ext uri="{9D8B030D-6E8A-4147-A177-3AD203B41FA5}">
                      <a16:colId xmlns:a16="http://schemas.microsoft.com/office/drawing/2014/main" val="1075689035"/>
                    </a:ext>
                  </a:extLst>
                </a:gridCol>
                <a:gridCol w="2963333">
                  <a:extLst>
                    <a:ext uri="{9D8B030D-6E8A-4147-A177-3AD203B41FA5}">
                      <a16:colId xmlns:a16="http://schemas.microsoft.com/office/drawing/2014/main" val="461901559"/>
                    </a:ext>
                  </a:extLst>
                </a:gridCol>
              </a:tblGrid>
              <a:tr h="351860">
                <a:tc>
                  <a:txBody>
                    <a:bodyPr/>
                    <a:lstStyle/>
                    <a:p>
                      <a:pPr algn="just">
                        <a:lnSpc>
                          <a:spcPts val="1200"/>
                        </a:lnSpc>
                        <a:spcAft>
                          <a:spcPts val="0"/>
                        </a:spcAft>
                      </a:pPr>
                      <a:r>
                        <a:rPr lang="zh-CN" sz="1200" kern="100" dirty="0">
                          <a:effectLst/>
                        </a:rPr>
                        <a:t>功能编号</a:t>
                      </a:r>
                      <a:endParaRPr lang="zh-CN" sz="1000" kern="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nSpc>
                          <a:spcPts val="1200"/>
                        </a:lnSpc>
                        <a:spcAft>
                          <a:spcPts val="0"/>
                        </a:spcAft>
                      </a:pPr>
                      <a:r>
                        <a:rPr lang="en-US" sz="1200" kern="100">
                          <a:effectLst/>
                        </a:rPr>
                        <a:t>01</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20416240"/>
                  </a:ext>
                </a:extLst>
              </a:tr>
              <a:tr h="351860">
                <a:tc>
                  <a:txBody>
                    <a:bodyPr/>
                    <a:lstStyle/>
                    <a:p>
                      <a:pPr algn="just">
                        <a:lnSpc>
                          <a:spcPts val="1200"/>
                        </a:lnSpc>
                        <a:spcAft>
                          <a:spcPts val="0"/>
                        </a:spcAft>
                      </a:pPr>
                      <a:r>
                        <a:rPr lang="zh-CN" sz="1200" kern="100">
                          <a:effectLst/>
                        </a:rPr>
                        <a:t>功能名称</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nSpc>
                          <a:spcPts val="1200"/>
                        </a:lnSpc>
                        <a:spcAft>
                          <a:spcPts val="0"/>
                        </a:spcAft>
                      </a:pPr>
                      <a:r>
                        <a:rPr lang="zh-CN" sz="1200" kern="100">
                          <a:effectLst/>
                        </a:rPr>
                        <a:t>专注学习</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32167574"/>
                  </a:ext>
                </a:extLst>
              </a:tr>
              <a:tr h="686860">
                <a:tc>
                  <a:txBody>
                    <a:bodyPr/>
                    <a:lstStyle/>
                    <a:p>
                      <a:pPr algn="just">
                        <a:lnSpc>
                          <a:spcPts val="1200"/>
                        </a:lnSpc>
                        <a:spcAft>
                          <a:spcPts val="0"/>
                        </a:spcAft>
                      </a:pPr>
                      <a:r>
                        <a:rPr lang="zh-CN" sz="1200" kern="100">
                          <a:effectLst/>
                        </a:rPr>
                        <a:t>功 能</a:t>
                      </a:r>
                      <a:endParaRPr lang="zh-CN" sz="1000" kern="100">
                        <a:effectLst/>
                      </a:endParaRPr>
                    </a:p>
                    <a:p>
                      <a:pPr algn="just">
                        <a:lnSpc>
                          <a:spcPts val="1200"/>
                        </a:lnSpc>
                        <a:spcAft>
                          <a:spcPts val="0"/>
                        </a:spcAft>
                      </a:pPr>
                      <a:r>
                        <a:rPr lang="zh-CN" sz="1200" kern="100">
                          <a:effectLst/>
                        </a:rPr>
                        <a:t>描 述</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200" kern="100">
                          <a:effectLst/>
                        </a:rPr>
                        <a:t>该功能内选取的音乐能让用户更快地加入工作状态</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29728751"/>
                  </a:ext>
                </a:extLst>
              </a:tr>
              <a:tr h="442757">
                <a:tc>
                  <a:txBody>
                    <a:bodyPr/>
                    <a:lstStyle/>
                    <a:p>
                      <a:pPr algn="just">
                        <a:lnSpc>
                          <a:spcPts val="1200"/>
                        </a:lnSpc>
                        <a:spcAft>
                          <a:spcPts val="0"/>
                        </a:spcAft>
                      </a:pPr>
                      <a:r>
                        <a:rPr lang="zh-CN" sz="1200" kern="100">
                          <a:effectLst/>
                        </a:rPr>
                        <a:t>输入项</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200" kern="100">
                          <a:effectLst/>
                        </a:rPr>
                        <a:t>按钮选择</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09524263"/>
                  </a:ext>
                </a:extLst>
              </a:tr>
              <a:tr h="691992">
                <a:tc>
                  <a:txBody>
                    <a:bodyPr/>
                    <a:lstStyle/>
                    <a:p>
                      <a:pPr algn="just">
                        <a:lnSpc>
                          <a:spcPts val="1200"/>
                        </a:lnSpc>
                        <a:spcAft>
                          <a:spcPts val="0"/>
                        </a:spcAft>
                      </a:pPr>
                      <a:r>
                        <a:rPr lang="zh-CN" sz="1200" kern="100">
                          <a:effectLst/>
                        </a:rPr>
                        <a:t>处理描述</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200" kern="100">
                          <a:effectLst/>
                        </a:rPr>
                        <a:t>加入功能后，选取用户自己喜欢的音乐，然后选择时间，开始一个小周期的专注学习，设定时间在一个小时以内。</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26526258"/>
                  </a:ext>
                </a:extLst>
              </a:tr>
              <a:tr h="555646">
                <a:tc>
                  <a:txBody>
                    <a:bodyPr/>
                    <a:lstStyle/>
                    <a:p>
                      <a:pPr algn="just">
                        <a:lnSpc>
                          <a:spcPts val="1200"/>
                        </a:lnSpc>
                        <a:spcAft>
                          <a:spcPts val="0"/>
                        </a:spcAft>
                      </a:pPr>
                      <a:r>
                        <a:rPr lang="zh-CN" sz="1200" kern="100">
                          <a:effectLst/>
                        </a:rPr>
                        <a:t>输出项</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200" kern="100">
                          <a:effectLst/>
                        </a:rPr>
                        <a:t>倒计时结束后按完成即可</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86333725"/>
                  </a:ext>
                </a:extLst>
              </a:tr>
              <a:tr h="1247637">
                <a:tc>
                  <a:txBody>
                    <a:bodyPr/>
                    <a:lstStyle/>
                    <a:p>
                      <a:pPr algn="just">
                        <a:lnSpc>
                          <a:spcPts val="1200"/>
                        </a:lnSpc>
                        <a:spcAft>
                          <a:spcPts val="0"/>
                        </a:spcAft>
                      </a:pPr>
                      <a:r>
                        <a:rPr lang="zh-CN" sz="1200" kern="100">
                          <a:effectLst/>
                        </a:rPr>
                        <a:t>界面要求</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200" kern="100" dirty="0">
                          <a:effectLst/>
                        </a:rPr>
                        <a:t>界面设计不仅仅是美观，而且还要贴近自然，这样和音乐的意境相契合。</a:t>
                      </a:r>
                      <a:endParaRPr lang="zh-CN" sz="1000" kern="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10451956"/>
                  </a:ext>
                </a:extLst>
              </a:tr>
            </a:tbl>
          </a:graphicData>
        </a:graphic>
      </p:graphicFrame>
      <p:graphicFrame>
        <p:nvGraphicFramePr>
          <p:cNvPr id="4" name="表格 3">
            <a:extLst>
              <a:ext uri="{FF2B5EF4-FFF2-40B4-BE49-F238E27FC236}">
                <a16:creationId xmlns:a16="http://schemas.microsoft.com/office/drawing/2014/main" id="{0842E975-28C3-4F6C-8F34-46E6A0C8502F}"/>
              </a:ext>
            </a:extLst>
          </p:cNvPr>
          <p:cNvGraphicFramePr>
            <a:graphicFrameLocks noGrp="1"/>
          </p:cNvGraphicFramePr>
          <p:nvPr>
            <p:extLst>
              <p:ext uri="{D42A27DB-BD31-4B8C-83A1-F6EECF244321}">
                <p14:modId xmlns:p14="http://schemas.microsoft.com/office/powerpoint/2010/main" val="1494998249"/>
              </p:ext>
            </p:extLst>
          </p:nvPr>
        </p:nvGraphicFramePr>
        <p:xfrm>
          <a:off x="4067175" y="1662612"/>
          <a:ext cx="3638550" cy="4328611"/>
        </p:xfrm>
        <a:graphic>
          <a:graphicData uri="http://schemas.openxmlformats.org/drawingml/2006/table">
            <a:tbl>
              <a:tblPr>
                <a:tableStyleId>{5C22544A-7EE6-4342-B048-85BDC9FD1C3A}</a:tableStyleId>
              </a:tblPr>
              <a:tblGrid>
                <a:gridCol w="619901">
                  <a:extLst>
                    <a:ext uri="{9D8B030D-6E8A-4147-A177-3AD203B41FA5}">
                      <a16:colId xmlns:a16="http://schemas.microsoft.com/office/drawing/2014/main" val="2626929692"/>
                    </a:ext>
                  </a:extLst>
                </a:gridCol>
                <a:gridCol w="3018649">
                  <a:extLst>
                    <a:ext uri="{9D8B030D-6E8A-4147-A177-3AD203B41FA5}">
                      <a16:colId xmlns:a16="http://schemas.microsoft.com/office/drawing/2014/main" val="4011234167"/>
                    </a:ext>
                  </a:extLst>
                </a:gridCol>
              </a:tblGrid>
              <a:tr h="351860">
                <a:tc>
                  <a:txBody>
                    <a:bodyPr/>
                    <a:lstStyle/>
                    <a:p>
                      <a:pPr algn="just">
                        <a:lnSpc>
                          <a:spcPts val="1200"/>
                        </a:lnSpc>
                        <a:spcAft>
                          <a:spcPts val="0"/>
                        </a:spcAft>
                      </a:pPr>
                      <a:r>
                        <a:rPr lang="zh-CN" sz="1200" kern="100">
                          <a:effectLst/>
                        </a:rPr>
                        <a:t>功能编号</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nSpc>
                          <a:spcPts val="1200"/>
                        </a:lnSpc>
                        <a:spcAft>
                          <a:spcPts val="0"/>
                        </a:spcAft>
                      </a:pPr>
                      <a:r>
                        <a:rPr lang="en-US" sz="1200" kern="100" dirty="0">
                          <a:effectLst/>
                        </a:rPr>
                        <a:t>02</a:t>
                      </a:r>
                      <a:endParaRPr lang="zh-CN" sz="1000" kern="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78726456"/>
                  </a:ext>
                </a:extLst>
              </a:tr>
              <a:tr h="351860">
                <a:tc>
                  <a:txBody>
                    <a:bodyPr/>
                    <a:lstStyle/>
                    <a:p>
                      <a:pPr algn="just">
                        <a:lnSpc>
                          <a:spcPts val="1200"/>
                        </a:lnSpc>
                        <a:spcAft>
                          <a:spcPts val="0"/>
                        </a:spcAft>
                      </a:pPr>
                      <a:r>
                        <a:rPr lang="zh-CN" sz="1200" kern="100">
                          <a:effectLst/>
                        </a:rPr>
                        <a:t>功能名称</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nSpc>
                          <a:spcPts val="1200"/>
                        </a:lnSpc>
                        <a:spcAft>
                          <a:spcPts val="0"/>
                        </a:spcAft>
                      </a:pPr>
                      <a:r>
                        <a:rPr lang="zh-CN" sz="1200" kern="100">
                          <a:effectLst/>
                        </a:rPr>
                        <a:t>休息放松</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02629117"/>
                  </a:ext>
                </a:extLst>
              </a:tr>
              <a:tr h="686860">
                <a:tc>
                  <a:txBody>
                    <a:bodyPr/>
                    <a:lstStyle/>
                    <a:p>
                      <a:pPr algn="just">
                        <a:lnSpc>
                          <a:spcPts val="1200"/>
                        </a:lnSpc>
                        <a:spcAft>
                          <a:spcPts val="0"/>
                        </a:spcAft>
                      </a:pPr>
                      <a:r>
                        <a:rPr lang="zh-CN" sz="1200" kern="100">
                          <a:effectLst/>
                        </a:rPr>
                        <a:t>功 能</a:t>
                      </a:r>
                      <a:endParaRPr lang="zh-CN" sz="1000" kern="100">
                        <a:effectLst/>
                      </a:endParaRPr>
                    </a:p>
                    <a:p>
                      <a:pPr algn="just">
                        <a:lnSpc>
                          <a:spcPts val="1200"/>
                        </a:lnSpc>
                        <a:spcAft>
                          <a:spcPts val="0"/>
                        </a:spcAft>
                      </a:pPr>
                      <a:r>
                        <a:rPr lang="zh-CN" sz="1200" kern="100">
                          <a:effectLst/>
                        </a:rPr>
                        <a:t>描 述</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200" kern="100">
                          <a:effectLst/>
                        </a:rPr>
                        <a:t>该功能在工作间隙休息是选择，能让用户身心放松，进入一个很好的休息状态。</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58653081"/>
                  </a:ext>
                </a:extLst>
              </a:tr>
              <a:tr h="442757">
                <a:tc>
                  <a:txBody>
                    <a:bodyPr/>
                    <a:lstStyle/>
                    <a:p>
                      <a:pPr algn="just">
                        <a:lnSpc>
                          <a:spcPts val="1200"/>
                        </a:lnSpc>
                        <a:spcAft>
                          <a:spcPts val="0"/>
                        </a:spcAft>
                      </a:pPr>
                      <a:r>
                        <a:rPr lang="zh-CN" sz="1200" kern="100">
                          <a:effectLst/>
                        </a:rPr>
                        <a:t>输入项</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200" kern="100">
                          <a:effectLst/>
                        </a:rPr>
                        <a:t>按钮选择</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56012611"/>
                  </a:ext>
                </a:extLst>
              </a:tr>
              <a:tr h="691991">
                <a:tc>
                  <a:txBody>
                    <a:bodyPr/>
                    <a:lstStyle/>
                    <a:p>
                      <a:pPr algn="just">
                        <a:lnSpc>
                          <a:spcPts val="1200"/>
                        </a:lnSpc>
                        <a:spcAft>
                          <a:spcPts val="0"/>
                        </a:spcAft>
                      </a:pPr>
                      <a:r>
                        <a:rPr lang="zh-CN" sz="1200" kern="100">
                          <a:effectLst/>
                        </a:rPr>
                        <a:t>处理描述</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200" kern="100">
                          <a:effectLst/>
                        </a:rPr>
                        <a:t>加入功能后，选取用户自己喜欢的音乐，然后选择时间，开始短时间的休息放松，设计时间在二十分钟以上。</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57212351"/>
                  </a:ext>
                </a:extLst>
              </a:tr>
              <a:tr h="555646">
                <a:tc>
                  <a:txBody>
                    <a:bodyPr/>
                    <a:lstStyle/>
                    <a:p>
                      <a:pPr algn="just">
                        <a:lnSpc>
                          <a:spcPts val="1200"/>
                        </a:lnSpc>
                        <a:spcAft>
                          <a:spcPts val="0"/>
                        </a:spcAft>
                      </a:pPr>
                      <a:r>
                        <a:rPr lang="zh-CN" sz="1200" kern="100" dirty="0">
                          <a:effectLst/>
                        </a:rPr>
                        <a:t>输出项</a:t>
                      </a:r>
                      <a:endParaRPr lang="zh-CN" sz="1000" kern="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200" kern="100">
                          <a:effectLst/>
                        </a:rPr>
                        <a:t>倒计时结束后按完成即可</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72990393"/>
                  </a:ext>
                </a:extLst>
              </a:tr>
              <a:tr h="1247637">
                <a:tc>
                  <a:txBody>
                    <a:bodyPr/>
                    <a:lstStyle/>
                    <a:p>
                      <a:pPr algn="just">
                        <a:lnSpc>
                          <a:spcPts val="1200"/>
                        </a:lnSpc>
                        <a:spcAft>
                          <a:spcPts val="0"/>
                        </a:spcAft>
                      </a:pPr>
                      <a:r>
                        <a:rPr lang="zh-CN" sz="1200" kern="100">
                          <a:effectLst/>
                        </a:rPr>
                        <a:t>界面要求</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200" kern="100" dirty="0">
                          <a:effectLst/>
                        </a:rPr>
                        <a:t>界面设计不仅仅是美观，而且还要贴近自然，这样和音乐的意境相契合。</a:t>
                      </a:r>
                      <a:endParaRPr lang="zh-CN" sz="1000" kern="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42950525"/>
                  </a:ext>
                </a:extLst>
              </a:tr>
            </a:tbl>
          </a:graphicData>
        </a:graphic>
      </p:graphicFrame>
      <p:graphicFrame>
        <p:nvGraphicFramePr>
          <p:cNvPr id="5" name="表格 4">
            <a:extLst>
              <a:ext uri="{FF2B5EF4-FFF2-40B4-BE49-F238E27FC236}">
                <a16:creationId xmlns:a16="http://schemas.microsoft.com/office/drawing/2014/main" id="{E81F3D5C-5FBE-467F-AAA3-1DBC63701F5D}"/>
              </a:ext>
            </a:extLst>
          </p:cNvPr>
          <p:cNvGraphicFramePr>
            <a:graphicFrameLocks noGrp="1"/>
          </p:cNvGraphicFramePr>
          <p:nvPr>
            <p:extLst>
              <p:ext uri="{D42A27DB-BD31-4B8C-83A1-F6EECF244321}">
                <p14:modId xmlns:p14="http://schemas.microsoft.com/office/powerpoint/2010/main" val="1527390343"/>
              </p:ext>
            </p:extLst>
          </p:nvPr>
        </p:nvGraphicFramePr>
        <p:xfrm>
          <a:off x="7705724" y="1662611"/>
          <a:ext cx="3914775" cy="4328612"/>
        </p:xfrm>
        <a:graphic>
          <a:graphicData uri="http://schemas.openxmlformats.org/drawingml/2006/table">
            <a:tbl>
              <a:tblPr>
                <a:tableStyleId>{5C22544A-7EE6-4342-B048-85BDC9FD1C3A}</a:tableStyleId>
              </a:tblPr>
              <a:tblGrid>
                <a:gridCol w="666962">
                  <a:extLst>
                    <a:ext uri="{9D8B030D-6E8A-4147-A177-3AD203B41FA5}">
                      <a16:colId xmlns:a16="http://schemas.microsoft.com/office/drawing/2014/main" val="341657531"/>
                    </a:ext>
                  </a:extLst>
                </a:gridCol>
                <a:gridCol w="3247813">
                  <a:extLst>
                    <a:ext uri="{9D8B030D-6E8A-4147-A177-3AD203B41FA5}">
                      <a16:colId xmlns:a16="http://schemas.microsoft.com/office/drawing/2014/main" val="82122723"/>
                    </a:ext>
                  </a:extLst>
                </a:gridCol>
              </a:tblGrid>
              <a:tr h="351860">
                <a:tc>
                  <a:txBody>
                    <a:bodyPr/>
                    <a:lstStyle/>
                    <a:p>
                      <a:pPr algn="just">
                        <a:lnSpc>
                          <a:spcPts val="1200"/>
                        </a:lnSpc>
                        <a:spcAft>
                          <a:spcPts val="0"/>
                        </a:spcAft>
                      </a:pPr>
                      <a:r>
                        <a:rPr lang="zh-CN" sz="1200" kern="100">
                          <a:effectLst/>
                        </a:rPr>
                        <a:t>功能编号</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nSpc>
                          <a:spcPts val="1200"/>
                        </a:lnSpc>
                        <a:spcAft>
                          <a:spcPts val="0"/>
                        </a:spcAft>
                      </a:pPr>
                      <a:r>
                        <a:rPr lang="en-US" sz="1200" kern="100">
                          <a:effectLst/>
                        </a:rPr>
                        <a:t>03</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13281488"/>
                  </a:ext>
                </a:extLst>
              </a:tr>
              <a:tr h="351860">
                <a:tc>
                  <a:txBody>
                    <a:bodyPr/>
                    <a:lstStyle/>
                    <a:p>
                      <a:pPr algn="just">
                        <a:lnSpc>
                          <a:spcPts val="1200"/>
                        </a:lnSpc>
                        <a:spcAft>
                          <a:spcPts val="0"/>
                        </a:spcAft>
                      </a:pPr>
                      <a:r>
                        <a:rPr lang="zh-CN" sz="1200" kern="100">
                          <a:effectLst/>
                        </a:rPr>
                        <a:t>功能名称</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nSpc>
                          <a:spcPts val="1200"/>
                        </a:lnSpc>
                        <a:spcAft>
                          <a:spcPts val="0"/>
                        </a:spcAft>
                      </a:pPr>
                      <a:r>
                        <a:rPr lang="zh-CN" sz="1200" kern="100">
                          <a:effectLst/>
                        </a:rPr>
                        <a:t>调整呼吸</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97875969"/>
                  </a:ext>
                </a:extLst>
              </a:tr>
              <a:tr h="686860">
                <a:tc>
                  <a:txBody>
                    <a:bodyPr/>
                    <a:lstStyle/>
                    <a:p>
                      <a:pPr algn="just">
                        <a:lnSpc>
                          <a:spcPts val="1200"/>
                        </a:lnSpc>
                        <a:spcAft>
                          <a:spcPts val="0"/>
                        </a:spcAft>
                      </a:pPr>
                      <a:r>
                        <a:rPr lang="zh-CN" sz="1200" kern="100">
                          <a:effectLst/>
                        </a:rPr>
                        <a:t>功 能</a:t>
                      </a:r>
                      <a:endParaRPr lang="zh-CN" sz="1000" kern="100">
                        <a:effectLst/>
                      </a:endParaRPr>
                    </a:p>
                    <a:p>
                      <a:pPr algn="just">
                        <a:lnSpc>
                          <a:spcPts val="1200"/>
                        </a:lnSpc>
                        <a:spcAft>
                          <a:spcPts val="0"/>
                        </a:spcAft>
                      </a:pPr>
                      <a:r>
                        <a:rPr lang="zh-CN" sz="1200" kern="100">
                          <a:effectLst/>
                        </a:rPr>
                        <a:t>描 述</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200" kern="100">
                          <a:effectLst/>
                        </a:rPr>
                        <a:t>在工作压力很大的情况下，选取该功能模块下的音乐，能得到很好的调整</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66297537"/>
                  </a:ext>
                </a:extLst>
              </a:tr>
              <a:tr h="442757">
                <a:tc>
                  <a:txBody>
                    <a:bodyPr/>
                    <a:lstStyle/>
                    <a:p>
                      <a:pPr algn="just">
                        <a:lnSpc>
                          <a:spcPts val="1200"/>
                        </a:lnSpc>
                        <a:spcAft>
                          <a:spcPts val="0"/>
                        </a:spcAft>
                      </a:pPr>
                      <a:r>
                        <a:rPr lang="zh-CN" sz="1200" kern="100">
                          <a:effectLst/>
                        </a:rPr>
                        <a:t>输入项</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200" kern="100">
                          <a:effectLst/>
                        </a:rPr>
                        <a:t>按钮选择</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33037633"/>
                  </a:ext>
                </a:extLst>
              </a:tr>
              <a:tr h="691992">
                <a:tc>
                  <a:txBody>
                    <a:bodyPr/>
                    <a:lstStyle/>
                    <a:p>
                      <a:pPr algn="just">
                        <a:lnSpc>
                          <a:spcPts val="1200"/>
                        </a:lnSpc>
                        <a:spcAft>
                          <a:spcPts val="0"/>
                        </a:spcAft>
                      </a:pPr>
                      <a:r>
                        <a:rPr lang="zh-CN" sz="1200" kern="100">
                          <a:effectLst/>
                        </a:rPr>
                        <a:t>处理描述</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200" kern="100" dirty="0">
                          <a:effectLst/>
                        </a:rPr>
                        <a:t>加入功能后，选取用户自己喜欢的音乐，然后选择时间，一般这个板块设计的时间在</a:t>
                      </a:r>
                      <a:r>
                        <a:rPr lang="en-US" sz="1200" kern="100" dirty="0">
                          <a:effectLst/>
                        </a:rPr>
                        <a:t>5</a:t>
                      </a:r>
                      <a:r>
                        <a:rPr lang="zh-CN" sz="1200" kern="100" dirty="0">
                          <a:effectLst/>
                        </a:rPr>
                        <a:t>到</a:t>
                      </a:r>
                      <a:r>
                        <a:rPr lang="en-US" sz="1200" kern="100" dirty="0">
                          <a:effectLst/>
                        </a:rPr>
                        <a:t>10</a:t>
                      </a:r>
                      <a:r>
                        <a:rPr lang="zh-CN" sz="1200" kern="100" dirty="0">
                          <a:effectLst/>
                        </a:rPr>
                        <a:t>分钟左右，只是简单的调整</a:t>
                      </a:r>
                      <a:endParaRPr lang="zh-CN" sz="1000" kern="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1817004"/>
                  </a:ext>
                </a:extLst>
              </a:tr>
              <a:tr h="555646">
                <a:tc>
                  <a:txBody>
                    <a:bodyPr/>
                    <a:lstStyle/>
                    <a:p>
                      <a:pPr algn="just">
                        <a:lnSpc>
                          <a:spcPts val="1200"/>
                        </a:lnSpc>
                        <a:spcAft>
                          <a:spcPts val="0"/>
                        </a:spcAft>
                      </a:pPr>
                      <a:r>
                        <a:rPr lang="zh-CN" sz="1200" kern="100">
                          <a:effectLst/>
                        </a:rPr>
                        <a:t>输出项</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200" kern="100">
                          <a:effectLst/>
                        </a:rPr>
                        <a:t>倒计时结束后按完成即可</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75801285"/>
                  </a:ext>
                </a:extLst>
              </a:tr>
              <a:tr h="1247637">
                <a:tc>
                  <a:txBody>
                    <a:bodyPr/>
                    <a:lstStyle/>
                    <a:p>
                      <a:pPr algn="just">
                        <a:lnSpc>
                          <a:spcPts val="1200"/>
                        </a:lnSpc>
                        <a:spcAft>
                          <a:spcPts val="0"/>
                        </a:spcAft>
                      </a:pPr>
                      <a:r>
                        <a:rPr lang="zh-CN" sz="1200" kern="100">
                          <a:effectLst/>
                        </a:rPr>
                        <a:t>界面要求</a:t>
                      </a:r>
                      <a:endParaRPr lang="zh-CN" sz="100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200" kern="100" dirty="0">
                          <a:effectLst/>
                        </a:rPr>
                        <a:t>界面设计不仅仅是美观，而且还要贴近自然，这样和音乐的意境相契合。</a:t>
                      </a:r>
                      <a:endParaRPr lang="zh-CN" sz="1000" kern="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32380168"/>
                  </a:ext>
                </a:extLst>
              </a:tr>
            </a:tbl>
          </a:graphicData>
        </a:graphic>
      </p:graphicFrame>
      <p:sp>
        <p:nvSpPr>
          <p:cNvPr id="6" name="Rectangle 1">
            <a:extLst>
              <a:ext uri="{FF2B5EF4-FFF2-40B4-BE49-F238E27FC236}">
                <a16:creationId xmlns:a16="http://schemas.microsoft.com/office/drawing/2014/main" id="{11C1BC62-3A19-41A1-9E69-D9309B76480D}"/>
              </a:ext>
            </a:extLst>
          </p:cNvPr>
          <p:cNvSpPr>
            <a:spLocks noChangeArrowheads="1"/>
          </p:cNvSpPr>
          <p:nvPr/>
        </p:nvSpPr>
        <p:spPr bwMode="auto">
          <a:xfrm>
            <a:off x="7505700" y="17702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556202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5" name="组合 24"/>
          <p:cNvGrpSpPr/>
          <p:nvPr/>
        </p:nvGrpSpPr>
        <p:grpSpPr>
          <a:xfrm>
            <a:off x="637309" y="1782321"/>
            <a:ext cx="10886098" cy="4812442"/>
            <a:chOff x="4584120" y="1336741"/>
            <a:chExt cx="4338638" cy="1340656"/>
          </a:xfrm>
        </p:grpSpPr>
        <p:sp>
          <p:nvSpPr>
            <p:cNvPr id="5" name="矩形 4"/>
            <p:cNvSpPr/>
            <p:nvPr/>
          </p:nvSpPr>
          <p:spPr bwMode="auto">
            <a:xfrm>
              <a:off x="4584120" y="1336741"/>
              <a:ext cx="4338638" cy="1209429"/>
            </a:xfrm>
            <a:prstGeom prst="rect">
              <a:avLst/>
            </a:prstGeom>
            <a:solidFill>
              <a:schemeClr val="accent1">
                <a:lumMod val="100000"/>
              </a:schemeClr>
            </a:solidFill>
            <a:ln w="19050">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cs typeface="+mn-ea"/>
                <a:sym typeface="+mn-lt"/>
              </a:endParaRPr>
            </a:p>
          </p:txBody>
        </p:sp>
        <p:sp>
          <p:nvSpPr>
            <p:cNvPr id="7" name="椭圆 6"/>
            <p:cNvSpPr/>
            <p:nvPr/>
          </p:nvSpPr>
          <p:spPr bwMode="auto">
            <a:xfrm>
              <a:off x="4750139" y="1603918"/>
              <a:ext cx="675075" cy="675075"/>
            </a:xfrm>
            <a:prstGeom prst="ellipse">
              <a:avLst/>
            </a:prstGeom>
            <a:solidFill>
              <a:schemeClr val="bg1"/>
            </a:solidFill>
            <a:ln w="19050">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cs typeface="+mn-ea"/>
                <a:sym typeface="+mn-lt"/>
              </a:endParaRPr>
            </a:p>
          </p:txBody>
        </p:sp>
        <p:sp>
          <p:nvSpPr>
            <p:cNvPr id="9" name="任意多边形: 形状 8"/>
            <p:cNvSpPr/>
            <p:nvPr/>
          </p:nvSpPr>
          <p:spPr bwMode="auto">
            <a:xfrm>
              <a:off x="4886301" y="1745753"/>
              <a:ext cx="402750" cy="391405"/>
            </a:xfrm>
            <a:custGeom>
              <a:avLst/>
              <a:gdLst>
                <a:gd name="connsiteX0" fmla="*/ 279778 w 338138"/>
                <a:gd name="connsiteY0" fmla="*/ 231775 h 328613"/>
                <a:gd name="connsiteX1" fmla="*/ 289126 w 338138"/>
                <a:gd name="connsiteY1" fmla="*/ 271719 h 328613"/>
                <a:gd name="connsiteX2" fmla="*/ 283784 w 338138"/>
                <a:gd name="connsiteY2" fmla="*/ 279708 h 328613"/>
                <a:gd name="connsiteX3" fmla="*/ 282449 w 338138"/>
                <a:gd name="connsiteY3" fmla="*/ 279708 h 328613"/>
                <a:gd name="connsiteX4" fmla="*/ 275771 w 338138"/>
                <a:gd name="connsiteY4" fmla="*/ 274382 h 328613"/>
                <a:gd name="connsiteX5" fmla="*/ 265087 w 338138"/>
                <a:gd name="connsiteY5" fmla="*/ 234438 h 328613"/>
                <a:gd name="connsiteX6" fmla="*/ 239712 w 338138"/>
                <a:gd name="connsiteY6" fmla="*/ 273050 h 328613"/>
                <a:gd name="connsiteX7" fmla="*/ 282449 w 338138"/>
                <a:gd name="connsiteY7" fmla="*/ 314325 h 328613"/>
                <a:gd name="connsiteX8" fmla="*/ 323850 w 338138"/>
                <a:gd name="connsiteY8" fmla="*/ 273050 h 328613"/>
                <a:gd name="connsiteX9" fmla="*/ 282449 w 338138"/>
                <a:gd name="connsiteY9" fmla="*/ 231775 h 328613"/>
                <a:gd name="connsiteX10" fmla="*/ 279778 w 338138"/>
                <a:gd name="connsiteY10" fmla="*/ 231775 h 328613"/>
                <a:gd name="connsiteX11" fmla="*/ 55688 w 338138"/>
                <a:gd name="connsiteY11" fmla="*/ 231775 h 328613"/>
                <a:gd name="connsiteX12" fmla="*/ 14287 w 338138"/>
                <a:gd name="connsiteY12" fmla="*/ 273050 h 328613"/>
                <a:gd name="connsiteX13" fmla="*/ 55688 w 338138"/>
                <a:gd name="connsiteY13" fmla="*/ 314325 h 328613"/>
                <a:gd name="connsiteX14" fmla="*/ 98425 w 338138"/>
                <a:gd name="connsiteY14" fmla="*/ 273050 h 328613"/>
                <a:gd name="connsiteX15" fmla="*/ 97089 w 338138"/>
                <a:gd name="connsiteY15" fmla="*/ 265062 h 328613"/>
                <a:gd name="connsiteX16" fmla="*/ 58359 w 338138"/>
                <a:gd name="connsiteY16" fmla="*/ 279708 h 328613"/>
                <a:gd name="connsiteX17" fmla="*/ 55688 w 338138"/>
                <a:gd name="connsiteY17" fmla="*/ 279708 h 328613"/>
                <a:gd name="connsiteX18" fmla="*/ 49011 w 338138"/>
                <a:gd name="connsiteY18" fmla="*/ 275713 h 328613"/>
                <a:gd name="connsiteX19" fmla="*/ 53017 w 338138"/>
                <a:gd name="connsiteY19" fmla="*/ 266393 h 328613"/>
                <a:gd name="connsiteX20" fmla="*/ 91747 w 338138"/>
                <a:gd name="connsiteY20" fmla="*/ 251747 h 328613"/>
                <a:gd name="connsiteX21" fmla="*/ 55688 w 338138"/>
                <a:gd name="connsiteY21" fmla="*/ 231775 h 328613"/>
                <a:gd name="connsiteX22" fmla="*/ 39613 w 338138"/>
                <a:gd name="connsiteY22" fmla="*/ 195263 h 328613"/>
                <a:gd name="connsiteX23" fmla="*/ 92431 w 338138"/>
                <a:gd name="connsiteY23" fmla="*/ 195263 h 328613"/>
                <a:gd name="connsiteX24" fmla="*/ 97713 w 338138"/>
                <a:gd name="connsiteY24" fmla="*/ 196583 h 328613"/>
                <a:gd name="connsiteX25" fmla="*/ 138647 w 338138"/>
                <a:gd name="connsiteY25" fmla="*/ 237513 h 328613"/>
                <a:gd name="connsiteX26" fmla="*/ 139967 w 338138"/>
                <a:gd name="connsiteY26" fmla="*/ 244114 h 328613"/>
                <a:gd name="connsiteX27" fmla="*/ 136006 w 338138"/>
                <a:gd name="connsiteY27" fmla="*/ 249395 h 328613"/>
                <a:gd name="connsiteX28" fmla="*/ 109597 w 338138"/>
                <a:gd name="connsiteY28" fmla="*/ 259958 h 328613"/>
                <a:gd name="connsiteX29" fmla="*/ 110918 w 338138"/>
                <a:gd name="connsiteY29" fmla="*/ 273161 h 328613"/>
                <a:gd name="connsiteX30" fmla="*/ 55459 w 338138"/>
                <a:gd name="connsiteY30" fmla="*/ 328613 h 328613"/>
                <a:gd name="connsiteX31" fmla="*/ 0 w 338138"/>
                <a:gd name="connsiteY31" fmla="*/ 273161 h 328613"/>
                <a:gd name="connsiteX32" fmla="*/ 55459 w 338138"/>
                <a:gd name="connsiteY32" fmla="*/ 217708 h 328613"/>
                <a:gd name="connsiteX33" fmla="*/ 104315 w 338138"/>
                <a:gd name="connsiteY33" fmla="*/ 246755 h 328613"/>
                <a:gd name="connsiteX34" fmla="*/ 121481 w 338138"/>
                <a:gd name="connsiteY34" fmla="*/ 240153 h 328613"/>
                <a:gd name="connsiteX35" fmla="*/ 89790 w 338138"/>
                <a:gd name="connsiteY35" fmla="*/ 208466 h 328613"/>
                <a:gd name="connsiteX36" fmla="*/ 39613 w 338138"/>
                <a:gd name="connsiteY36" fmla="*/ 208466 h 328613"/>
                <a:gd name="connsiteX37" fmla="*/ 33011 w 338138"/>
                <a:gd name="connsiteY37" fmla="*/ 201864 h 328613"/>
                <a:gd name="connsiteX38" fmla="*/ 39613 w 338138"/>
                <a:gd name="connsiteY38" fmla="*/ 195263 h 328613"/>
                <a:gd name="connsiteX39" fmla="*/ 155575 w 338138"/>
                <a:gd name="connsiteY39" fmla="*/ 0 h 328613"/>
                <a:gd name="connsiteX40" fmla="*/ 191294 w 338138"/>
                <a:gd name="connsiteY40" fmla="*/ 35490 h 328613"/>
                <a:gd name="connsiteX41" fmla="*/ 156898 w 338138"/>
                <a:gd name="connsiteY41" fmla="*/ 70980 h 328613"/>
                <a:gd name="connsiteX42" fmla="*/ 167481 w 338138"/>
                <a:gd name="connsiteY42" fmla="*/ 80181 h 328613"/>
                <a:gd name="connsiteX43" fmla="*/ 168804 w 338138"/>
                <a:gd name="connsiteY43" fmla="*/ 81496 h 328613"/>
                <a:gd name="connsiteX44" fmla="*/ 196586 w 338138"/>
                <a:gd name="connsiteY44" fmla="*/ 126187 h 328613"/>
                <a:gd name="connsiteX45" fmla="*/ 225690 w 338138"/>
                <a:gd name="connsiteY45" fmla="*/ 130131 h 328613"/>
                <a:gd name="connsiteX46" fmla="*/ 234950 w 338138"/>
                <a:gd name="connsiteY46" fmla="*/ 138017 h 328613"/>
                <a:gd name="connsiteX47" fmla="*/ 257440 w 338138"/>
                <a:gd name="connsiteY47" fmla="*/ 149847 h 328613"/>
                <a:gd name="connsiteX48" fmla="*/ 260086 w 338138"/>
                <a:gd name="connsiteY48" fmla="*/ 155105 h 328613"/>
                <a:gd name="connsiteX49" fmla="*/ 270669 w 338138"/>
                <a:gd name="connsiteY49" fmla="*/ 197168 h 328613"/>
                <a:gd name="connsiteX50" fmla="*/ 278607 w 338138"/>
                <a:gd name="connsiteY50" fmla="*/ 197168 h 328613"/>
                <a:gd name="connsiteX51" fmla="*/ 315648 w 338138"/>
                <a:gd name="connsiteY51" fmla="*/ 205054 h 328613"/>
                <a:gd name="connsiteX52" fmla="*/ 319617 w 338138"/>
                <a:gd name="connsiteY52" fmla="*/ 214255 h 328613"/>
                <a:gd name="connsiteX53" fmla="*/ 310357 w 338138"/>
                <a:gd name="connsiteY53" fmla="*/ 216884 h 328613"/>
                <a:gd name="connsiteX54" fmla="*/ 278607 w 338138"/>
                <a:gd name="connsiteY54" fmla="*/ 210312 h 328613"/>
                <a:gd name="connsiteX55" fmla="*/ 274638 w 338138"/>
                <a:gd name="connsiteY55" fmla="*/ 211627 h 328613"/>
                <a:gd name="connsiteX56" fmla="*/ 275961 w 338138"/>
                <a:gd name="connsiteY56" fmla="*/ 218199 h 328613"/>
                <a:gd name="connsiteX57" fmla="*/ 282575 w 338138"/>
                <a:gd name="connsiteY57" fmla="*/ 218199 h 328613"/>
                <a:gd name="connsiteX58" fmla="*/ 338138 w 338138"/>
                <a:gd name="connsiteY58" fmla="*/ 273406 h 328613"/>
                <a:gd name="connsiteX59" fmla="*/ 282575 w 338138"/>
                <a:gd name="connsiteY59" fmla="*/ 328613 h 328613"/>
                <a:gd name="connsiteX60" fmla="*/ 229659 w 338138"/>
                <a:gd name="connsiteY60" fmla="*/ 289180 h 328613"/>
                <a:gd name="connsiteX61" fmla="*/ 183356 w 338138"/>
                <a:gd name="connsiteY61" fmla="*/ 289180 h 328613"/>
                <a:gd name="connsiteX62" fmla="*/ 175419 w 338138"/>
                <a:gd name="connsiteY62" fmla="*/ 282607 h 328613"/>
                <a:gd name="connsiteX63" fmla="*/ 183356 w 338138"/>
                <a:gd name="connsiteY63" fmla="*/ 276035 h 328613"/>
                <a:gd name="connsiteX64" fmla="*/ 227013 w 338138"/>
                <a:gd name="connsiteY64" fmla="*/ 276035 h 328613"/>
                <a:gd name="connsiteX65" fmla="*/ 227013 w 338138"/>
                <a:gd name="connsiteY65" fmla="*/ 273406 h 328613"/>
                <a:gd name="connsiteX66" fmla="*/ 262732 w 338138"/>
                <a:gd name="connsiteY66" fmla="*/ 222142 h 328613"/>
                <a:gd name="connsiteX67" fmla="*/ 261409 w 338138"/>
                <a:gd name="connsiteY67" fmla="*/ 214255 h 328613"/>
                <a:gd name="connsiteX68" fmla="*/ 230981 w 338138"/>
                <a:gd name="connsiteY68" fmla="*/ 239231 h 328613"/>
                <a:gd name="connsiteX69" fmla="*/ 224367 w 338138"/>
                <a:gd name="connsiteY69" fmla="*/ 243174 h 328613"/>
                <a:gd name="connsiteX70" fmla="*/ 221721 w 338138"/>
                <a:gd name="connsiteY70" fmla="*/ 241859 h 328613"/>
                <a:gd name="connsiteX71" fmla="*/ 219075 w 338138"/>
                <a:gd name="connsiteY71" fmla="*/ 232658 h 328613"/>
                <a:gd name="connsiteX72" fmla="*/ 257440 w 338138"/>
                <a:gd name="connsiteY72" fmla="*/ 201111 h 328613"/>
                <a:gd name="connsiteX73" fmla="*/ 248180 w 338138"/>
                <a:gd name="connsiteY73" fmla="*/ 160363 h 328613"/>
                <a:gd name="connsiteX74" fmla="*/ 228336 w 338138"/>
                <a:gd name="connsiteY74" fmla="*/ 151162 h 328613"/>
                <a:gd name="connsiteX75" fmla="*/ 227013 w 338138"/>
                <a:gd name="connsiteY75" fmla="*/ 149847 h 328613"/>
                <a:gd name="connsiteX76" fmla="*/ 224367 w 338138"/>
                <a:gd name="connsiteY76" fmla="*/ 149847 h 328613"/>
                <a:gd name="connsiteX77" fmla="*/ 188648 w 338138"/>
                <a:gd name="connsiteY77" fmla="*/ 149847 h 328613"/>
                <a:gd name="connsiteX78" fmla="*/ 179388 w 338138"/>
                <a:gd name="connsiteY78" fmla="*/ 145904 h 328613"/>
                <a:gd name="connsiteX79" fmla="*/ 178065 w 338138"/>
                <a:gd name="connsiteY79" fmla="*/ 144589 h 328613"/>
                <a:gd name="connsiteX80" fmla="*/ 170127 w 338138"/>
                <a:gd name="connsiteY80" fmla="*/ 134074 h 328613"/>
                <a:gd name="connsiteX81" fmla="*/ 168804 w 338138"/>
                <a:gd name="connsiteY81" fmla="*/ 140646 h 328613"/>
                <a:gd name="connsiteX82" fmla="*/ 167481 w 338138"/>
                <a:gd name="connsiteY82" fmla="*/ 148533 h 328613"/>
                <a:gd name="connsiteX83" fmla="*/ 166158 w 338138"/>
                <a:gd name="connsiteY83" fmla="*/ 152476 h 328613"/>
                <a:gd name="connsiteX84" fmla="*/ 166158 w 338138"/>
                <a:gd name="connsiteY84" fmla="*/ 156420 h 328613"/>
                <a:gd name="connsiteX85" fmla="*/ 163513 w 338138"/>
                <a:gd name="connsiteY85" fmla="*/ 164306 h 328613"/>
                <a:gd name="connsiteX86" fmla="*/ 162190 w 338138"/>
                <a:gd name="connsiteY86" fmla="*/ 170879 h 328613"/>
                <a:gd name="connsiteX87" fmla="*/ 160867 w 338138"/>
                <a:gd name="connsiteY87" fmla="*/ 173507 h 328613"/>
                <a:gd name="connsiteX88" fmla="*/ 200554 w 338138"/>
                <a:gd name="connsiteY88" fmla="*/ 182709 h 328613"/>
                <a:gd name="connsiteX89" fmla="*/ 201877 w 338138"/>
                <a:gd name="connsiteY89" fmla="*/ 182709 h 328613"/>
                <a:gd name="connsiteX90" fmla="*/ 215106 w 338138"/>
                <a:gd name="connsiteY90" fmla="*/ 205054 h 328613"/>
                <a:gd name="connsiteX91" fmla="*/ 212461 w 338138"/>
                <a:gd name="connsiteY91" fmla="*/ 210312 h 328613"/>
                <a:gd name="connsiteX92" fmla="*/ 163513 w 338138"/>
                <a:gd name="connsiteY92" fmla="*/ 289180 h 328613"/>
                <a:gd name="connsiteX93" fmla="*/ 144992 w 338138"/>
                <a:gd name="connsiteY93" fmla="*/ 293123 h 328613"/>
                <a:gd name="connsiteX94" fmla="*/ 139700 w 338138"/>
                <a:gd name="connsiteY94" fmla="*/ 276035 h 328613"/>
                <a:gd name="connsiteX95" fmla="*/ 168804 w 338138"/>
                <a:gd name="connsiteY95" fmla="*/ 214255 h 328613"/>
                <a:gd name="connsiteX96" fmla="*/ 125148 w 338138"/>
                <a:gd name="connsiteY96" fmla="*/ 206369 h 328613"/>
                <a:gd name="connsiteX97" fmla="*/ 103981 w 338138"/>
                <a:gd name="connsiteY97" fmla="*/ 195853 h 328613"/>
                <a:gd name="connsiteX98" fmla="*/ 97367 w 338138"/>
                <a:gd name="connsiteY98" fmla="*/ 164306 h 328613"/>
                <a:gd name="connsiteX99" fmla="*/ 121179 w 338138"/>
                <a:gd name="connsiteY99" fmla="*/ 95955 h 328613"/>
                <a:gd name="connsiteX100" fmla="*/ 121179 w 338138"/>
                <a:gd name="connsiteY100" fmla="*/ 90697 h 328613"/>
                <a:gd name="connsiteX101" fmla="*/ 143669 w 338138"/>
                <a:gd name="connsiteY101" fmla="*/ 68351 h 328613"/>
                <a:gd name="connsiteX102" fmla="*/ 119856 w 338138"/>
                <a:gd name="connsiteY102" fmla="*/ 35490 h 328613"/>
                <a:gd name="connsiteX103" fmla="*/ 155575 w 338138"/>
                <a:gd name="connsiteY103"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338138" h="328613">
                  <a:moveTo>
                    <a:pt x="279778" y="231775"/>
                  </a:moveTo>
                  <a:cubicBezTo>
                    <a:pt x="279778" y="231775"/>
                    <a:pt x="279778" y="231775"/>
                    <a:pt x="289126" y="271719"/>
                  </a:cubicBezTo>
                  <a:cubicBezTo>
                    <a:pt x="290462" y="275713"/>
                    <a:pt x="287791" y="278376"/>
                    <a:pt x="283784" y="279708"/>
                  </a:cubicBezTo>
                  <a:cubicBezTo>
                    <a:pt x="283784" y="279708"/>
                    <a:pt x="282449" y="279708"/>
                    <a:pt x="282449" y="279708"/>
                  </a:cubicBezTo>
                  <a:cubicBezTo>
                    <a:pt x="279778" y="279708"/>
                    <a:pt x="275771" y="278376"/>
                    <a:pt x="275771" y="274382"/>
                  </a:cubicBezTo>
                  <a:cubicBezTo>
                    <a:pt x="275771" y="274382"/>
                    <a:pt x="275771" y="274382"/>
                    <a:pt x="265087" y="234438"/>
                  </a:cubicBezTo>
                  <a:cubicBezTo>
                    <a:pt x="250396" y="241095"/>
                    <a:pt x="239712" y="255741"/>
                    <a:pt x="239712" y="273050"/>
                  </a:cubicBezTo>
                  <a:cubicBezTo>
                    <a:pt x="239712" y="295685"/>
                    <a:pt x="259745" y="314325"/>
                    <a:pt x="282449" y="314325"/>
                  </a:cubicBezTo>
                  <a:cubicBezTo>
                    <a:pt x="305153" y="314325"/>
                    <a:pt x="323850" y="295685"/>
                    <a:pt x="323850" y="273050"/>
                  </a:cubicBezTo>
                  <a:cubicBezTo>
                    <a:pt x="323850" y="250416"/>
                    <a:pt x="305153" y="231775"/>
                    <a:pt x="282449" y="231775"/>
                  </a:cubicBezTo>
                  <a:cubicBezTo>
                    <a:pt x="281113" y="231775"/>
                    <a:pt x="279778" y="231775"/>
                    <a:pt x="279778" y="231775"/>
                  </a:cubicBezTo>
                  <a:close/>
                  <a:moveTo>
                    <a:pt x="55688" y="231775"/>
                  </a:moveTo>
                  <a:cubicBezTo>
                    <a:pt x="32984" y="231775"/>
                    <a:pt x="14287" y="250416"/>
                    <a:pt x="14287" y="273050"/>
                  </a:cubicBezTo>
                  <a:cubicBezTo>
                    <a:pt x="14287" y="295685"/>
                    <a:pt x="32984" y="314325"/>
                    <a:pt x="55688" y="314325"/>
                  </a:cubicBezTo>
                  <a:cubicBezTo>
                    <a:pt x="78392" y="314325"/>
                    <a:pt x="98425" y="295685"/>
                    <a:pt x="98425" y="273050"/>
                  </a:cubicBezTo>
                  <a:cubicBezTo>
                    <a:pt x="98425" y="270387"/>
                    <a:pt x="97089" y="267724"/>
                    <a:pt x="97089" y="265062"/>
                  </a:cubicBezTo>
                  <a:cubicBezTo>
                    <a:pt x="97089" y="265062"/>
                    <a:pt x="97089" y="265062"/>
                    <a:pt x="58359" y="279708"/>
                  </a:cubicBezTo>
                  <a:cubicBezTo>
                    <a:pt x="57024" y="279708"/>
                    <a:pt x="57024" y="279708"/>
                    <a:pt x="55688" y="279708"/>
                  </a:cubicBezTo>
                  <a:cubicBezTo>
                    <a:pt x="53017" y="279708"/>
                    <a:pt x="50346" y="278376"/>
                    <a:pt x="49011" y="275713"/>
                  </a:cubicBezTo>
                  <a:cubicBezTo>
                    <a:pt x="47675" y="271719"/>
                    <a:pt x="49011" y="267724"/>
                    <a:pt x="53017" y="266393"/>
                  </a:cubicBezTo>
                  <a:cubicBezTo>
                    <a:pt x="53017" y="266393"/>
                    <a:pt x="53017" y="266393"/>
                    <a:pt x="91747" y="251747"/>
                  </a:cubicBezTo>
                  <a:cubicBezTo>
                    <a:pt x="83734" y="239764"/>
                    <a:pt x="70379" y="231775"/>
                    <a:pt x="55688" y="231775"/>
                  </a:cubicBezTo>
                  <a:close/>
                  <a:moveTo>
                    <a:pt x="39613" y="195263"/>
                  </a:moveTo>
                  <a:cubicBezTo>
                    <a:pt x="39613" y="195263"/>
                    <a:pt x="39613" y="195263"/>
                    <a:pt x="92431" y="195263"/>
                  </a:cubicBezTo>
                  <a:cubicBezTo>
                    <a:pt x="95072" y="195263"/>
                    <a:pt x="96393" y="195263"/>
                    <a:pt x="97713" y="196583"/>
                  </a:cubicBezTo>
                  <a:cubicBezTo>
                    <a:pt x="97713" y="196583"/>
                    <a:pt x="97713" y="196583"/>
                    <a:pt x="138647" y="237513"/>
                  </a:cubicBezTo>
                  <a:cubicBezTo>
                    <a:pt x="139967" y="238833"/>
                    <a:pt x="141288" y="241474"/>
                    <a:pt x="139967" y="244114"/>
                  </a:cubicBezTo>
                  <a:cubicBezTo>
                    <a:pt x="139967" y="246755"/>
                    <a:pt x="138647" y="248075"/>
                    <a:pt x="136006" y="249395"/>
                  </a:cubicBezTo>
                  <a:cubicBezTo>
                    <a:pt x="136006" y="249395"/>
                    <a:pt x="136006" y="249395"/>
                    <a:pt x="109597" y="259958"/>
                  </a:cubicBezTo>
                  <a:cubicBezTo>
                    <a:pt x="110918" y="263919"/>
                    <a:pt x="110918" y="267880"/>
                    <a:pt x="110918" y="273161"/>
                  </a:cubicBezTo>
                  <a:cubicBezTo>
                    <a:pt x="110918" y="303528"/>
                    <a:pt x="85829" y="328613"/>
                    <a:pt x="55459" y="328613"/>
                  </a:cubicBezTo>
                  <a:cubicBezTo>
                    <a:pt x="25088" y="328613"/>
                    <a:pt x="0" y="303528"/>
                    <a:pt x="0" y="273161"/>
                  </a:cubicBezTo>
                  <a:cubicBezTo>
                    <a:pt x="0" y="242794"/>
                    <a:pt x="25088" y="217708"/>
                    <a:pt x="55459" y="217708"/>
                  </a:cubicBezTo>
                  <a:cubicBezTo>
                    <a:pt x="76586" y="217708"/>
                    <a:pt x="95072" y="229590"/>
                    <a:pt x="104315" y="246755"/>
                  </a:cubicBezTo>
                  <a:cubicBezTo>
                    <a:pt x="104315" y="246755"/>
                    <a:pt x="104315" y="246755"/>
                    <a:pt x="121481" y="240153"/>
                  </a:cubicBezTo>
                  <a:cubicBezTo>
                    <a:pt x="121481" y="240153"/>
                    <a:pt x="121481" y="240153"/>
                    <a:pt x="89790" y="208466"/>
                  </a:cubicBezTo>
                  <a:cubicBezTo>
                    <a:pt x="89790" y="208466"/>
                    <a:pt x="89790" y="208466"/>
                    <a:pt x="39613" y="208466"/>
                  </a:cubicBezTo>
                  <a:cubicBezTo>
                    <a:pt x="35652" y="208466"/>
                    <a:pt x="33011" y="205825"/>
                    <a:pt x="33011" y="201864"/>
                  </a:cubicBezTo>
                  <a:cubicBezTo>
                    <a:pt x="33011" y="197903"/>
                    <a:pt x="35652" y="195263"/>
                    <a:pt x="39613" y="195263"/>
                  </a:cubicBezTo>
                  <a:close/>
                  <a:moveTo>
                    <a:pt x="155575" y="0"/>
                  </a:moveTo>
                  <a:cubicBezTo>
                    <a:pt x="175419" y="0"/>
                    <a:pt x="191294" y="15773"/>
                    <a:pt x="191294" y="35490"/>
                  </a:cubicBezTo>
                  <a:cubicBezTo>
                    <a:pt x="191294" y="53892"/>
                    <a:pt x="175419" y="69666"/>
                    <a:pt x="156898" y="70980"/>
                  </a:cubicBezTo>
                  <a:cubicBezTo>
                    <a:pt x="160867" y="72295"/>
                    <a:pt x="164835" y="76238"/>
                    <a:pt x="167481" y="80181"/>
                  </a:cubicBezTo>
                  <a:cubicBezTo>
                    <a:pt x="168804" y="80181"/>
                    <a:pt x="168804" y="80181"/>
                    <a:pt x="168804" y="81496"/>
                  </a:cubicBezTo>
                  <a:cubicBezTo>
                    <a:pt x="168804" y="81496"/>
                    <a:pt x="168804" y="81496"/>
                    <a:pt x="196586" y="126187"/>
                  </a:cubicBezTo>
                  <a:cubicBezTo>
                    <a:pt x="196586" y="126187"/>
                    <a:pt x="196586" y="126187"/>
                    <a:pt x="225690" y="130131"/>
                  </a:cubicBezTo>
                  <a:cubicBezTo>
                    <a:pt x="230981" y="130131"/>
                    <a:pt x="234950" y="134074"/>
                    <a:pt x="234950" y="138017"/>
                  </a:cubicBezTo>
                  <a:cubicBezTo>
                    <a:pt x="234950" y="138017"/>
                    <a:pt x="234950" y="138017"/>
                    <a:pt x="257440" y="149847"/>
                  </a:cubicBezTo>
                  <a:cubicBezTo>
                    <a:pt x="258763" y="151162"/>
                    <a:pt x="260086" y="152476"/>
                    <a:pt x="260086" y="155105"/>
                  </a:cubicBezTo>
                  <a:cubicBezTo>
                    <a:pt x="260086" y="155105"/>
                    <a:pt x="260086" y="155105"/>
                    <a:pt x="270669" y="197168"/>
                  </a:cubicBezTo>
                  <a:cubicBezTo>
                    <a:pt x="273315" y="197168"/>
                    <a:pt x="275961" y="197168"/>
                    <a:pt x="278607" y="197168"/>
                  </a:cubicBezTo>
                  <a:cubicBezTo>
                    <a:pt x="291836" y="195853"/>
                    <a:pt x="303742" y="198482"/>
                    <a:pt x="315648" y="205054"/>
                  </a:cubicBezTo>
                  <a:cubicBezTo>
                    <a:pt x="319617" y="206369"/>
                    <a:pt x="320940" y="210312"/>
                    <a:pt x="319617" y="214255"/>
                  </a:cubicBezTo>
                  <a:cubicBezTo>
                    <a:pt x="316971" y="216884"/>
                    <a:pt x="313003" y="219513"/>
                    <a:pt x="310357" y="216884"/>
                  </a:cubicBezTo>
                  <a:cubicBezTo>
                    <a:pt x="299773" y="211627"/>
                    <a:pt x="289190" y="210312"/>
                    <a:pt x="278607" y="210312"/>
                  </a:cubicBezTo>
                  <a:cubicBezTo>
                    <a:pt x="277284" y="210312"/>
                    <a:pt x="275961" y="210312"/>
                    <a:pt x="274638" y="211627"/>
                  </a:cubicBezTo>
                  <a:cubicBezTo>
                    <a:pt x="274638" y="211627"/>
                    <a:pt x="274638" y="211627"/>
                    <a:pt x="275961" y="218199"/>
                  </a:cubicBezTo>
                  <a:cubicBezTo>
                    <a:pt x="278607" y="218199"/>
                    <a:pt x="279930" y="218199"/>
                    <a:pt x="282575" y="218199"/>
                  </a:cubicBezTo>
                  <a:cubicBezTo>
                    <a:pt x="313003" y="218199"/>
                    <a:pt x="338138" y="243174"/>
                    <a:pt x="338138" y="273406"/>
                  </a:cubicBezTo>
                  <a:cubicBezTo>
                    <a:pt x="338138" y="303639"/>
                    <a:pt x="313003" y="328613"/>
                    <a:pt x="282575" y="328613"/>
                  </a:cubicBezTo>
                  <a:cubicBezTo>
                    <a:pt x="257440" y="328613"/>
                    <a:pt x="236273" y="312840"/>
                    <a:pt x="229659" y="289180"/>
                  </a:cubicBezTo>
                  <a:cubicBezTo>
                    <a:pt x="229659" y="289180"/>
                    <a:pt x="229659" y="289180"/>
                    <a:pt x="183356" y="289180"/>
                  </a:cubicBezTo>
                  <a:cubicBezTo>
                    <a:pt x="179388" y="289180"/>
                    <a:pt x="175419" y="286551"/>
                    <a:pt x="175419" y="282607"/>
                  </a:cubicBezTo>
                  <a:cubicBezTo>
                    <a:pt x="175419" y="278664"/>
                    <a:pt x="179388" y="276035"/>
                    <a:pt x="183356" y="276035"/>
                  </a:cubicBezTo>
                  <a:cubicBezTo>
                    <a:pt x="183356" y="276035"/>
                    <a:pt x="183356" y="276035"/>
                    <a:pt x="227013" y="276035"/>
                  </a:cubicBezTo>
                  <a:cubicBezTo>
                    <a:pt x="227013" y="274721"/>
                    <a:pt x="227013" y="274721"/>
                    <a:pt x="227013" y="273406"/>
                  </a:cubicBezTo>
                  <a:cubicBezTo>
                    <a:pt x="227013" y="249746"/>
                    <a:pt x="241565" y="230029"/>
                    <a:pt x="262732" y="222142"/>
                  </a:cubicBezTo>
                  <a:cubicBezTo>
                    <a:pt x="262732" y="222142"/>
                    <a:pt x="262732" y="222142"/>
                    <a:pt x="261409" y="214255"/>
                  </a:cubicBezTo>
                  <a:cubicBezTo>
                    <a:pt x="248180" y="219513"/>
                    <a:pt x="237596" y="228714"/>
                    <a:pt x="230981" y="239231"/>
                  </a:cubicBezTo>
                  <a:cubicBezTo>
                    <a:pt x="229659" y="241859"/>
                    <a:pt x="227013" y="243174"/>
                    <a:pt x="224367" y="243174"/>
                  </a:cubicBezTo>
                  <a:cubicBezTo>
                    <a:pt x="224367" y="243174"/>
                    <a:pt x="223044" y="243174"/>
                    <a:pt x="221721" y="241859"/>
                  </a:cubicBezTo>
                  <a:cubicBezTo>
                    <a:pt x="217752" y="240545"/>
                    <a:pt x="216429" y="235287"/>
                    <a:pt x="219075" y="232658"/>
                  </a:cubicBezTo>
                  <a:cubicBezTo>
                    <a:pt x="228336" y="218199"/>
                    <a:pt x="241565" y="206369"/>
                    <a:pt x="257440" y="201111"/>
                  </a:cubicBezTo>
                  <a:cubicBezTo>
                    <a:pt x="257440" y="201111"/>
                    <a:pt x="257440" y="201111"/>
                    <a:pt x="248180" y="160363"/>
                  </a:cubicBezTo>
                  <a:cubicBezTo>
                    <a:pt x="248180" y="160363"/>
                    <a:pt x="248180" y="160363"/>
                    <a:pt x="228336" y="151162"/>
                  </a:cubicBezTo>
                  <a:cubicBezTo>
                    <a:pt x="228336" y="151162"/>
                    <a:pt x="228336" y="149847"/>
                    <a:pt x="227013" y="149847"/>
                  </a:cubicBezTo>
                  <a:cubicBezTo>
                    <a:pt x="227013" y="149847"/>
                    <a:pt x="225690" y="149847"/>
                    <a:pt x="224367" y="149847"/>
                  </a:cubicBezTo>
                  <a:cubicBezTo>
                    <a:pt x="224367" y="149847"/>
                    <a:pt x="224367" y="149847"/>
                    <a:pt x="188648" y="149847"/>
                  </a:cubicBezTo>
                  <a:cubicBezTo>
                    <a:pt x="184679" y="149847"/>
                    <a:pt x="180711" y="148533"/>
                    <a:pt x="179388" y="145904"/>
                  </a:cubicBezTo>
                  <a:cubicBezTo>
                    <a:pt x="179388" y="145904"/>
                    <a:pt x="179388" y="145904"/>
                    <a:pt x="178065" y="144589"/>
                  </a:cubicBezTo>
                  <a:cubicBezTo>
                    <a:pt x="178065" y="144589"/>
                    <a:pt x="178065" y="144589"/>
                    <a:pt x="170127" y="134074"/>
                  </a:cubicBezTo>
                  <a:cubicBezTo>
                    <a:pt x="170127" y="136703"/>
                    <a:pt x="170127" y="138017"/>
                    <a:pt x="168804" y="140646"/>
                  </a:cubicBezTo>
                  <a:cubicBezTo>
                    <a:pt x="168804" y="143275"/>
                    <a:pt x="167481" y="145904"/>
                    <a:pt x="167481" y="148533"/>
                  </a:cubicBezTo>
                  <a:cubicBezTo>
                    <a:pt x="167481" y="149847"/>
                    <a:pt x="167481" y="151162"/>
                    <a:pt x="166158" y="152476"/>
                  </a:cubicBezTo>
                  <a:cubicBezTo>
                    <a:pt x="166158" y="153791"/>
                    <a:pt x="166158" y="155105"/>
                    <a:pt x="166158" y="156420"/>
                  </a:cubicBezTo>
                  <a:cubicBezTo>
                    <a:pt x="164835" y="159048"/>
                    <a:pt x="164835" y="161677"/>
                    <a:pt x="163513" y="164306"/>
                  </a:cubicBezTo>
                  <a:cubicBezTo>
                    <a:pt x="163513" y="166935"/>
                    <a:pt x="162190" y="168250"/>
                    <a:pt x="162190" y="170879"/>
                  </a:cubicBezTo>
                  <a:cubicBezTo>
                    <a:pt x="160867" y="172193"/>
                    <a:pt x="160867" y="172193"/>
                    <a:pt x="160867" y="173507"/>
                  </a:cubicBezTo>
                  <a:cubicBezTo>
                    <a:pt x="160867" y="173507"/>
                    <a:pt x="160867" y="173507"/>
                    <a:pt x="200554" y="182709"/>
                  </a:cubicBezTo>
                  <a:cubicBezTo>
                    <a:pt x="200554" y="182709"/>
                    <a:pt x="200554" y="182709"/>
                    <a:pt x="201877" y="182709"/>
                  </a:cubicBezTo>
                  <a:cubicBezTo>
                    <a:pt x="211138" y="185337"/>
                    <a:pt x="217752" y="195853"/>
                    <a:pt x="215106" y="205054"/>
                  </a:cubicBezTo>
                  <a:cubicBezTo>
                    <a:pt x="215106" y="206369"/>
                    <a:pt x="213784" y="208998"/>
                    <a:pt x="212461" y="210312"/>
                  </a:cubicBezTo>
                  <a:cubicBezTo>
                    <a:pt x="212461" y="210312"/>
                    <a:pt x="212461" y="210312"/>
                    <a:pt x="163513" y="289180"/>
                  </a:cubicBezTo>
                  <a:cubicBezTo>
                    <a:pt x="159544" y="294437"/>
                    <a:pt x="151606" y="297066"/>
                    <a:pt x="144992" y="293123"/>
                  </a:cubicBezTo>
                  <a:cubicBezTo>
                    <a:pt x="138377" y="289180"/>
                    <a:pt x="137054" y="281293"/>
                    <a:pt x="139700" y="276035"/>
                  </a:cubicBezTo>
                  <a:cubicBezTo>
                    <a:pt x="139700" y="276035"/>
                    <a:pt x="139700" y="276035"/>
                    <a:pt x="168804" y="214255"/>
                  </a:cubicBezTo>
                  <a:cubicBezTo>
                    <a:pt x="168804" y="214255"/>
                    <a:pt x="168804" y="214255"/>
                    <a:pt x="125148" y="206369"/>
                  </a:cubicBezTo>
                  <a:cubicBezTo>
                    <a:pt x="115887" y="203740"/>
                    <a:pt x="107950" y="201111"/>
                    <a:pt x="103981" y="195853"/>
                  </a:cubicBezTo>
                  <a:cubicBezTo>
                    <a:pt x="96044" y="186652"/>
                    <a:pt x="92075" y="176136"/>
                    <a:pt x="97367" y="164306"/>
                  </a:cubicBezTo>
                  <a:cubicBezTo>
                    <a:pt x="115887" y="124873"/>
                    <a:pt x="121179" y="95955"/>
                    <a:pt x="121179" y="95955"/>
                  </a:cubicBezTo>
                  <a:cubicBezTo>
                    <a:pt x="121179" y="95955"/>
                    <a:pt x="121179" y="95955"/>
                    <a:pt x="121179" y="90697"/>
                  </a:cubicBezTo>
                  <a:cubicBezTo>
                    <a:pt x="122502" y="78867"/>
                    <a:pt x="131763" y="69666"/>
                    <a:pt x="143669" y="68351"/>
                  </a:cubicBezTo>
                  <a:cubicBezTo>
                    <a:pt x="130440" y="63093"/>
                    <a:pt x="119856" y="49949"/>
                    <a:pt x="119856" y="35490"/>
                  </a:cubicBezTo>
                  <a:cubicBezTo>
                    <a:pt x="119856" y="15773"/>
                    <a:pt x="135731" y="0"/>
                    <a:pt x="155575" y="0"/>
                  </a:cubicBezTo>
                  <a:close/>
                </a:path>
              </a:pathLst>
            </a:custGeom>
            <a:solidFill>
              <a:schemeClr val="accent1">
                <a:lumMod val="100000"/>
              </a:schemeClr>
            </a:solidFill>
            <a:ln w="19050">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cs typeface="+mn-ea"/>
                <a:sym typeface="+mn-lt"/>
              </a:endParaRPr>
            </a:p>
          </p:txBody>
        </p:sp>
        <p:sp>
          <p:nvSpPr>
            <p:cNvPr id="16" name="文本框 21"/>
            <p:cNvSpPr txBox="1"/>
            <p:nvPr/>
          </p:nvSpPr>
          <p:spPr>
            <a:xfrm>
              <a:off x="5591232" y="1439747"/>
              <a:ext cx="3155350" cy="1237650"/>
            </a:xfrm>
            <a:prstGeom prst="rect">
              <a:avLst/>
            </a:prstGeom>
            <a:noFill/>
          </p:spPr>
          <p:txBody>
            <a:bodyPr wrap="square" lIns="96000" tIns="96000" rIns="96000" bIns="96000" anchor="t" anchorCtr="0">
              <a:normAutofit/>
            </a:bodyPr>
            <a:lstStyle/>
            <a:p>
              <a:r>
                <a:rPr lang="zh-CN" altLang="zh-CN" sz="2000" dirty="0"/>
                <a:t> 在数据处理能力上，这款软件的最初版本支持</a:t>
              </a:r>
              <a:r>
                <a:rPr lang="en-US" altLang="zh-CN" sz="2000" dirty="0"/>
                <a:t>50</a:t>
              </a:r>
              <a:r>
                <a:rPr lang="zh-CN" altLang="zh-CN" sz="2000" dirty="0"/>
                <a:t>个用户同时使用，但是在使用过程中，用户不能频繁切换功能模块，这也是我们软件初始版本的局限所在。在用户使用的过程中，我们会对每个用户所喜欢的音乐进行归类统计，以便用户在下一次使用时减少选择的时间。</a:t>
              </a:r>
            </a:p>
            <a:p>
              <a:r>
                <a:rPr lang="en-US" altLang="zh-CN" sz="2000" dirty="0"/>
                <a:t>     </a:t>
              </a:r>
              <a:r>
                <a:rPr lang="zh-CN" altLang="zh-CN" sz="2000" dirty="0"/>
                <a:t>在时间特性的需求上，第一次使用 软件的时候，时间会相应地延长，因为在这个过程中，需要读取一些用户的数据（不包含个人信息）；在之后的使用中，响应时间会减少（最多</a:t>
              </a:r>
              <a:r>
                <a:rPr lang="en-US" altLang="zh-CN" sz="2000" dirty="0"/>
                <a:t>5</a:t>
              </a:r>
              <a:r>
                <a:rPr lang="zh-CN" altLang="zh-CN" sz="2000" dirty="0"/>
                <a:t>秒钟），更新处理的时间在一分钟以内完成，这样才能不影响用户的使用效果；数据的转换和传送时间也预估在一分钟内完成，只是在用户使用软件之后，我们 会对用户使用的板块进行分析，以便用户在下一次使用时，我们能及时推送出用户喜欢的音乐。</a:t>
              </a:r>
            </a:p>
          </p:txBody>
        </p:sp>
      </p:grpSp>
      <p:sp>
        <p:nvSpPr>
          <p:cNvPr id="28" name="文本框 27">
            <a:extLst>
              <a:ext uri="{FF2B5EF4-FFF2-40B4-BE49-F238E27FC236}">
                <a16:creationId xmlns:a16="http://schemas.microsoft.com/office/drawing/2014/main" id="{23B6742A-B408-4AAE-8466-7EA7FB8405DA}"/>
              </a:ext>
            </a:extLst>
          </p:cNvPr>
          <p:cNvSpPr txBox="1"/>
          <p:nvPr/>
        </p:nvSpPr>
        <p:spPr>
          <a:xfrm>
            <a:off x="5182927" y="568211"/>
            <a:ext cx="1826141" cy="584775"/>
          </a:xfrm>
          <a:prstGeom prst="rect">
            <a:avLst/>
          </a:prstGeom>
          <a:noFill/>
        </p:spPr>
        <p:txBody>
          <a:bodyPr wrap="none" rtlCol="0">
            <a:spAutoFit/>
          </a:bodyPr>
          <a:lstStyle/>
          <a:p>
            <a:pPr algn="ctr"/>
            <a:r>
              <a:rPr lang="zh-CN" altLang="en-US" sz="3200" b="1" dirty="0">
                <a:cs typeface="+mn-ea"/>
                <a:sym typeface="+mn-lt"/>
              </a:rPr>
              <a:t>性能需求</a:t>
            </a:r>
          </a:p>
        </p:txBody>
      </p:sp>
      <p:sp>
        <p:nvSpPr>
          <p:cNvPr id="29" name="矩形 28">
            <a:extLst>
              <a:ext uri="{FF2B5EF4-FFF2-40B4-BE49-F238E27FC236}">
                <a16:creationId xmlns:a16="http://schemas.microsoft.com/office/drawing/2014/main" id="{77003842-20B6-4597-8FCA-F16C54A43B66}"/>
              </a:ext>
            </a:extLst>
          </p:cNvPr>
          <p:cNvSpPr/>
          <p:nvPr/>
        </p:nvSpPr>
        <p:spPr>
          <a:xfrm>
            <a:off x="2288853" y="1173386"/>
            <a:ext cx="7614294" cy="600164"/>
          </a:xfrm>
          <a:prstGeom prst="rect">
            <a:avLst/>
          </a:prstGeom>
        </p:spPr>
        <p:txBody>
          <a:bodyPr wrap="square">
            <a:spAutoFit/>
          </a:bodyPr>
          <a:lstStyle/>
          <a:p>
            <a:pPr algn="ctr"/>
            <a:r>
              <a:rPr lang="zh-CN" altLang="en-US" sz="1100" dirty="0">
                <a:solidFill>
                  <a:schemeClr val="bg2">
                    <a:lumMod val="75000"/>
                  </a:schemeClr>
                </a:solidFill>
                <a:cs typeface="+mn-ea"/>
                <a:sym typeface="+mn-lt"/>
              </a:rPr>
              <a:t>Loem ipsum dolor sameman tanam casectetur adipiscing elit tamam dalam qoue sampe. dolor sameman tanam casectetur adipiscing elit tamam dalam qoue sampe. </a:t>
            </a:r>
          </a:p>
          <a:p>
            <a:pPr algn="ctr"/>
            <a:endParaRPr lang="zh-CN" altLang="en-US" sz="1100" dirty="0">
              <a:solidFill>
                <a:schemeClr val="bg2">
                  <a:lumMod val="75000"/>
                </a:schemeClr>
              </a:solidFill>
              <a:cs typeface="+mn-ea"/>
              <a:sym typeface="+mn-lt"/>
            </a:endParaRPr>
          </a:p>
        </p:txBody>
      </p:sp>
    </p:spTree>
    <p:extLst>
      <p:ext uri="{BB962C8B-B14F-4D97-AF65-F5344CB8AC3E}">
        <p14:creationId xmlns:p14="http://schemas.microsoft.com/office/powerpoint/2010/main" val="862011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80">
                                          <p:stCondLst>
                                            <p:cond delay="0"/>
                                          </p:stCondLst>
                                        </p:cTn>
                                        <p:tgtEl>
                                          <p:spTgt spid="25"/>
                                        </p:tgtEl>
                                      </p:cBhvr>
                                    </p:animEffect>
                                    <p:anim calcmode="lin" valueType="num">
                                      <p:cBhvr>
                                        <p:cTn id="8"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13" dur="26">
                                          <p:stCondLst>
                                            <p:cond delay="650"/>
                                          </p:stCondLst>
                                        </p:cTn>
                                        <p:tgtEl>
                                          <p:spTgt spid="25"/>
                                        </p:tgtEl>
                                      </p:cBhvr>
                                      <p:to x="100000" y="60000"/>
                                    </p:animScale>
                                    <p:animScale>
                                      <p:cBhvr>
                                        <p:cTn id="14" dur="166" decel="50000">
                                          <p:stCondLst>
                                            <p:cond delay="676"/>
                                          </p:stCondLst>
                                        </p:cTn>
                                        <p:tgtEl>
                                          <p:spTgt spid="25"/>
                                        </p:tgtEl>
                                      </p:cBhvr>
                                      <p:to x="100000" y="100000"/>
                                    </p:animScale>
                                    <p:animScale>
                                      <p:cBhvr>
                                        <p:cTn id="15" dur="26">
                                          <p:stCondLst>
                                            <p:cond delay="1312"/>
                                          </p:stCondLst>
                                        </p:cTn>
                                        <p:tgtEl>
                                          <p:spTgt spid="25"/>
                                        </p:tgtEl>
                                      </p:cBhvr>
                                      <p:to x="100000" y="80000"/>
                                    </p:animScale>
                                    <p:animScale>
                                      <p:cBhvr>
                                        <p:cTn id="16" dur="166" decel="50000">
                                          <p:stCondLst>
                                            <p:cond delay="1338"/>
                                          </p:stCondLst>
                                        </p:cTn>
                                        <p:tgtEl>
                                          <p:spTgt spid="25"/>
                                        </p:tgtEl>
                                      </p:cBhvr>
                                      <p:to x="100000" y="100000"/>
                                    </p:animScale>
                                    <p:animScale>
                                      <p:cBhvr>
                                        <p:cTn id="17" dur="26">
                                          <p:stCondLst>
                                            <p:cond delay="1642"/>
                                          </p:stCondLst>
                                        </p:cTn>
                                        <p:tgtEl>
                                          <p:spTgt spid="25"/>
                                        </p:tgtEl>
                                      </p:cBhvr>
                                      <p:to x="100000" y="90000"/>
                                    </p:animScale>
                                    <p:animScale>
                                      <p:cBhvr>
                                        <p:cTn id="18" dur="166" decel="50000">
                                          <p:stCondLst>
                                            <p:cond delay="1668"/>
                                          </p:stCondLst>
                                        </p:cTn>
                                        <p:tgtEl>
                                          <p:spTgt spid="25"/>
                                        </p:tgtEl>
                                      </p:cBhvr>
                                      <p:to x="100000" y="100000"/>
                                    </p:animScale>
                                    <p:animScale>
                                      <p:cBhvr>
                                        <p:cTn id="19" dur="26">
                                          <p:stCondLst>
                                            <p:cond delay="1808"/>
                                          </p:stCondLst>
                                        </p:cTn>
                                        <p:tgtEl>
                                          <p:spTgt spid="25"/>
                                        </p:tgtEl>
                                      </p:cBhvr>
                                      <p:to x="100000" y="95000"/>
                                    </p:animScale>
                                    <p:animScale>
                                      <p:cBhvr>
                                        <p:cTn id="20" dur="166" decel="50000">
                                          <p:stCondLst>
                                            <p:cond delay="1834"/>
                                          </p:stCondLst>
                                        </p:cTn>
                                        <p:tgtEl>
                                          <p:spTgt spid="2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944C739-9BA6-4DE5-B3BC-A429DE7DC5EC}"/>
              </a:ext>
            </a:extLst>
          </p:cNvPr>
          <p:cNvSpPr/>
          <p:nvPr/>
        </p:nvSpPr>
        <p:spPr>
          <a:xfrm>
            <a:off x="1951703" y="1364226"/>
            <a:ext cx="8288594" cy="3974690"/>
          </a:xfrm>
          <a:prstGeom prst="rect">
            <a:avLst/>
          </a:prstGeom>
          <a:noFill/>
          <a:ln w="228600" cap="rnd" cmpd="tri">
            <a:gradFill>
              <a:gsLst>
                <a:gs pos="0">
                  <a:srgbClr val="37C185"/>
                </a:gs>
                <a:gs pos="100000">
                  <a:srgbClr val="48A1C7"/>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矩形 2">
            <a:extLst>
              <a:ext uri="{FF2B5EF4-FFF2-40B4-BE49-F238E27FC236}">
                <a16:creationId xmlns:a16="http://schemas.microsoft.com/office/drawing/2014/main" id="{BAF7358A-3231-4F4D-B822-A7DFAAA42DC1}"/>
              </a:ext>
            </a:extLst>
          </p:cNvPr>
          <p:cNvSpPr/>
          <p:nvPr/>
        </p:nvSpPr>
        <p:spPr>
          <a:xfrm>
            <a:off x="2378488" y="1695244"/>
            <a:ext cx="2056973" cy="646331"/>
          </a:xfrm>
          <a:prstGeom prst="rect">
            <a:avLst/>
          </a:prstGeom>
          <a:noFill/>
          <a:ln>
            <a:noFill/>
          </a:ln>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b="1" spc="50" dirty="0">
                <a:ln w="9525" cmpd="sng">
                  <a:noFill/>
                  <a:prstDash val="solid"/>
                </a:ln>
                <a:solidFill>
                  <a:srgbClr val="38C188"/>
                </a:solidFill>
                <a:cs typeface="+mn-ea"/>
                <a:sym typeface="+mn-lt"/>
              </a:rPr>
              <a:t>设计约束</a:t>
            </a:r>
            <a:endParaRPr kumimoji="0" lang="zh-CN" altLang="en-US" sz="3600" b="1" i="0" u="none" strike="noStrike" kern="1200" cap="none" spc="50" normalizeH="0" baseline="0" noProof="0" dirty="0">
              <a:ln w="9525" cmpd="sng">
                <a:noFill/>
                <a:prstDash val="solid"/>
              </a:ln>
              <a:solidFill>
                <a:srgbClr val="38C188"/>
              </a:solidFill>
              <a:effectLst/>
              <a:uLnTx/>
              <a:uFillTx/>
              <a:cs typeface="+mn-ea"/>
              <a:sym typeface="+mn-lt"/>
            </a:endParaRPr>
          </a:p>
        </p:txBody>
      </p:sp>
      <p:sp>
        <p:nvSpPr>
          <p:cNvPr id="6" name="等腰三角形 5">
            <a:extLst>
              <a:ext uri="{FF2B5EF4-FFF2-40B4-BE49-F238E27FC236}">
                <a16:creationId xmlns:a16="http://schemas.microsoft.com/office/drawing/2014/main" id="{9F59DE4A-96B4-4C41-9CD0-0A87B66A87F9}"/>
              </a:ext>
            </a:extLst>
          </p:cNvPr>
          <p:cNvSpPr/>
          <p:nvPr/>
        </p:nvSpPr>
        <p:spPr>
          <a:xfrm>
            <a:off x="4192415" y="3140961"/>
            <a:ext cx="495300" cy="422462"/>
          </a:xfrm>
          <a:prstGeom prst="triangle">
            <a:avLst/>
          </a:prstGeom>
          <a:solidFill>
            <a:srgbClr val="38C188"/>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7" name="椭圆 6">
            <a:extLst>
              <a:ext uri="{FF2B5EF4-FFF2-40B4-BE49-F238E27FC236}">
                <a16:creationId xmlns:a16="http://schemas.microsoft.com/office/drawing/2014/main" id="{72BEEFAA-B988-4C1E-B1D9-CC72EF358310}"/>
              </a:ext>
            </a:extLst>
          </p:cNvPr>
          <p:cNvSpPr/>
          <p:nvPr/>
        </p:nvSpPr>
        <p:spPr>
          <a:xfrm>
            <a:off x="4124469" y="3059012"/>
            <a:ext cx="315596" cy="352011"/>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4" name="矩形 23">
            <a:extLst>
              <a:ext uri="{FF2B5EF4-FFF2-40B4-BE49-F238E27FC236}">
                <a16:creationId xmlns:a16="http://schemas.microsoft.com/office/drawing/2014/main" id="{86C823DF-0F45-4691-929C-0798257F7C13}"/>
              </a:ext>
            </a:extLst>
          </p:cNvPr>
          <p:cNvSpPr/>
          <p:nvPr/>
        </p:nvSpPr>
        <p:spPr>
          <a:xfrm>
            <a:off x="4962558" y="2158999"/>
            <a:ext cx="3461006" cy="646331"/>
          </a:xfrm>
          <a:prstGeom prst="rect">
            <a:avLst/>
          </a:prstGeom>
          <a:solidFill>
            <a:srgbClr val="38C188"/>
          </a:solidFill>
        </p:spPr>
        <p:txBody>
          <a:bodyPr wrap="square">
            <a:spAutoFit/>
          </a:bodyPr>
          <a:lstStyle/>
          <a:p>
            <a:pPr defTabSz="457189"/>
            <a:r>
              <a:rPr kumimoji="1" lang="zh-CN" altLang="en-US" sz="3600" b="1" dirty="0">
                <a:solidFill>
                  <a:schemeClr val="bg1"/>
                </a:solidFill>
                <a:cs typeface="+mn-ea"/>
                <a:sym typeface="+mn-lt"/>
              </a:rPr>
              <a:t>其他标准的约束</a:t>
            </a:r>
            <a:endParaRPr lang="zh-CN" altLang="en-US" sz="3600" b="1" dirty="0">
              <a:solidFill>
                <a:schemeClr val="bg1"/>
              </a:solidFill>
              <a:cs typeface="+mn-ea"/>
              <a:sym typeface="+mn-lt"/>
            </a:endParaRPr>
          </a:p>
        </p:txBody>
      </p:sp>
      <p:sp>
        <p:nvSpPr>
          <p:cNvPr id="25" name="矩形 24">
            <a:extLst>
              <a:ext uri="{FF2B5EF4-FFF2-40B4-BE49-F238E27FC236}">
                <a16:creationId xmlns:a16="http://schemas.microsoft.com/office/drawing/2014/main" id="{CFD24EE3-523F-42CD-9D13-85F4BE262E39}"/>
              </a:ext>
            </a:extLst>
          </p:cNvPr>
          <p:cNvSpPr/>
          <p:nvPr/>
        </p:nvSpPr>
        <p:spPr>
          <a:xfrm>
            <a:off x="4962558" y="3429000"/>
            <a:ext cx="3534897" cy="646331"/>
          </a:xfrm>
          <a:prstGeom prst="rect">
            <a:avLst/>
          </a:prstGeom>
          <a:solidFill>
            <a:srgbClr val="38C188"/>
          </a:solidFill>
        </p:spPr>
        <p:txBody>
          <a:bodyPr wrap="square">
            <a:spAutoFit/>
          </a:bodyPr>
          <a:lstStyle/>
          <a:p>
            <a:pPr defTabSz="457189"/>
            <a:r>
              <a:rPr kumimoji="1" lang="zh-CN" altLang="en-US" sz="3600" b="1" dirty="0">
                <a:solidFill>
                  <a:schemeClr val="bg1"/>
                </a:solidFill>
                <a:cs typeface="+mn-ea"/>
                <a:sym typeface="+mn-lt"/>
              </a:rPr>
              <a:t>硬件约束</a:t>
            </a:r>
            <a:endParaRPr lang="zh-CN" altLang="en-US" sz="3600" b="1" dirty="0">
              <a:solidFill>
                <a:schemeClr val="bg1"/>
              </a:solidFill>
              <a:cs typeface="+mn-ea"/>
              <a:sym typeface="+mn-lt"/>
            </a:endParaRPr>
          </a:p>
        </p:txBody>
      </p:sp>
    </p:spTree>
    <p:extLst>
      <p:ext uri="{BB962C8B-B14F-4D97-AF65-F5344CB8AC3E}">
        <p14:creationId xmlns:p14="http://schemas.microsoft.com/office/powerpoint/2010/main" val="1394524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30" name="Straight Connector 29"/>
          <p:cNvCxnSpPr/>
          <p:nvPr/>
        </p:nvCxnSpPr>
        <p:spPr>
          <a:xfrm flipH="1">
            <a:off x="1278816" y="3054003"/>
            <a:ext cx="9634368" cy="0"/>
          </a:xfrm>
          <a:prstGeom prst="line">
            <a:avLst/>
          </a:prstGeom>
          <a:ln w="19050">
            <a:solidFill>
              <a:schemeClr val="tx1">
                <a:lumMod val="50000"/>
                <a:lumOff val="50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2" name="Group 65"/>
          <p:cNvGrpSpPr/>
          <p:nvPr/>
        </p:nvGrpSpPr>
        <p:grpSpPr>
          <a:xfrm>
            <a:off x="728273" y="2344592"/>
            <a:ext cx="1458927" cy="1612995"/>
            <a:chOff x="3419864" y="1304397"/>
            <a:chExt cx="1094533" cy="1209746"/>
          </a:xfrm>
        </p:grpSpPr>
        <p:sp>
          <p:nvSpPr>
            <p:cNvPr id="45" name="Freeform 44"/>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1"/>
                <a:gd name="connsiteY0" fmla="*/ 0 h 1468980"/>
                <a:gd name="connsiteX1" fmla="*/ 769166 w 1324961"/>
                <a:gd name="connsiteY1" fmla="*/ 0 h 1468980"/>
                <a:gd name="connsiteX2" fmla="*/ 1324961 w 1324961"/>
                <a:gd name="connsiteY2" fmla="*/ 2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3"/>
                <a:gd name="connsiteY0" fmla="*/ 0 h 1468983"/>
                <a:gd name="connsiteX1" fmla="*/ 769166 w 1324963"/>
                <a:gd name="connsiteY1" fmla="*/ 0 h 1468983"/>
                <a:gd name="connsiteX2" fmla="*/ 1324961 w 1324963"/>
                <a:gd name="connsiteY2" fmla="*/ 2 h 1468983"/>
                <a:gd name="connsiteX3" fmla="*/ 1324961 w 1324963"/>
                <a:gd name="connsiteY3" fmla="*/ 734490 h 1468983"/>
                <a:gd name="connsiteX4" fmla="*/ 769166 w 1324963"/>
                <a:gd name="connsiteY4" fmla="*/ 1468980 h 1468983"/>
                <a:gd name="connsiteX5" fmla="*/ 1324963 w 1324963"/>
                <a:gd name="connsiteY5" fmla="*/ 1468983 h 1468983"/>
                <a:gd name="connsiteX6" fmla="*/ 0 w 1324963"/>
                <a:gd name="connsiteY6" fmla="*/ 1468980 h 1468983"/>
                <a:gd name="connsiteX7" fmla="*/ 555795 w 1324963"/>
                <a:gd name="connsiteY7" fmla="*/ 734490 h 1468983"/>
                <a:gd name="connsiteX8" fmla="*/ 0 w 1324963"/>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555795 w 1324964"/>
                <a:gd name="connsiteY7" fmla="*/ 734490 h 1468983"/>
                <a:gd name="connsiteX8" fmla="*/ 0 w 1324964"/>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403253 w 1324964"/>
                <a:gd name="connsiteY7" fmla="*/ 734492 h 1468983"/>
                <a:gd name="connsiteX8" fmla="*/ 0 w 1324964"/>
                <a:gd name="connsiteY8" fmla="*/ 0 h 1468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106"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dirty="0">
                <a:ln>
                  <a:noFill/>
                </a:ln>
                <a:solidFill>
                  <a:prstClr val="white"/>
                </a:solidFill>
                <a:effectLst/>
                <a:uLnTx/>
                <a:uFillTx/>
                <a:cs typeface="+mn-ea"/>
                <a:sym typeface="+mn-lt"/>
              </a:endParaRPr>
            </a:p>
          </p:txBody>
        </p:sp>
        <p:sp>
          <p:nvSpPr>
            <p:cNvPr id="48" name="Rectangle 47"/>
            <p:cNvSpPr/>
            <p:nvPr/>
          </p:nvSpPr>
          <p:spPr>
            <a:xfrm>
              <a:off x="3681384" y="1468512"/>
              <a:ext cx="571487" cy="561499"/>
            </a:xfrm>
            <a:prstGeom prst="rect">
              <a:avLst/>
            </a:prstGeom>
          </p:spPr>
          <p:txBody>
            <a:bodyPr wrap="none">
              <a:spAutoFit/>
            </a:bodyPr>
            <a:lstStyle/>
            <a:p>
              <a:pPr marL="0" marR="0" lvl="0" indent="0" algn="ctr" defTabSz="1375106" rtl="0" eaLnBrk="1" fontAlgn="auto" latinLnBrk="0" hangingPunct="1">
                <a:lnSpc>
                  <a:spcPct val="100000"/>
                </a:lnSpc>
                <a:spcBef>
                  <a:spcPts val="0"/>
                </a:spcBef>
                <a:spcAft>
                  <a:spcPts val="0"/>
                </a:spcAft>
                <a:buClrTx/>
                <a:buSzTx/>
                <a:buFontTx/>
                <a:buNone/>
                <a:tabLst/>
                <a:defRPr/>
              </a:pPr>
              <a:r>
                <a:rPr kumimoji="0" lang="en-US" sz="4265" b="0" i="0" u="none" strike="noStrike" kern="1200" cap="none" spc="0" normalizeH="0" baseline="0" noProof="0" dirty="0">
                  <a:ln>
                    <a:noFill/>
                  </a:ln>
                  <a:solidFill>
                    <a:prstClr val="white"/>
                  </a:solidFill>
                  <a:effectLst/>
                  <a:uLnTx/>
                  <a:uFillTx/>
                  <a:cs typeface="+mn-ea"/>
                  <a:sym typeface="+mn-lt"/>
                </a:rPr>
                <a:t>01</a:t>
              </a:r>
            </a:p>
          </p:txBody>
        </p:sp>
      </p:grpSp>
      <p:grpSp>
        <p:nvGrpSpPr>
          <p:cNvPr id="3" name="Group 66"/>
          <p:cNvGrpSpPr/>
          <p:nvPr/>
        </p:nvGrpSpPr>
        <p:grpSpPr>
          <a:xfrm>
            <a:off x="2493741" y="2352847"/>
            <a:ext cx="1458927" cy="1612995"/>
            <a:chOff x="4740719" y="1304398"/>
            <a:chExt cx="1094533" cy="1209746"/>
          </a:xfrm>
        </p:grpSpPr>
        <p:sp>
          <p:nvSpPr>
            <p:cNvPr id="54" name="Freeform 53"/>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1"/>
                <a:gd name="connsiteY0" fmla="*/ 0 h 1468980"/>
                <a:gd name="connsiteX1" fmla="*/ 769166 w 1324961"/>
                <a:gd name="connsiteY1" fmla="*/ 0 h 1468980"/>
                <a:gd name="connsiteX2" fmla="*/ 1324961 w 1324961"/>
                <a:gd name="connsiteY2" fmla="*/ 2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3"/>
                <a:gd name="connsiteY0" fmla="*/ 0 h 1468983"/>
                <a:gd name="connsiteX1" fmla="*/ 769166 w 1324963"/>
                <a:gd name="connsiteY1" fmla="*/ 0 h 1468983"/>
                <a:gd name="connsiteX2" fmla="*/ 1324961 w 1324963"/>
                <a:gd name="connsiteY2" fmla="*/ 2 h 1468983"/>
                <a:gd name="connsiteX3" fmla="*/ 1324961 w 1324963"/>
                <a:gd name="connsiteY3" fmla="*/ 734490 h 1468983"/>
                <a:gd name="connsiteX4" fmla="*/ 769166 w 1324963"/>
                <a:gd name="connsiteY4" fmla="*/ 1468980 h 1468983"/>
                <a:gd name="connsiteX5" fmla="*/ 1324963 w 1324963"/>
                <a:gd name="connsiteY5" fmla="*/ 1468983 h 1468983"/>
                <a:gd name="connsiteX6" fmla="*/ 0 w 1324963"/>
                <a:gd name="connsiteY6" fmla="*/ 1468980 h 1468983"/>
                <a:gd name="connsiteX7" fmla="*/ 555795 w 1324963"/>
                <a:gd name="connsiteY7" fmla="*/ 734490 h 1468983"/>
                <a:gd name="connsiteX8" fmla="*/ 0 w 1324963"/>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555795 w 1324964"/>
                <a:gd name="connsiteY7" fmla="*/ 734490 h 1468983"/>
                <a:gd name="connsiteX8" fmla="*/ 0 w 1324964"/>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403253 w 1324964"/>
                <a:gd name="connsiteY7" fmla="*/ 734492 h 1468983"/>
                <a:gd name="connsiteX8" fmla="*/ 0 w 1324964"/>
                <a:gd name="connsiteY8" fmla="*/ 0 h 1468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106"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dirty="0">
                <a:ln>
                  <a:noFill/>
                </a:ln>
                <a:solidFill>
                  <a:prstClr val="white"/>
                </a:solidFill>
                <a:effectLst/>
                <a:uLnTx/>
                <a:uFillTx/>
                <a:cs typeface="+mn-ea"/>
                <a:sym typeface="+mn-lt"/>
              </a:endParaRPr>
            </a:p>
          </p:txBody>
        </p:sp>
        <p:sp>
          <p:nvSpPr>
            <p:cNvPr id="55" name="Rectangle 54"/>
            <p:cNvSpPr/>
            <p:nvPr/>
          </p:nvSpPr>
          <p:spPr>
            <a:xfrm>
              <a:off x="5002238" y="1468513"/>
              <a:ext cx="571487" cy="561499"/>
            </a:xfrm>
            <a:prstGeom prst="rect">
              <a:avLst/>
            </a:prstGeom>
          </p:spPr>
          <p:txBody>
            <a:bodyPr wrap="none">
              <a:spAutoFit/>
            </a:bodyPr>
            <a:lstStyle/>
            <a:p>
              <a:pPr marL="0" marR="0" lvl="0" indent="0" algn="ctr" defTabSz="1375106" rtl="0" eaLnBrk="1" fontAlgn="auto" latinLnBrk="0" hangingPunct="1">
                <a:lnSpc>
                  <a:spcPct val="100000"/>
                </a:lnSpc>
                <a:spcBef>
                  <a:spcPts val="0"/>
                </a:spcBef>
                <a:spcAft>
                  <a:spcPts val="0"/>
                </a:spcAft>
                <a:buClrTx/>
                <a:buSzTx/>
                <a:buFontTx/>
                <a:buNone/>
                <a:tabLst/>
                <a:defRPr/>
              </a:pPr>
              <a:r>
                <a:rPr kumimoji="0" lang="en-US" sz="4265" b="0" i="0" u="none" strike="noStrike" kern="1200" cap="none" spc="0" normalizeH="0" baseline="0" noProof="0" dirty="0">
                  <a:ln>
                    <a:noFill/>
                  </a:ln>
                  <a:solidFill>
                    <a:prstClr val="white"/>
                  </a:solidFill>
                  <a:effectLst/>
                  <a:uLnTx/>
                  <a:uFillTx/>
                  <a:cs typeface="+mn-ea"/>
                  <a:sym typeface="+mn-lt"/>
                </a:rPr>
                <a:t>02</a:t>
              </a:r>
            </a:p>
          </p:txBody>
        </p:sp>
      </p:grpSp>
      <p:grpSp>
        <p:nvGrpSpPr>
          <p:cNvPr id="6" name="Group 67"/>
          <p:cNvGrpSpPr/>
          <p:nvPr/>
        </p:nvGrpSpPr>
        <p:grpSpPr>
          <a:xfrm>
            <a:off x="4288247" y="2381411"/>
            <a:ext cx="1458927" cy="1612995"/>
            <a:chOff x="3419864" y="1304397"/>
            <a:chExt cx="1094533" cy="1209746"/>
          </a:xfrm>
          <a:solidFill>
            <a:schemeClr val="accent1"/>
          </a:solidFill>
        </p:grpSpPr>
        <p:sp>
          <p:nvSpPr>
            <p:cNvPr id="69" name="Freeform 68"/>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1"/>
                <a:gd name="connsiteY0" fmla="*/ 0 h 1468980"/>
                <a:gd name="connsiteX1" fmla="*/ 769166 w 1324961"/>
                <a:gd name="connsiteY1" fmla="*/ 0 h 1468980"/>
                <a:gd name="connsiteX2" fmla="*/ 1324961 w 1324961"/>
                <a:gd name="connsiteY2" fmla="*/ 2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3"/>
                <a:gd name="connsiteY0" fmla="*/ 0 h 1468983"/>
                <a:gd name="connsiteX1" fmla="*/ 769166 w 1324963"/>
                <a:gd name="connsiteY1" fmla="*/ 0 h 1468983"/>
                <a:gd name="connsiteX2" fmla="*/ 1324961 w 1324963"/>
                <a:gd name="connsiteY2" fmla="*/ 2 h 1468983"/>
                <a:gd name="connsiteX3" fmla="*/ 1324961 w 1324963"/>
                <a:gd name="connsiteY3" fmla="*/ 734490 h 1468983"/>
                <a:gd name="connsiteX4" fmla="*/ 769166 w 1324963"/>
                <a:gd name="connsiteY4" fmla="*/ 1468980 h 1468983"/>
                <a:gd name="connsiteX5" fmla="*/ 1324963 w 1324963"/>
                <a:gd name="connsiteY5" fmla="*/ 1468983 h 1468983"/>
                <a:gd name="connsiteX6" fmla="*/ 0 w 1324963"/>
                <a:gd name="connsiteY6" fmla="*/ 1468980 h 1468983"/>
                <a:gd name="connsiteX7" fmla="*/ 555795 w 1324963"/>
                <a:gd name="connsiteY7" fmla="*/ 734490 h 1468983"/>
                <a:gd name="connsiteX8" fmla="*/ 0 w 1324963"/>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555795 w 1324964"/>
                <a:gd name="connsiteY7" fmla="*/ 734490 h 1468983"/>
                <a:gd name="connsiteX8" fmla="*/ 0 w 1324964"/>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403253 w 1324964"/>
                <a:gd name="connsiteY7" fmla="*/ 734492 h 1468983"/>
                <a:gd name="connsiteX8" fmla="*/ 0 w 1324964"/>
                <a:gd name="connsiteY8" fmla="*/ 0 h 1468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106"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dirty="0">
                <a:ln>
                  <a:noFill/>
                </a:ln>
                <a:solidFill>
                  <a:prstClr val="white"/>
                </a:solidFill>
                <a:effectLst/>
                <a:uLnTx/>
                <a:uFillTx/>
                <a:cs typeface="+mn-ea"/>
                <a:sym typeface="+mn-lt"/>
              </a:endParaRPr>
            </a:p>
          </p:txBody>
        </p:sp>
        <p:sp>
          <p:nvSpPr>
            <p:cNvPr id="70" name="Rectangle 69"/>
            <p:cNvSpPr/>
            <p:nvPr/>
          </p:nvSpPr>
          <p:spPr>
            <a:xfrm>
              <a:off x="3681384" y="1468512"/>
              <a:ext cx="571487" cy="561499"/>
            </a:xfrm>
            <a:prstGeom prst="rect">
              <a:avLst/>
            </a:prstGeom>
            <a:grpFill/>
          </p:spPr>
          <p:txBody>
            <a:bodyPr wrap="none">
              <a:spAutoFit/>
            </a:bodyPr>
            <a:lstStyle/>
            <a:p>
              <a:pPr marL="0" marR="0" lvl="0" indent="0" algn="ctr" defTabSz="1375106" rtl="0" eaLnBrk="1" fontAlgn="auto" latinLnBrk="0" hangingPunct="1">
                <a:lnSpc>
                  <a:spcPct val="100000"/>
                </a:lnSpc>
                <a:spcBef>
                  <a:spcPts val="0"/>
                </a:spcBef>
                <a:spcAft>
                  <a:spcPts val="0"/>
                </a:spcAft>
                <a:buClrTx/>
                <a:buSzTx/>
                <a:buFontTx/>
                <a:buNone/>
                <a:tabLst/>
                <a:defRPr/>
              </a:pPr>
              <a:r>
                <a:rPr kumimoji="0" lang="en-US" sz="4265" b="0" i="0" u="none" strike="noStrike" kern="1200" cap="none" spc="0" normalizeH="0" baseline="0" noProof="0" dirty="0">
                  <a:ln>
                    <a:noFill/>
                  </a:ln>
                  <a:solidFill>
                    <a:prstClr val="white"/>
                  </a:solidFill>
                  <a:effectLst/>
                  <a:uLnTx/>
                  <a:uFillTx/>
                  <a:cs typeface="+mn-ea"/>
                  <a:sym typeface="+mn-lt"/>
                </a:rPr>
                <a:t>03</a:t>
              </a:r>
            </a:p>
          </p:txBody>
        </p:sp>
      </p:grpSp>
      <p:grpSp>
        <p:nvGrpSpPr>
          <p:cNvPr id="7" name="Group 70"/>
          <p:cNvGrpSpPr/>
          <p:nvPr/>
        </p:nvGrpSpPr>
        <p:grpSpPr>
          <a:xfrm>
            <a:off x="6142481" y="2398437"/>
            <a:ext cx="1458927" cy="1612995"/>
            <a:chOff x="4203362" y="1344784"/>
            <a:chExt cx="1094533" cy="1209746"/>
          </a:xfrm>
          <a:solidFill>
            <a:schemeClr val="accent3"/>
          </a:solidFill>
        </p:grpSpPr>
        <p:sp>
          <p:nvSpPr>
            <p:cNvPr id="72" name="Freeform 71"/>
            <p:cNvSpPr/>
            <p:nvPr/>
          </p:nvSpPr>
          <p:spPr>
            <a:xfrm rot="16200000">
              <a:off x="4145756" y="1402390"/>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1"/>
                <a:gd name="connsiteY0" fmla="*/ 0 h 1468980"/>
                <a:gd name="connsiteX1" fmla="*/ 769166 w 1324961"/>
                <a:gd name="connsiteY1" fmla="*/ 0 h 1468980"/>
                <a:gd name="connsiteX2" fmla="*/ 1324961 w 1324961"/>
                <a:gd name="connsiteY2" fmla="*/ 2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3"/>
                <a:gd name="connsiteY0" fmla="*/ 0 h 1468983"/>
                <a:gd name="connsiteX1" fmla="*/ 769166 w 1324963"/>
                <a:gd name="connsiteY1" fmla="*/ 0 h 1468983"/>
                <a:gd name="connsiteX2" fmla="*/ 1324961 w 1324963"/>
                <a:gd name="connsiteY2" fmla="*/ 2 h 1468983"/>
                <a:gd name="connsiteX3" fmla="*/ 1324961 w 1324963"/>
                <a:gd name="connsiteY3" fmla="*/ 734490 h 1468983"/>
                <a:gd name="connsiteX4" fmla="*/ 769166 w 1324963"/>
                <a:gd name="connsiteY4" fmla="*/ 1468980 h 1468983"/>
                <a:gd name="connsiteX5" fmla="*/ 1324963 w 1324963"/>
                <a:gd name="connsiteY5" fmla="*/ 1468983 h 1468983"/>
                <a:gd name="connsiteX6" fmla="*/ 0 w 1324963"/>
                <a:gd name="connsiteY6" fmla="*/ 1468980 h 1468983"/>
                <a:gd name="connsiteX7" fmla="*/ 555795 w 1324963"/>
                <a:gd name="connsiteY7" fmla="*/ 734490 h 1468983"/>
                <a:gd name="connsiteX8" fmla="*/ 0 w 1324963"/>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555795 w 1324964"/>
                <a:gd name="connsiteY7" fmla="*/ 734490 h 1468983"/>
                <a:gd name="connsiteX8" fmla="*/ 0 w 1324964"/>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403253 w 1324964"/>
                <a:gd name="connsiteY7" fmla="*/ 734492 h 1468983"/>
                <a:gd name="connsiteX8" fmla="*/ 0 w 1324964"/>
                <a:gd name="connsiteY8" fmla="*/ 0 h 1468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106"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dirty="0">
                <a:ln>
                  <a:noFill/>
                </a:ln>
                <a:solidFill>
                  <a:prstClr val="white"/>
                </a:solidFill>
                <a:effectLst/>
                <a:uLnTx/>
                <a:uFillTx/>
                <a:cs typeface="+mn-ea"/>
                <a:sym typeface="+mn-lt"/>
              </a:endParaRPr>
            </a:p>
          </p:txBody>
        </p:sp>
        <p:sp>
          <p:nvSpPr>
            <p:cNvPr id="74" name="Rectangle 73"/>
            <p:cNvSpPr/>
            <p:nvPr/>
          </p:nvSpPr>
          <p:spPr>
            <a:xfrm>
              <a:off x="4459728" y="1498326"/>
              <a:ext cx="571487" cy="561499"/>
            </a:xfrm>
            <a:prstGeom prst="rect">
              <a:avLst/>
            </a:prstGeom>
            <a:grpFill/>
          </p:spPr>
          <p:txBody>
            <a:bodyPr wrap="none">
              <a:spAutoFit/>
            </a:bodyPr>
            <a:lstStyle/>
            <a:p>
              <a:pPr marL="0" marR="0" lvl="0" indent="0" algn="ctr" defTabSz="1375106" rtl="0" eaLnBrk="1" fontAlgn="auto" latinLnBrk="0" hangingPunct="1">
                <a:lnSpc>
                  <a:spcPct val="100000"/>
                </a:lnSpc>
                <a:spcBef>
                  <a:spcPts val="0"/>
                </a:spcBef>
                <a:spcAft>
                  <a:spcPts val="0"/>
                </a:spcAft>
                <a:buClrTx/>
                <a:buSzTx/>
                <a:buFontTx/>
                <a:buNone/>
                <a:tabLst/>
                <a:defRPr/>
              </a:pPr>
              <a:r>
                <a:rPr kumimoji="0" lang="en-US" sz="4265" b="0" i="0" u="none" strike="noStrike" kern="1200" cap="none" spc="0" normalizeH="0" baseline="0" noProof="0" dirty="0">
                  <a:ln>
                    <a:noFill/>
                  </a:ln>
                  <a:solidFill>
                    <a:prstClr val="white"/>
                  </a:solidFill>
                  <a:effectLst/>
                  <a:uLnTx/>
                  <a:uFillTx/>
                  <a:cs typeface="+mn-ea"/>
                  <a:sym typeface="+mn-lt"/>
                </a:rPr>
                <a:t>04</a:t>
              </a:r>
            </a:p>
          </p:txBody>
        </p:sp>
      </p:grpSp>
      <p:cxnSp>
        <p:nvCxnSpPr>
          <p:cNvPr id="83" name="Straight Connector 82"/>
          <p:cNvCxnSpPr/>
          <p:nvPr/>
        </p:nvCxnSpPr>
        <p:spPr>
          <a:xfrm>
            <a:off x="1044535" y="5511903"/>
            <a:ext cx="10102932"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1" name="Arc 30"/>
          <p:cNvSpPr/>
          <p:nvPr/>
        </p:nvSpPr>
        <p:spPr>
          <a:xfrm rot="19051047">
            <a:off x="2725100" y="1814572"/>
            <a:ext cx="2181097" cy="2181771"/>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lIns="121889" tIns="60945" rIns="121889" bIns="60945" rtlCol="0" anchor="ctr"/>
          <a:lstStyle/>
          <a:p>
            <a:pPr marL="0" marR="0" lvl="0" indent="0" algn="ctr" defTabSz="1375106"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dirty="0">
              <a:ln>
                <a:noFill/>
              </a:ln>
              <a:solidFill>
                <a:prstClr val="black"/>
              </a:solidFill>
              <a:effectLst/>
              <a:uLnTx/>
              <a:uFillTx/>
              <a:cs typeface="+mn-ea"/>
              <a:sym typeface="+mn-lt"/>
            </a:endParaRPr>
          </a:p>
        </p:txBody>
      </p:sp>
      <p:sp>
        <p:nvSpPr>
          <p:cNvPr id="32" name="Arc 31"/>
          <p:cNvSpPr/>
          <p:nvPr/>
        </p:nvSpPr>
        <p:spPr>
          <a:xfrm rot="19051047">
            <a:off x="5188953" y="1814572"/>
            <a:ext cx="2181097" cy="2181771"/>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lIns="121889" tIns="60945" rIns="121889" bIns="60945" rtlCol="0" anchor="ctr"/>
          <a:lstStyle/>
          <a:p>
            <a:pPr marL="0" marR="0" lvl="0" indent="0" algn="ctr" defTabSz="1375106"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dirty="0">
              <a:ln>
                <a:noFill/>
              </a:ln>
              <a:solidFill>
                <a:prstClr val="black"/>
              </a:solidFill>
              <a:effectLst/>
              <a:uLnTx/>
              <a:uFillTx/>
              <a:cs typeface="+mn-ea"/>
              <a:sym typeface="+mn-lt"/>
            </a:endParaRPr>
          </a:p>
        </p:txBody>
      </p:sp>
      <p:sp>
        <p:nvSpPr>
          <p:cNvPr id="33" name="Arc 32"/>
          <p:cNvSpPr/>
          <p:nvPr/>
        </p:nvSpPr>
        <p:spPr>
          <a:xfrm rot="19051047">
            <a:off x="7652810" y="1814572"/>
            <a:ext cx="2181097" cy="2181771"/>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lIns="121889" tIns="60945" rIns="121889" bIns="60945" rtlCol="0" anchor="ctr"/>
          <a:lstStyle/>
          <a:p>
            <a:pPr marL="0" marR="0" lvl="0" indent="0" algn="ctr" defTabSz="1375106"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dirty="0">
              <a:ln>
                <a:noFill/>
              </a:ln>
              <a:solidFill>
                <a:prstClr val="black"/>
              </a:solidFill>
              <a:effectLst/>
              <a:uLnTx/>
              <a:uFillTx/>
              <a:cs typeface="+mn-ea"/>
              <a:sym typeface="+mn-lt"/>
            </a:endParaRPr>
          </a:p>
        </p:txBody>
      </p:sp>
      <p:sp>
        <p:nvSpPr>
          <p:cNvPr id="35" name="文本框 34">
            <a:extLst>
              <a:ext uri="{FF2B5EF4-FFF2-40B4-BE49-F238E27FC236}">
                <a16:creationId xmlns:a16="http://schemas.microsoft.com/office/drawing/2014/main" id="{1C51C175-E97B-4104-BCA0-1DB554CDCC78}"/>
              </a:ext>
            </a:extLst>
          </p:cNvPr>
          <p:cNvSpPr txBox="1"/>
          <p:nvPr/>
        </p:nvSpPr>
        <p:spPr>
          <a:xfrm>
            <a:off x="4288248" y="567685"/>
            <a:ext cx="3467616" cy="584775"/>
          </a:xfrm>
          <a:prstGeom prst="rect">
            <a:avLst/>
          </a:prstGeom>
          <a:noFill/>
        </p:spPr>
        <p:txBody>
          <a:bodyPr wrap="none" rtlCol="0">
            <a:spAutoFit/>
          </a:bodyPr>
          <a:lstStyle/>
          <a:p>
            <a:pPr algn="ctr"/>
            <a:r>
              <a:rPr lang="zh-CN" altLang="en-US" sz="3200" b="1" dirty="0">
                <a:cs typeface="+mn-ea"/>
                <a:sym typeface="+mn-lt"/>
              </a:rPr>
              <a:t>其他非功能性需求</a:t>
            </a:r>
          </a:p>
        </p:txBody>
      </p:sp>
      <p:sp>
        <p:nvSpPr>
          <p:cNvPr id="36" name="矩形 35">
            <a:extLst>
              <a:ext uri="{FF2B5EF4-FFF2-40B4-BE49-F238E27FC236}">
                <a16:creationId xmlns:a16="http://schemas.microsoft.com/office/drawing/2014/main" id="{4DA110D4-D449-4361-9833-044C7841C901}"/>
              </a:ext>
            </a:extLst>
          </p:cNvPr>
          <p:cNvSpPr/>
          <p:nvPr/>
        </p:nvSpPr>
        <p:spPr>
          <a:xfrm>
            <a:off x="2288853" y="1173386"/>
            <a:ext cx="7614294" cy="600164"/>
          </a:xfrm>
          <a:prstGeom prst="rect">
            <a:avLst/>
          </a:prstGeom>
        </p:spPr>
        <p:txBody>
          <a:bodyPr wrap="square">
            <a:spAutoFit/>
          </a:bodyPr>
          <a:lstStyle/>
          <a:p>
            <a:pPr algn="ctr"/>
            <a:r>
              <a:rPr lang="zh-CN" altLang="en-US" sz="1100" dirty="0">
                <a:solidFill>
                  <a:schemeClr val="bg2">
                    <a:lumMod val="75000"/>
                  </a:schemeClr>
                </a:solidFill>
                <a:cs typeface="+mn-ea"/>
                <a:sym typeface="+mn-lt"/>
              </a:rPr>
              <a:t>Loem ipsum dolor sameman tanam casectetur adipiscing elit tamam dalam qoue sampe. dolor sameman tanam casectetur adipiscing elit tamam dalam qoue sampe. </a:t>
            </a:r>
          </a:p>
          <a:p>
            <a:pPr algn="ctr"/>
            <a:endParaRPr lang="zh-CN" altLang="en-US" sz="1100" dirty="0">
              <a:solidFill>
                <a:schemeClr val="bg2">
                  <a:lumMod val="75000"/>
                </a:schemeClr>
              </a:solidFill>
              <a:cs typeface="+mn-ea"/>
              <a:sym typeface="+mn-lt"/>
            </a:endParaRPr>
          </a:p>
        </p:txBody>
      </p:sp>
      <p:grpSp>
        <p:nvGrpSpPr>
          <p:cNvPr id="40" name="Group 70">
            <a:extLst>
              <a:ext uri="{FF2B5EF4-FFF2-40B4-BE49-F238E27FC236}">
                <a16:creationId xmlns:a16="http://schemas.microsoft.com/office/drawing/2014/main" id="{91F21B6F-965C-40BC-ACEB-3314B5412C4B}"/>
              </a:ext>
            </a:extLst>
          </p:cNvPr>
          <p:cNvGrpSpPr/>
          <p:nvPr/>
        </p:nvGrpSpPr>
        <p:grpSpPr>
          <a:xfrm>
            <a:off x="7941929" y="2398436"/>
            <a:ext cx="1458927" cy="1612995"/>
            <a:chOff x="4203362" y="1344784"/>
            <a:chExt cx="1094533" cy="1209746"/>
          </a:xfrm>
          <a:solidFill>
            <a:schemeClr val="accent3"/>
          </a:solidFill>
        </p:grpSpPr>
        <p:sp>
          <p:nvSpPr>
            <p:cNvPr id="41" name="Freeform 71">
              <a:extLst>
                <a:ext uri="{FF2B5EF4-FFF2-40B4-BE49-F238E27FC236}">
                  <a16:creationId xmlns:a16="http://schemas.microsoft.com/office/drawing/2014/main" id="{FC991090-57E2-4530-A394-477120EED17F}"/>
                </a:ext>
              </a:extLst>
            </p:cNvPr>
            <p:cNvSpPr/>
            <p:nvPr/>
          </p:nvSpPr>
          <p:spPr>
            <a:xfrm rot="16200000">
              <a:off x="4145756" y="1402390"/>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1"/>
                <a:gd name="connsiteY0" fmla="*/ 0 h 1468980"/>
                <a:gd name="connsiteX1" fmla="*/ 769166 w 1324961"/>
                <a:gd name="connsiteY1" fmla="*/ 0 h 1468980"/>
                <a:gd name="connsiteX2" fmla="*/ 1324961 w 1324961"/>
                <a:gd name="connsiteY2" fmla="*/ 2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3"/>
                <a:gd name="connsiteY0" fmla="*/ 0 h 1468983"/>
                <a:gd name="connsiteX1" fmla="*/ 769166 w 1324963"/>
                <a:gd name="connsiteY1" fmla="*/ 0 h 1468983"/>
                <a:gd name="connsiteX2" fmla="*/ 1324961 w 1324963"/>
                <a:gd name="connsiteY2" fmla="*/ 2 h 1468983"/>
                <a:gd name="connsiteX3" fmla="*/ 1324961 w 1324963"/>
                <a:gd name="connsiteY3" fmla="*/ 734490 h 1468983"/>
                <a:gd name="connsiteX4" fmla="*/ 769166 w 1324963"/>
                <a:gd name="connsiteY4" fmla="*/ 1468980 h 1468983"/>
                <a:gd name="connsiteX5" fmla="*/ 1324963 w 1324963"/>
                <a:gd name="connsiteY5" fmla="*/ 1468983 h 1468983"/>
                <a:gd name="connsiteX6" fmla="*/ 0 w 1324963"/>
                <a:gd name="connsiteY6" fmla="*/ 1468980 h 1468983"/>
                <a:gd name="connsiteX7" fmla="*/ 555795 w 1324963"/>
                <a:gd name="connsiteY7" fmla="*/ 734490 h 1468983"/>
                <a:gd name="connsiteX8" fmla="*/ 0 w 1324963"/>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555795 w 1324964"/>
                <a:gd name="connsiteY7" fmla="*/ 734490 h 1468983"/>
                <a:gd name="connsiteX8" fmla="*/ 0 w 1324964"/>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403253 w 1324964"/>
                <a:gd name="connsiteY7" fmla="*/ 734492 h 1468983"/>
                <a:gd name="connsiteX8" fmla="*/ 0 w 1324964"/>
                <a:gd name="connsiteY8" fmla="*/ 0 h 1468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106"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dirty="0">
                <a:ln>
                  <a:noFill/>
                </a:ln>
                <a:solidFill>
                  <a:prstClr val="white"/>
                </a:solidFill>
                <a:effectLst/>
                <a:uLnTx/>
                <a:uFillTx/>
                <a:cs typeface="+mn-ea"/>
                <a:sym typeface="+mn-lt"/>
              </a:endParaRPr>
            </a:p>
          </p:txBody>
        </p:sp>
        <p:sp>
          <p:nvSpPr>
            <p:cNvPr id="42" name="Rectangle 73">
              <a:extLst>
                <a:ext uri="{FF2B5EF4-FFF2-40B4-BE49-F238E27FC236}">
                  <a16:creationId xmlns:a16="http://schemas.microsoft.com/office/drawing/2014/main" id="{737A60E4-55F6-41E5-91A3-BFDFE96D319F}"/>
                </a:ext>
              </a:extLst>
            </p:cNvPr>
            <p:cNvSpPr/>
            <p:nvPr/>
          </p:nvSpPr>
          <p:spPr>
            <a:xfrm>
              <a:off x="4468147" y="1498326"/>
              <a:ext cx="554651" cy="561499"/>
            </a:xfrm>
            <a:prstGeom prst="rect">
              <a:avLst/>
            </a:prstGeom>
            <a:grpFill/>
          </p:spPr>
          <p:txBody>
            <a:bodyPr wrap="none">
              <a:spAutoFit/>
            </a:bodyPr>
            <a:lstStyle/>
            <a:p>
              <a:pPr marL="0" marR="0" lvl="0" indent="0" algn="ctr" defTabSz="1375106" rtl="0" eaLnBrk="1" fontAlgn="auto" latinLnBrk="0" hangingPunct="1">
                <a:lnSpc>
                  <a:spcPct val="100000"/>
                </a:lnSpc>
                <a:spcBef>
                  <a:spcPts val="0"/>
                </a:spcBef>
                <a:spcAft>
                  <a:spcPts val="0"/>
                </a:spcAft>
                <a:buClrTx/>
                <a:buSzTx/>
                <a:buFontTx/>
                <a:buNone/>
                <a:tabLst/>
                <a:defRPr/>
              </a:pPr>
              <a:r>
                <a:rPr kumimoji="0" lang="en-US" sz="4265" b="0" i="0" u="none" strike="noStrike" kern="1200" cap="none" spc="0" normalizeH="0" baseline="0" noProof="0" dirty="0">
                  <a:ln>
                    <a:noFill/>
                  </a:ln>
                  <a:solidFill>
                    <a:prstClr val="white"/>
                  </a:solidFill>
                  <a:effectLst/>
                  <a:uLnTx/>
                  <a:uFillTx/>
                  <a:cs typeface="+mn-ea"/>
                  <a:sym typeface="+mn-lt"/>
                </a:rPr>
                <a:t>05</a:t>
              </a:r>
            </a:p>
          </p:txBody>
        </p:sp>
      </p:grpSp>
      <p:grpSp>
        <p:nvGrpSpPr>
          <p:cNvPr id="43" name="Group 70">
            <a:extLst>
              <a:ext uri="{FF2B5EF4-FFF2-40B4-BE49-F238E27FC236}">
                <a16:creationId xmlns:a16="http://schemas.microsoft.com/office/drawing/2014/main" id="{F351A5AA-05FF-4F85-9B50-6650414F2624}"/>
              </a:ext>
            </a:extLst>
          </p:cNvPr>
          <p:cNvGrpSpPr/>
          <p:nvPr/>
        </p:nvGrpSpPr>
        <p:grpSpPr>
          <a:xfrm>
            <a:off x="9684345" y="2393248"/>
            <a:ext cx="1458927" cy="1612995"/>
            <a:chOff x="4203362" y="1344784"/>
            <a:chExt cx="1094533" cy="1209746"/>
          </a:xfrm>
          <a:solidFill>
            <a:schemeClr val="accent3"/>
          </a:solidFill>
        </p:grpSpPr>
        <p:sp>
          <p:nvSpPr>
            <p:cNvPr id="44" name="Freeform 71">
              <a:extLst>
                <a:ext uri="{FF2B5EF4-FFF2-40B4-BE49-F238E27FC236}">
                  <a16:creationId xmlns:a16="http://schemas.microsoft.com/office/drawing/2014/main" id="{2671E61F-2942-4862-9853-06862F74C76D}"/>
                </a:ext>
              </a:extLst>
            </p:cNvPr>
            <p:cNvSpPr/>
            <p:nvPr/>
          </p:nvSpPr>
          <p:spPr>
            <a:xfrm rot="16200000">
              <a:off x="4145756" y="1402390"/>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1"/>
                <a:gd name="connsiteY0" fmla="*/ 0 h 1468980"/>
                <a:gd name="connsiteX1" fmla="*/ 769166 w 1324961"/>
                <a:gd name="connsiteY1" fmla="*/ 0 h 1468980"/>
                <a:gd name="connsiteX2" fmla="*/ 1324961 w 1324961"/>
                <a:gd name="connsiteY2" fmla="*/ 2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3"/>
                <a:gd name="connsiteY0" fmla="*/ 0 h 1468983"/>
                <a:gd name="connsiteX1" fmla="*/ 769166 w 1324963"/>
                <a:gd name="connsiteY1" fmla="*/ 0 h 1468983"/>
                <a:gd name="connsiteX2" fmla="*/ 1324961 w 1324963"/>
                <a:gd name="connsiteY2" fmla="*/ 2 h 1468983"/>
                <a:gd name="connsiteX3" fmla="*/ 1324961 w 1324963"/>
                <a:gd name="connsiteY3" fmla="*/ 734490 h 1468983"/>
                <a:gd name="connsiteX4" fmla="*/ 769166 w 1324963"/>
                <a:gd name="connsiteY4" fmla="*/ 1468980 h 1468983"/>
                <a:gd name="connsiteX5" fmla="*/ 1324963 w 1324963"/>
                <a:gd name="connsiteY5" fmla="*/ 1468983 h 1468983"/>
                <a:gd name="connsiteX6" fmla="*/ 0 w 1324963"/>
                <a:gd name="connsiteY6" fmla="*/ 1468980 h 1468983"/>
                <a:gd name="connsiteX7" fmla="*/ 555795 w 1324963"/>
                <a:gd name="connsiteY7" fmla="*/ 734490 h 1468983"/>
                <a:gd name="connsiteX8" fmla="*/ 0 w 1324963"/>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555795 w 1324964"/>
                <a:gd name="connsiteY7" fmla="*/ 734490 h 1468983"/>
                <a:gd name="connsiteX8" fmla="*/ 0 w 1324964"/>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403253 w 1324964"/>
                <a:gd name="connsiteY7" fmla="*/ 734492 h 1468983"/>
                <a:gd name="connsiteX8" fmla="*/ 0 w 1324964"/>
                <a:gd name="connsiteY8" fmla="*/ 0 h 1468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106"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dirty="0">
                <a:ln>
                  <a:noFill/>
                </a:ln>
                <a:solidFill>
                  <a:prstClr val="white"/>
                </a:solidFill>
                <a:effectLst/>
                <a:uLnTx/>
                <a:uFillTx/>
                <a:cs typeface="+mn-ea"/>
                <a:sym typeface="+mn-lt"/>
              </a:endParaRPr>
            </a:p>
          </p:txBody>
        </p:sp>
        <p:sp>
          <p:nvSpPr>
            <p:cNvPr id="46" name="Rectangle 73">
              <a:extLst>
                <a:ext uri="{FF2B5EF4-FFF2-40B4-BE49-F238E27FC236}">
                  <a16:creationId xmlns:a16="http://schemas.microsoft.com/office/drawing/2014/main" id="{195A1FB7-AB35-4A15-87F0-3EABE41FF145}"/>
                </a:ext>
              </a:extLst>
            </p:cNvPr>
            <p:cNvSpPr/>
            <p:nvPr/>
          </p:nvSpPr>
          <p:spPr>
            <a:xfrm>
              <a:off x="4468147" y="1498326"/>
              <a:ext cx="554651" cy="561499"/>
            </a:xfrm>
            <a:prstGeom prst="rect">
              <a:avLst/>
            </a:prstGeom>
            <a:grpFill/>
          </p:spPr>
          <p:txBody>
            <a:bodyPr wrap="none">
              <a:spAutoFit/>
            </a:bodyPr>
            <a:lstStyle/>
            <a:p>
              <a:pPr marL="0" marR="0" lvl="0" indent="0" algn="ctr" defTabSz="1375106" rtl="0" eaLnBrk="1" fontAlgn="auto" latinLnBrk="0" hangingPunct="1">
                <a:lnSpc>
                  <a:spcPct val="100000"/>
                </a:lnSpc>
                <a:spcBef>
                  <a:spcPts val="0"/>
                </a:spcBef>
                <a:spcAft>
                  <a:spcPts val="0"/>
                </a:spcAft>
                <a:buClrTx/>
                <a:buSzTx/>
                <a:buFontTx/>
                <a:buNone/>
                <a:tabLst/>
                <a:defRPr/>
              </a:pPr>
              <a:r>
                <a:rPr kumimoji="0" lang="en-US" sz="4265" b="0" i="0" u="none" strike="noStrike" kern="1200" cap="none" spc="0" normalizeH="0" baseline="0" noProof="0" dirty="0">
                  <a:ln>
                    <a:noFill/>
                  </a:ln>
                  <a:solidFill>
                    <a:prstClr val="white"/>
                  </a:solidFill>
                  <a:effectLst/>
                  <a:uLnTx/>
                  <a:uFillTx/>
                  <a:cs typeface="+mn-ea"/>
                  <a:sym typeface="+mn-lt"/>
                </a:rPr>
                <a:t>06</a:t>
              </a:r>
            </a:p>
          </p:txBody>
        </p:sp>
      </p:grpSp>
      <p:sp>
        <p:nvSpPr>
          <p:cNvPr id="47" name="Text Placeholder 3">
            <a:extLst>
              <a:ext uri="{FF2B5EF4-FFF2-40B4-BE49-F238E27FC236}">
                <a16:creationId xmlns:a16="http://schemas.microsoft.com/office/drawing/2014/main" id="{6585196C-2E1E-4EA1-82BB-B0793B10E151}"/>
              </a:ext>
            </a:extLst>
          </p:cNvPr>
          <p:cNvSpPr txBox="1">
            <a:spLocks/>
          </p:cNvSpPr>
          <p:nvPr/>
        </p:nvSpPr>
        <p:spPr>
          <a:xfrm>
            <a:off x="944771" y="4495296"/>
            <a:ext cx="1025923" cy="246092"/>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1218850" rtl="0" eaLnBrk="1" fontAlgn="auto" latinLnBrk="0" hangingPunct="1">
              <a:lnSpc>
                <a:spcPct val="100000"/>
              </a:lnSpc>
              <a:spcBef>
                <a:spcPct val="20000"/>
              </a:spcBef>
              <a:spcAft>
                <a:spcPts val="0"/>
              </a:spcAft>
              <a:buClrTx/>
              <a:buSzTx/>
              <a:buFontTx/>
              <a:buNone/>
              <a:tabLst/>
              <a:defRPr/>
            </a:pPr>
            <a:r>
              <a:rPr lang="zh-CN" altLang="en-US" sz="1599" dirty="0">
                <a:solidFill>
                  <a:prstClr val="black">
                    <a:lumMod val="75000"/>
                    <a:lumOff val="25000"/>
                  </a:prstClr>
                </a:solidFill>
                <a:cs typeface="+mn-ea"/>
                <a:sym typeface="+mn-lt"/>
              </a:rPr>
              <a:t>可用性</a:t>
            </a:r>
            <a:endParaRPr kumimoji="0" lang="en-US" sz="1599"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49" name="Text Placeholder 3">
            <a:extLst>
              <a:ext uri="{FF2B5EF4-FFF2-40B4-BE49-F238E27FC236}">
                <a16:creationId xmlns:a16="http://schemas.microsoft.com/office/drawing/2014/main" id="{1D9E1536-82F4-4120-B446-E7060B5CBD59}"/>
              </a:ext>
            </a:extLst>
          </p:cNvPr>
          <p:cNvSpPr txBox="1">
            <a:spLocks/>
          </p:cNvSpPr>
          <p:nvPr/>
        </p:nvSpPr>
        <p:spPr>
          <a:xfrm>
            <a:off x="2710237" y="4495296"/>
            <a:ext cx="1025923" cy="246092"/>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1218850" rtl="0" eaLnBrk="1" fontAlgn="auto" latinLnBrk="0" hangingPunct="1">
              <a:lnSpc>
                <a:spcPct val="100000"/>
              </a:lnSpc>
              <a:spcBef>
                <a:spcPct val="20000"/>
              </a:spcBef>
              <a:spcAft>
                <a:spcPts val="0"/>
              </a:spcAft>
              <a:buClrTx/>
              <a:buSzTx/>
              <a:buFontTx/>
              <a:buNone/>
              <a:tabLst/>
              <a:defRPr/>
            </a:pPr>
            <a:r>
              <a:rPr kumimoji="0" lang="zh-CN" altLang="en-US" sz="1599" b="0" i="0" u="none" strike="noStrike" kern="1200" cap="none" spc="0" normalizeH="0" baseline="0" noProof="0" dirty="0">
                <a:ln>
                  <a:noFill/>
                </a:ln>
                <a:solidFill>
                  <a:prstClr val="black">
                    <a:lumMod val="75000"/>
                    <a:lumOff val="25000"/>
                  </a:prstClr>
                </a:solidFill>
                <a:effectLst/>
                <a:uLnTx/>
                <a:uFillTx/>
                <a:cs typeface="+mn-ea"/>
                <a:sym typeface="+mn-lt"/>
              </a:rPr>
              <a:t>可靠性</a:t>
            </a:r>
            <a:endParaRPr kumimoji="0" lang="en-US" sz="1599"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50" name="Text Placeholder 3">
            <a:extLst>
              <a:ext uri="{FF2B5EF4-FFF2-40B4-BE49-F238E27FC236}">
                <a16:creationId xmlns:a16="http://schemas.microsoft.com/office/drawing/2014/main" id="{C16FD22E-CFB7-4E3A-83BA-0E57F10D4F6A}"/>
              </a:ext>
            </a:extLst>
          </p:cNvPr>
          <p:cNvSpPr txBox="1">
            <a:spLocks/>
          </p:cNvSpPr>
          <p:nvPr/>
        </p:nvSpPr>
        <p:spPr>
          <a:xfrm>
            <a:off x="4504745" y="4465438"/>
            <a:ext cx="1025923" cy="246093"/>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50">
              <a:spcBef>
                <a:spcPct val="20000"/>
              </a:spcBef>
              <a:defRPr/>
            </a:pPr>
            <a:r>
              <a:rPr kumimoji="0" lang="zh-CN" altLang="en-US" sz="1599" b="0" i="0" u="none" strike="noStrike" kern="1200" cap="none" spc="0" normalizeH="0" baseline="0" noProof="0" dirty="0">
                <a:ln>
                  <a:noFill/>
                </a:ln>
                <a:solidFill>
                  <a:prstClr val="black">
                    <a:lumMod val="75000"/>
                    <a:lumOff val="25000"/>
                  </a:prstClr>
                </a:solidFill>
                <a:effectLst/>
                <a:uLnTx/>
                <a:uFillTx/>
                <a:cs typeface="+mn-ea"/>
                <a:sym typeface="+mn-lt"/>
              </a:rPr>
              <a:t>效率</a:t>
            </a:r>
            <a:endParaRPr kumimoji="0" lang="en-US" sz="1599"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51" name="Text Placeholder 3">
            <a:extLst>
              <a:ext uri="{FF2B5EF4-FFF2-40B4-BE49-F238E27FC236}">
                <a16:creationId xmlns:a16="http://schemas.microsoft.com/office/drawing/2014/main" id="{EAEA5234-B487-4340-BA91-33E005F517F3}"/>
              </a:ext>
            </a:extLst>
          </p:cNvPr>
          <p:cNvSpPr txBox="1">
            <a:spLocks/>
          </p:cNvSpPr>
          <p:nvPr/>
        </p:nvSpPr>
        <p:spPr>
          <a:xfrm>
            <a:off x="6322383" y="4446486"/>
            <a:ext cx="1025923" cy="246093"/>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1218850" rtl="0" eaLnBrk="1" fontAlgn="auto" latinLnBrk="0" hangingPunct="1">
              <a:lnSpc>
                <a:spcPct val="100000"/>
              </a:lnSpc>
              <a:spcBef>
                <a:spcPct val="20000"/>
              </a:spcBef>
              <a:spcAft>
                <a:spcPts val="0"/>
              </a:spcAft>
              <a:buClrTx/>
              <a:buSzTx/>
              <a:buFontTx/>
              <a:buNone/>
              <a:tabLst/>
              <a:defRPr/>
            </a:pPr>
            <a:r>
              <a:rPr kumimoji="0" lang="zh-CN" altLang="en-US" sz="1599" b="0" i="0" u="none" strike="noStrike" kern="1200" cap="none" spc="0" normalizeH="0" baseline="0" noProof="0" dirty="0">
                <a:ln>
                  <a:noFill/>
                </a:ln>
                <a:solidFill>
                  <a:prstClr val="black">
                    <a:lumMod val="75000"/>
                    <a:lumOff val="25000"/>
                  </a:prstClr>
                </a:solidFill>
                <a:effectLst/>
                <a:uLnTx/>
                <a:uFillTx/>
                <a:cs typeface="+mn-ea"/>
                <a:sym typeface="+mn-lt"/>
              </a:rPr>
              <a:t>安全性</a:t>
            </a:r>
            <a:endParaRPr kumimoji="0" lang="en-US" sz="1599"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52" name="Text Placeholder 3">
            <a:extLst>
              <a:ext uri="{FF2B5EF4-FFF2-40B4-BE49-F238E27FC236}">
                <a16:creationId xmlns:a16="http://schemas.microsoft.com/office/drawing/2014/main" id="{95B8187F-3943-4EAE-81C7-4162AED872A3}"/>
              </a:ext>
            </a:extLst>
          </p:cNvPr>
          <p:cNvSpPr txBox="1">
            <a:spLocks/>
          </p:cNvSpPr>
          <p:nvPr/>
        </p:nvSpPr>
        <p:spPr>
          <a:xfrm>
            <a:off x="8151558" y="4439502"/>
            <a:ext cx="1025923" cy="246093"/>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1218850" rtl="0" eaLnBrk="1" fontAlgn="auto" latinLnBrk="0" hangingPunct="1">
              <a:lnSpc>
                <a:spcPct val="100000"/>
              </a:lnSpc>
              <a:spcBef>
                <a:spcPct val="20000"/>
              </a:spcBef>
              <a:spcAft>
                <a:spcPts val="0"/>
              </a:spcAft>
              <a:buClrTx/>
              <a:buSzTx/>
              <a:buFontTx/>
              <a:buNone/>
              <a:tabLst/>
              <a:defRPr/>
            </a:pPr>
            <a:r>
              <a:rPr kumimoji="0" lang="zh-CN" altLang="en-US" sz="1599" b="0" i="0" u="none" strike="noStrike" kern="1200" cap="none" spc="0" normalizeH="0" baseline="0" noProof="0" dirty="0">
                <a:ln>
                  <a:noFill/>
                </a:ln>
                <a:solidFill>
                  <a:prstClr val="black">
                    <a:lumMod val="75000"/>
                    <a:lumOff val="25000"/>
                  </a:prstClr>
                </a:solidFill>
                <a:effectLst/>
                <a:uLnTx/>
                <a:uFillTx/>
                <a:cs typeface="+mn-ea"/>
                <a:sym typeface="+mn-lt"/>
              </a:rPr>
              <a:t>可维护性</a:t>
            </a:r>
            <a:endParaRPr kumimoji="0" lang="en-US" sz="1599"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53" name="Text Placeholder 3">
            <a:extLst>
              <a:ext uri="{FF2B5EF4-FFF2-40B4-BE49-F238E27FC236}">
                <a16:creationId xmlns:a16="http://schemas.microsoft.com/office/drawing/2014/main" id="{C8824C67-590C-423C-AA7D-D6C9219AFF1D}"/>
              </a:ext>
            </a:extLst>
          </p:cNvPr>
          <p:cNvSpPr txBox="1">
            <a:spLocks/>
          </p:cNvSpPr>
          <p:nvPr/>
        </p:nvSpPr>
        <p:spPr>
          <a:xfrm>
            <a:off x="9956937" y="4472350"/>
            <a:ext cx="1025923" cy="246093"/>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1218850" rtl="0" eaLnBrk="1" fontAlgn="auto" latinLnBrk="0" hangingPunct="1">
              <a:lnSpc>
                <a:spcPct val="100000"/>
              </a:lnSpc>
              <a:spcBef>
                <a:spcPct val="20000"/>
              </a:spcBef>
              <a:spcAft>
                <a:spcPts val="0"/>
              </a:spcAft>
              <a:buClrTx/>
              <a:buSzTx/>
              <a:buFontTx/>
              <a:buNone/>
              <a:tabLst/>
              <a:defRPr/>
            </a:pPr>
            <a:r>
              <a:rPr kumimoji="0" lang="zh-CN" altLang="en-US" sz="1599" b="0" i="0" u="none" strike="noStrike" kern="1200" cap="none" spc="0" normalizeH="0" baseline="0" noProof="0" dirty="0">
                <a:ln>
                  <a:noFill/>
                </a:ln>
                <a:solidFill>
                  <a:prstClr val="black">
                    <a:lumMod val="75000"/>
                    <a:lumOff val="25000"/>
                  </a:prstClr>
                </a:solidFill>
                <a:effectLst/>
                <a:uLnTx/>
                <a:uFillTx/>
                <a:cs typeface="+mn-ea"/>
                <a:sym typeface="+mn-lt"/>
              </a:rPr>
              <a:t>可移植性</a:t>
            </a:r>
            <a:endParaRPr kumimoji="0" lang="en-US" sz="1599" b="0" i="0" u="none" strike="noStrike" kern="1200" cap="none" spc="0" normalizeH="0" baseline="0" noProof="0" dirty="0">
              <a:ln>
                <a:noFill/>
              </a:ln>
              <a:solidFill>
                <a:prstClr val="black">
                  <a:lumMod val="75000"/>
                  <a:lumOff val="25000"/>
                </a:prstClr>
              </a:solidFill>
              <a:effectLst/>
              <a:uLnTx/>
              <a:uFillTx/>
              <a:cs typeface="+mn-ea"/>
              <a:sym typeface="+mn-lt"/>
            </a:endParaRPr>
          </a:p>
        </p:txBody>
      </p:sp>
    </p:spTree>
    <p:extLst>
      <p:ext uri="{BB962C8B-B14F-4D97-AF65-F5344CB8AC3E}">
        <p14:creationId xmlns:p14="http://schemas.microsoft.com/office/powerpoint/2010/main" val="2489702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strips(upRight)">
                                      <p:cBhvr>
                                        <p:cTn id="7" dur="200"/>
                                        <p:tgtEl>
                                          <p:spTgt spid="30"/>
                                        </p:tgtEl>
                                      </p:cBhvr>
                                    </p:animEffect>
                                  </p:childTnLst>
                                </p:cTn>
                              </p:par>
                            </p:childTnLst>
                          </p:cTn>
                        </p:par>
                        <p:par>
                          <p:cTn id="8" fill="hold">
                            <p:stCondLst>
                              <p:cond delay="200"/>
                            </p:stCondLst>
                            <p:childTnLst>
                              <p:par>
                                <p:cTn id="9" presetID="2" presetClass="entr" presetSubtype="4" accel="50000" decel="5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00" fill="hold"/>
                                        <p:tgtEl>
                                          <p:spTgt spid="2"/>
                                        </p:tgtEl>
                                        <p:attrNameLst>
                                          <p:attrName>ppt_x</p:attrName>
                                        </p:attrNameLst>
                                      </p:cBhvr>
                                      <p:tavLst>
                                        <p:tav tm="0">
                                          <p:val>
                                            <p:strVal val="#ppt_x"/>
                                          </p:val>
                                        </p:tav>
                                        <p:tav tm="100000">
                                          <p:val>
                                            <p:strVal val="#ppt_x"/>
                                          </p:val>
                                        </p:tav>
                                      </p:tavLst>
                                    </p:anim>
                                    <p:anim calcmode="lin" valueType="num">
                                      <p:cBhvr additive="base">
                                        <p:cTn id="12" dur="2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400"/>
                            </p:stCondLst>
                            <p:childTnLst>
                              <p:par>
                                <p:cTn id="14" presetID="18" presetClass="entr" presetSubtype="6"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strips(downRight)">
                                      <p:cBhvr>
                                        <p:cTn id="16" dur="200"/>
                                        <p:tgtEl>
                                          <p:spTgt spid="31"/>
                                        </p:tgtEl>
                                      </p:cBhvr>
                                    </p:animEffect>
                                  </p:childTnLst>
                                </p:cTn>
                              </p:par>
                            </p:childTnLst>
                          </p:cTn>
                        </p:par>
                        <p:par>
                          <p:cTn id="17" fill="hold">
                            <p:stCondLst>
                              <p:cond delay="600"/>
                            </p:stCondLst>
                            <p:childTnLst>
                              <p:par>
                                <p:cTn id="18" presetID="2" presetClass="entr" presetSubtype="4" accel="50000" decel="5000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200" fill="hold"/>
                                        <p:tgtEl>
                                          <p:spTgt spid="3"/>
                                        </p:tgtEl>
                                        <p:attrNameLst>
                                          <p:attrName>ppt_x</p:attrName>
                                        </p:attrNameLst>
                                      </p:cBhvr>
                                      <p:tavLst>
                                        <p:tav tm="0">
                                          <p:val>
                                            <p:strVal val="#ppt_x"/>
                                          </p:val>
                                        </p:tav>
                                        <p:tav tm="100000">
                                          <p:val>
                                            <p:strVal val="#ppt_x"/>
                                          </p:val>
                                        </p:tav>
                                      </p:tavLst>
                                    </p:anim>
                                    <p:anim calcmode="lin" valueType="num">
                                      <p:cBhvr additive="base">
                                        <p:cTn id="21" dur="200" fill="hold"/>
                                        <p:tgtEl>
                                          <p:spTgt spid="3"/>
                                        </p:tgtEl>
                                        <p:attrNameLst>
                                          <p:attrName>ppt_y</p:attrName>
                                        </p:attrNameLst>
                                      </p:cBhvr>
                                      <p:tavLst>
                                        <p:tav tm="0">
                                          <p:val>
                                            <p:strVal val="1+#ppt_h/2"/>
                                          </p:val>
                                        </p:tav>
                                        <p:tav tm="100000">
                                          <p:val>
                                            <p:strVal val="#ppt_y"/>
                                          </p:val>
                                        </p:tav>
                                      </p:tavLst>
                                    </p:anim>
                                  </p:childTnLst>
                                </p:cTn>
                              </p:par>
                            </p:childTnLst>
                          </p:cTn>
                        </p:par>
                        <p:par>
                          <p:cTn id="22" fill="hold">
                            <p:stCondLst>
                              <p:cond delay="800"/>
                            </p:stCondLst>
                            <p:childTnLst>
                              <p:par>
                                <p:cTn id="23" presetID="18" presetClass="entr" presetSubtype="6"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strips(downRight)">
                                      <p:cBhvr>
                                        <p:cTn id="25" dur="200"/>
                                        <p:tgtEl>
                                          <p:spTgt spid="32"/>
                                        </p:tgtEl>
                                      </p:cBhvr>
                                    </p:animEffect>
                                  </p:childTnLst>
                                </p:cTn>
                              </p:par>
                            </p:childTnLst>
                          </p:cTn>
                        </p:par>
                        <p:par>
                          <p:cTn id="26" fill="hold">
                            <p:stCondLst>
                              <p:cond delay="1000"/>
                            </p:stCondLst>
                            <p:childTnLst>
                              <p:par>
                                <p:cTn id="27" presetID="2" presetClass="entr" presetSubtype="4" accel="50000" decel="50000"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200" fill="hold"/>
                                        <p:tgtEl>
                                          <p:spTgt spid="6"/>
                                        </p:tgtEl>
                                        <p:attrNameLst>
                                          <p:attrName>ppt_x</p:attrName>
                                        </p:attrNameLst>
                                      </p:cBhvr>
                                      <p:tavLst>
                                        <p:tav tm="0">
                                          <p:val>
                                            <p:strVal val="#ppt_x"/>
                                          </p:val>
                                        </p:tav>
                                        <p:tav tm="100000">
                                          <p:val>
                                            <p:strVal val="#ppt_x"/>
                                          </p:val>
                                        </p:tav>
                                      </p:tavLst>
                                    </p:anim>
                                    <p:anim calcmode="lin" valueType="num">
                                      <p:cBhvr additive="base">
                                        <p:cTn id="30" dur="2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1200"/>
                            </p:stCondLst>
                            <p:childTnLst>
                              <p:par>
                                <p:cTn id="32" presetID="18" presetClass="entr" presetSubtype="6" fill="hold" grpId="0"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strips(downRight)">
                                      <p:cBhvr>
                                        <p:cTn id="34" dur="200"/>
                                        <p:tgtEl>
                                          <p:spTgt spid="33"/>
                                        </p:tgtEl>
                                      </p:cBhvr>
                                    </p:animEffect>
                                  </p:childTnLst>
                                </p:cTn>
                              </p:par>
                            </p:childTnLst>
                          </p:cTn>
                        </p:par>
                        <p:par>
                          <p:cTn id="35" fill="hold">
                            <p:stCondLst>
                              <p:cond delay="1400"/>
                            </p:stCondLst>
                            <p:childTnLst>
                              <p:par>
                                <p:cTn id="36" presetID="2" presetClass="entr" presetSubtype="4" accel="50000" decel="5000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200" fill="hold"/>
                                        <p:tgtEl>
                                          <p:spTgt spid="7"/>
                                        </p:tgtEl>
                                        <p:attrNameLst>
                                          <p:attrName>ppt_x</p:attrName>
                                        </p:attrNameLst>
                                      </p:cBhvr>
                                      <p:tavLst>
                                        <p:tav tm="0">
                                          <p:val>
                                            <p:strVal val="#ppt_x"/>
                                          </p:val>
                                        </p:tav>
                                        <p:tav tm="100000">
                                          <p:val>
                                            <p:strVal val="#ppt_x"/>
                                          </p:val>
                                        </p:tav>
                                      </p:tavLst>
                                    </p:anim>
                                    <p:anim calcmode="lin" valueType="num">
                                      <p:cBhvr additive="base">
                                        <p:cTn id="39" dur="200" fill="hold"/>
                                        <p:tgtEl>
                                          <p:spTgt spid="7"/>
                                        </p:tgtEl>
                                        <p:attrNameLst>
                                          <p:attrName>ppt_y</p:attrName>
                                        </p:attrNameLst>
                                      </p:cBhvr>
                                      <p:tavLst>
                                        <p:tav tm="0">
                                          <p:val>
                                            <p:strVal val="1+#ppt_h/2"/>
                                          </p:val>
                                        </p:tav>
                                        <p:tav tm="100000">
                                          <p:val>
                                            <p:strVal val="#ppt_y"/>
                                          </p:val>
                                        </p:tav>
                                      </p:tavLst>
                                    </p:anim>
                                  </p:childTnLst>
                                </p:cTn>
                              </p:par>
                            </p:childTnLst>
                          </p:cTn>
                        </p:par>
                        <p:par>
                          <p:cTn id="40" fill="hold">
                            <p:stCondLst>
                              <p:cond delay="1600"/>
                            </p:stCondLst>
                            <p:childTnLst>
                              <p:par>
                                <p:cTn id="41" presetID="18" presetClass="entr" presetSubtype="3" fill="hold" nodeType="after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strips(upRight)">
                                      <p:cBhvr>
                                        <p:cTn id="43" dur="200"/>
                                        <p:tgtEl>
                                          <p:spTgt spid="83"/>
                                        </p:tgtEl>
                                      </p:cBhvr>
                                    </p:animEffect>
                                  </p:childTnLst>
                                </p:cTn>
                              </p:par>
                            </p:childTnLst>
                          </p:cTn>
                        </p:par>
                        <p:par>
                          <p:cTn id="44" fill="hold">
                            <p:stCondLst>
                              <p:cond delay="1800"/>
                            </p:stCondLst>
                            <p:childTnLst>
                              <p:par>
                                <p:cTn id="45" presetID="2" presetClass="entr" presetSubtype="4" accel="50000" decel="50000" fill="hold" nodeType="after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additive="base">
                                        <p:cTn id="47" dur="200" fill="hold"/>
                                        <p:tgtEl>
                                          <p:spTgt spid="40"/>
                                        </p:tgtEl>
                                        <p:attrNameLst>
                                          <p:attrName>ppt_x</p:attrName>
                                        </p:attrNameLst>
                                      </p:cBhvr>
                                      <p:tavLst>
                                        <p:tav tm="0">
                                          <p:val>
                                            <p:strVal val="#ppt_x"/>
                                          </p:val>
                                        </p:tav>
                                        <p:tav tm="100000">
                                          <p:val>
                                            <p:strVal val="#ppt_x"/>
                                          </p:val>
                                        </p:tav>
                                      </p:tavLst>
                                    </p:anim>
                                    <p:anim calcmode="lin" valueType="num">
                                      <p:cBhvr additive="base">
                                        <p:cTn id="48" dur="200" fill="hold"/>
                                        <p:tgtEl>
                                          <p:spTgt spid="40"/>
                                        </p:tgtEl>
                                        <p:attrNameLst>
                                          <p:attrName>ppt_y</p:attrName>
                                        </p:attrNameLst>
                                      </p:cBhvr>
                                      <p:tavLst>
                                        <p:tav tm="0">
                                          <p:val>
                                            <p:strVal val="1+#ppt_h/2"/>
                                          </p:val>
                                        </p:tav>
                                        <p:tav tm="100000">
                                          <p:val>
                                            <p:strVal val="#ppt_y"/>
                                          </p:val>
                                        </p:tav>
                                      </p:tavLst>
                                    </p:anim>
                                  </p:childTnLst>
                                </p:cTn>
                              </p:par>
                            </p:childTnLst>
                          </p:cTn>
                        </p:par>
                        <p:par>
                          <p:cTn id="49" fill="hold">
                            <p:stCondLst>
                              <p:cond delay="2000"/>
                            </p:stCondLst>
                            <p:childTnLst>
                              <p:par>
                                <p:cTn id="50" presetID="2" presetClass="entr" presetSubtype="4" accel="50000" decel="50000" fill="hold" nodeType="afterEffect">
                                  <p:stCondLst>
                                    <p:cond delay="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200" fill="hold"/>
                                        <p:tgtEl>
                                          <p:spTgt spid="43"/>
                                        </p:tgtEl>
                                        <p:attrNameLst>
                                          <p:attrName>ppt_x</p:attrName>
                                        </p:attrNameLst>
                                      </p:cBhvr>
                                      <p:tavLst>
                                        <p:tav tm="0">
                                          <p:val>
                                            <p:strVal val="#ppt_x"/>
                                          </p:val>
                                        </p:tav>
                                        <p:tav tm="100000">
                                          <p:val>
                                            <p:strVal val="#ppt_x"/>
                                          </p:val>
                                        </p:tav>
                                      </p:tavLst>
                                    </p:anim>
                                    <p:anim calcmode="lin" valueType="num">
                                      <p:cBhvr additive="base">
                                        <p:cTn id="53" dur="2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1890142" y="1519290"/>
            <a:ext cx="8406990" cy="587932"/>
            <a:chOff x="1417606" y="1139467"/>
            <a:chExt cx="6305242" cy="440949"/>
          </a:xfrm>
        </p:grpSpPr>
        <p:cxnSp>
          <p:nvCxnSpPr>
            <p:cNvPr id="5" name="Straight Connector 4"/>
            <p:cNvCxnSpPr/>
            <p:nvPr/>
          </p:nvCxnSpPr>
          <p:spPr>
            <a:xfrm>
              <a:off x="1952709" y="1366123"/>
              <a:ext cx="1242138" cy="0"/>
            </a:xfrm>
            <a:prstGeom prst="line">
              <a:avLst/>
            </a:prstGeom>
            <a:ln w="6350">
              <a:solidFill>
                <a:schemeClr val="tx2"/>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0" name="Freeform: Shape 27"/>
            <p:cNvSpPr>
              <a:spLocks/>
            </p:cNvSpPr>
            <p:nvPr/>
          </p:nvSpPr>
          <p:spPr bwMode="auto">
            <a:xfrm>
              <a:off x="1417606" y="1139467"/>
              <a:ext cx="427240" cy="427240"/>
            </a:xfrm>
            <a:custGeom>
              <a:avLst/>
              <a:gdLst>
                <a:gd name="T0" fmla="*/ 545 w 913"/>
                <a:gd name="T1" fmla="*/ 9 h 913"/>
                <a:gd name="T2" fmla="*/ 367 w 913"/>
                <a:gd name="T3" fmla="*/ 9 h 913"/>
                <a:gd name="T4" fmla="*/ 0 w 913"/>
                <a:gd name="T5" fmla="*/ 456 h 913"/>
                <a:gd name="T6" fmla="*/ 367 w 913"/>
                <a:gd name="T7" fmla="*/ 904 h 913"/>
                <a:gd name="T8" fmla="*/ 545 w 913"/>
                <a:gd name="T9" fmla="*/ 904 h 913"/>
                <a:gd name="T10" fmla="*/ 913 w 913"/>
                <a:gd name="T11" fmla="*/ 456 h 913"/>
                <a:gd name="T12" fmla="*/ 339 w 913"/>
                <a:gd name="T13" fmla="*/ 108 h 913"/>
                <a:gd name="T14" fmla="*/ 171 w 913"/>
                <a:gd name="T15" fmla="*/ 225 h 913"/>
                <a:gd name="T16" fmla="*/ 118 w 913"/>
                <a:gd name="T17" fmla="*/ 314 h 913"/>
                <a:gd name="T18" fmla="*/ 181 w 913"/>
                <a:gd name="T19" fmla="*/ 403 h 913"/>
                <a:gd name="T20" fmla="*/ 118 w 913"/>
                <a:gd name="T21" fmla="*/ 314 h 913"/>
                <a:gd name="T22" fmla="*/ 91 w 913"/>
                <a:gd name="T23" fmla="*/ 492 h 913"/>
                <a:gd name="T24" fmla="*/ 196 w 913"/>
                <a:gd name="T25" fmla="*/ 581 h 913"/>
                <a:gd name="T26" fmla="*/ 158 w 913"/>
                <a:gd name="T27" fmla="*/ 670 h 913"/>
                <a:gd name="T28" fmla="*/ 339 w 913"/>
                <a:gd name="T29" fmla="*/ 804 h 913"/>
                <a:gd name="T30" fmla="*/ 412 w 913"/>
                <a:gd name="T31" fmla="*/ 748 h 913"/>
                <a:gd name="T32" fmla="*/ 412 w 913"/>
                <a:gd name="T33" fmla="*/ 670 h 913"/>
                <a:gd name="T34" fmla="*/ 412 w 913"/>
                <a:gd name="T35" fmla="*/ 581 h 913"/>
                <a:gd name="T36" fmla="*/ 269 w 913"/>
                <a:gd name="T37" fmla="*/ 492 h 913"/>
                <a:gd name="T38" fmla="*/ 412 w 913"/>
                <a:gd name="T39" fmla="*/ 581 h 913"/>
                <a:gd name="T40" fmla="*/ 271 w 913"/>
                <a:gd name="T41" fmla="*/ 403 h 913"/>
                <a:gd name="T42" fmla="*/ 412 w 913"/>
                <a:gd name="T43" fmla="*/ 314 h 913"/>
                <a:gd name="T44" fmla="*/ 412 w 913"/>
                <a:gd name="T45" fmla="*/ 225 h 913"/>
                <a:gd name="T46" fmla="*/ 412 w 913"/>
                <a:gd name="T47" fmla="*/ 165 h 913"/>
                <a:gd name="T48" fmla="*/ 795 w 913"/>
                <a:gd name="T49" fmla="*/ 314 h 913"/>
                <a:gd name="T50" fmla="*/ 732 w 913"/>
                <a:gd name="T51" fmla="*/ 403 h 913"/>
                <a:gd name="T52" fmla="*/ 795 w 913"/>
                <a:gd name="T53" fmla="*/ 314 h 913"/>
                <a:gd name="T54" fmla="*/ 672 w 913"/>
                <a:gd name="T55" fmla="*/ 225 h 913"/>
                <a:gd name="T56" fmla="*/ 742 w 913"/>
                <a:gd name="T57" fmla="*/ 225 h 913"/>
                <a:gd name="T58" fmla="*/ 564 w 913"/>
                <a:gd name="T59" fmla="*/ 225 h 913"/>
                <a:gd name="T60" fmla="*/ 501 w 913"/>
                <a:gd name="T61" fmla="*/ 165 h 913"/>
                <a:gd name="T62" fmla="*/ 617 w 913"/>
                <a:gd name="T63" fmla="*/ 314 h 913"/>
                <a:gd name="T64" fmla="*/ 501 w 913"/>
                <a:gd name="T65" fmla="*/ 403 h 913"/>
                <a:gd name="T66" fmla="*/ 501 w 913"/>
                <a:gd name="T67" fmla="*/ 492 h 913"/>
                <a:gd name="T68" fmla="*/ 624 w 913"/>
                <a:gd name="T69" fmla="*/ 581 h 913"/>
                <a:gd name="T70" fmla="*/ 501 w 913"/>
                <a:gd name="T71" fmla="*/ 492 h 913"/>
                <a:gd name="T72" fmla="*/ 501 w 913"/>
                <a:gd name="T73" fmla="*/ 670 h 913"/>
                <a:gd name="T74" fmla="*/ 501 w 913"/>
                <a:gd name="T75" fmla="*/ 748 h 913"/>
                <a:gd name="T76" fmla="*/ 682 w 913"/>
                <a:gd name="T77" fmla="*/ 670 h 913"/>
                <a:gd name="T78" fmla="*/ 573 w 913"/>
                <a:gd name="T79" fmla="*/ 804 h 913"/>
                <a:gd name="T80" fmla="*/ 733 w 913"/>
                <a:gd name="T81" fmla="*/ 492 h 913"/>
                <a:gd name="T82" fmla="*/ 802 w 913"/>
                <a:gd name="T83" fmla="*/ 581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3" h="913">
                  <a:moveTo>
                    <a:pt x="751" y="108"/>
                  </a:moveTo>
                  <a:cubicBezTo>
                    <a:pt x="693" y="59"/>
                    <a:pt x="623" y="24"/>
                    <a:pt x="545" y="9"/>
                  </a:cubicBezTo>
                  <a:cubicBezTo>
                    <a:pt x="517" y="3"/>
                    <a:pt x="487" y="0"/>
                    <a:pt x="456" y="0"/>
                  </a:cubicBezTo>
                  <a:cubicBezTo>
                    <a:pt x="426" y="0"/>
                    <a:pt x="396" y="3"/>
                    <a:pt x="367" y="9"/>
                  </a:cubicBezTo>
                  <a:cubicBezTo>
                    <a:pt x="290" y="24"/>
                    <a:pt x="219" y="59"/>
                    <a:pt x="161" y="108"/>
                  </a:cubicBezTo>
                  <a:cubicBezTo>
                    <a:pt x="63" y="192"/>
                    <a:pt x="0" y="317"/>
                    <a:pt x="0" y="456"/>
                  </a:cubicBezTo>
                  <a:cubicBezTo>
                    <a:pt x="0" y="596"/>
                    <a:pt x="63" y="721"/>
                    <a:pt x="161" y="804"/>
                  </a:cubicBezTo>
                  <a:cubicBezTo>
                    <a:pt x="219" y="854"/>
                    <a:pt x="290" y="889"/>
                    <a:pt x="367" y="904"/>
                  </a:cubicBezTo>
                  <a:cubicBezTo>
                    <a:pt x="396" y="910"/>
                    <a:pt x="426" y="913"/>
                    <a:pt x="456" y="913"/>
                  </a:cubicBezTo>
                  <a:cubicBezTo>
                    <a:pt x="487" y="913"/>
                    <a:pt x="517" y="910"/>
                    <a:pt x="545" y="904"/>
                  </a:cubicBezTo>
                  <a:cubicBezTo>
                    <a:pt x="623" y="889"/>
                    <a:pt x="693" y="854"/>
                    <a:pt x="751" y="804"/>
                  </a:cubicBezTo>
                  <a:cubicBezTo>
                    <a:pt x="850" y="721"/>
                    <a:pt x="913" y="596"/>
                    <a:pt x="913" y="456"/>
                  </a:cubicBezTo>
                  <a:cubicBezTo>
                    <a:pt x="913" y="317"/>
                    <a:pt x="850" y="192"/>
                    <a:pt x="751" y="108"/>
                  </a:cubicBezTo>
                  <a:close/>
                  <a:moveTo>
                    <a:pt x="339" y="108"/>
                  </a:moveTo>
                  <a:cubicBezTo>
                    <a:pt x="301" y="141"/>
                    <a:pt x="267" y="181"/>
                    <a:pt x="241" y="225"/>
                  </a:cubicBezTo>
                  <a:cubicBezTo>
                    <a:pt x="171" y="225"/>
                    <a:pt x="171" y="225"/>
                    <a:pt x="171" y="225"/>
                  </a:cubicBezTo>
                  <a:cubicBezTo>
                    <a:pt x="215" y="172"/>
                    <a:pt x="273" y="131"/>
                    <a:pt x="339" y="108"/>
                  </a:cubicBezTo>
                  <a:close/>
                  <a:moveTo>
                    <a:pt x="118" y="314"/>
                  </a:moveTo>
                  <a:cubicBezTo>
                    <a:pt x="201" y="314"/>
                    <a:pt x="201" y="314"/>
                    <a:pt x="201" y="314"/>
                  </a:cubicBezTo>
                  <a:cubicBezTo>
                    <a:pt x="191" y="343"/>
                    <a:pt x="185" y="372"/>
                    <a:pt x="181" y="403"/>
                  </a:cubicBezTo>
                  <a:cubicBezTo>
                    <a:pt x="93" y="403"/>
                    <a:pt x="93" y="403"/>
                    <a:pt x="93" y="403"/>
                  </a:cubicBezTo>
                  <a:cubicBezTo>
                    <a:pt x="98" y="372"/>
                    <a:pt x="106" y="342"/>
                    <a:pt x="118" y="314"/>
                  </a:cubicBezTo>
                  <a:close/>
                  <a:moveTo>
                    <a:pt x="111" y="581"/>
                  </a:moveTo>
                  <a:cubicBezTo>
                    <a:pt x="101" y="553"/>
                    <a:pt x="94" y="523"/>
                    <a:pt x="91" y="492"/>
                  </a:cubicBezTo>
                  <a:cubicBezTo>
                    <a:pt x="180" y="492"/>
                    <a:pt x="180" y="492"/>
                    <a:pt x="180" y="492"/>
                  </a:cubicBezTo>
                  <a:cubicBezTo>
                    <a:pt x="182" y="523"/>
                    <a:pt x="188" y="553"/>
                    <a:pt x="196" y="581"/>
                  </a:cubicBezTo>
                  <a:lnTo>
                    <a:pt x="111" y="581"/>
                  </a:lnTo>
                  <a:close/>
                  <a:moveTo>
                    <a:pt x="158" y="670"/>
                  </a:moveTo>
                  <a:cubicBezTo>
                    <a:pt x="231" y="670"/>
                    <a:pt x="231" y="670"/>
                    <a:pt x="231" y="670"/>
                  </a:cubicBezTo>
                  <a:cubicBezTo>
                    <a:pt x="259" y="722"/>
                    <a:pt x="295" y="767"/>
                    <a:pt x="339" y="804"/>
                  </a:cubicBezTo>
                  <a:cubicBezTo>
                    <a:pt x="266" y="780"/>
                    <a:pt x="203" y="732"/>
                    <a:pt x="158" y="670"/>
                  </a:cubicBezTo>
                  <a:close/>
                  <a:moveTo>
                    <a:pt x="412" y="748"/>
                  </a:moveTo>
                  <a:cubicBezTo>
                    <a:pt x="383" y="726"/>
                    <a:pt x="357" y="700"/>
                    <a:pt x="336" y="670"/>
                  </a:cubicBezTo>
                  <a:cubicBezTo>
                    <a:pt x="412" y="670"/>
                    <a:pt x="412" y="670"/>
                    <a:pt x="412" y="670"/>
                  </a:cubicBezTo>
                  <a:lnTo>
                    <a:pt x="412" y="748"/>
                  </a:lnTo>
                  <a:close/>
                  <a:moveTo>
                    <a:pt x="412" y="581"/>
                  </a:moveTo>
                  <a:cubicBezTo>
                    <a:pt x="289" y="581"/>
                    <a:pt x="289" y="581"/>
                    <a:pt x="289" y="581"/>
                  </a:cubicBezTo>
                  <a:cubicBezTo>
                    <a:pt x="279" y="553"/>
                    <a:pt x="272" y="523"/>
                    <a:pt x="269" y="492"/>
                  </a:cubicBezTo>
                  <a:cubicBezTo>
                    <a:pt x="412" y="492"/>
                    <a:pt x="412" y="492"/>
                    <a:pt x="412" y="492"/>
                  </a:cubicBezTo>
                  <a:lnTo>
                    <a:pt x="412" y="581"/>
                  </a:lnTo>
                  <a:close/>
                  <a:moveTo>
                    <a:pt x="412" y="403"/>
                  </a:moveTo>
                  <a:cubicBezTo>
                    <a:pt x="271" y="403"/>
                    <a:pt x="271" y="403"/>
                    <a:pt x="271" y="403"/>
                  </a:cubicBezTo>
                  <a:cubicBezTo>
                    <a:pt x="276" y="372"/>
                    <a:pt x="284" y="342"/>
                    <a:pt x="296" y="314"/>
                  </a:cubicBezTo>
                  <a:cubicBezTo>
                    <a:pt x="412" y="314"/>
                    <a:pt x="412" y="314"/>
                    <a:pt x="412" y="314"/>
                  </a:cubicBezTo>
                  <a:lnTo>
                    <a:pt x="412" y="403"/>
                  </a:lnTo>
                  <a:close/>
                  <a:moveTo>
                    <a:pt x="412" y="225"/>
                  </a:moveTo>
                  <a:cubicBezTo>
                    <a:pt x="349" y="225"/>
                    <a:pt x="349" y="225"/>
                    <a:pt x="349" y="225"/>
                  </a:cubicBezTo>
                  <a:cubicBezTo>
                    <a:pt x="368" y="202"/>
                    <a:pt x="389" y="182"/>
                    <a:pt x="412" y="165"/>
                  </a:cubicBezTo>
                  <a:lnTo>
                    <a:pt x="412" y="225"/>
                  </a:lnTo>
                  <a:close/>
                  <a:moveTo>
                    <a:pt x="795" y="314"/>
                  </a:moveTo>
                  <a:cubicBezTo>
                    <a:pt x="807" y="342"/>
                    <a:pt x="815" y="372"/>
                    <a:pt x="820" y="403"/>
                  </a:cubicBezTo>
                  <a:cubicBezTo>
                    <a:pt x="732" y="403"/>
                    <a:pt x="732" y="403"/>
                    <a:pt x="732" y="403"/>
                  </a:cubicBezTo>
                  <a:cubicBezTo>
                    <a:pt x="728" y="372"/>
                    <a:pt x="721" y="343"/>
                    <a:pt x="712" y="314"/>
                  </a:cubicBezTo>
                  <a:lnTo>
                    <a:pt x="795" y="314"/>
                  </a:lnTo>
                  <a:close/>
                  <a:moveTo>
                    <a:pt x="742" y="225"/>
                  </a:moveTo>
                  <a:cubicBezTo>
                    <a:pt x="672" y="225"/>
                    <a:pt x="672" y="225"/>
                    <a:pt x="672" y="225"/>
                  </a:cubicBezTo>
                  <a:cubicBezTo>
                    <a:pt x="645" y="181"/>
                    <a:pt x="612" y="141"/>
                    <a:pt x="573" y="108"/>
                  </a:cubicBezTo>
                  <a:cubicBezTo>
                    <a:pt x="640" y="131"/>
                    <a:pt x="698" y="172"/>
                    <a:pt x="742" y="225"/>
                  </a:cubicBezTo>
                  <a:close/>
                  <a:moveTo>
                    <a:pt x="501" y="165"/>
                  </a:moveTo>
                  <a:cubicBezTo>
                    <a:pt x="524" y="182"/>
                    <a:pt x="545" y="202"/>
                    <a:pt x="564" y="225"/>
                  </a:cubicBezTo>
                  <a:cubicBezTo>
                    <a:pt x="501" y="225"/>
                    <a:pt x="501" y="225"/>
                    <a:pt x="501" y="225"/>
                  </a:cubicBezTo>
                  <a:lnTo>
                    <a:pt x="501" y="165"/>
                  </a:lnTo>
                  <a:close/>
                  <a:moveTo>
                    <a:pt x="501" y="314"/>
                  </a:moveTo>
                  <a:cubicBezTo>
                    <a:pt x="617" y="314"/>
                    <a:pt x="617" y="314"/>
                    <a:pt x="617" y="314"/>
                  </a:cubicBezTo>
                  <a:cubicBezTo>
                    <a:pt x="629" y="342"/>
                    <a:pt x="637" y="372"/>
                    <a:pt x="642" y="403"/>
                  </a:cubicBezTo>
                  <a:cubicBezTo>
                    <a:pt x="501" y="403"/>
                    <a:pt x="501" y="403"/>
                    <a:pt x="501" y="403"/>
                  </a:cubicBezTo>
                  <a:lnTo>
                    <a:pt x="501" y="314"/>
                  </a:lnTo>
                  <a:close/>
                  <a:moveTo>
                    <a:pt x="501" y="492"/>
                  </a:moveTo>
                  <a:cubicBezTo>
                    <a:pt x="644" y="492"/>
                    <a:pt x="644" y="492"/>
                    <a:pt x="644" y="492"/>
                  </a:cubicBezTo>
                  <a:cubicBezTo>
                    <a:pt x="641" y="523"/>
                    <a:pt x="634" y="553"/>
                    <a:pt x="624" y="581"/>
                  </a:cubicBezTo>
                  <a:cubicBezTo>
                    <a:pt x="501" y="581"/>
                    <a:pt x="501" y="581"/>
                    <a:pt x="501" y="581"/>
                  </a:cubicBezTo>
                  <a:lnTo>
                    <a:pt x="501" y="492"/>
                  </a:lnTo>
                  <a:close/>
                  <a:moveTo>
                    <a:pt x="501" y="748"/>
                  </a:moveTo>
                  <a:cubicBezTo>
                    <a:pt x="501" y="670"/>
                    <a:pt x="501" y="670"/>
                    <a:pt x="501" y="670"/>
                  </a:cubicBezTo>
                  <a:cubicBezTo>
                    <a:pt x="577" y="670"/>
                    <a:pt x="577" y="670"/>
                    <a:pt x="577" y="670"/>
                  </a:cubicBezTo>
                  <a:cubicBezTo>
                    <a:pt x="555" y="700"/>
                    <a:pt x="530" y="726"/>
                    <a:pt x="501" y="748"/>
                  </a:cubicBezTo>
                  <a:close/>
                  <a:moveTo>
                    <a:pt x="573" y="804"/>
                  </a:moveTo>
                  <a:cubicBezTo>
                    <a:pt x="617" y="767"/>
                    <a:pt x="654" y="722"/>
                    <a:pt x="682" y="670"/>
                  </a:cubicBezTo>
                  <a:cubicBezTo>
                    <a:pt x="755" y="670"/>
                    <a:pt x="755" y="670"/>
                    <a:pt x="755" y="670"/>
                  </a:cubicBezTo>
                  <a:cubicBezTo>
                    <a:pt x="710" y="732"/>
                    <a:pt x="647" y="780"/>
                    <a:pt x="573" y="804"/>
                  </a:cubicBezTo>
                  <a:close/>
                  <a:moveTo>
                    <a:pt x="717" y="581"/>
                  </a:moveTo>
                  <a:cubicBezTo>
                    <a:pt x="725" y="553"/>
                    <a:pt x="731" y="523"/>
                    <a:pt x="733" y="492"/>
                  </a:cubicBezTo>
                  <a:cubicBezTo>
                    <a:pt x="822" y="492"/>
                    <a:pt x="822" y="492"/>
                    <a:pt x="822" y="492"/>
                  </a:cubicBezTo>
                  <a:cubicBezTo>
                    <a:pt x="819" y="523"/>
                    <a:pt x="812" y="553"/>
                    <a:pt x="802" y="581"/>
                  </a:cubicBezTo>
                  <a:lnTo>
                    <a:pt x="717" y="581"/>
                  </a:lnTo>
                  <a:close/>
                </a:path>
              </a:pathLst>
            </a:custGeom>
            <a:solidFill>
              <a:schemeClr val="accent1"/>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cs typeface="+mn-ea"/>
                <a:sym typeface="+mn-lt"/>
              </a:endParaRPr>
            </a:p>
          </p:txBody>
        </p:sp>
        <p:grpSp>
          <p:nvGrpSpPr>
            <p:cNvPr id="11" name="Group 28"/>
            <p:cNvGrpSpPr/>
            <p:nvPr/>
          </p:nvGrpSpPr>
          <p:grpSpPr>
            <a:xfrm>
              <a:off x="3254519" y="1195587"/>
              <a:ext cx="604111" cy="341074"/>
              <a:chOff x="6475413" y="254001"/>
              <a:chExt cx="762000" cy="430212"/>
            </a:xfrm>
            <a:solidFill>
              <a:schemeClr val="accent2"/>
            </a:solidFill>
          </p:grpSpPr>
          <p:sp>
            <p:nvSpPr>
              <p:cNvPr id="27" name="Freeform: Shape 29"/>
              <p:cNvSpPr>
                <a:spLocks/>
              </p:cNvSpPr>
              <p:nvPr/>
            </p:nvSpPr>
            <p:spPr bwMode="auto">
              <a:xfrm>
                <a:off x="6475413" y="652463"/>
                <a:ext cx="762000" cy="31750"/>
              </a:xfrm>
              <a:custGeom>
                <a:avLst/>
                <a:gdLst>
                  <a:gd name="T0" fmla="*/ 0 w 1140"/>
                  <a:gd name="T1" fmla="*/ 0 h 47"/>
                  <a:gd name="T2" fmla="*/ 197 w 1140"/>
                  <a:gd name="T3" fmla="*/ 47 h 47"/>
                  <a:gd name="T4" fmla="*/ 992 w 1140"/>
                  <a:gd name="T5" fmla="*/ 45 h 47"/>
                  <a:gd name="T6" fmla="*/ 1140 w 1140"/>
                  <a:gd name="T7" fmla="*/ 0 h 47"/>
                  <a:gd name="T8" fmla="*/ 0 w 1140"/>
                  <a:gd name="T9" fmla="*/ 0 h 47"/>
                </a:gdLst>
                <a:ahLst/>
                <a:cxnLst>
                  <a:cxn ang="0">
                    <a:pos x="T0" y="T1"/>
                  </a:cxn>
                  <a:cxn ang="0">
                    <a:pos x="T2" y="T3"/>
                  </a:cxn>
                  <a:cxn ang="0">
                    <a:pos x="T4" y="T5"/>
                  </a:cxn>
                  <a:cxn ang="0">
                    <a:pos x="T6" y="T7"/>
                  </a:cxn>
                  <a:cxn ang="0">
                    <a:pos x="T8" y="T9"/>
                  </a:cxn>
                </a:cxnLst>
                <a:rect l="0" t="0" r="r" b="b"/>
                <a:pathLst>
                  <a:path w="1140" h="47">
                    <a:moveTo>
                      <a:pt x="0" y="0"/>
                    </a:moveTo>
                    <a:cubicBezTo>
                      <a:pt x="0" y="0"/>
                      <a:pt x="97" y="47"/>
                      <a:pt x="197" y="47"/>
                    </a:cubicBezTo>
                    <a:cubicBezTo>
                      <a:pt x="298" y="47"/>
                      <a:pt x="992" y="45"/>
                      <a:pt x="992" y="45"/>
                    </a:cubicBezTo>
                    <a:cubicBezTo>
                      <a:pt x="992" y="45"/>
                      <a:pt x="1107" y="42"/>
                      <a:pt x="1140"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cs typeface="+mn-ea"/>
                  <a:sym typeface="+mn-lt"/>
                </a:endParaRPr>
              </a:p>
            </p:txBody>
          </p:sp>
          <p:sp>
            <p:nvSpPr>
              <p:cNvPr id="28" name="Freeform: Shape 30"/>
              <p:cNvSpPr>
                <a:spLocks/>
              </p:cNvSpPr>
              <p:nvPr/>
            </p:nvSpPr>
            <p:spPr bwMode="auto">
              <a:xfrm>
                <a:off x="6769100" y="352426"/>
                <a:ext cx="168275" cy="158750"/>
              </a:xfrm>
              <a:custGeom>
                <a:avLst/>
                <a:gdLst>
                  <a:gd name="T0" fmla="*/ 106 w 106"/>
                  <a:gd name="T1" fmla="*/ 38 h 100"/>
                  <a:gd name="T2" fmla="*/ 65 w 106"/>
                  <a:gd name="T3" fmla="*/ 38 h 100"/>
                  <a:gd name="T4" fmla="*/ 53 w 106"/>
                  <a:gd name="T5" fmla="*/ 0 h 100"/>
                  <a:gd name="T6" fmla="*/ 40 w 106"/>
                  <a:gd name="T7" fmla="*/ 38 h 100"/>
                  <a:gd name="T8" fmla="*/ 0 w 106"/>
                  <a:gd name="T9" fmla="*/ 38 h 100"/>
                  <a:gd name="T10" fmla="*/ 33 w 106"/>
                  <a:gd name="T11" fmla="*/ 62 h 100"/>
                  <a:gd name="T12" fmla="*/ 20 w 106"/>
                  <a:gd name="T13" fmla="*/ 100 h 100"/>
                  <a:gd name="T14" fmla="*/ 53 w 106"/>
                  <a:gd name="T15" fmla="*/ 76 h 100"/>
                  <a:gd name="T16" fmla="*/ 85 w 106"/>
                  <a:gd name="T17" fmla="*/ 100 h 100"/>
                  <a:gd name="T18" fmla="*/ 73 w 106"/>
                  <a:gd name="T19" fmla="*/ 62 h 100"/>
                  <a:gd name="T20" fmla="*/ 106 w 106"/>
                  <a:gd name="T21" fmla="*/ 3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100">
                    <a:moveTo>
                      <a:pt x="106" y="38"/>
                    </a:moveTo>
                    <a:lnTo>
                      <a:pt x="65" y="38"/>
                    </a:lnTo>
                    <a:lnTo>
                      <a:pt x="53" y="0"/>
                    </a:lnTo>
                    <a:lnTo>
                      <a:pt x="40" y="38"/>
                    </a:lnTo>
                    <a:lnTo>
                      <a:pt x="0" y="38"/>
                    </a:lnTo>
                    <a:lnTo>
                      <a:pt x="33" y="62"/>
                    </a:lnTo>
                    <a:lnTo>
                      <a:pt x="20" y="100"/>
                    </a:lnTo>
                    <a:lnTo>
                      <a:pt x="53" y="76"/>
                    </a:lnTo>
                    <a:lnTo>
                      <a:pt x="85" y="100"/>
                    </a:lnTo>
                    <a:lnTo>
                      <a:pt x="73" y="62"/>
                    </a:lnTo>
                    <a:lnTo>
                      <a:pt x="106"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cs typeface="+mn-ea"/>
                  <a:sym typeface="+mn-lt"/>
                </a:endParaRPr>
              </a:p>
            </p:txBody>
          </p:sp>
          <p:sp>
            <p:nvSpPr>
              <p:cNvPr id="29" name="Freeform: Shape 31"/>
              <p:cNvSpPr>
                <a:spLocks/>
              </p:cNvSpPr>
              <p:nvPr/>
            </p:nvSpPr>
            <p:spPr bwMode="auto">
              <a:xfrm>
                <a:off x="6724650" y="342901"/>
                <a:ext cx="47625" cy="53975"/>
              </a:xfrm>
              <a:custGeom>
                <a:avLst/>
                <a:gdLst>
                  <a:gd name="T0" fmla="*/ 44 w 71"/>
                  <a:gd name="T1" fmla="*/ 0 h 80"/>
                  <a:gd name="T2" fmla="*/ 0 w 71"/>
                  <a:gd name="T3" fmla="*/ 65 h 80"/>
                  <a:gd name="T4" fmla="*/ 35 w 71"/>
                  <a:gd name="T5" fmla="*/ 80 h 80"/>
                  <a:gd name="T6" fmla="*/ 71 w 71"/>
                  <a:gd name="T7" fmla="*/ 27 h 80"/>
                  <a:gd name="T8" fmla="*/ 44 w 71"/>
                  <a:gd name="T9" fmla="*/ 0 h 80"/>
                </a:gdLst>
                <a:ahLst/>
                <a:cxnLst>
                  <a:cxn ang="0">
                    <a:pos x="T0" y="T1"/>
                  </a:cxn>
                  <a:cxn ang="0">
                    <a:pos x="T2" y="T3"/>
                  </a:cxn>
                  <a:cxn ang="0">
                    <a:pos x="T4" y="T5"/>
                  </a:cxn>
                  <a:cxn ang="0">
                    <a:pos x="T6" y="T7"/>
                  </a:cxn>
                  <a:cxn ang="0">
                    <a:pos x="T8" y="T9"/>
                  </a:cxn>
                </a:cxnLst>
                <a:rect l="0" t="0" r="r" b="b"/>
                <a:pathLst>
                  <a:path w="71" h="80">
                    <a:moveTo>
                      <a:pt x="44" y="0"/>
                    </a:moveTo>
                    <a:cubicBezTo>
                      <a:pt x="25" y="19"/>
                      <a:pt x="10" y="41"/>
                      <a:pt x="0" y="65"/>
                    </a:cubicBezTo>
                    <a:cubicBezTo>
                      <a:pt x="35" y="80"/>
                      <a:pt x="35" y="80"/>
                      <a:pt x="35" y="80"/>
                    </a:cubicBezTo>
                    <a:cubicBezTo>
                      <a:pt x="43" y="60"/>
                      <a:pt x="55" y="42"/>
                      <a:pt x="71" y="27"/>
                    </a:cubicBezTo>
                    <a:lnTo>
                      <a:pt x="4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cs typeface="+mn-ea"/>
                  <a:sym typeface="+mn-lt"/>
                </a:endParaRPr>
              </a:p>
            </p:txBody>
          </p:sp>
          <p:sp>
            <p:nvSpPr>
              <p:cNvPr id="30" name="Freeform: Shape 32"/>
              <p:cNvSpPr>
                <a:spLocks/>
              </p:cNvSpPr>
              <p:nvPr/>
            </p:nvSpPr>
            <p:spPr bwMode="auto">
              <a:xfrm>
                <a:off x="6713538" y="438151"/>
                <a:ext cx="34925" cy="52388"/>
              </a:xfrm>
              <a:custGeom>
                <a:avLst/>
                <a:gdLst>
                  <a:gd name="T0" fmla="*/ 38 w 51"/>
                  <a:gd name="T1" fmla="*/ 0 h 78"/>
                  <a:gd name="T2" fmla="*/ 0 w 51"/>
                  <a:gd name="T3" fmla="*/ 1 h 78"/>
                  <a:gd name="T4" fmla="*/ 15 w 51"/>
                  <a:gd name="T5" fmla="*/ 78 h 78"/>
                  <a:gd name="T6" fmla="*/ 51 w 51"/>
                  <a:gd name="T7" fmla="*/ 64 h 78"/>
                  <a:gd name="T8" fmla="*/ 38 w 51"/>
                  <a:gd name="T9" fmla="*/ 1 h 78"/>
                  <a:gd name="T10" fmla="*/ 38 w 51"/>
                  <a:gd name="T11" fmla="*/ 0 h 78"/>
                </a:gdLst>
                <a:ahLst/>
                <a:cxnLst>
                  <a:cxn ang="0">
                    <a:pos x="T0" y="T1"/>
                  </a:cxn>
                  <a:cxn ang="0">
                    <a:pos x="T2" y="T3"/>
                  </a:cxn>
                  <a:cxn ang="0">
                    <a:pos x="T4" y="T5"/>
                  </a:cxn>
                  <a:cxn ang="0">
                    <a:pos x="T6" y="T7"/>
                  </a:cxn>
                  <a:cxn ang="0">
                    <a:pos x="T8" y="T9"/>
                  </a:cxn>
                  <a:cxn ang="0">
                    <a:pos x="T10" y="T11"/>
                  </a:cxn>
                </a:cxnLst>
                <a:rect l="0" t="0" r="r" b="b"/>
                <a:pathLst>
                  <a:path w="51" h="78">
                    <a:moveTo>
                      <a:pt x="38" y="0"/>
                    </a:moveTo>
                    <a:cubicBezTo>
                      <a:pt x="0" y="1"/>
                      <a:pt x="0" y="1"/>
                      <a:pt x="0" y="1"/>
                    </a:cubicBezTo>
                    <a:cubicBezTo>
                      <a:pt x="0" y="28"/>
                      <a:pt x="5" y="54"/>
                      <a:pt x="15" y="78"/>
                    </a:cubicBezTo>
                    <a:cubicBezTo>
                      <a:pt x="51" y="64"/>
                      <a:pt x="51" y="64"/>
                      <a:pt x="51" y="64"/>
                    </a:cubicBezTo>
                    <a:cubicBezTo>
                      <a:pt x="42" y="44"/>
                      <a:pt x="38" y="23"/>
                      <a:pt x="38" y="1"/>
                    </a:cubicBezTo>
                    <a:lnTo>
                      <a:pt x="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cs typeface="+mn-ea"/>
                  <a:sym typeface="+mn-lt"/>
                </a:endParaRPr>
              </a:p>
            </p:txBody>
          </p:sp>
          <p:sp>
            <p:nvSpPr>
              <p:cNvPr id="31" name="Freeform: Shape 33"/>
              <p:cNvSpPr>
                <a:spLocks/>
              </p:cNvSpPr>
              <p:nvPr/>
            </p:nvSpPr>
            <p:spPr bwMode="auto">
              <a:xfrm>
                <a:off x="6753225" y="515938"/>
                <a:ext cx="53975" cy="49213"/>
              </a:xfrm>
              <a:custGeom>
                <a:avLst/>
                <a:gdLst>
                  <a:gd name="T0" fmla="*/ 0 w 81"/>
                  <a:gd name="T1" fmla="*/ 27 h 72"/>
                  <a:gd name="T2" fmla="*/ 66 w 81"/>
                  <a:gd name="T3" fmla="*/ 72 h 72"/>
                  <a:gd name="T4" fmla="*/ 81 w 81"/>
                  <a:gd name="T5" fmla="*/ 36 h 72"/>
                  <a:gd name="T6" fmla="*/ 27 w 81"/>
                  <a:gd name="T7" fmla="*/ 0 h 72"/>
                  <a:gd name="T8" fmla="*/ 0 w 81"/>
                  <a:gd name="T9" fmla="*/ 27 h 72"/>
                </a:gdLst>
                <a:ahLst/>
                <a:cxnLst>
                  <a:cxn ang="0">
                    <a:pos x="T0" y="T1"/>
                  </a:cxn>
                  <a:cxn ang="0">
                    <a:pos x="T2" y="T3"/>
                  </a:cxn>
                  <a:cxn ang="0">
                    <a:pos x="T4" y="T5"/>
                  </a:cxn>
                  <a:cxn ang="0">
                    <a:pos x="T6" y="T7"/>
                  </a:cxn>
                  <a:cxn ang="0">
                    <a:pos x="T8" y="T9"/>
                  </a:cxn>
                </a:cxnLst>
                <a:rect l="0" t="0" r="r" b="b"/>
                <a:pathLst>
                  <a:path w="81" h="72">
                    <a:moveTo>
                      <a:pt x="0" y="27"/>
                    </a:moveTo>
                    <a:cubicBezTo>
                      <a:pt x="19" y="46"/>
                      <a:pt x="42" y="61"/>
                      <a:pt x="66" y="72"/>
                    </a:cubicBezTo>
                    <a:cubicBezTo>
                      <a:pt x="81" y="36"/>
                      <a:pt x="81" y="36"/>
                      <a:pt x="81" y="36"/>
                    </a:cubicBezTo>
                    <a:cubicBezTo>
                      <a:pt x="61" y="28"/>
                      <a:pt x="43" y="16"/>
                      <a:pt x="27" y="0"/>
                    </a:cubicBez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cs typeface="+mn-ea"/>
                  <a:sym typeface="+mn-lt"/>
                </a:endParaRPr>
              </a:p>
            </p:txBody>
          </p:sp>
          <p:sp>
            <p:nvSpPr>
              <p:cNvPr id="32" name="Freeform: Shape 34"/>
              <p:cNvSpPr>
                <a:spLocks/>
              </p:cNvSpPr>
              <p:nvPr/>
            </p:nvSpPr>
            <p:spPr bwMode="auto">
              <a:xfrm>
                <a:off x="6797675" y="303213"/>
                <a:ext cx="52388" cy="33338"/>
              </a:xfrm>
              <a:custGeom>
                <a:avLst/>
                <a:gdLst>
                  <a:gd name="T0" fmla="*/ 78 w 78"/>
                  <a:gd name="T1" fmla="*/ 38 h 51"/>
                  <a:gd name="T2" fmla="*/ 78 w 78"/>
                  <a:gd name="T3" fmla="*/ 38 h 51"/>
                  <a:gd name="T4" fmla="*/ 78 w 78"/>
                  <a:gd name="T5" fmla="*/ 0 h 51"/>
                  <a:gd name="T6" fmla="*/ 0 w 78"/>
                  <a:gd name="T7" fmla="*/ 16 h 51"/>
                  <a:gd name="T8" fmla="*/ 15 w 78"/>
                  <a:gd name="T9" fmla="*/ 51 h 51"/>
                  <a:gd name="T10" fmla="*/ 78 w 78"/>
                  <a:gd name="T11" fmla="*/ 38 h 51"/>
                </a:gdLst>
                <a:ahLst/>
                <a:cxnLst>
                  <a:cxn ang="0">
                    <a:pos x="T0" y="T1"/>
                  </a:cxn>
                  <a:cxn ang="0">
                    <a:pos x="T2" y="T3"/>
                  </a:cxn>
                  <a:cxn ang="0">
                    <a:pos x="T4" y="T5"/>
                  </a:cxn>
                  <a:cxn ang="0">
                    <a:pos x="T6" y="T7"/>
                  </a:cxn>
                  <a:cxn ang="0">
                    <a:pos x="T8" y="T9"/>
                  </a:cxn>
                  <a:cxn ang="0">
                    <a:pos x="T10" y="T11"/>
                  </a:cxn>
                </a:cxnLst>
                <a:rect l="0" t="0" r="r" b="b"/>
                <a:pathLst>
                  <a:path w="78" h="51">
                    <a:moveTo>
                      <a:pt x="78" y="38"/>
                    </a:moveTo>
                    <a:cubicBezTo>
                      <a:pt x="78" y="38"/>
                      <a:pt x="78" y="38"/>
                      <a:pt x="78" y="38"/>
                    </a:cubicBezTo>
                    <a:cubicBezTo>
                      <a:pt x="78" y="0"/>
                      <a:pt x="78" y="0"/>
                      <a:pt x="78" y="0"/>
                    </a:cubicBezTo>
                    <a:cubicBezTo>
                      <a:pt x="51" y="0"/>
                      <a:pt x="25" y="5"/>
                      <a:pt x="0" y="16"/>
                    </a:cubicBezTo>
                    <a:cubicBezTo>
                      <a:pt x="15" y="51"/>
                      <a:pt x="15" y="51"/>
                      <a:pt x="15" y="51"/>
                    </a:cubicBezTo>
                    <a:cubicBezTo>
                      <a:pt x="35" y="42"/>
                      <a:pt x="56" y="3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cs typeface="+mn-ea"/>
                  <a:sym typeface="+mn-lt"/>
                </a:endParaRPr>
              </a:p>
            </p:txBody>
          </p:sp>
          <p:sp>
            <p:nvSpPr>
              <p:cNvPr id="33" name="Freeform: Shape 35"/>
              <p:cNvSpPr>
                <a:spLocks/>
              </p:cNvSpPr>
              <p:nvPr/>
            </p:nvSpPr>
            <p:spPr bwMode="auto">
              <a:xfrm>
                <a:off x="6953250" y="387351"/>
                <a:ext cx="33338" cy="50800"/>
              </a:xfrm>
              <a:custGeom>
                <a:avLst/>
                <a:gdLst>
                  <a:gd name="T0" fmla="*/ 0 w 50"/>
                  <a:gd name="T1" fmla="*/ 14 h 78"/>
                  <a:gd name="T2" fmla="*/ 12 w 50"/>
                  <a:gd name="T3" fmla="*/ 78 h 78"/>
                  <a:gd name="T4" fmla="*/ 12 w 50"/>
                  <a:gd name="T5" fmla="*/ 78 h 78"/>
                  <a:gd name="T6" fmla="*/ 50 w 50"/>
                  <a:gd name="T7" fmla="*/ 78 h 78"/>
                  <a:gd name="T8" fmla="*/ 35 w 50"/>
                  <a:gd name="T9" fmla="*/ 0 h 78"/>
                  <a:gd name="T10" fmla="*/ 0 w 50"/>
                  <a:gd name="T11" fmla="*/ 14 h 78"/>
                </a:gdLst>
                <a:ahLst/>
                <a:cxnLst>
                  <a:cxn ang="0">
                    <a:pos x="T0" y="T1"/>
                  </a:cxn>
                  <a:cxn ang="0">
                    <a:pos x="T2" y="T3"/>
                  </a:cxn>
                  <a:cxn ang="0">
                    <a:pos x="T4" y="T5"/>
                  </a:cxn>
                  <a:cxn ang="0">
                    <a:pos x="T6" y="T7"/>
                  </a:cxn>
                  <a:cxn ang="0">
                    <a:pos x="T8" y="T9"/>
                  </a:cxn>
                  <a:cxn ang="0">
                    <a:pos x="T10" y="T11"/>
                  </a:cxn>
                </a:cxnLst>
                <a:rect l="0" t="0" r="r" b="b"/>
                <a:pathLst>
                  <a:path w="50" h="78">
                    <a:moveTo>
                      <a:pt x="0" y="14"/>
                    </a:moveTo>
                    <a:cubicBezTo>
                      <a:pt x="8" y="34"/>
                      <a:pt x="12" y="56"/>
                      <a:pt x="12" y="78"/>
                    </a:cubicBezTo>
                    <a:cubicBezTo>
                      <a:pt x="12" y="78"/>
                      <a:pt x="12" y="78"/>
                      <a:pt x="12" y="78"/>
                    </a:cubicBezTo>
                    <a:cubicBezTo>
                      <a:pt x="50" y="78"/>
                      <a:pt x="50" y="78"/>
                      <a:pt x="50" y="78"/>
                    </a:cubicBezTo>
                    <a:cubicBezTo>
                      <a:pt x="50" y="51"/>
                      <a:pt x="45" y="25"/>
                      <a:pt x="35" y="0"/>
                    </a:cubicBez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cs typeface="+mn-ea"/>
                  <a:sym typeface="+mn-lt"/>
                </a:endParaRPr>
              </a:p>
            </p:txBody>
          </p:sp>
          <p:sp>
            <p:nvSpPr>
              <p:cNvPr id="34" name="Freeform: Shape 36"/>
              <p:cNvSpPr>
                <a:spLocks/>
              </p:cNvSpPr>
              <p:nvPr/>
            </p:nvSpPr>
            <p:spPr bwMode="auto">
              <a:xfrm>
                <a:off x="6892925" y="312738"/>
                <a:ext cx="53975" cy="47625"/>
              </a:xfrm>
              <a:custGeom>
                <a:avLst/>
                <a:gdLst>
                  <a:gd name="T0" fmla="*/ 81 w 81"/>
                  <a:gd name="T1" fmla="*/ 44 h 71"/>
                  <a:gd name="T2" fmla="*/ 15 w 81"/>
                  <a:gd name="T3" fmla="*/ 0 h 71"/>
                  <a:gd name="T4" fmla="*/ 0 w 81"/>
                  <a:gd name="T5" fmla="*/ 35 h 71"/>
                  <a:gd name="T6" fmla="*/ 54 w 81"/>
                  <a:gd name="T7" fmla="*/ 71 h 71"/>
                  <a:gd name="T8" fmla="*/ 81 w 81"/>
                  <a:gd name="T9" fmla="*/ 44 h 71"/>
                </a:gdLst>
                <a:ahLst/>
                <a:cxnLst>
                  <a:cxn ang="0">
                    <a:pos x="T0" y="T1"/>
                  </a:cxn>
                  <a:cxn ang="0">
                    <a:pos x="T2" y="T3"/>
                  </a:cxn>
                  <a:cxn ang="0">
                    <a:pos x="T4" y="T5"/>
                  </a:cxn>
                  <a:cxn ang="0">
                    <a:pos x="T6" y="T7"/>
                  </a:cxn>
                  <a:cxn ang="0">
                    <a:pos x="T8" y="T9"/>
                  </a:cxn>
                </a:cxnLst>
                <a:rect l="0" t="0" r="r" b="b"/>
                <a:pathLst>
                  <a:path w="81" h="71">
                    <a:moveTo>
                      <a:pt x="81" y="44"/>
                    </a:moveTo>
                    <a:cubicBezTo>
                      <a:pt x="62" y="25"/>
                      <a:pt x="39" y="10"/>
                      <a:pt x="15" y="0"/>
                    </a:cubicBezTo>
                    <a:cubicBezTo>
                      <a:pt x="0" y="35"/>
                      <a:pt x="0" y="35"/>
                      <a:pt x="0" y="35"/>
                    </a:cubicBezTo>
                    <a:cubicBezTo>
                      <a:pt x="20" y="43"/>
                      <a:pt x="38" y="55"/>
                      <a:pt x="54" y="71"/>
                    </a:cubicBezTo>
                    <a:lnTo>
                      <a:pt x="81"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cs typeface="+mn-ea"/>
                  <a:sym typeface="+mn-lt"/>
                </a:endParaRPr>
              </a:p>
            </p:txBody>
          </p:sp>
          <p:sp>
            <p:nvSpPr>
              <p:cNvPr id="35" name="Freeform: Shape 37"/>
              <p:cNvSpPr>
                <a:spLocks/>
              </p:cNvSpPr>
              <p:nvPr/>
            </p:nvSpPr>
            <p:spPr bwMode="auto">
              <a:xfrm>
                <a:off x="6850063" y="541338"/>
                <a:ext cx="52388" cy="33338"/>
              </a:xfrm>
              <a:custGeom>
                <a:avLst/>
                <a:gdLst>
                  <a:gd name="T0" fmla="*/ 1 w 78"/>
                  <a:gd name="T1" fmla="*/ 12 h 50"/>
                  <a:gd name="T2" fmla="*/ 0 w 78"/>
                  <a:gd name="T3" fmla="*/ 12 h 50"/>
                  <a:gd name="T4" fmla="*/ 1 w 78"/>
                  <a:gd name="T5" fmla="*/ 50 h 50"/>
                  <a:gd name="T6" fmla="*/ 78 w 78"/>
                  <a:gd name="T7" fmla="*/ 35 h 50"/>
                  <a:gd name="T8" fmla="*/ 64 w 78"/>
                  <a:gd name="T9" fmla="*/ 0 h 50"/>
                  <a:gd name="T10" fmla="*/ 1 w 78"/>
                  <a:gd name="T11" fmla="*/ 12 h 50"/>
                </a:gdLst>
                <a:ahLst/>
                <a:cxnLst>
                  <a:cxn ang="0">
                    <a:pos x="T0" y="T1"/>
                  </a:cxn>
                  <a:cxn ang="0">
                    <a:pos x="T2" y="T3"/>
                  </a:cxn>
                  <a:cxn ang="0">
                    <a:pos x="T4" y="T5"/>
                  </a:cxn>
                  <a:cxn ang="0">
                    <a:pos x="T6" y="T7"/>
                  </a:cxn>
                  <a:cxn ang="0">
                    <a:pos x="T8" y="T9"/>
                  </a:cxn>
                  <a:cxn ang="0">
                    <a:pos x="T10" y="T11"/>
                  </a:cxn>
                </a:cxnLst>
                <a:rect l="0" t="0" r="r" b="b"/>
                <a:pathLst>
                  <a:path w="78" h="50">
                    <a:moveTo>
                      <a:pt x="1" y="12"/>
                    </a:moveTo>
                    <a:cubicBezTo>
                      <a:pt x="0" y="12"/>
                      <a:pt x="0" y="12"/>
                      <a:pt x="0" y="12"/>
                    </a:cubicBezTo>
                    <a:cubicBezTo>
                      <a:pt x="1" y="50"/>
                      <a:pt x="1" y="50"/>
                      <a:pt x="1" y="50"/>
                    </a:cubicBezTo>
                    <a:cubicBezTo>
                      <a:pt x="27" y="50"/>
                      <a:pt x="53" y="45"/>
                      <a:pt x="78" y="35"/>
                    </a:cubicBezTo>
                    <a:cubicBezTo>
                      <a:pt x="64" y="0"/>
                      <a:pt x="64" y="0"/>
                      <a:pt x="64" y="0"/>
                    </a:cubicBezTo>
                    <a:cubicBezTo>
                      <a:pt x="44" y="8"/>
                      <a:pt x="22" y="12"/>
                      <a:pt x="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cs typeface="+mn-ea"/>
                  <a:sym typeface="+mn-lt"/>
                </a:endParaRPr>
              </a:p>
            </p:txBody>
          </p:sp>
          <p:sp>
            <p:nvSpPr>
              <p:cNvPr id="36" name="Freeform: Shape 38"/>
              <p:cNvSpPr>
                <a:spLocks/>
              </p:cNvSpPr>
              <p:nvPr/>
            </p:nvSpPr>
            <p:spPr bwMode="auto">
              <a:xfrm>
                <a:off x="6927850" y="481013"/>
                <a:ext cx="47625" cy="53975"/>
              </a:xfrm>
              <a:custGeom>
                <a:avLst/>
                <a:gdLst>
                  <a:gd name="T0" fmla="*/ 0 w 71"/>
                  <a:gd name="T1" fmla="*/ 53 h 80"/>
                  <a:gd name="T2" fmla="*/ 27 w 71"/>
                  <a:gd name="T3" fmla="*/ 80 h 80"/>
                  <a:gd name="T4" fmla="*/ 71 w 71"/>
                  <a:gd name="T5" fmla="*/ 14 h 80"/>
                  <a:gd name="T6" fmla="*/ 36 w 71"/>
                  <a:gd name="T7" fmla="*/ 0 h 80"/>
                  <a:gd name="T8" fmla="*/ 0 w 71"/>
                  <a:gd name="T9" fmla="*/ 53 h 80"/>
                </a:gdLst>
                <a:ahLst/>
                <a:cxnLst>
                  <a:cxn ang="0">
                    <a:pos x="T0" y="T1"/>
                  </a:cxn>
                  <a:cxn ang="0">
                    <a:pos x="T2" y="T3"/>
                  </a:cxn>
                  <a:cxn ang="0">
                    <a:pos x="T4" y="T5"/>
                  </a:cxn>
                  <a:cxn ang="0">
                    <a:pos x="T6" y="T7"/>
                  </a:cxn>
                  <a:cxn ang="0">
                    <a:pos x="T8" y="T9"/>
                  </a:cxn>
                </a:cxnLst>
                <a:rect l="0" t="0" r="r" b="b"/>
                <a:pathLst>
                  <a:path w="71" h="80">
                    <a:moveTo>
                      <a:pt x="0" y="53"/>
                    </a:moveTo>
                    <a:cubicBezTo>
                      <a:pt x="27" y="80"/>
                      <a:pt x="27" y="80"/>
                      <a:pt x="27" y="80"/>
                    </a:cubicBezTo>
                    <a:cubicBezTo>
                      <a:pt x="46" y="61"/>
                      <a:pt x="61" y="39"/>
                      <a:pt x="71" y="14"/>
                    </a:cubicBezTo>
                    <a:cubicBezTo>
                      <a:pt x="36" y="0"/>
                      <a:pt x="36" y="0"/>
                      <a:pt x="36" y="0"/>
                    </a:cubicBezTo>
                    <a:cubicBezTo>
                      <a:pt x="28" y="20"/>
                      <a:pt x="16" y="38"/>
                      <a:pt x="0"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cs typeface="+mn-ea"/>
                  <a:sym typeface="+mn-lt"/>
                </a:endParaRPr>
              </a:p>
            </p:txBody>
          </p:sp>
          <p:sp>
            <p:nvSpPr>
              <p:cNvPr id="37" name="Freeform: Shape 39"/>
              <p:cNvSpPr>
                <a:spLocks/>
              </p:cNvSpPr>
              <p:nvPr/>
            </p:nvSpPr>
            <p:spPr bwMode="auto">
              <a:xfrm>
                <a:off x="6580188" y="254001"/>
                <a:ext cx="552450" cy="369888"/>
              </a:xfrm>
              <a:custGeom>
                <a:avLst/>
                <a:gdLst>
                  <a:gd name="T0" fmla="*/ 35 w 827"/>
                  <a:gd name="T1" fmla="*/ 554 h 554"/>
                  <a:gd name="T2" fmla="*/ 793 w 827"/>
                  <a:gd name="T3" fmla="*/ 554 h 554"/>
                  <a:gd name="T4" fmla="*/ 827 w 827"/>
                  <a:gd name="T5" fmla="*/ 519 h 554"/>
                  <a:gd name="T6" fmla="*/ 827 w 827"/>
                  <a:gd name="T7" fmla="*/ 34 h 554"/>
                  <a:gd name="T8" fmla="*/ 793 w 827"/>
                  <a:gd name="T9" fmla="*/ 0 h 554"/>
                  <a:gd name="T10" fmla="*/ 35 w 827"/>
                  <a:gd name="T11" fmla="*/ 0 h 554"/>
                  <a:gd name="T12" fmla="*/ 0 w 827"/>
                  <a:gd name="T13" fmla="*/ 34 h 554"/>
                  <a:gd name="T14" fmla="*/ 0 w 827"/>
                  <a:gd name="T15" fmla="*/ 519 h 554"/>
                  <a:gd name="T16" fmla="*/ 35 w 827"/>
                  <a:gd name="T17" fmla="*/ 554 h 554"/>
                  <a:gd name="T18" fmla="*/ 42 w 827"/>
                  <a:gd name="T19" fmla="*/ 41 h 554"/>
                  <a:gd name="T20" fmla="*/ 782 w 827"/>
                  <a:gd name="T21" fmla="*/ 41 h 554"/>
                  <a:gd name="T22" fmla="*/ 782 w 827"/>
                  <a:gd name="T23" fmla="*/ 505 h 554"/>
                  <a:gd name="T24" fmla="*/ 42 w 827"/>
                  <a:gd name="T25" fmla="*/ 505 h 554"/>
                  <a:gd name="T26" fmla="*/ 42 w 827"/>
                  <a:gd name="T27" fmla="*/ 41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7" h="554">
                    <a:moveTo>
                      <a:pt x="35" y="554"/>
                    </a:moveTo>
                    <a:cubicBezTo>
                      <a:pt x="793" y="554"/>
                      <a:pt x="793" y="554"/>
                      <a:pt x="793" y="554"/>
                    </a:cubicBezTo>
                    <a:cubicBezTo>
                      <a:pt x="811" y="554"/>
                      <a:pt x="827" y="538"/>
                      <a:pt x="827" y="519"/>
                    </a:cubicBezTo>
                    <a:cubicBezTo>
                      <a:pt x="827" y="34"/>
                      <a:pt x="827" y="34"/>
                      <a:pt x="827" y="34"/>
                    </a:cubicBezTo>
                    <a:cubicBezTo>
                      <a:pt x="827" y="15"/>
                      <a:pt x="811" y="0"/>
                      <a:pt x="793" y="0"/>
                    </a:cubicBezTo>
                    <a:cubicBezTo>
                      <a:pt x="35" y="0"/>
                      <a:pt x="35" y="0"/>
                      <a:pt x="35" y="0"/>
                    </a:cubicBezTo>
                    <a:cubicBezTo>
                      <a:pt x="16" y="0"/>
                      <a:pt x="0" y="15"/>
                      <a:pt x="0" y="34"/>
                    </a:cubicBezTo>
                    <a:cubicBezTo>
                      <a:pt x="0" y="519"/>
                      <a:pt x="0" y="519"/>
                      <a:pt x="0" y="519"/>
                    </a:cubicBezTo>
                    <a:cubicBezTo>
                      <a:pt x="0" y="538"/>
                      <a:pt x="16" y="554"/>
                      <a:pt x="35" y="554"/>
                    </a:cubicBezTo>
                    <a:close/>
                    <a:moveTo>
                      <a:pt x="42" y="41"/>
                    </a:moveTo>
                    <a:cubicBezTo>
                      <a:pt x="782" y="41"/>
                      <a:pt x="782" y="41"/>
                      <a:pt x="782" y="41"/>
                    </a:cubicBezTo>
                    <a:cubicBezTo>
                      <a:pt x="782" y="505"/>
                      <a:pt x="782" y="505"/>
                      <a:pt x="782" y="505"/>
                    </a:cubicBezTo>
                    <a:cubicBezTo>
                      <a:pt x="42" y="505"/>
                      <a:pt x="42" y="505"/>
                      <a:pt x="42" y="505"/>
                    </a:cubicBezTo>
                    <a:lnTo>
                      <a:pt x="42"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cs typeface="+mn-ea"/>
                  <a:sym typeface="+mn-lt"/>
                </a:endParaRPr>
              </a:p>
            </p:txBody>
          </p:sp>
        </p:grpSp>
        <p:grpSp>
          <p:nvGrpSpPr>
            <p:cNvPr id="12" name="Group 40"/>
            <p:cNvGrpSpPr/>
            <p:nvPr/>
          </p:nvGrpSpPr>
          <p:grpSpPr>
            <a:xfrm>
              <a:off x="7304540" y="1162103"/>
              <a:ext cx="418308" cy="418308"/>
              <a:chOff x="1981200" y="163513"/>
              <a:chExt cx="609600" cy="609600"/>
            </a:xfrm>
            <a:solidFill>
              <a:schemeClr val="accent4"/>
            </a:solidFill>
          </p:grpSpPr>
          <p:sp>
            <p:nvSpPr>
              <p:cNvPr id="24" name="Freeform: Shape 41"/>
              <p:cNvSpPr>
                <a:spLocks/>
              </p:cNvSpPr>
              <p:nvPr/>
            </p:nvSpPr>
            <p:spPr bwMode="auto">
              <a:xfrm>
                <a:off x="1981200" y="163513"/>
                <a:ext cx="609600" cy="609600"/>
              </a:xfrm>
              <a:custGeom>
                <a:avLst/>
                <a:gdLst>
                  <a:gd name="T0" fmla="*/ 456 w 912"/>
                  <a:gd name="T1" fmla="*/ 912 h 912"/>
                  <a:gd name="T2" fmla="*/ 0 w 912"/>
                  <a:gd name="T3" fmla="*/ 456 h 912"/>
                  <a:gd name="T4" fmla="*/ 456 w 912"/>
                  <a:gd name="T5" fmla="*/ 0 h 912"/>
                  <a:gd name="T6" fmla="*/ 912 w 912"/>
                  <a:gd name="T7" fmla="*/ 456 h 912"/>
                  <a:gd name="T8" fmla="*/ 456 w 912"/>
                  <a:gd name="T9" fmla="*/ 912 h 912"/>
                  <a:gd name="T10" fmla="*/ 456 w 912"/>
                  <a:gd name="T11" fmla="*/ 114 h 912"/>
                  <a:gd name="T12" fmla="*/ 114 w 912"/>
                  <a:gd name="T13" fmla="*/ 456 h 912"/>
                  <a:gd name="T14" fmla="*/ 456 w 912"/>
                  <a:gd name="T15" fmla="*/ 798 h 912"/>
                  <a:gd name="T16" fmla="*/ 798 w 912"/>
                  <a:gd name="T17" fmla="*/ 456 h 912"/>
                  <a:gd name="T18" fmla="*/ 456 w 912"/>
                  <a:gd name="T19" fmla="*/ 114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2" h="912">
                    <a:moveTo>
                      <a:pt x="456" y="912"/>
                    </a:moveTo>
                    <a:cubicBezTo>
                      <a:pt x="204" y="912"/>
                      <a:pt x="0" y="708"/>
                      <a:pt x="0" y="456"/>
                    </a:cubicBezTo>
                    <a:cubicBezTo>
                      <a:pt x="0" y="205"/>
                      <a:pt x="204" y="0"/>
                      <a:pt x="456" y="0"/>
                    </a:cubicBezTo>
                    <a:cubicBezTo>
                      <a:pt x="707" y="0"/>
                      <a:pt x="912" y="205"/>
                      <a:pt x="912" y="456"/>
                    </a:cubicBezTo>
                    <a:cubicBezTo>
                      <a:pt x="912" y="708"/>
                      <a:pt x="707" y="912"/>
                      <a:pt x="456" y="912"/>
                    </a:cubicBezTo>
                    <a:close/>
                    <a:moveTo>
                      <a:pt x="456" y="114"/>
                    </a:moveTo>
                    <a:cubicBezTo>
                      <a:pt x="267" y="114"/>
                      <a:pt x="114" y="267"/>
                      <a:pt x="114" y="456"/>
                    </a:cubicBezTo>
                    <a:cubicBezTo>
                      <a:pt x="114" y="645"/>
                      <a:pt x="267" y="798"/>
                      <a:pt x="456" y="798"/>
                    </a:cubicBezTo>
                    <a:cubicBezTo>
                      <a:pt x="644" y="798"/>
                      <a:pt x="798" y="645"/>
                      <a:pt x="798" y="456"/>
                    </a:cubicBezTo>
                    <a:cubicBezTo>
                      <a:pt x="798" y="267"/>
                      <a:pt x="644" y="114"/>
                      <a:pt x="45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cs typeface="+mn-ea"/>
                  <a:sym typeface="+mn-lt"/>
                </a:endParaRPr>
              </a:p>
            </p:txBody>
          </p:sp>
          <p:sp>
            <p:nvSpPr>
              <p:cNvPr id="25" name="Freeform: Shape 42"/>
              <p:cNvSpPr>
                <a:spLocks/>
              </p:cNvSpPr>
              <p:nvPr/>
            </p:nvSpPr>
            <p:spPr bwMode="auto">
              <a:xfrm>
                <a:off x="2178050" y="328613"/>
                <a:ext cx="261938" cy="209550"/>
              </a:xfrm>
              <a:custGeom>
                <a:avLst/>
                <a:gdLst>
                  <a:gd name="T0" fmla="*/ 199 w 394"/>
                  <a:gd name="T1" fmla="*/ 112 h 313"/>
                  <a:gd name="T2" fmla="*/ 162 w 394"/>
                  <a:gd name="T3" fmla="*/ 105 h 313"/>
                  <a:gd name="T4" fmla="*/ 136 w 394"/>
                  <a:gd name="T5" fmla="*/ 108 h 313"/>
                  <a:gd name="T6" fmla="*/ 0 w 394"/>
                  <a:gd name="T7" fmla="*/ 42 h 313"/>
                  <a:gd name="T8" fmla="*/ 60 w 394"/>
                  <a:gd name="T9" fmla="*/ 187 h 313"/>
                  <a:gd name="T10" fmla="*/ 57 w 394"/>
                  <a:gd name="T11" fmla="*/ 209 h 313"/>
                  <a:gd name="T12" fmla="*/ 162 w 394"/>
                  <a:gd name="T13" fmla="*/ 313 h 313"/>
                  <a:gd name="T14" fmla="*/ 266 w 394"/>
                  <a:gd name="T15" fmla="*/ 209 h 313"/>
                  <a:gd name="T16" fmla="*/ 266 w 394"/>
                  <a:gd name="T17" fmla="*/ 203 h 313"/>
                  <a:gd name="T18" fmla="*/ 394 w 394"/>
                  <a:gd name="T19" fmla="*/ 0 h 313"/>
                  <a:gd name="T20" fmla="*/ 199 w 394"/>
                  <a:gd name="T21" fmla="*/ 112 h 313"/>
                  <a:gd name="T22" fmla="*/ 162 w 394"/>
                  <a:gd name="T23" fmla="*/ 248 h 313"/>
                  <a:gd name="T24" fmla="*/ 123 w 394"/>
                  <a:gd name="T25" fmla="*/ 209 h 313"/>
                  <a:gd name="T26" fmla="*/ 162 w 394"/>
                  <a:gd name="T27" fmla="*/ 170 h 313"/>
                  <a:gd name="T28" fmla="*/ 200 w 394"/>
                  <a:gd name="T29" fmla="*/ 209 h 313"/>
                  <a:gd name="T30" fmla="*/ 162 w 394"/>
                  <a:gd name="T31" fmla="*/ 248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4" h="313">
                    <a:moveTo>
                      <a:pt x="199" y="112"/>
                    </a:moveTo>
                    <a:cubicBezTo>
                      <a:pt x="188" y="107"/>
                      <a:pt x="175" y="105"/>
                      <a:pt x="162" y="105"/>
                    </a:cubicBezTo>
                    <a:cubicBezTo>
                      <a:pt x="153" y="105"/>
                      <a:pt x="145" y="106"/>
                      <a:pt x="136" y="108"/>
                    </a:cubicBezTo>
                    <a:cubicBezTo>
                      <a:pt x="0" y="42"/>
                      <a:pt x="0" y="42"/>
                      <a:pt x="0" y="42"/>
                    </a:cubicBezTo>
                    <a:cubicBezTo>
                      <a:pt x="60" y="187"/>
                      <a:pt x="60" y="187"/>
                      <a:pt x="60" y="187"/>
                    </a:cubicBezTo>
                    <a:cubicBezTo>
                      <a:pt x="58" y="194"/>
                      <a:pt x="57" y="201"/>
                      <a:pt x="57" y="209"/>
                    </a:cubicBezTo>
                    <a:cubicBezTo>
                      <a:pt x="57" y="267"/>
                      <a:pt x="104" y="313"/>
                      <a:pt x="162" y="313"/>
                    </a:cubicBezTo>
                    <a:cubicBezTo>
                      <a:pt x="219" y="313"/>
                      <a:pt x="266" y="267"/>
                      <a:pt x="266" y="209"/>
                    </a:cubicBezTo>
                    <a:cubicBezTo>
                      <a:pt x="266" y="207"/>
                      <a:pt x="266" y="205"/>
                      <a:pt x="266" y="203"/>
                    </a:cubicBezTo>
                    <a:cubicBezTo>
                      <a:pt x="394" y="0"/>
                      <a:pt x="394" y="0"/>
                      <a:pt x="394" y="0"/>
                    </a:cubicBezTo>
                    <a:lnTo>
                      <a:pt x="199" y="112"/>
                    </a:lnTo>
                    <a:close/>
                    <a:moveTo>
                      <a:pt x="162" y="248"/>
                    </a:moveTo>
                    <a:cubicBezTo>
                      <a:pt x="140" y="248"/>
                      <a:pt x="123" y="230"/>
                      <a:pt x="123" y="209"/>
                    </a:cubicBezTo>
                    <a:cubicBezTo>
                      <a:pt x="123" y="188"/>
                      <a:pt x="140" y="170"/>
                      <a:pt x="162" y="170"/>
                    </a:cubicBezTo>
                    <a:cubicBezTo>
                      <a:pt x="183" y="170"/>
                      <a:pt x="200" y="188"/>
                      <a:pt x="200" y="209"/>
                    </a:cubicBezTo>
                    <a:cubicBezTo>
                      <a:pt x="200" y="230"/>
                      <a:pt x="183" y="248"/>
                      <a:pt x="162"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cs typeface="+mn-ea"/>
                  <a:sym typeface="+mn-lt"/>
                </a:endParaRPr>
              </a:p>
            </p:txBody>
          </p:sp>
          <p:sp>
            <p:nvSpPr>
              <p:cNvPr id="26" name="Freeform: Shape 43"/>
              <p:cNvSpPr>
                <a:spLocks/>
              </p:cNvSpPr>
              <p:nvPr/>
            </p:nvSpPr>
            <p:spPr bwMode="auto">
              <a:xfrm>
                <a:off x="1981200" y="163513"/>
                <a:ext cx="609600" cy="609600"/>
              </a:xfrm>
              <a:custGeom>
                <a:avLst/>
                <a:gdLst>
                  <a:gd name="T0" fmla="*/ 456 w 912"/>
                  <a:gd name="T1" fmla="*/ 0 h 912"/>
                  <a:gd name="T2" fmla="*/ 0 w 912"/>
                  <a:gd name="T3" fmla="*/ 456 h 912"/>
                  <a:gd name="T4" fmla="*/ 456 w 912"/>
                  <a:gd name="T5" fmla="*/ 912 h 912"/>
                  <a:gd name="T6" fmla="*/ 912 w 912"/>
                  <a:gd name="T7" fmla="*/ 456 h 912"/>
                  <a:gd name="T8" fmla="*/ 456 w 912"/>
                  <a:gd name="T9" fmla="*/ 0 h 912"/>
                  <a:gd name="T10" fmla="*/ 477 w 912"/>
                  <a:gd name="T11" fmla="*/ 797 h 912"/>
                  <a:gd name="T12" fmla="*/ 477 w 912"/>
                  <a:gd name="T13" fmla="*/ 754 h 912"/>
                  <a:gd name="T14" fmla="*/ 453 w 912"/>
                  <a:gd name="T15" fmla="*/ 730 h 912"/>
                  <a:gd name="T16" fmla="*/ 429 w 912"/>
                  <a:gd name="T17" fmla="*/ 754 h 912"/>
                  <a:gd name="T18" fmla="*/ 429 w 912"/>
                  <a:gd name="T19" fmla="*/ 797 h 912"/>
                  <a:gd name="T20" fmla="*/ 115 w 912"/>
                  <a:gd name="T21" fmla="*/ 479 h 912"/>
                  <a:gd name="T22" fmla="*/ 157 w 912"/>
                  <a:gd name="T23" fmla="*/ 479 h 912"/>
                  <a:gd name="T24" fmla="*/ 181 w 912"/>
                  <a:gd name="T25" fmla="*/ 455 h 912"/>
                  <a:gd name="T26" fmla="*/ 157 w 912"/>
                  <a:gd name="T27" fmla="*/ 431 h 912"/>
                  <a:gd name="T28" fmla="*/ 115 w 912"/>
                  <a:gd name="T29" fmla="*/ 431 h 912"/>
                  <a:gd name="T30" fmla="*/ 431 w 912"/>
                  <a:gd name="T31" fmla="*/ 115 h 912"/>
                  <a:gd name="T32" fmla="*/ 431 w 912"/>
                  <a:gd name="T33" fmla="*/ 159 h 912"/>
                  <a:gd name="T34" fmla="*/ 456 w 912"/>
                  <a:gd name="T35" fmla="*/ 183 h 912"/>
                  <a:gd name="T36" fmla="*/ 480 w 912"/>
                  <a:gd name="T37" fmla="*/ 159 h 912"/>
                  <a:gd name="T38" fmla="*/ 480 w 912"/>
                  <a:gd name="T39" fmla="*/ 115 h 912"/>
                  <a:gd name="T40" fmla="*/ 797 w 912"/>
                  <a:gd name="T41" fmla="*/ 433 h 912"/>
                  <a:gd name="T42" fmla="*/ 752 w 912"/>
                  <a:gd name="T43" fmla="*/ 433 h 912"/>
                  <a:gd name="T44" fmla="*/ 728 w 912"/>
                  <a:gd name="T45" fmla="*/ 458 h 912"/>
                  <a:gd name="T46" fmla="*/ 752 w 912"/>
                  <a:gd name="T47" fmla="*/ 482 h 912"/>
                  <a:gd name="T48" fmla="*/ 796 w 912"/>
                  <a:gd name="T49" fmla="*/ 482 h 912"/>
                  <a:gd name="T50" fmla="*/ 477 w 912"/>
                  <a:gd name="T51" fmla="*/ 797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12" h="912">
                    <a:moveTo>
                      <a:pt x="456" y="0"/>
                    </a:moveTo>
                    <a:cubicBezTo>
                      <a:pt x="204" y="0"/>
                      <a:pt x="0" y="205"/>
                      <a:pt x="0" y="456"/>
                    </a:cubicBezTo>
                    <a:cubicBezTo>
                      <a:pt x="0" y="708"/>
                      <a:pt x="204" y="912"/>
                      <a:pt x="456" y="912"/>
                    </a:cubicBezTo>
                    <a:cubicBezTo>
                      <a:pt x="707" y="912"/>
                      <a:pt x="912" y="708"/>
                      <a:pt x="912" y="456"/>
                    </a:cubicBezTo>
                    <a:cubicBezTo>
                      <a:pt x="912" y="205"/>
                      <a:pt x="707" y="0"/>
                      <a:pt x="456" y="0"/>
                    </a:cubicBezTo>
                    <a:close/>
                    <a:moveTo>
                      <a:pt x="477" y="797"/>
                    </a:moveTo>
                    <a:cubicBezTo>
                      <a:pt x="477" y="754"/>
                      <a:pt x="477" y="754"/>
                      <a:pt x="477" y="754"/>
                    </a:cubicBezTo>
                    <a:cubicBezTo>
                      <a:pt x="477" y="741"/>
                      <a:pt x="467" y="730"/>
                      <a:pt x="453" y="730"/>
                    </a:cubicBezTo>
                    <a:cubicBezTo>
                      <a:pt x="440" y="730"/>
                      <a:pt x="429" y="741"/>
                      <a:pt x="429" y="754"/>
                    </a:cubicBezTo>
                    <a:cubicBezTo>
                      <a:pt x="429" y="797"/>
                      <a:pt x="429" y="797"/>
                      <a:pt x="429" y="797"/>
                    </a:cubicBezTo>
                    <a:cubicBezTo>
                      <a:pt x="261" y="784"/>
                      <a:pt x="126" y="648"/>
                      <a:pt x="115" y="479"/>
                    </a:cubicBezTo>
                    <a:cubicBezTo>
                      <a:pt x="157" y="479"/>
                      <a:pt x="157" y="479"/>
                      <a:pt x="157" y="479"/>
                    </a:cubicBezTo>
                    <a:cubicBezTo>
                      <a:pt x="170" y="479"/>
                      <a:pt x="181" y="469"/>
                      <a:pt x="181" y="455"/>
                    </a:cubicBezTo>
                    <a:cubicBezTo>
                      <a:pt x="181" y="442"/>
                      <a:pt x="170" y="431"/>
                      <a:pt x="157" y="431"/>
                    </a:cubicBezTo>
                    <a:cubicBezTo>
                      <a:pt x="115" y="431"/>
                      <a:pt x="115" y="431"/>
                      <a:pt x="115" y="431"/>
                    </a:cubicBezTo>
                    <a:cubicBezTo>
                      <a:pt x="127" y="262"/>
                      <a:pt x="262" y="127"/>
                      <a:pt x="431" y="115"/>
                    </a:cubicBezTo>
                    <a:cubicBezTo>
                      <a:pt x="431" y="159"/>
                      <a:pt x="431" y="159"/>
                      <a:pt x="431" y="159"/>
                    </a:cubicBezTo>
                    <a:cubicBezTo>
                      <a:pt x="431" y="172"/>
                      <a:pt x="442" y="183"/>
                      <a:pt x="456" y="183"/>
                    </a:cubicBezTo>
                    <a:cubicBezTo>
                      <a:pt x="469" y="183"/>
                      <a:pt x="480" y="172"/>
                      <a:pt x="480" y="159"/>
                    </a:cubicBezTo>
                    <a:cubicBezTo>
                      <a:pt x="480" y="115"/>
                      <a:pt x="480" y="115"/>
                      <a:pt x="480" y="115"/>
                    </a:cubicBezTo>
                    <a:cubicBezTo>
                      <a:pt x="650" y="127"/>
                      <a:pt x="785" y="263"/>
                      <a:pt x="797" y="433"/>
                    </a:cubicBezTo>
                    <a:cubicBezTo>
                      <a:pt x="752" y="433"/>
                      <a:pt x="752" y="433"/>
                      <a:pt x="752" y="433"/>
                    </a:cubicBezTo>
                    <a:cubicBezTo>
                      <a:pt x="739" y="433"/>
                      <a:pt x="728" y="444"/>
                      <a:pt x="728" y="458"/>
                    </a:cubicBezTo>
                    <a:cubicBezTo>
                      <a:pt x="728" y="471"/>
                      <a:pt x="739" y="482"/>
                      <a:pt x="752" y="482"/>
                    </a:cubicBezTo>
                    <a:cubicBezTo>
                      <a:pt x="796" y="482"/>
                      <a:pt x="796" y="482"/>
                      <a:pt x="796" y="482"/>
                    </a:cubicBezTo>
                    <a:cubicBezTo>
                      <a:pt x="784" y="651"/>
                      <a:pt x="647" y="786"/>
                      <a:pt x="477" y="7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cs typeface="+mn-ea"/>
                  <a:sym typeface="+mn-lt"/>
                </a:endParaRPr>
              </a:p>
            </p:txBody>
          </p:sp>
        </p:grpSp>
        <p:grpSp>
          <p:nvGrpSpPr>
            <p:cNvPr id="13" name="Group 44"/>
            <p:cNvGrpSpPr/>
            <p:nvPr/>
          </p:nvGrpSpPr>
          <p:grpSpPr>
            <a:xfrm>
              <a:off x="5281427" y="1144285"/>
              <a:ext cx="491121" cy="436131"/>
              <a:chOff x="152400" y="198438"/>
              <a:chExt cx="609600" cy="541338"/>
            </a:xfrm>
            <a:solidFill>
              <a:schemeClr val="accent3"/>
            </a:solidFill>
          </p:grpSpPr>
          <p:sp>
            <p:nvSpPr>
              <p:cNvPr id="21" name="Freeform: Shape 45"/>
              <p:cNvSpPr>
                <a:spLocks/>
              </p:cNvSpPr>
              <p:nvPr/>
            </p:nvSpPr>
            <p:spPr bwMode="auto">
              <a:xfrm>
                <a:off x="350838" y="384176"/>
                <a:ext cx="36513" cy="31750"/>
              </a:xfrm>
              <a:custGeom>
                <a:avLst/>
                <a:gdLst>
                  <a:gd name="T0" fmla="*/ 23 w 23"/>
                  <a:gd name="T1" fmla="*/ 7 h 20"/>
                  <a:gd name="T2" fmla="*/ 0 w 23"/>
                  <a:gd name="T3" fmla="*/ 20 h 20"/>
                  <a:gd name="T4" fmla="*/ 0 w 23"/>
                  <a:gd name="T5" fmla="*/ 0 h 20"/>
                  <a:gd name="T6" fmla="*/ 23 w 23"/>
                  <a:gd name="T7" fmla="*/ 0 h 20"/>
                  <a:gd name="T8" fmla="*/ 23 w 23"/>
                  <a:gd name="T9" fmla="*/ 7 h 20"/>
                </a:gdLst>
                <a:ahLst/>
                <a:cxnLst>
                  <a:cxn ang="0">
                    <a:pos x="T0" y="T1"/>
                  </a:cxn>
                  <a:cxn ang="0">
                    <a:pos x="T2" y="T3"/>
                  </a:cxn>
                  <a:cxn ang="0">
                    <a:pos x="T4" y="T5"/>
                  </a:cxn>
                  <a:cxn ang="0">
                    <a:pos x="T6" y="T7"/>
                  </a:cxn>
                  <a:cxn ang="0">
                    <a:pos x="T8" y="T9"/>
                  </a:cxn>
                </a:cxnLst>
                <a:rect l="0" t="0" r="r" b="b"/>
                <a:pathLst>
                  <a:path w="23" h="20">
                    <a:moveTo>
                      <a:pt x="23" y="7"/>
                    </a:moveTo>
                    <a:lnTo>
                      <a:pt x="0" y="20"/>
                    </a:lnTo>
                    <a:lnTo>
                      <a:pt x="0" y="0"/>
                    </a:lnTo>
                    <a:lnTo>
                      <a:pt x="23" y="0"/>
                    </a:lnTo>
                    <a:lnTo>
                      <a:pt x="2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cs typeface="+mn-ea"/>
                  <a:sym typeface="+mn-lt"/>
                </a:endParaRPr>
              </a:p>
            </p:txBody>
          </p:sp>
          <p:sp>
            <p:nvSpPr>
              <p:cNvPr id="22" name="Freeform: Shape 46"/>
              <p:cNvSpPr>
                <a:spLocks/>
              </p:cNvSpPr>
              <p:nvPr/>
            </p:nvSpPr>
            <p:spPr bwMode="auto">
              <a:xfrm>
                <a:off x="523875" y="384176"/>
                <a:ext cx="36513" cy="31750"/>
              </a:xfrm>
              <a:custGeom>
                <a:avLst/>
                <a:gdLst>
                  <a:gd name="T0" fmla="*/ 0 w 23"/>
                  <a:gd name="T1" fmla="*/ 7 h 20"/>
                  <a:gd name="T2" fmla="*/ 23 w 23"/>
                  <a:gd name="T3" fmla="*/ 20 h 20"/>
                  <a:gd name="T4" fmla="*/ 23 w 23"/>
                  <a:gd name="T5" fmla="*/ 0 h 20"/>
                  <a:gd name="T6" fmla="*/ 0 w 23"/>
                  <a:gd name="T7" fmla="*/ 0 h 20"/>
                  <a:gd name="T8" fmla="*/ 0 w 23"/>
                  <a:gd name="T9" fmla="*/ 7 h 20"/>
                </a:gdLst>
                <a:ahLst/>
                <a:cxnLst>
                  <a:cxn ang="0">
                    <a:pos x="T0" y="T1"/>
                  </a:cxn>
                  <a:cxn ang="0">
                    <a:pos x="T2" y="T3"/>
                  </a:cxn>
                  <a:cxn ang="0">
                    <a:pos x="T4" y="T5"/>
                  </a:cxn>
                  <a:cxn ang="0">
                    <a:pos x="T6" y="T7"/>
                  </a:cxn>
                  <a:cxn ang="0">
                    <a:pos x="T8" y="T9"/>
                  </a:cxn>
                </a:cxnLst>
                <a:rect l="0" t="0" r="r" b="b"/>
                <a:pathLst>
                  <a:path w="23" h="20">
                    <a:moveTo>
                      <a:pt x="0" y="7"/>
                    </a:moveTo>
                    <a:lnTo>
                      <a:pt x="23" y="20"/>
                    </a:lnTo>
                    <a:lnTo>
                      <a:pt x="23" y="0"/>
                    </a:lnTo>
                    <a:lnTo>
                      <a:pt x="0" y="0"/>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cs typeface="+mn-ea"/>
                  <a:sym typeface="+mn-lt"/>
                </a:endParaRPr>
              </a:p>
            </p:txBody>
          </p:sp>
          <p:sp>
            <p:nvSpPr>
              <p:cNvPr id="23" name="Freeform: Shape 47"/>
              <p:cNvSpPr>
                <a:spLocks/>
              </p:cNvSpPr>
              <p:nvPr/>
            </p:nvSpPr>
            <p:spPr bwMode="auto">
              <a:xfrm>
                <a:off x="152400" y="198438"/>
                <a:ext cx="609600" cy="541338"/>
              </a:xfrm>
              <a:custGeom>
                <a:avLst/>
                <a:gdLst>
                  <a:gd name="T0" fmla="*/ 499 w 912"/>
                  <a:gd name="T1" fmla="*/ 451 h 810"/>
                  <a:gd name="T2" fmla="*/ 560 w 912"/>
                  <a:gd name="T3" fmla="*/ 451 h 810"/>
                  <a:gd name="T4" fmla="*/ 912 w 912"/>
                  <a:gd name="T5" fmla="*/ 560 h 810"/>
                  <a:gd name="T6" fmla="*/ 912 w 912"/>
                  <a:gd name="T7" fmla="*/ 526 h 810"/>
                  <a:gd name="T8" fmla="*/ 499 w 912"/>
                  <a:gd name="T9" fmla="*/ 290 h 810"/>
                  <a:gd name="T10" fmla="*/ 499 w 912"/>
                  <a:gd name="T11" fmla="*/ 97 h 810"/>
                  <a:gd name="T12" fmla="*/ 456 w 912"/>
                  <a:gd name="T13" fmla="*/ 0 h 810"/>
                  <a:gd name="T14" fmla="*/ 413 w 912"/>
                  <a:gd name="T15" fmla="*/ 97 h 810"/>
                  <a:gd name="T16" fmla="*/ 413 w 912"/>
                  <a:gd name="T17" fmla="*/ 290 h 810"/>
                  <a:gd name="T18" fmla="*/ 0 w 912"/>
                  <a:gd name="T19" fmla="*/ 526 h 810"/>
                  <a:gd name="T20" fmla="*/ 0 w 912"/>
                  <a:gd name="T21" fmla="*/ 560 h 810"/>
                  <a:gd name="T22" fmla="*/ 353 w 912"/>
                  <a:gd name="T23" fmla="*/ 451 h 810"/>
                  <a:gd name="T24" fmla="*/ 413 w 912"/>
                  <a:gd name="T25" fmla="*/ 451 h 810"/>
                  <a:gd name="T26" fmla="*/ 413 w 912"/>
                  <a:gd name="T27" fmla="*/ 653 h 810"/>
                  <a:gd name="T28" fmla="*/ 414 w 912"/>
                  <a:gd name="T29" fmla="*/ 658 h 810"/>
                  <a:gd name="T30" fmla="*/ 279 w 912"/>
                  <a:gd name="T31" fmla="*/ 746 h 810"/>
                  <a:gd name="T32" fmla="*/ 279 w 912"/>
                  <a:gd name="T33" fmla="*/ 772 h 810"/>
                  <a:gd name="T34" fmla="*/ 429 w 912"/>
                  <a:gd name="T35" fmla="*/ 746 h 810"/>
                  <a:gd name="T36" fmla="*/ 456 w 912"/>
                  <a:gd name="T37" fmla="*/ 810 h 810"/>
                  <a:gd name="T38" fmla="*/ 483 w 912"/>
                  <a:gd name="T39" fmla="*/ 746 h 810"/>
                  <a:gd name="T40" fmla="*/ 633 w 912"/>
                  <a:gd name="T41" fmla="*/ 772 h 810"/>
                  <a:gd name="T42" fmla="*/ 633 w 912"/>
                  <a:gd name="T43" fmla="*/ 746 h 810"/>
                  <a:gd name="T44" fmla="*/ 498 w 912"/>
                  <a:gd name="T45" fmla="*/ 658 h 810"/>
                  <a:gd name="T46" fmla="*/ 499 w 912"/>
                  <a:gd name="T47" fmla="*/ 653 h 810"/>
                  <a:gd name="T48" fmla="*/ 499 w 912"/>
                  <a:gd name="T49" fmla="*/ 451 h 810"/>
                  <a:gd name="T50" fmla="*/ 424 w 912"/>
                  <a:gd name="T51" fmla="*/ 61 h 810"/>
                  <a:gd name="T52" fmla="*/ 456 w 912"/>
                  <a:gd name="T53" fmla="*/ 33 h 810"/>
                  <a:gd name="T54" fmla="*/ 488 w 912"/>
                  <a:gd name="T55" fmla="*/ 61 h 810"/>
                  <a:gd name="T56" fmla="*/ 456 w 912"/>
                  <a:gd name="T57" fmla="*/ 49 h 810"/>
                  <a:gd name="T58" fmla="*/ 424 w 912"/>
                  <a:gd name="T59" fmla="*/ 61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12" h="810">
                    <a:moveTo>
                      <a:pt x="499" y="451"/>
                    </a:moveTo>
                    <a:cubicBezTo>
                      <a:pt x="560" y="451"/>
                      <a:pt x="560" y="451"/>
                      <a:pt x="560" y="451"/>
                    </a:cubicBezTo>
                    <a:cubicBezTo>
                      <a:pt x="912" y="560"/>
                      <a:pt x="912" y="560"/>
                      <a:pt x="912" y="560"/>
                    </a:cubicBezTo>
                    <a:cubicBezTo>
                      <a:pt x="912" y="526"/>
                      <a:pt x="912" y="526"/>
                      <a:pt x="912" y="526"/>
                    </a:cubicBezTo>
                    <a:cubicBezTo>
                      <a:pt x="499" y="290"/>
                      <a:pt x="499" y="290"/>
                      <a:pt x="499" y="290"/>
                    </a:cubicBezTo>
                    <a:cubicBezTo>
                      <a:pt x="499" y="219"/>
                      <a:pt x="499" y="139"/>
                      <a:pt x="499" y="97"/>
                    </a:cubicBezTo>
                    <a:cubicBezTo>
                      <a:pt x="499" y="11"/>
                      <a:pt x="456" y="0"/>
                      <a:pt x="456" y="0"/>
                    </a:cubicBezTo>
                    <a:cubicBezTo>
                      <a:pt x="456" y="0"/>
                      <a:pt x="413" y="11"/>
                      <a:pt x="413" y="97"/>
                    </a:cubicBezTo>
                    <a:cubicBezTo>
                      <a:pt x="413" y="140"/>
                      <a:pt x="413" y="220"/>
                      <a:pt x="413" y="290"/>
                    </a:cubicBezTo>
                    <a:cubicBezTo>
                      <a:pt x="0" y="526"/>
                      <a:pt x="0" y="526"/>
                      <a:pt x="0" y="526"/>
                    </a:cubicBezTo>
                    <a:cubicBezTo>
                      <a:pt x="0" y="560"/>
                      <a:pt x="0" y="560"/>
                      <a:pt x="0" y="560"/>
                    </a:cubicBezTo>
                    <a:cubicBezTo>
                      <a:pt x="353" y="451"/>
                      <a:pt x="353" y="451"/>
                      <a:pt x="353" y="451"/>
                    </a:cubicBezTo>
                    <a:cubicBezTo>
                      <a:pt x="413" y="451"/>
                      <a:pt x="413" y="451"/>
                      <a:pt x="413" y="451"/>
                    </a:cubicBezTo>
                    <a:cubicBezTo>
                      <a:pt x="413" y="524"/>
                      <a:pt x="413" y="608"/>
                      <a:pt x="413" y="653"/>
                    </a:cubicBezTo>
                    <a:cubicBezTo>
                      <a:pt x="413" y="654"/>
                      <a:pt x="414" y="656"/>
                      <a:pt x="414" y="658"/>
                    </a:cubicBezTo>
                    <a:cubicBezTo>
                      <a:pt x="279" y="746"/>
                      <a:pt x="279" y="746"/>
                      <a:pt x="279" y="746"/>
                    </a:cubicBezTo>
                    <a:cubicBezTo>
                      <a:pt x="279" y="772"/>
                      <a:pt x="279" y="772"/>
                      <a:pt x="279" y="772"/>
                    </a:cubicBezTo>
                    <a:cubicBezTo>
                      <a:pt x="429" y="746"/>
                      <a:pt x="429" y="746"/>
                      <a:pt x="429" y="746"/>
                    </a:cubicBezTo>
                    <a:cubicBezTo>
                      <a:pt x="441" y="785"/>
                      <a:pt x="456" y="810"/>
                      <a:pt x="456" y="810"/>
                    </a:cubicBezTo>
                    <a:cubicBezTo>
                      <a:pt x="456" y="810"/>
                      <a:pt x="471" y="785"/>
                      <a:pt x="483" y="746"/>
                    </a:cubicBezTo>
                    <a:cubicBezTo>
                      <a:pt x="633" y="772"/>
                      <a:pt x="633" y="772"/>
                      <a:pt x="633" y="772"/>
                    </a:cubicBezTo>
                    <a:cubicBezTo>
                      <a:pt x="633" y="746"/>
                      <a:pt x="633" y="746"/>
                      <a:pt x="633" y="746"/>
                    </a:cubicBezTo>
                    <a:cubicBezTo>
                      <a:pt x="498" y="658"/>
                      <a:pt x="498" y="658"/>
                      <a:pt x="498" y="658"/>
                    </a:cubicBezTo>
                    <a:cubicBezTo>
                      <a:pt x="498" y="656"/>
                      <a:pt x="499" y="654"/>
                      <a:pt x="499" y="653"/>
                    </a:cubicBezTo>
                    <a:cubicBezTo>
                      <a:pt x="499" y="608"/>
                      <a:pt x="499" y="524"/>
                      <a:pt x="499" y="451"/>
                    </a:cubicBezTo>
                    <a:close/>
                    <a:moveTo>
                      <a:pt x="424" y="61"/>
                    </a:moveTo>
                    <a:cubicBezTo>
                      <a:pt x="428" y="47"/>
                      <a:pt x="441" y="33"/>
                      <a:pt x="456" y="33"/>
                    </a:cubicBezTo>
                    <a:cubicBezTo>
                      <a:pt x="471" y="33"/>
                      <a:pt x="484" y="47"/>
                      <a:pt x="488" y="61"/>
                    </a:cubicBezTo>
                    <a:cubicBezTo>
                      <a:pt x="481" y="51"/>
                      <a:pt x="470" y="49"/>
                      <a:pt x="456" y="49"/>
                    </a:cubicBezTo>
                    <a:cubicBezTo>
                      <a:pt x="442" y="49"/>
                      <a:pt x="431" y="51"/>
                      <a:pt x="424"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cs typeface="+mn-ea"/>
                  <a:sym typeface="+mn-lt"/>
                </a:endParaRPr>
              </a:p>
            </p:txBody>
          </p:sp>
        </p:grpSp>
        <p:cxnSp>
          <p:nvCxnSpPr>
            <p:cNvPr id="14" name="Straight Connector 51"/>
            <p:cNvCxnSpPr/>
            <p:nvPr/>
          </p:nvCxnSpPr>
          <p:spPr>
            <a:xfrm>
              <a:off x="3951880" y="1366123"/>
              <a:ext cx="1242138" cy="0"/>
            </a:xfrm>
            <a:prstGeom prst="line">
              <a:avLst/>
            </a:prstGeom>
            <a:ln w="6350">
              <a:solidFill>
                <a:schemeClr val="tx2"/>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52"/>
            <p:cNvCxnSpPr/>
            <p:nvPr/>
          </p:nvCxnSpPr>
          <p:spPr>
            <a:xfrm>
              <a:off x="5951051" y="1366123"/>
              <a:ext cx="1242138" cy="0"/>
            </a:xfrm>
            <a:prstGeom prst="line">
              <a:avLst/>
            </a:prstGeom>
            <a:ln w="6350">
              <a:solidFill>
                <a:schemeClr val="tx2"/>
              </a:solidFill>
              <a:prstDash val="dash"/>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1058300" y="2163532"/>
            <a:ext cx="2233336" cy="3354175"/>
            <a:chOff x="793725" y="1766113"/>
            <a:chExt cx="1675002" cy="2464438"/>
          </a:xfrm>
        </p:grpSpPr>
        <p:sp>
          <p:nvSpPr>
            <p:cNvPr id="6" name="Freeform: Shape 8"/>
            <p:cNvSpPr>
              <a:spLocks/>
            </p:cNvSpPr>
            <p:nvPr/>
          </p:nvSpPr>
          <p:spPr bwMode="auto">
            <a:xfrm>
              <a:off x="793725" y="1766113"/>
              <a:ext cx="1675002" cy="2464438"/>
            </a:xfrm>
            <a:custGeom>
              <a:avLst/>
              <a:gdLst>
                <a:gd name="T0" fmla="*/ 535 w 595"/>
                <a:gd name="T1" fmla="*/ 60 h 919"/>
                <a:gd name="T2" fmla="*/ 359 w 595"/>
                <a:gd name="T3" fmla="*/ 60 h 919"/>
                <a:gd name="T4" fmla="*/ 297 w 595"/>
                <a:gd name="T5" fmla="*/ 0 h 919"/>
                <a:gd name="T6" fmla="*/ 236 w 595"/>
                <a:gd name="T7" fmla="*/ 60 h 919"/>
                <a:gd name="T8" fmla="*/ 59 w 595"/>
                <a:gd name="T9" fmla="*/ 60 h 919"/>
                <a:gd name="T10" fmla="*/ 0 w 595"/>
                <a:gd name="T11" fmla="*/ 120 h 919"/>
                <a:gd name="T12" fmla="*/ 0 w 595"/>
                <a:gd name="T13" fmla="*/ 859 h 919"/>
                <a:gd name="T14" fmla="*/ 59 w 595"/>
                <a:gd name="T15" fmla="*/ 919 h 919"/>
                <a:gd name="T16" fmla="*/ 535 w 595"/>
                <a:gd name="T17" fmla="*/ 919 h 919"/>
                <a:gd name="T18" fmla="*/ 595 w 595"/>
                <a:gd name="T19" fmla="*/ 859 h 919"/>
                <a:gd name="T20" fmla="*/ 595 w 595"/>
                <a:gd name="T21" fmla="*/ 120 h 919"/>
                <a:gd name="T22" fmla="*/ 535 w 595"/>
                <a:gd name="T23" fmla="*/ 60 h 919"/>
                <a:gd name="T24" fmla="*/ 589 w 595"/>
                <a:gd name="T25" fmla="*/ 859 h 919"/>
                <a:gd name="T26" fmla="*/ 535 w 595"/>
                <a:gd name="T27" fmla="*/ 913 h 919"/>
                <a:gd name="T28" fmla="*/ 59 w 595"/>
                <a:gd name="T29" fmla="*/ 913 h 919"/>
                <a:gd name="T30" fmla="*/ 6 w 595"/>
                <a:gd name="T31" fmla="*/ 859 h 919"/>
                <a:gd name="T32" fmla="*/ 6 w 595"/>
                <a:gd name="T33" fmla="*/ 467 h 919"/>
                <a:gd name="T34" fmla="*/ 589 w 595"/>
                <a:gd name="T35" fmla="*/ 467 h 919"/>
                <a:gd name="T36" fmla="*/ 589 w 595"/>
                <a:gd name="T37" fmla="*/ 859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5" h="919">
                  <a:moveTo>
                    <a:pt x="535" y="60"/>
                  </a:moveTo>
                  <a:cubicBezTo>
                    <a:pt x="359" y="60"/>
                    <a:pt x="359" y="60"/>
                    <a:pt x="359" y="60"/>
                  </a:cubicBezTo>
                  <a:cubicBezTo>
                    <a:pt x="330" y="51"/>
                    <a:pt x="307" y="29"/>
                    <a:pt x="297" y="0"/>
                  </a:cubicBezTo>
                  <a:cubicBezTo>
                    <a:pt x="288" y="29"/>
                    <a:pt x="265" y="51"/>
                    <a:pt x="236" y="60"/>
                  </a:cubicBezTo>
                  <a:cubicBezTo>
                    <a:pt x="59" y="60"/>
                    <a:pt x="59" y="60"/>
                    <a:pt x="59" y="60"/>
                  </a:cubicBezTo>
                  <a:cubicBezTo>
                    <a:pt x="27" y="60"/>
                    <a:pt x="0" y="87"/>
                    <a:pt x="0" y="120"/>
                  </a:cubicBezTo>
                  <a:cubicBezTo>
                    <a:pt x="0" y="859"/>
                    <a:pt x="0" y="859"/>
                    <a:pt x="0" y="859"/>
                  </a:cubicBezTo>
                  <a:cubicBezTo>
                    <a:pt x="0" y="892"/>
                    <a:pt x="27" y="919"/>
                    <a:pt x="59" y="919"/>
                  </a:cubicBezTo>
                  <a:cubicBezTo>
                    <a:pt x="535" y="919"/>
                    <a:pt x="535" y="919"/>
                    <a:pt x="535" y="919"/>
                  </a:cubicBezTo>
                  <a:cubicBezTo>
                    <a:pt x="568" y="919"/>
                    <a:pt x="595" y="892"/>
                    <a:pt x="595" y="859"/>
                  </a:cubicBezTo>
                  <a:cubicBezTo>
                    <a:pt x="595" y="120"/>
                    <a:pt x="595" y="120"/>
                    <a:pt x="595" y="120"/>
                  </a:cubicBezTo>
                  <a:cubicBezTo>
                    <a:pt x="595" y="87"/>
                    <a:pt x="568" y="60"/>
                    <a:pt x="535" y="60"/>
                  </a:cubicBezTo>
                  <a:close/>
                  <a:moveTo>
                    <a:pt x="589" y="859"/>
                  </a:moveTo>
                  <a:cubicBezTo>
                    <a:pt x="589" y="889"/>
                    <a:pt x="565" y="913"/>
                    <a:pt x="535" y="913"/>
                  </a:cubicBezTo>
                  <a:cubicBezTo>
                    <a:pt x="59" y="913"/>
                    <a:pt x="59" y="913"/>
                    <a:pt x="59" y="913"/>
                  </a:cubicBezTo>
                  <a:cubicBezTo>
                    <a:pt x="30" y="913"/>
                    <a:pt x="6" y="889"/>
                    <a:pt x="6" y="859"/>
                  </a:cubicBezTo>
                  <a:cubicBezTo>
                    <a:pt x="6" y="467"/>
                    <a:pt x="6" y="467"/>
                    <a:pt x="6" y="467"/>
                  </a:cubicBezTo>
                  <a:cubicBezTo>
                    <a:pt x="589" y="467"/>
                    <a:pt x="589" y="467"/>
                    <a:pt x="589" y="467"/>
                  </a:cubicBezTo>
                  <a:lnTo>
                    <a:pt x="589" y="859"/>
                  </a:lnTo>
                  <a:close/>
                </a:path>
              </a:pathLst>
            </a:custGeom>
            <a:solidFill>
              <a:schemeClr val="accent1"/>
            </a:solidFill>
            <a:ln>
              <a:noFill/>
            </a:ln>
            <a:effectLst/>
          </p:spPr>
          <p:txBody>
            <a:bodyPr vert="horz" wrap="square" lIns="192000" tIns="2544000" rIns="192000" bIns="81280" anchor="t" anchorCtr="1" compatLnSpc="1">
              <a:prstTxWarp prst="textNoShape">
                <a:avLst/>
              </a:prstTxWarp>
              <a:normAutofit fontScale="92500"/>
            </a:bodyPr>
            <a:lstStyle/>
            <a:p>
              <a:pPr lvl="0" algn="ctr">
                <a:lnSpc>
                  <a:spcPct val="120000"/>
                </a:lnSpc>
                <a:defRPr/>
              </a:pPr>
              <a:r>
                <a:rPr lang="zh-CN" altLang="zh-CN" dirty="0"/>
                <a:t>采用的用户界面是贴近自然的封面</a:t>
              </a:r>
              <a:r>
                <a:rPr lang="en-US" altLang="zh-CN" dirty="0"/>
                <a:t>……</a:t>
              </a:r>
              <a:endParaRPr kumimoji="0" lang="zh-CN" altLang="en-US" sz="14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17" name="Rectangle 55"/>
            <p:cNvSpPr/>
            <p:nvPr/>
          </p:nvSpPr>
          <p:spPr>
            <a:xfrm>
              <a:off x="1100311" y="2296344"/>
              <a:ext cx="1061829" cy="346249"/>
            </a:xfrm>
            <a:prstGeom prst="rect">
              <a:avLst/>
            </a:prstGeom>
          </p:spPr>
          <p:txBody>
            <a:bodyPr wrap="none">
              <a:norm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133" b="1" i="0" u="none" strike="noStrike" kern="1200" cap="none" spc="0" normalizeH="0" baseline="0" noProof="0" dirty="0">
                  <a:ln>
                    <a:noFill/>
                  </a:ln>
                  <a:solidFill>
                    <a:prstClr val="white"/>
                  </a:solidFill>
                  <a:effectLst/>
                  <a:uLnTx/>
                  <a:uFillTx/>
                  <a:cs typeface="+mn-ea"/>
                  <a:sym typeface="+mn-lt"/>
                </a:rPr>
                <a:t>用户接口</a:t>
              </a:r>
            </a:p>
          </p:txBody>
        </p:sp>
      </p:grpSp>
      <p:grpSp>
        <p:nvGrpSpPr>
          <p:cNvPr id="40" name="组合 39"/>
          <p:cNvGrpSpPr/>
          <p:nvPr/>
        </p:nvGrpSpPr>
        <p:grpSpPr>
          <a:xfrm>
            <a:off x="3625433" y="2107215"/>
            <a:ext cx="2233333" cy="3410503"/>
            <a:chOff x="2719075" y="1766112"/>
            <a:chExt cx="1675000" cy="2557877"/>
          </a:xfrm>
        </p:grpSpPr>
        <p:sp>
          <p:nvSpPr>
            <p:cNvPr id="7" name="Freeform: Shape 12"/>
            <p:cNvSpPr>
              <a:spLocks/>
            </p:cNvSpPr>
            <p:nvPr/>
          </p:nvSpPr>
          <p:spPr bwMode="auto">
            <a:xfrm>
              <a:off x="2719075" y="1766112"/>
              <a:ext cx="1675000" cy="2557877"/>
            </a:xfrm>
            <a:custGeom>
              <a:avLst/>
              <a:gdLst>
                <a:gd name="T0" fmla="*/ 535 w 595"/>
                <a:gd name="T1" fmla="*/ 60 h 919"/>
                <a:gd name="T2" fmla="*/ 359 w 595"/>
                <a:gd name="T3" fmla="*/ 60 h 919"/>
                <a:gd name="T4" fmla="*/ 297 w 595"/>
                <a:gd name="T5" fmla="*/ 0 h 919"/>
                <a:gd name="T6" fmla="*/ 236 w 595"/>
                <a:gd name="T7" fmla="*/ 60 h 919"/>
                <a:gd name="T8" fmla="*/ 59 w 595"/>
                <a:gd name="T9" fmla="*/ 60 h 919"/>
                <a:gd name="T10" fmla="*/ 0 w 595"/>
                <a:gd name="T11" fmla="*/ 120 h 919"/>
                <a:gd name="T12" fmla="*/ 0 w 595"/>
                <a:gd name="T13" fmla="*/ 859 h 919"/>
                <a:gd name="T14" fmla="*/ 59 w 595"/>
                <a:gd name="T15" fmla="*/ 919 h 919"/>
                <a:gd name="T16" fmla="*/ 535 w 595"/>
                <a:gd name="T17" fmla="*/ 919 h 919"/>
                <a:gd name="T18" fmla="*/ 595 w 595"/>
                <a:gd name="T19" fmla="*/ 859 h 919"/>
                <a:gd name="T20" fmla="*/ 595 w 595"/>
                <a:gd name="T21" fmla="*/ 120 h 919"/>
                <a:gd name="T22" fmla="*/ 535 w 595"/>
                <a:gd name="T23" fmla="*/ 60 h 919"/>
                <a:gd name="T24" fmla="*/ 589 w 595"/>
                <a:gd name="T25" fmla="*/ 859 h 919"/>
                <a:gd name="T26" fmla="*/ 535 w 595"/>
                <a:gd name="T27" fmla="*/ 913 h 919"/>
                <a:gd name="T28" fmla="*/ 59 w 595"/>
                <a:gd name="T29" fmla="*/ 913 h 919"/>
                <a:gd name="T30" fmla="*/ 6 w 595"/>
                <a:gd name="T31" fmla="*/ 859 h 919"/>
                <a:gd name="T32" fmla="*/ 6 w 595"/>
                <a:gd name="T33" fmla="*/ 467 h 919"/>
                <a:gd name="T34" fmla="*/ 589 w 595"/>
                <a:gd name="T35" fmla="*/ 467 h 919"/>
                <a:gd name="T36" fmla="*/ 589 w 595"/>
                <a:gd name="T37" fmla="*/ 859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5" h="919">
                  <a:moveTo>
                    <a:pt x="535" y="60"/>
                  </a:moveTo>
                  <a:cubicBezTo>
                    <a:pt x="359" y="60"/>
                    <a:pt x="359" y="60"/>
                    <a:pt x="359" y="60"/>
                  </a:cubicBezTo>
                  <a:cubicBezTo>
                    <a:pt x="330" y="51"/>
                    <a:pt x="307" y="29"/>
                    <a:pt x="297" y="0"/>
                  </a:cubicBezTo>
                  <a:cubicBezTo>
                    <a:pt x="288" y="29"/>
                    <a:pt x="265" y="51"/>
                    <a:pt x="236" y="60"/>
                  </a:cubicBezTo>
                  <a:cubicBezTo>
                    <a:pt x="59" y="60"/>
                    <a:pt x="59" y="60"/>
                    <a:pt x="59" y="60"/>
                  </a:cubicBezTo>
                  <a:cubicBezTo>
                    <a:pt x="27" y="60"/>
                    <a:pt x="0" y="87"/>
                    <a:pt x="0" y="120"/>
                  </a:cubicBezTo>
                  <a:cubicBezTo>
                    <a:pt x="0" y="859"/>
                    <a:pt x="0" y="859"/>
                    <a:pt x="0" y="859"/>
                  </a:cubicBezTo>
                  <a:cubicBezTo>
                    <a:pt x="0" y="892"/>
                    <a:pt x="27" y="919"/>
                    <a:pt x="59" y="919"/>
                  </a:cubicBezTo>
                  <a:cubicBezTo>
                    <a:pt x="535" y="919"/>
                    <a:pt x="535" y="919"/>
                    <a:pt x="535" y="919"/>
                  </a:cubicBezTo>
                  <a:cubicBezTo>
                    <a:pt x="568" y="919"/>
                    <a:pt x="595" y="892"/>
                    <a:pt x="595" y="859"/>
                  </a:cubicBezTo>
                  <a:cubicBezTo>
                    <a:pt x="595" y="120"/>
                    <a:pt x="595" y="120"/>
                    <a:pt x="595" y="120"/>
                  </a:cubicBezTo>
                  <a:cubicBezTo>
                    <a:pt x="595" y="87"/>
                    <a:pt x="568" y="60"/>
                    <a:pt x="535" y="60"/>
                  </a:cubicBezTo>
                  <a:close/>
                  <a:moveTo>
                    <a:pt x="589" y="859"/>
                  </a:moveTo>
                  <a:cubicBezTo>
                    <a:pt x="589" y="889"/>
                    <a:pt x="565" y="913"/>
                    <a:pt x="535" y="913"/>
                  </a:cubicBezTo>
                  <a:cubicBezTo>
                    <a:pt x="59" y="913"/>
                    <a:pt x="59" y="913"/>
                    <a:pt x="59" y="913"/>
                  </a:cubicBezTo>
                  <a:cubicBezTo>
                    <a:pt x="30" y="913"/>
                    <a:pt x="6" y="889"/>
                    <a:pt x="6" y="859"/>
                  </a:cubicBezTo>
                  <a:cubicBezTo>
                    <a:pt x="6" y="467"/>
                    <a:pt x="6" y="467"/>
                    <a:pt x="6" y="467"/>
                  </a:cubicBezTo>
                  <a:cubicBezTo>
                    <a:pt x="589" y="467"/>
                    <a:pt x="589" y="467"/>
                    <a:pt x="589" y="467"/>
                  </a:cubicBezTo>
                  <a:lnTo>
                    <a:pt x="589" y="859"/>
                  </a:lnTo>
                  <a:close/>
                </a:path>
              </a:pathLst>
            </a:custGeom>
            <a:solidFill>
              <a:schemeClr val="accent2"/>
            </a:solidFill>
            <a:ln>
              <a:noFill/>
            </a:ln>
            <a:effectLst/>
          </p:spPr>
          <p:txBody>
            <a:bodyPr vert="horz" wrap="square" lIns="192000" tIns="2544000" rIns="192000" bIns="81280" anchor="t" anchorCtr="1" compatLnSpc="1">
              <a:prstTxWarp prst="textNoShape">
                <a:avLst/>
              </a:prstTxWarp>
              <a:normAutofit fontScale="92500" lnSpcReduction="20000"/>
            </a:bodyPr>
            <a:lstStyle/>
            <a:p>
              <a:pPr lvl="0" algn="ctr">
                <a:lnSpc>
                  <a:spcPct val="120000"/>
                </a:lnSpc>
                <a:defRPr/>
              </a:pPr>
              <a:r>
                <a:rPr lang="zh-CN" altLang="zh-CN" dirty="0"/>
                <a:t>首先硬件与软件的接口设置在启动界面出现之前</a:t>
              </a:r>
              <a:r>
                <a:rPr lang="en-US" altLang="zh-CN" dirty="0"/>
                <a:t>……</a:t>
              </a:r>
              <a:endParaRPr kumimoji="0" lang="zh-CN" altLang="en-US" sz="14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18" name="Rectangle 58"/>
            <p:cNvSpPr/>
            <p:nvPr/>
          </p:nvSpPr>
          <p:spPr>
            <a:xfrm>
              <a:off x="3020626" y="2296344"/>
              <a:ext cx="1061829" cy="346249"/>
            </a:xfrm>
            <a:prstGeom prst="rect">
              <a:avLst/>
            </a:prstGeom>
          </p:spPr>
          <p:txBody>
            <a:bodyPr wrap="none">
              <a:norm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133" b="1" i="0" u="none" strike="noStrike" kern="1200" cap="none" spc="0" normalizeH="0" baseline="0" noProof="0" dirty="0">
                  <a:ln>
                    <a:noFill/>
                  </a:ln>
                  <a:solidFill>
                    <a:prstClr val="white"/>
                  </a:solidFill>
                  <a:effectLst/>
                  <a:uLnTx/>
                  <a:uFillTx/>
                  <a:cs typeface="+mn-ea"/>
                  <a:sym typeface="+mn-lt"/>
                </a:rPr>
                <a:t>硬件接口</a:t>
              </a:r>
            </a:p>
          </p:txBody>
        </p:sp>
      </p:grpSp>
      <p:grpSp>
        <p:nvGrpSpPr>
          <p:cNvPr id="41" name="组合 40"/>
          <p:cNvGrpSpPr/>
          <p:nvPr/>
        </p:nvGrpSpPr>
        <p:grpSpPr>
          <a:xfrm>
            <a:off x="6252650" y="2155170"/>
            <a:ext cx="2233335" cy="3410503"/>
            <a:chOff x="4695410" y="1766112"/>
            <a:chExt cx="1675001" cy="2557877"/>
          </a:xfrm>
        </p:grpSpPr>
        <p:sp>
          <p:nvSpPr>
            <p:cNvPr id="8" name="Freeform: Shape 16"/>
            <p:cNvSpPr>
              <a:spLocks/>
            </p:cNvSpPr>
            <p:nvPr/>
          </p:nvSpPr>
          <p:spPr bwMode="auto">
            <a:xfrm>
              <a:off x="4695410" y="1766112"/>
              <a:ext cx="1675001" cy="2557877"/>
            </a:xfrm>
            <a:custGeom>
              <a:avLst/>
              <a:gdLst>
                <a:gd name="T0" fmla="*/ 535 w 595"/>
                <a:gd name="T1" fmla="*/ 60 h 919"/>
                <a:gd name="T2" fmla="*/ 359 w 595"/>
                <a:gd name="T3" fmla="*/ 60 h 919"/>
                <a:gd name="T4" fmla="*/ 297 w 595"/>
                <a:gd name="T5" fmla="*/ 0 h 919"/>
                <a:gd name="T6" fmla="*/ 236 w 595"/>
                <a:gd name="T7" fmla="*/ 60 h 919"/>
                <a:gd name="T8" fmla="*/ 59 w 595"/>
                <a:gd name="T9" fmla="*/ 60 h 919"/>
                <a:gd name="T10" fmla="*/ 0 w 595"/>
                <a:gd name="T11" fmla="*/ 120 h 919"/>
                <a:gd name="T12" fmla="*/ 0 w 595"/>
                <a:gd name="T13" fmla="*/ 859 h 919"/>
                <a:gd name="T14" fmla="*/ 59 w 595"/>
                <a:gd name="T15" fmla="*/ 919 h 919"/>
                <a:gd name="T16" fmla="*/ 535 w 595"/>
                <a:gd name="T17" fmla="*/ 919 h 919"/>
                <a:gd name="T18" fmla="*/ 595 w 595"/>
                <a:gd name="T19" fmla="*/ 859 h 919"/>
                <a:gd name="T20" fmla="*/ 595 w 595"/>
                <a:gd name="T21" fmla="*/ 120 h 919"/>
                <a:gd name="T22" fmla="*/ 535 w 595"/>
                <a:gd name="T23" fmla="*/ 60 h 919"/>
                <a:gd name="T24" fmla="*/ 589 w 595"/>
                <a:gd name="T25" fmla="*/ 859 h 919"/>
                <a:gd name="T26" fmla="*/ 535 w 595"/>
                <a:gd name="T27" fmla="*/ 913 h 919"/>
                <a:gd name="T28" fmla="*/ 59 w 595"/>
                <a:gd name="T29" fmla="*/ 913 h 919"/>
                <a:gd name="T30" fmla="*/ 6 w 595"/>
                <a:gd name="T31" fmla="*/ 859 h 919"/>
                <a:gd name="T32" fmla="*/ 6 w 595"/>
                <a:gd name="T33" fmla="*/ 467 h 919"/>
                <a:gd name="T34" fmla="*/ 589 w 595"/>
                <a:gd name="T35" fmla="*/ 467 h 919"/>
                <a:gd name="T36" fmla="*/ 589 w 595"/>
                <a:gd name="T37" fmla="*/ 859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5" h="919">
                  <a:moveTo>
                    <a:pt x="535" y="60"/>
                  </a:moveTo>
                  <a:cubicBezTo>
                    <a:pt x="359" y="60"/>
                    <a:pt x="359" y="60"/>
                    <a:pt x="359" y="60"/>
                  </a:cubicBezTo>
                  <a:cubicBezTo>
                    <a:pt x="330" y="51"/>
                    <a:pt x="307" y="29"/>
                    <a:pt x="297" y="0"/>
                  </a:cubicBezTo>
                  <a:cubicBezTo>
                    <a:pt x="288" y="29"/>
                    <a:pt x="265" y="51"/>
                    <a:pt x="236" y="60"/>
                  </a:cubicBezTo>
                  <a:cubicBezTo>
                    <a:pt x="59" y="60"/>
                    <a:pt x="59" y="60"/>
                    <a:pt x="59" y="60"/>
                  </a:cubicBezTo>
                  <a:cubicBezTo>
                    <a:pt x="27" y="60"/>
                    <a:pt x="0" y="87"/>
                    <a:pt x="0" y="120"/>
                  </a:cubicBezTo>
                  <a:cubicBezTo>
                    <a:pt x="0" y="859"/>
                    <a:pt x="0" y="859"/>
                    <a:pt x="0" y="859"/>
                  </a:cubicBezTo>
                  <a:cubicBezTo>
                    <a:pt x="0" y="892"/>
                    <a:pt x="27" y="919"/>
                    <a:pt x="59" y="919"/>
                  </a:cubicBezTo>
                  <a:cubicBezTo>
                    <a:pt x="535" y="919"/>
                    <a:pt x="535" y="919"/>
                    <a:pt x="535" y="919"/>
                  </a:cubicBezTo>
                  <a:cubicBezTo>
                    <a:pt x="568" y="919"/>
                    <a:pt x="595" y="892"/>
                    <a:pt x="595" y="859"/>
                  </a:cubicBezTo>
                  <a:cubicBezTo>
                    <a:pt x="595" y="120"/>
                    <a:pt x="595" y="120"/>
                    <a:pt x="595" y="120"/>
                  </a:cubicBezTo>
                  <a:cubicBezTo>
                    <a:pt x="595" y="87"/>
                    <a:pt x="568" y="60"/>
                    <a:pt x="535" y="60"/>
                  </a:cubicBezTo>
                  <a:close/>
                  <a:moveTo>
                    <a:pt x="589" y="859"/>
                  </a:moveTo>
                  <a:cubicBezTo>
                    <a:pt x="589" y="889"/>
                    <a:pt x="565" y="913"/>
                    <a:pt x="535" y="913"/>
                  </a:cubicBezTo>
                  <a:cubicBezTo>
                    <a:pt x="59" y="913"/>
                    <a:pt x="59" y="913"/>
                    <a:pt x="59" y="913"/>
                  </a:cubicBezTo>
                  <a:cubicBezTo>
                    <a:pt x="30" y="913"/>
                    <a:pt x="6" y="889"/>
                    <a:pt x="6" y="859"/>
                  </a:cubicBezTo>
                  <a:cubicBezTo>
                    <a:pt x="6" y="467"/>
                    <a:pt x="6" y="467"/>
                    <a:pt x="6" y="467"/>
                  </a:cubicBezTo>
                  <a:cubicBezTo>
                    <a:pt x="589" y="467"/>
                    <a:pt x="589" y="467"/>
                    <a:pt x="589" y="467"/>
                  </a:cubicBezTo>
                  <a:lnTo>
                    <a:pt x="589" y="859"/>
                  </a:lnTo>
                  <a:close/>
                </a:path>
              </a:pathLst>
            </a:custGeom>
            <a:solidFill>
              <a:schemeClr val="accent3"/>
            </a:solidFill>
            <a:ln>
              <a:noFill/>
            </a:ln>
            <a:effectLst/>
          </p:spPr>
          <p:txBody>
            <a:bodyPr vert="horz" wrap="square" lIns="192000" tIns="2544000" rIns="192000" bIns="81280" anchor="t" anchorCtr="1" compatLnSpc="1">
              <a:prstTxWarp prst="textNoShape">
                <a:avLst/>
              </a:prstTxWarp>
              <a:normAutofit fontScale="92500" lnSpcReduction="20000"/>
            </a:bodyPr>
            <a:lstStyle/>
            <a:p>
              <a:pPr lvl="0" algn="ctr">
                <a:lnSpc>
                  <a:spcPct val="120000"/>
                </a:lnSpc>
                <a:defRPr/>
              </a:pPr>
              <a:r>
                <a:rPr lang="zh-CN" altLang="zh-CN" dirty="0"/>
                <a:t>这款软件会使用数据库存储数据，初步设想为</a:t>
              </a:r>
              <a:r>
                <a:rPr lang="en-US" altLang="zh-CN" dirty="0"/>
                <a:t>……</a:t>
              </a:r>
              <a:endParaRPr kumimoji="0" lang="zh-CN" altLang="en-US" sz="14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19" name="Rectangle 59"/>
            <p:cNvSpPr/>
            <p:nvPr/>
          </p:nvSpPr>
          <p:spPr>
            <a:xfrm>
              <a:off x="4996073" y="2296344"/>
              <a:ext cx="1061829" cy="346249"/>
            </a:xfrm>
            <a:prstGeom prst="rect">
              <a:avLst/>
            </a:prstGeom>
          </p:spPr>
          <p:txBody>
            <a:bodyPr wrap="none">
              <a:norm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133" b="1" i="0" u="none" strike="noStrike" kern="1200" cap="none" spc="0" normalizeH="0" baseline="0" noProof="0" dirty="0">
                  <a:ln>
                    <a:noFill/>
                  </a:ln>
                  <a:solidFill>
                    <a:prstClr val="white"/>
                  </a:solidFill>
                  <a:effectLst/>
                  <a:uLnTx/>
                  <a:uFillTx/>
                  <a:cs typeface="+mn-ea"/>
                  <a:sym typeface="+mn-lt"/>
                </a:rPr>
                <a:t>软件接口</a:t>
              </a:r>
            </a:p>
          </p:txBody>
        </p:sp>
      </p:grpSp>
      <p:grpSp>
        <p:nvGrpSpPr>
          <p:cNvPr id="42" name="组合 41"/>
          <p:cNvGrpSpPr/>
          <p:nvPr/>
        </p:nvGrpSpPr>
        <p:grpSpPr>
          <a:xfrm>
            <a:off x="8901592" y="2163533"/>
            <a:ext cx="2233335" cy="3410503"/>
            <a:chOff x="6676194" y="1766112"/>
            <a:chExt cx="1675001" cy="2557877"/>
          </a:xfrm>
        </p:grpSpPr>
        <p:sp>
          <p:nvSpPr>
            <p:cNvPr id="9" name="Freeform: Shape 20"/>
            <p:cNvSpPr>
              <a:spLocks/>
            </p:cNvSpPr>
            <p:nvPr/>
          </p:nvSpPr>
          <p:spPr bwMode="auto">
            <a:xfrm>
              <a:off x="6676194" y="1766112"/>
              <a:ext cx="1675001" cy="2557877"/>
            </a:xfrm>
            <a:custGeom>
              <a:avLst/>
              <a:gdLst>
                <a:gd name="T0" fmla="*/ 535 w 595"/>
                <a:gd name="T1" fmla="*/ 60 h 919"/>
                <a:gd name="T2" fmla="*/ 359 w 595"/>
                <a:gd name="T3" fmla="*/ 60 h 919"/>
                <a:gd name="T4" fmla="*/ 297 w 595"/>
                <a:gd name="T5" fmla="*/ 0 h 919"/>
                <a:gd name="T6" fmla="*/ 236 w 595"/>
                <a:gd name="T7" fmla="*/ 60 h 919"/>
                <a:gd name="T8" fmla="*/ 59 w 595"/>
                <a:gd name="T9" fmla="*/ 60 h 919"/>
                <a:gd name="T10" fmla="*/ 0 w 595"/>
                <a:gd name="T11" fmla="*/ 120 h 919"/>
                <a:gd name="T12" fmla="*/ 0 w 595"/>
                <a:gd name="T13" fmla="*/ 859 h 919"/>
                <a:gd name="T14" fmla="*/ 59 w 595"/>
                <a:gd name="T15" fmla="*/ 919 h 919"/>
                <a:gd name="T16" fmla="*/ 535 w 595"/>
                <a:gd name="T17" fmla="*/ 919 h 919"/>
                <a:gd name="T18" fmla="*/ 595 w 595"/>
                <a:gd name="T19" fmla="*/ 859 h 919"/>
                <a:gd name="T20" fmla="*/ 595 w 595"/>
                <a:gd name="T21" fmla="*/ 120 h 919"/>
                <a:gd name="T22" fmla="*/ 535 w 595"/>
                <a:gd name="T23" fmla="*/ 60 h 919"/>
                <a:gd name="T24" fmla="*/ 589 w 595"/>
                <a:gd name="T25" fmla="*/ 859 h 919"/>
                <a:gd name="T26" fmla="*/ 535 w 595"/>
                <a:gd name="T27" fmla="*/ 913 h 919"/>
                <a:gd name="T28" fmla="*/ 59 w 595"/>
                <a:gd name="T29" fmla="*/ 913 h 919"/>
                <a:gd name="T30" fmla="*/ 6 w 595"/>
                <a:gd name="T31" fmla="*/ 859 h 919"/>
                <a:gd name="T32" fmla="*/ 6 w 595"/>
                <a:gd name="T33" fmla="*/ 467 h 919"/>
                <a:gd name="T34" fmla="*/ 589 w 595"/>
                <a:gd name="T35" fmla="*/ 467 h 919"/>
                <a:gd name="T36" fmla="*/ 589 w 595"/>
                <a:gd name="T37" fmla="*/ 859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5" h="919">
                  <a:moveTo>
                    <a:pt x="535" y="60"/>
                  </a:moveTo>
                  <a:cubicBezTo>
                    <a:pt x="359" y="60"/>
                    <a:pt x="359" y="60"/>
                    <a:pt x="359" y="60"/>
                  </a:cubicBezTo>
                  <a:cubicBezTo>
                    <a:pt x="330" y="51"/>
                    <a:pt x="307" y="29"/>
                    <a:pt x="297" y="0"/>
                  </a:cubicBezTo>
                  <a:cubicBezTo>
                    <a:pt x="288" y="29"/>
                    <a:pt x="265" y="51"/>
                    <a:pt x="236" y="60"/>
                  </a:cubicBezTo>
                  <a:cubicBezTo>
                    <a:pt x="59" y="60"/>
                    <a:pt x="59" y="60"/>
                    <a:pt x="59" y="60"/>
                  </a:cubicBezTo>
                  <a:cubicBezTo>
                    <a:pt x="27" y="60"/>
                    <a:pt x="0" y="87"/>
                    <a:pt x="0" y="120"/>
                  </a:cubicBezTo>
                  <a:cubicBezTo>
                    <a:pt x="0" y="859"/>
                    <a:pt x="0" y="859"/>
                    <a:pt x="0" y="859"/>
                  </a:cubicBezTo>
                  <a:cubicBezTo>
                    <a:pt x="0" y="892"/>
                    <a:pt x="27" y="919"/>
                    <a:pt x="59" y="919"/>
                  </a:cubicBezTo>
                  <a:cubicBezTo>
                    <a:pt x="535" y="919"/>
                    <a:pt x="535" y="919"/>
                    <a:pt x="535" y="919"/>
                  </a:cubicBezTo>
                  <a:cubicBezTo>
                    <a:pt x="568" y="919"/>
                    <a:pt x="595" y="892"/>
                    <a:pt x="595" y="859"/>
                  </a:cubicBezTo>
                  <a:cubicBezTo>
                    <a:pt x="595" y="120"/>
                    <a:pt x="595" y="120"/>
                    <a:pt x="595" y="120"/>
                  </a:cubicBezTo>
                  <a:cubicBezTo>
                    <a:pt x="595" y="87"/>
                    <a:pt x="568" y="60"/>
                    <a:pt x="535" y="60"/>
                  </a:cubicBezTo>
                  <a:close/>
                  <a:moveTo>
                    <a:pt x="589" y="859"/>
                  </a:moveTo>
                  <a:cubicBezTo>
                    <a:pt x="589" y="889"/>
                    <a:pt x="565" y="913"/>
                    <a:pt x="535" y="913"/>
                  </a:cubicBezTo>
                  <a:cubicBezTo>
                    <a:pt x="59" y="913"/>
                    <a:pt x="59" y="913"/>
                    <a:pt x="59" y="913"/>
                  </a:cubicBezTo>
                  <a:cubicBezTo>
                    <a:pt x="30" y="913"/>
                    <a:pt x="6" y="889"/>
                    <a:pt x="6" y="859"/>
                  </a:cubicBezTo>
                  <a:cubicBezTo>
                    <a:pt x="6" y="467"/>
                    <a:pt x="6" y="467"/>
                    <a:pt x="6" y="467"/>
                  </a:cubicBezTo>
                  <a:cubicBezTo>
                    <a:pt x="589" y="467"/>
                    <a:pt x="589" y="467"/>
                    <a:pt x="589" y="467"/>
                  </a:cubicBezTo>
                  <a:lnTo>
                    <a:pt x="589" y="859"/>
                  </a:lnTo>
                  <a:close/>
                </a:path>
              </a:pathLst>
            </a:custGeom>
            <a:solidFill>
              <a:schemeClr val="accent4"/>
            </a:solidFill>
            <a:ln>
              <a:noFill/>
            </a:ln>
            <a:effectLst/>
          </p:spPr>
          <p:txBody>
            <a:bodyPr vert="horz" wrap="square" lIns="192000" tIns="2544000" rIns="192000" bIns="81280" anchor="t" anchorCtr="1" compatLnSpc="1">
              <a:prstTxWarp prst="textNoShape">
                <a:avLst/>
              </a:prstTxWarp>
              <a:normAutofit/>
            </a:bodyPr>
            <a:lstStyle/>
            <a:p>
              <a:pPr lvl="0" algn="ctr">
                <a:lnSpc>
                  <a:spcPct val="120000"/>
                </a:lnSpc>
                <a:defRPr/>
              </a:pPr>
              <a:r>
                <a:rPr lang="zh-CN" altLang="zh-CN" dirty="0"/>
                <a:t>指定各种通信接口，如局域网</a:t>
              </a:r>
              <a:r>
                <a:rPr lang="en-US" altLang="zh-CN" dirty="0"/>
                <a:t>……</a:t>
              </a:r>
              <a:endParaRPr kumimoji="0" lang="zh-CN" altLang="en-US" sz="14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20" name="Rectangle 60"/>
            <p:cNvSpPr/>
            <p:nvPr/>
          </p:nvSpPr>
          <p:spPr>
            <a:xfrm>
              <a:off x="6998576" y="2296344"/>
              <a:ext cx="1061829" cy="346249"/>
            </a:xfrm>
            <a:prstGeom prst="rect">
              <a:avLst/>
            </a:prstGeom>
          </p:spPr>
          <p:txBody>
            <a:bodyPr wrap="none">
              <a:norm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133" b="1" i="0" u="none" strike="noStrike" kern="1200" cap="none" spc="0" normalizeH="0" baseline="0" noProof="0" dirty="0">
                  <a:ln>
                    <a:noFill/>
                  </a:ln>
                  <a:solidFill>
                    <a:prstClr val="white"/>
                  </a:solidFill>
                  <a:effectLst/>
                  <a:uLnTx/>
                  <a:uFillTx/>
                  <a:cs typeface="+mn-ea"/>
                  <a:sym typeface="+mn-lt"/>
                </a:rPr>
                <a:t>通信接口</a:t>
              </a:r>
            </a:p>
          </p:txBody>
        </p:sp>
      </p:grpSp>
      <p:sp>
        <p:nvSpPr>
          <p:cNvPr id="44" name="文本框 43">
            <a:extLst>
              <a:ext uri="{FF2B5EF4-FFF2-40B4-BE49-F238E27FC236}">
                <a16:creationId xmlns:a16="http://schemas.microsoft.com/office/drawing/2014/main" id="{D1EEBAEE-7ACF-40A4-9EFA-C9D0C75E14CE}"/>
              </a:ext>
            </a:extLst>
          </p:cNvPr>
          <p:cNvSpPr txBox="1"/>
          <p:nvPr/>
        </p:nvSpPr>
        <p:spPr>
          <a:xfrm>
            <a:off x="4772562" y="568211"/>
            <a:ext cx="2646878" cy="584775"/>
          </a:xfrm>
          <a:prstGeom prst="rect">
            <a:avLst/>
          </a:prstGeom>
          <a:noFill/>
        </p:spPr>
        <p:txBody>
          <a:bodyPr wrap="none" rtlCol="0">
            <a:spAutoFit/>
          </a:bodyPr>
          <a:lstStyle/>
          <a:p>
            <a:pPr algn="ctr"/>
            <a:r>
              <a:rPr lang="zh-CN" altLang="en-US" sz="3200" b="1" dirty="0">
                <a:cs typeface="+mn-ea"/>
                <a:sym typeface="+mn-lt"/>
              </a:rPr>
              <a:t>外部接口需求</a:t>
            </a:r>
          </a:p>
        </p:txBody>
      </p:sp>
      <p:sp>
        <p:nvSpPr>
          <p:cNvPr id="45" name="矩形 44">
            <a:extLst>
              <a:ext uri="{FF2B5EF4-FFF2-40B4-BE49-F238E27FC236}">
                <a16:creationId xmlns:a16="http://schemas.microsoft.com/office/drawing/2014/main" id="{F233D1C7-DCC1-4471-8F20-D8ACEEEBD5F1}"/>
              </a:ext>
            </a:extLst>
          </p:cNvPr>
          <p:cNvSpPr/>
          <p:nvPr/>
        </p:nvSpPr>
        <p:spPr>
          <a:xfrm>
            <a:off x="2288853" y="1173386"/>
            <a:ext cx="7614294" cy="600164"/>
          </a:xfrm>
          <a:prstGeom prst="rect">
            <a:avLst/>
          </a:prstGeom>
        </p:spPr>
        <p:txBody>
          <a:bodyPr wrap="square">
            <a:spAutoFit/>
          </a:bodyPr>
          <a:lstStyle/>
          <a:p>
            <a:pPr algn="ctr"/>
            <a:r>
              <a:rPr lang="zh-CN" altLang="en-US" sz="1100" dirty="0">
                <a:solidFill>
                  <a:schemeClr val="bg2">
                    <a:lumMod val="75000"/>
                  </a:schemeClr>
                </a:solidFill>
                <a:cs typeface="+mn-ea"/>
                <a:sym typeface="+mn-lt"/>
              </a:rPr>
              <a:t>Loem ipsum dolor sameman tanam casectetur adipiscing elit tamam dalam qoue sampe. dolor sameman tanam casectetur adipiscing elit tamam dalam qoue sampe. </a:t>
            </a:r>
          </a:p>
          <a:p>
            <a:pPr algn="ctr"/>
            <a:endParaRPr lang="zh-CN" altLang="en-US" sz="1100" dirty="0">
              <a:solidFill>
                <a:schemeClr val="bg2">
                  <a:lumMod val="75000"/>
                </a:schemeClr>
              </a:solidFill>
              <a:cs typeface="+mn-ea"/>
              <a:sym typeface="+mn-lt"/>
            </a:endParaRPr>
          </a:p>
        </p:txBody>
      </p:sp>
    </p:spTree>
    <p:extLst>
      <p:ext uri="{BB962C8B-B14F-4D97-AF65-F5344CB8AC3E}">
        <p14:creationId xmlns:p14="http://schemas.microsoft.com/office/powerpoint/2010/main" val="255623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1000"/>
                                        <p:tgtEl>
                                          <p:spTgt spid="39"/>
                                        </p:tgtEl>
                                      </p:cBhvr>
                                    </p:animEffect>
                                    <p:anim calcmode="lin" valueType="num">
                                      <p:cBhvr>
                                        <p:cTn id="12" dur="1000" fill="hold"/>
                                        <p:tgtEl>
                                          <p:spTgt spid="39"/>
                                        </p:tgtEl>
                                        <p:attrNameLst>
                                          <p:attrName>ppt_x</p:attrName>
                                        </p:attrNameLst>
                                      </p:cBhvr>
                                      <p:tavLst>
                                        <p:tav tm="0">
                                          <p:val>
                                            <p:strVal val="#ppt_x"/>
                                          </p:val>
                                        </p:tav>
                                        <p:tav tm="100000">
                                          <p:val>
                                            <p:strVal val="#ppt_x"/>
                                          </p:val>
                                        </p:tav>
                                      </p:tavLst>
                                    </p:anim>
                                    <p:anim calcmode="lin" valueType="num">
                                      <p:cBhvr>
                                        <p:cTn id="13" dur="1000" fill="hold"/>
                                        <p:tgtEl>
                                          <p:spTgt spid="39"/>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1000"/>
                                        <p:tgtEl>
                                          <p:spTgt spid="41"/>
                                        </p:tgtEl>
                                      </p:cBhvr>
                                    </p:animEffect>
                                    <p:anim calcmode="lin" valueType="num">
                                      <p:cBhvr>
                                        <p:cTn id="24" dur="1000" fill="hold"/>
                                        <p:tgtEl>
                                          <p:spTgt spid="41"/>
                                        </p:tgtEl>
                                        <p:attrNameLst>
                                          <p:attrName>ppt_x</p:attrName>
                                        </p:attrNameLst>
                                      </p:cBhvr>
                                      <p:tavLst>
                                        <p:tav tm="0">
                                          <p:val>
                                            <p:strVal val="#ppt_x"/>
                                          </p:val>
                                        </p:tav>
                                        <p:tav tm="100000">
                                          <p:val>
                                            <p:strVal val="#ppt_x"/>
                                          </p:val>
                                        </p:tav>
                                      </p:tavLst>
                                    </p:anim>
                                    <p:anim calcmode="lin" valueType="num">
                                      <p:cBhvr>
                                        <p:cTn id="25" dur="1000" fill="hold"/>
                                        <p:tgtEl>
                                          <p:spTgt spid="41"/>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1000"/>
                                        <p:tgtEl>
                                          <p:spTgt spid="42"/>
                                        </p:tgtEl>
                                      </p:cBhvr>
                                    </p:animEffect>
                                    <p:anim calcmode="lin" valueType="num">
                                      <p:cBhvr>
                                        <p:cTn id="30" dur="1000" fill="hold"/>
                                        <p:tgtEl>
                                          <p:spTgt spid="42"/>
                                        </p:tgtEl>
                                        <p:attrNameLst>
                                          <p:attrName>ppt_x</p:attrName>
                                        </p:attrNameLst>
                                      </p:cBhvr>
                                      <p:tavLst>
                                        <p:tav tm="0">
                                          <p:val>
                                            <p:strVal val="#ppt_x"/>
                                          </p:val>
                                        </p:tav>
                                        <p:tav tm="100000">
                                          <p:val>
                                            <p:strVal val="#ppt_x"/>
                                          </p:val>
                                        </p:tav>
                                      </p:tavLst>
                                    </p:anim>
                                    <p:anim calcmode="lin" valueType="num">
                                      <p:cBhvr>
                                        <p:cTn id="3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AA83DF1-6277-4B5C-8A08-F179637D493C}"/>
              </a:ext>
            </a:extLst>
          </p:cNvPr>
          <p:cNvSpPr txBox="1"/>
          <p:nvPr/>
        </p:nvSpPr>
        <p:spPr>
          <a:xfrm>
            <a:off x="3302003" y="4205239"/>
            <a:ext cx="5587994" cy="51334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37C185"/>
                </a:solidFill>
                <a:effectLst/>
                <a:uLnTx/>
                <a:uFillTx/>
                <a:cs typeface="+mn-ea"/>
                <a:sym typeface="+mn-lt"/>
              </a:rPr>
              <a:t>The user can demonstrate on a projector or computer, or print the presentation and make it into a film to be used in a wider field</a:t>
            </a:r>
          </a:p>
        </p:txBody>
      </p:sp>
      <p:sp>
        <p:nvSpPr>
          <p:cNvPr id="2" name="矩形 1">
            <a:extLst>
              <a:ext uri="{FF2B5EF4-FFF2-40B4-BE49-F238E27FC236}">
                <a16:creationId xmlns:a16="http://schemas.microsoft.com/office/drawing/2014/main" id="{1944C739-9BA6-4DE5-B3BC-A429DE7DC5EC}"/>
              </a:ext>
            </a:extLst>
          </p:cNvPr>
          <p:cNvSpPr/>
          <p:nvPr/>
        </p:nvSpPr>
        <p:spPr>
          <a:xfrm>
            <a:off x="1951703" y="1364226"/>
            <a:ext cx="8288594" cy="3974690"/>
          </a:xfrm>
          <a:prstGeom prst="rect">
            <a:avLst/>
          </a:prstGeom>
          <a:noFill/>
          <a:ln w="228600" cap="rnd" cmpd="tri">
            <a:gradFill>
              <a:gsLst>
                <a:gs pos="0">
                  <a:srgbClr val="37C185"/>
                </a:gs>
                <a:gs pos="100000">
                  <a:srgbClr val="48A1C7"/>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矩形 2">
            <a:extLst>
              <a:ext uri="{FF2B5EF4-FFF2-40B4-BE49-F238E27FC236}">
                <a16:creationId xmlns:a16="http://schemas.microsoft.com/office/drawing/2014/main" id="{BAF7358A-3231-4F4D-B822-A7DFAAA42DC1}"/>
              </a:ext>
            </a:extLst>
          </p:cNvPr>
          <p:cNvSpPr/>
          <p:nvPr/>
        </p:nvSpPr>
        <p:spPr>
          <a:xfrm>
            <a:off x="3686239" y="1769772"/>
            <a:ext cx="4819524" cy="1569660"/>
          </a:xfrm>
          <a:prstGeom prst="rect">
            <a:avLst/>
          </a:prstGeom>
          <a:noFill/>
          <a:ln>
            <a:noFill/>
          </a:ln>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50" normalizeH="0" baseline="0" noProof="0" dirty="0">
                <a:ln w="9525" cmpd="sng">
                  <a:noFill/>
                  <a:prstDash val="solid"/>
                </a:ln>
                <a:solidFill>
                  <a:srgbClr val="38C188"/>
                </a:solidFill>
                <a:effectLst/>
                <a:uLnTx/>
                <a:uFillTx/>
                <a:cs typeface="+mn-ea"/>
                <a:sym typeface="+mn-lt"/>
              </a:rPr>
              <a:t>THANKS!</a:t>
            </a:r>
            <a:endParaRPr kumimoji="0" lang="zh-CN" altLang="en-US" sz="9600" b="1" i="0" u="none" strike="noStrike" kern="1200" cap="none" spc="50" normalizeH="0" baseline="0" noProof="0" dirty="0">
              <a:ln w="9525" cmpd="sng">
                <a:noFill/>
                <a:prstDash val="solid"/>
              </a:ln>
              <a:solidFill>
                <a:srgbClr val="38C188"/>
              </a:solidFill>
              <a:effectLst/>
              <a:uLnTx/>
              <a:uFillTx/>
              <a:cs typeface="+mn-ea"/>
              <a:sym typeface="+mn-lt"/>
            </a:endParaRPr>
          </a:p>
        </p:txBody>
      </p:sp>
    </p:spTree>
    <p:extLst>
      <p:ext uri="{BB962C8B-B14F-4D97-AF65-F5344CB8AC3E}">
        <p14:creationId xmlns:p14="http://schemas.microsoft.com/office/powerpoint/2010/main" val="1522934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944C739-9BA6-4DE5-B3BC-A429DE7DC5EC}"/>
              </a:ext>
            </a:extLst>
          </p:cNvPr>
          <p:cNvSpPr/>
          <p:nvPr/>
        </p:nvSpPr>
        <p:spPr>
          <a:xfrm>
            <a:off x="1951703" y="1364226"/>
            <a:ext cx="8288594" cy="3974690"/>
          </a:xfrm>
          <a:prstGeom prst="rect">
            <a:avLst/>
          </a:prstGeom>
          <a:noFill/>
          <a:ln w="228600" cap="rnd" cmpd="tri">
            <a:gradFill>
              <a:gsLst>
                <a:gs pos="0">
                  <a:srgbClr val="37C185"/>
                </a:gs>
                <a:gs pos="100000">
                  <a:srgbClr val="48A1C7"/>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矩形 2">
            <a:extLst>
              <a:ext uri="{FF2B5EF4-FFF2-40B4-BE49-F238E27FC236}">
                <a16:creationId xmlns:a16="http://schemas.microsoft.com/office/drawing/2014/main" id="{BAF7358A-3231-4F4D-B822-A7DFAAA42DC1}"/>
              </a:ext>
            </a:extLst>
          </p:cNvPr>
          <p:cNvSpPr/>
          <p:nvPr/>
        </p:nvSpPr>
        <p:spPr>
          <a:xfrm>
            <a:off x="2754196" y="2959156"/>
            <a:ext cx="2021003" cy="784830"/>
          </a:xfrm>
          <a:prstGeom prst="rect">
            <a:avLst/>
          </a:prstGeom>
          <a:noFill/>
          <a:ln>
            <a:noFill/>
          </a:ln>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500" b="1" i="0" u="none" strike="noStrike" kern="1200" cap="none" spc="50" normalizeH="0" baseline="0" noProof="0">
                <a:ln w="9525" cmpd="sng">
                  <a:noFill/>
                  <a:prstDash val="solid"/>
                </a:ln>
                <a:solidFill>
                  <a:srgbClr val="38C188"/>
                </a:solidFill>
                <a:effectLst/>
                <a:uLnTx/>
                <a:uFillTx/>
                <a:cs typeface="+mn-ea"/>
                <a:sym typeface="+mn-lt"/>
              </a:rPr>
              <a:t>目录</a:t>
            </a:r>
            <a:endParaRPr kumimoji="0" lang="zh-CN" altLang="en-US" sz="4500" b="1" i="0" u="none" strike="noStrike" kern="1200" cap="none" spc="50" normalizeH="0" baseline="0" noProof="0" dirty="0">
              <a:ln w="9525" cmpd="sng">
                <a:noFill/>
                <a:prstDash val="solid"/>
              </a:ln>
              <a:solidFill>
                <a:srgbClr val="38C188"/>
              </a:solidFill>
              <a:effectLst/>
              <a:uLnTx/>
              <a:uFillTx/>
              <a:cs typeface="+mn-ea"/>
              <a:sym typeface="+mn-lt"/>
            </a:endParaRPr>
          </a:p>
        </p:txBody>
      </p:sp>
      <p:sp>
        <p:nvSpPr>
          <p:cNvPr id="4" name="矩形 3">
            <a:extLst>
              <a:ext uri="{FF2B5EF4-FFF2-40B4-BE49-F238E27FC236}">
                <a16:creationId xmlns:a16="http://schemas.microsoft.com/office/drawing/2014/main" id="{FB3CE90D-82D4-4E3F-9526-9E0E66031F39}"/>
              </a:ext>
            </a:extLst>
          </p:cNvPr>
          <p:cNvSpPr/>
          <p:nvPr/>
        </p:nvSpPr>
        <p:spPr>
          <a:xfrm>
            <a:off x="6240238" y="2018409"/>
            <a:ext cx="3005361" cy="489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a:t>项目完成情况</a:t>
            </a:r>
            <a:endParaRPr lang="zh-CN" altLang="en-US" sz="3000" dirty="0"/>
          </a:p>
        </p:txBody>
      </p:sp>
      <p:sp>
        <p:nvSpPr>
          <p:cNvPr id="5" name="矩形 4">
            <a:extLst>
              <a:ext uri="{FF2B5EF4-FFF2-40B4-BE49-F238E27FC236}">
                <a16:creationId xmlns:a16="http://schemas.microsoft.com/office/drawing/2014/main" id="{483F87F4-36A0-4AC1-A7BF-3DCC06D6E566}"/>
              </a:ext>
            </a:extLst>
          </p:cNvPr>
          <p:cNvSpPr/>
          <p:nvPr/>
        </p:nvSpPr>
        <p:spPr>
          <a:xfrm>
            <a:off x="6240239" y="3106807"/>
            <a:ext cx="3005360" cy="489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a:t>团队项目管理</a:t>
            </a:r>
            <a:endParaRPr lang="zh-CN" altLang="en-US" sz="3000" dirty="0"/>
          </a:p>
        </p:txBody>
      </p:sp>
      <p:sp>
        <p:nvSpPr>
          <p:cNvPr id="6" name="矩形 5">
            <a:extLst>
              <a:ext uri="{FF2B5EF4-FFF2-40B4-BE49-F238E27FC236}">
                <a16:creationId xmlns:a16="http://schemas.microsoft.com/office/drawing/2014/main" id="{A6EC1642-FDB4-4DEE-BA6E-F7F3E4C478A4}"/>
              </a:ext>
            </a:extLst>
          </p:cNvPr>
          <p:cNvSpPr/>
          <p:nvPr/>
        </p:nvSpPr>
        <p:spPr>
          <a:xfrm>
            <a:off x="6240238" y="4222861"/>
            <a:ext cx="3005359" cy="489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a:t>总结</a:t>
            </a:r>
            <a:endParaRPr lang="zh-CN" altLang="en-US" sz="3000" dirty="0"/>
          </a:p>
        </p:txBody>
      </p:sp>
    </p:spTree>
    <p:extLst>
      <p:ext uri="{BB962C8B-B14F-4D97-AF65-F5344CB8AC3E}">
        <p14:creationId xmlns:p14="http://schemas.microsoft.com/office/powerpoint/2010/main" val="35614937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944C739-9BA6-4DE5-B3BC-A429DE7DC5EC}"/>
              </a:ext>
            </a:extLst>
          </p:cNvPr>
          <p:cNvSpPr/>
          <p:nvPr/>
        </p:nvSpPr>
        <p:spPr>
          <a:xfrm>
            <a:off x="1760942" y="1187804"/>
            <a:ext cx="8365315" cy="4482392"/>
          </a:xfrm>
          <a:prstGeom prst="rect">
            <a:avLst/>
          </a:prstGeom>
          <a:noFill/>
          <a:ln w="228600" cap="rnd" cmpd="tri">
            <a:gradFill>
              <a:gsLst>
                <a:gs pos="0">
                  <a:srgbClr val="37C185"/>
                </a:gs>
                <a:gs pos="100000">
                  <a:srgbClr val="48A1C7"/>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矩形 2">
            <a:extLst>
              <a:ext uri="{FF2B5EF4-FFF2-40B4-BE49-F238E27FC236}">
                <a16:creationId xmlns:a16="http://schemas.microsoft.com/office/drawing/2014/main" id="{BAF7358A-3231-4F4D-B822-A7DFAAA42DC1}"/>
              </a:ext>
            </a:extLst>
          </p:cNvPr>
          <p:cNvSpPr/>
          <p:nvPr/>
        </p:nvSpPr>
        <p:spPr>
          <a:xfrm>
            <a:off x="2351095" y="1648202"/>
            <a:ext cx="477496" cy="3416320"/>
          </a:xfrm>
          <a:prstGeom prst="rect">
            <a:avLst/>
          </a:prstGeom>
          <a:noFill/>
          <a:ln>
            <a:noFill/>
          </a:ln>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50" normalizeH="0" baseline="0">
                <a:ln w="9525" cmpd="sng">
                  <a:noFill/>
                  <a:prstDash val="solid"/>
                </a:ln>
                <a:solidFill>
                  <a:srgbClr val="38C188"/>
                </a:solidFill>
                <a:effectLst/>
                <a:uLnTx/>
                <a:uFillTx/>
                <a:cs typeface="+mn-ea"/>
                <a:sym typeface="+mn-lt"/>
              </a:rPr>
              <a:t>项目完成情况</a:t>
            </a:r>
            <a:endParaRPr kumimoji="0" lang="zh-CN" altLang="en-US" sz="3600" b="1" i="0" u="none" strike="noStrike" kern="1200" cap="none" spc="50" normalizeH="0" baseline="0" noProof="0" dirty="0">
              <a:ln w="9525" cmpd="sng">
                <a:noFill/>
                <a:prstDash val="solid"/>
              </a:ln>
              <a:solidFill>
                <a:srgbClr val="38C188"/>
              </a:solidFill>
              <a:effectLst/>
              <a:uLnTx/>
              <a:uFillTx/>
              <a:cs typeface="+mn-ea"/>
              <a:sym typeface="+mn-lt"/>
            </a:endParaRPr>
          </a:p>
        </p:txBody>
      </p:sp>
      <p:sp>
        <p:nvSpPr>
          <p:cNvPr id="4" name="文本框 3"/>
          <p:cNvSpPr txBox="1"/>
          <p:nvPr/>
        </p:nvSpPr>
        <p:spPr>
          <a:xfrm>
            <a:off x="3923948" y="2307684"/>
            <a:ext cx="5718816" cy="2400657"/>
          </a:xfrm>
          <a:prstGeom prst="rect">
            <a:avLst/>
          </a:prstGeom>
          <a:noFill/>
        </p:spPr>
        <p:txBody>
          <a:bodyPr wrap="square" rtlCol="0">
            <a:spAutoFit/>
          </a:bodyPr>
          <a:lstStyle/>
          <a:p>
            <a:r>
              <a:rPr lang="zh-CN" altLang="en-US" sz="3000">
                <a:solidFill>
                  <a:srgbClr val="38C188"/>
                </a:solidFill>
              </a:rPr>
              <a:t>用户需求：</a:t>
            </a:r>
            <a:endParaRPr lang="en-US" altLang="zh-CN" sz="3000">
              <a:solidFill>
                <a:srgbClr val="38C188"/>
              </a:solidFill>
            </a:endParaRPr>
          </a:p>
          <a:p>
            <a:r>
              <a:rPr lang="en-US" altLang="zh-CN" sz="3000">
                <a:solidFill>
                  <a:srgbClr val="38C188"/>
                </a:solidFill>
              </a:rPr>
              <a:t>         </a:t>
            </a:r>
            <a:r>
              <a:rPr lang="zh-CN" altLang="en-US" sz="3000">
                <a:solidFill>
                  <a:srgbClr val="38C188"/>
                </a:solidFill>
              </a:rPr>
              <a:t>从需求分析阶段开始的用户需求分析，就将本软件定位为通过播放音乐来使用户放松的小型</a:t>
            </a:r>
            <a:r>
              <a:rPr lang="en-US" altLang="zh-CN" sz="3000">
                <a:solidFill>
                  <a:srgbClr val="38C188"/>
                </a:solidFill>
              </a:rPr>
              <a:t>app</a:t>
            </a:r>
            <a:r>
              <a:rPr lang="zh-CN" altLang="en-US" sz="3000">
                <a:solidFill>
                  <a:srgbClr val="38C188"/>
                </a:solidFill>
              </a:rPr>
              <a:t>。</a:t>
            </a:r>
          </a:p>
        </p:txBody>
      </p:sp>
    </p:spTree>
    <p:extLst>
      <p:ext uri="{BB962C8B-B14F-4D97-AF65-F5344CB8AC3E}">
        <p14:creationId xmlns:p14="http://schemas.microsoft.com/office/powerpoint/2010/main" val="3533454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8032337C-01E7-4468-9D23-A6A07C2B1EC5}"/>
              </a:ext>
            </a:extLst>
          </p:cNvPr>
          <p:cNvSpPr/>
          <p:nvPr/>
        </p:nvSpPr>
        <p:spPr>
          <a:xfrm>
            <a:off x="1760942" y="1187804"/>
            <a:ext cx="8365315" cy="4482392"/>
          </a:xfrm>
          <a:prstGeom prst="rect">
            <a:avLst/>
          </a:prstGeom>
          <a:noFill/>
          <a:ln w="228600" cap="rnd" cmpd="tri">
            <a:gradFill>
              <a:gsLst>
                <a:gs pos="0">
                  <a:srgbClr val="37C185"/>
                </a:gs>
                <a:gs pos="100000">
                  <a:srgbClr val="48A1C7"/>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D6FBDE8D-CBB2-4756-B1F8-802EE474C812}"/>
              </a:ext>
            </a:extLst>
          </p:cNvPr>
          <p:cNvSpPr/>
          <p:nvPr/>
        </p:nvSpPr>
        <p:spPr>
          <a:xfrm>
            <a:off x="2351095" y="1648202"/>
            <a:ext cx="477496" cy="3416320"/>
          </a:xfrm>
          <a:prstGeom prst="rect">
            <a:avLst/>
          </a:prstGeom>
          <a:noFill/>
          <a:ln>
            <a:noFill/>
          </a:ln>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50" normalizeH="0" baseline="0">
                <a:ln w="9525" cmpd="sng">
                  <a:noFill/>
                  <a:prstDash val="solid"/>
                </a:ln>
                <a:solidFill>
                  <a:srgbClr val="38C188"/>
                </a:solidFill>
                <a:effectLst/>
                <a:uLnTx/>
                <a:uFillTx/>
                <a:cs typeface="+mn-ea"/>
                <a:sym typeface="+mn-lt"/>
              </a:rPr>
              <a:t>项目完成情况</a:t>
            </a:r>
            <a:endParaRPr kumimoji="0" lang="zh-CN" altLang="en-US" sz="3600" b="1" i="0" u="none" strike="noStrike" kern="1200" cap="none" spc="50" normalizeH="0" baseline="0" noProof="0" dirty="0">
              <a:ln w="9525" cmpd="sng">
                <a:noFill/>
                <a:prstDash val="solid"/>
              </a:ln>
              <a:solidFill>
                <a:srgbClr val="38C188"/>
              </a:solidFill>
              <a:effectLst/>
              <a:uLnTx/>
              <a:uFillTx/>
              <a:cs typeface="+mn-ea"/>
              <a:sym typeface="+mn-lt"/>
            </a:endParaRPr>
          </a:p>
        </p:txBody>
      </p:sp>
      <p:sp>
        <p:nvSpPr>
          <p:cNvPr id="8" name="文本框 7">
            <a:extLst>
              <a:ext uri="{FF2B5EF4-FFF2-40B4-BE49-F238E27FC236}">
                <a16:creationId xmlns:a16="http://schemas.microsoft.com/office/drawing/2014/main" id="{EE91E7BF-D26D-4FE1-874F-A056758C2E83}"/>
              </a:ext>
            </a:extLst>
          </p:cNvPr>
          <p:cNvSpPr txBox="1"/>
          <p:nvPr/>
        </p:nvSpPr>
        <p:spPr>
          <a:xfrm>
            <a:off x="3923948" y="2307684"/>
            <a:ext cx="5718816" cy="2400657"/>
          </a:xfrm>
          <a:prstGeom prst="rect">
            <a:avLst/>
          </a:prstGeom>
          <a:noFill/>
        </p:spPr>
        <p:txBody>
          <a:bodyPr wrap="square" rtlCol="0">
            <a:spAutoFit/>
          </a:bodyPr>
          <a:lstStyle/>
          <a:p>
            <a:r>
              <a:rPr lang="zh-CN" altLang="en-US" sz="3000">
                <a:solidFill>
                  <a:srgbClr val="38C188"/>
                </a:solidFill>
              </a:rPr>
              <a:t>用户需求：</a:t>
            </a:r>
            <a:endParaRPr lang="en-US" altLang="zh-CN" sz="3000">
              <a:solidFill>
                <a:srgbClr val="38C188"/>
              </a:solidFill>
            </a:endParaRPr>
          </a:p>
          <a:p>
            <a:r>
              <a:rPr lang="en-US" altLang="zh-CN" sz="3000">
                <a:solidFill>
                  <a:srgbClr val="38C188"/>
                </a:solidFill>
              </a:rPr>
              <a:t>         </a:t>
            </a:r>
            <a:r>
              <a:rPr lang="zh-CN" altLang="en-US" sz="3000">
                <a:solidFill>
                  <a:srgbClr val="38C188"/>
                </a:solidFill>
              </a:rPr>
              <a:t>从需求分析阶段开始的用户需求分析，就将本软件定位为通过播放音乐来使用户放松的小型</a:t>
            </a:r>
            <a:r>
              <a:rPr lang="en-US" altLang="zh-CN" sz="3000">
                <a:solidFill>
                  <a:srgbClr val="38C188"/>
                </a:solidFill>
              </a:rPr>
              <a:t>app</a:t>
            </a:r>
            <a:r>
              <a:rPr lang="zh-CN" altLang="en-US" sz="3000">
                <a:solidFill>
                  <a:srgbClr val="38C188"/>
                </a:solidFill>
              </a:rPr>
              <a:t>。</a:t>
            </a:r>
          </a:p>
        </p:txBody>
      </p:sp>
    </p:spTree>
    <p:extLst>
      <p:ext uri="{BB962C8B-B14F-4D97-AF65-F5344CB8AC3E}">
        <p14:creationId xmlns:p14="http://schemas.microsoft.com/office/powerpoint/2010/main" val="672421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944C739-9BA6-4DE5-B3BC-A429DE7DC5EC}"/>
              </a:ext>
            </a:extLst>
          </p:cNvPr>
          <p:cNvSpPr/>
          <p:nvPr/>
        </p:nvSpPr>
        <p:spPr>
          <a:xfrm>
            <a:off x="1951703" y="1364226"/>
            <a:ext cx="8288594" cy="3974690"/>
          </a:xfrm>
          <a:prstGeom prst="rect">
            <a:avLst/>
          </a:prstGeom>
          <a:noFill/>
          <a:ln w="228600" cap="rnd" cmpd="tri">
            <a:gradFill>
              <a:gsLst>
                <a:gs pos="0">
                  <a:srgbClr val="37C185"/>
                </a:gs>
                <a:gs pos="100000">
                  <a:srgbClr val="48A1C7"/>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矩形 2">
            <a:extLst>
              <a:ext uri="{FF2B5EF4-FFF2-40B4-BE49-F238E27FC236}">
                <a16:creationId xmlns:a16="http://schemas.microsoft.com/office/drawing/2014/main" id="{BAF7358A-3231-4F4D-B822-A7DFAAA42DC1}"/>
              </a:ext>
            </a:extLst>
          </p:cNvPr>
          <p:cNvSpPr/>
          <p:nvPr/>
        </p:nvSpPr>
        <p:spPr>
          <a:xfrm>
            <a:off x="2389356" y="1704150"/>
            <a:ext cx="1120821" cy="646331"/>
          </a:xfrm>
          <a:prstGeom prst="rect">
            <a:avLst/>
          </a:prstGeom>
          <a:noFill/>
          <a:ln>
            <a:noFill/>
          </a:ln>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b="1" spc="50">
                <a:ln w="9525" cmpd="sng">
                  <a:noFill/>
                  <a:prstDash val="solid"/>
                </a:ln>
                <a:solidFill>
                  <a:srgbClr val="38C188"/>
                </a:solidFill>
                <a:cs typeface="+mn-ea"/>
                <a:sym typeface="+mn-lt"/>
              </a:rPr>
              <a:t>目的</a:t>
            </a:r>
            <a:endParaRPr kumimoji="0" lang="zh-CN" altLang="en-US" sz="3600" b="1" i="0" u="none" strike="noStrike" kern="1200" cap="none" spc="50" normalizeH="0" baseline="0" noProof="0" dirty="0">
              <a:ln w="9525" cmpd="sng">
                <a:noFill/>
                <a:prstDash val="solid"/>
              </a:ln>
              <a:solidFill>
                <a:srgbClr val="38C188"/>
              </a:solidFill>
              <a:effectLst/>
              <a:uLnTx/>
              <a:uFillTx/>
              <a:cs typeface="+mn-ea"/>
              <a:sym typeface="+mn-lt"/>
            </a:endParaRPr>
          </a:p>
        </p:txBody>
      </p:sp>
      <p:sp>
        <p:nvSpPr>
          <p:cNvPr id="11" name="文本框 10"/>
          <p:cNvSpPr txBox="1"/>
          <p:nvPr/>
        </p:nvSpPr>
        <p:spPr>
          <a:xfrm>
            <a:off x="2534478" y="2350481"/>
            <a:ext cx="7136296" cy="2862322"/>
          </a:xfrm>
          <a:prstGeom prst="rect">
            <a:avLst/>
          </a:prstGeom>
          <a:noFill/>
        </p:spPr>
        <p:txBody>
          <a:bodyPr wrap="square" rtlCol="0">
            <a:spAutoFit/>
          </a:bodyPr>
          <a:lstStyle/>
          <a:p>
            <a:r>
              <a:rPr lang="zh-CN" altLang="zh-CN"/>
              <a:t>“冥想类</a:t>
            </a:r>
            <a:r>
              <a:rPr lang="en-US" altLang="zh-CN"/>
              <a:t>APP</a:t>
            </a:r>
            <a:r>
              <a:rPr lang="zh-CN" altLang="zh-CN"/>
              <a:t>”，设计的要求在于，它结合了专注学习、休息放松、调整呼吸这几个方面。第一，在音乐的伴随下，你能够更加快速自然的进入学习状态；第二，在你想休息的时候，又怕自己不能控制好时间，闹钟又太麻烦，那就可以通过这款</a:t>
            </a:r>
            <a:r>
              <a:rPr lang="en-US" altLang="zh-CN"/>
              <a:t>APP</a:t>
            </a:r>
            <a:r>
              <a:rPr lang="zh-CN" altLang="zh-CN"/>
              <a:t>，一边听音乐，一边休息，到时间还会自动提醒；第三，当在工作过程中，感觉压力很大，但是又没有时间休息放松，可以在这款</a:t>
            </a:r>
            <a:r>
              <a:rPr lang="en-US" altLang="zh-CN"/>
              <a:t>APP</a:t>
            </a:r>
            <a:r>
              <a:rPr lang="zh-CN" altLang="zh-CN"/>
              <a:t>里面听听音乐，调整自己的状态。对于这款</a:t>
            </a:r>
            <a:r>
              <a:rPr lang="en-US" altLang="zh-CN"/>
              <a:t>APP</a:t>
            </a:r>
            <a:r>
              <a:rPr lang="zh-CN" altLang="zh-CN"/>
              <a:t>，初步设计中，应该具有的功能就是以上提到的三个板块，结和参考了听歌软件和闹钟的功能，适用于现在普遍的上班族和学生，可以充分的缓解压力，放松身心，调整状态。</a:t>
            </a:r>
            <a:endParaRPr lang="zh-CN" altLang="zh-CN" i="1"/>
          </a:p>
          <a:p>
            <a:endParaRPr lang="zh-CN" altLang="en-US"/>
          </a:p>
        </p:txBody>
      </p:sp>
    </p:spTree>
    <p:extLst>
      <p:ext uri="{BB962C8B-B14F-4D97-AF65-F5344CB8AC3E}">
        <p14:creationId xmlns:p14="http://schemas.microsoft.com/office/powerpoint/2010/main" val="818490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r="11767"/>
          <a:stretch/>
        </p:blipFill>
        <p:spPr>
          <a:xfrm>
            <a:off x="788543" y="2133786"/>
            <a:ext cx="5133340" cy="3877404"/>
          </a:xfrm>
          <a:prstGeom prst="rect">
            <a:avLst/>
          </a:prstGeom>
        </p:spPr>
      </p:pic>
      <p:sp>
        <p:nvSpPr>
          <p:cNvPr id="38" name="矩形 37"/>
          <p:cNvSpPr/>
          <p:nvPr/>
        </p:nvSpPr>
        <p:spPr>
          <a:xfrm>
            <a:off x="6433242" y="2716476"/>
            <a:ext cx="4862639" cy="2246737"/>
          </a:xfrm>
          <a:prstGeom prst="rect">
            <a:avLst/>
          </a:prstGeom>
        </p:spPr>
        <p:txBody>
          <a:bodyPr wrap="square" lIns="91408" tIns="45704" rIns="91408" bIns="45704">
            <a:spAutoFit/>
          </a:bodyPr>
          <a:lstStyle/>
          <a:p>
            <a:r>
              <a:rPr lang="zh-CN" altLang="zh-CN" sz="2800"/>
              <a:t>软件名称：想睡吗</a:t>
            </a:r>
            <a:endParaRPr lang="zh-CN" altLang="zh-CN" sz="2800" i="1"/>
          </a:p>
          <a:p>
            <a:r>
              <a:rPr lang="zh-CN" altLang="zh-CN" sz="2800"/>
              <a:t>软件缩称：</a:t>
            </a:r>
            <a:r>
              <a:rPr lang="en-US" altLang="zh-CN" sz="2800"/>
              <a:t>Tide</a:t>
            </a:r>
            <a:endParaRPr lang="zh-CN" altLang="zh-CN" sz="2800" i="1"/>
          </a:p>
          <a:p>
            <a:r>
              <a:rPr lang="zh-CN" altLang="zh-CN" sz="2800"/>
              <a:t>版本号：</a:t>
            </a:r>
            <a:r>
              <a:rPr lang="en-US" altLang="zh-CN" sz="2800"/>
              <a:t>1.0</a:t>
            </a:r>
            <a:r>
              <a:rPr lang="zh-CN" altLang="zh-CN" sz="2800"/>
              <a:t>版</a:t>
            </a:r>
            <a:endParaRPr lang="zh-CN" altLang="zh-CN" sz="2800" i="1"/>
          </a:p>
          <a:p>
            <a:r>
              <a:rPr lang="zh-CN" altLang="zh-CN" sz="2800" i="1"/>
              <a:t>本节列出软件名称、软件缩称、版本号等。</a:t>
            </a:r>
          </a:p>
        </p:txBody>
      </p:sp>
      <p:grpSp>
        <p:nvGrpSpPr>
          <p:cNvPr id="3" name="组合 3"/>
          <p:cNvGrpSpPr/>
          <p:nvPr/>
        </p:nvGrpSpPr>
        <p:grpSpPr>
          <a:xfrm>
            <a:off x="610819" y="3352612"/>
            <a:ext cx="5311067" cy="1439749"/>
            <a:chOff x="609124" y="3352597"/>
            <a:chExt cx="5312706" cy="1440000"/>
          </a:xfrm>
        </p:grpSpPr>
        <p:sp>
          <p:nvSpPr>
            <p:cNvPr id="43" name="矩形 42"/>
            <p:cNvSpPr/>
            <p:nvPr/>
          </p:nvSpPr>
          <p:spPr>
            <a:xfrm>
              <a:off x="609124" y="3352597"/>
              <a:ext cx="5312706" cy="144000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399" b="0" i="0" u="none" strike="noStrike" kern="1200" cap="none" spc="0" normalizeH="0" baseline="0" noProof="0">
                <a:ln>
                  <a:noFill/>
                </a:ln>
                <a:solidFill>
                  <a:prstClr val="white"/>
                </a:solidFill>
                <a:effectLst/>
                <a:uLnTx/>
                <a:uFillTx/>
                <a:cs typeface="+mn-ea"/>
                <a:sym typeface="+mn-lt"/>
              </a:endParaRPr>
            </a:p>
          </p:txBody>
        </p:sp>
        <p:sp>
          <p:nvSpPr>
            <p:cNvPr id="44" name="矩形 43"/>
            <p:cNvSpPr/>
            <p:nvPr/>
          </p:nvSpPr>
          <p:spPr>
            <a:xfrm>
              <a:off x="1056427" y="3738982"/>
              <a:ext cx="4595878" cy="715577"/>
            </a:xfrm>
            <a:prstGeom prst="rect">
              <a:avLst/>
            </a:prstGeom>
          </p:spPr>
          <p:txBody>
            <a:bodyPr wrap="square">
              <a:spAutoFit/>
            </a:bodyPr>
            <a:lstStyle/>
            <a:p>
              <a:pPr marL="0" marR="0" lvl="0" indent="0" algn="ctr" defTabSz="914400" rtl="0" eaLnBrk="1" fontAlgn="auto" latinLnBrk="0" hangingPunct="1">
                <a:lnSpc>
                  <a:spcPct val="140000"/>
                </a:lnSpc>
                <a:spcBef>
                  <a:spcPts val="0"/>
                </a:spcBef>
                <a:spcAft>
                  <a:spcPts val="0"/>
                </a:spcAft>
                <a:buClrTx/>
                <a:buSzTx/>
                <a:buFontTx/>
                <a:buNone/>
                <a:tabLst/>
                <a:defRPr/>
              </a:pPr>
              <a:r>
                <a:rPr lang="zh-CN" altLang="en-US" sz="3200" b="1">
                  <a:solidFill>
                    <a:prstClr val="white"/>
                  </a:solidFill>
                  <a:cs typeface="+mn-ea"/>
                  <a:sym typeface="+mn-lt"/>
                </a:rPr>
                <a:t>软件标识</a:t>
              </a:r>
              <a:endParaRPr kumimoji="0" lang="zh-CN" altLang="en-US" sz="3200" b="1" i="0" u="none" strike="noStrike" kern="1200" cap="none" spc="0" normalizeH="0" baseline="0" noProof="0" dirty="0">
                <a:ln>
                  <a:noFill/>
                </a:ln>
                <a:solidFill>
                  <a:prstClr val="white"/>
                </a:solidFill>
                <a:effectLst/>
                <a:uLnTx/>
                <a:uFillTx/>
                <a:cs typeface="+mn-ea"/>
                <a:sym typeface="+mn-lt"/>
              </a:endParaRPr>
            </a:p>
          </p:txBody>
        </p:sp>
      </p:grpSp>
      <p:sp>
        <p:nvSpPr>
          <p:cNvPr id="11" name="文本框 10">
            <a:extLst>
              <a:ext uri="{FF2B5EF4-FFF2-40B4-BE49-F238E27FC236}">
                <a16:creationId xmlns:a16="http://schemas.microsoft.com/office/drawing/2014/main" id="{0A1A9727-F9B3-49DE-8B7F-77D8CE78405B}"/>
              </a:ext>
            </a:extLst>
          </p:cNvPr>
          <p:cNvSpPr txBox="1"/>
          <p:nvPr/>
        </p:nvSpPr>
        <p:spPr>
          <a:xfrm>
            <a:off x="4822251" y="843298"/>
            <a:ext cx="2646878" cy="584775"/>
          </a:xfrm>
          <a:prstGeom prst="rect">
            <a:avLst/>
          </a:prstGeom>
          <a:noFill/>
        </p:spPr>
        <p:txBody>
          <a:bodyPr wrap="none" rtlCol="0">
            <a:spAutoFit/>
          </a:bodyPr>
          <a:lstStyle/>
          <a:p>
            <a:pPr algn="ctr"/>
            <a:r>
              <a:rPr lang="zh-CN" altLang="en-US" sz="3200" b="1">
                <a:cs typeface="+mn-ea"/>
                <a:sym typeface="+mn-lt"/>
              </a:rPr>
              <a:t>软件总体概述</a:t>
            </a:r>
            <a:endParaRPr lang="zh-CN" altLang="en-US" sz="3200" b="1" dirty="0">
              <a:cs typeface="+mn-ea"/>
              <a:sym typeface="+mn-lt"/>
            </a:endParaRPr>
          </a:p>
        </p:txBody>
      </p:sp>
    </p:spTree>
    <p:extLst>
      <p:ext uri="{BB962C8B-B14F-4D97-AF65-F5344CB8AC3E}">
        <p14:creationId xmlns:p14="http://schemas.microsoft.com/office/powerpoint/2010/main" val="2378567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1000"/>
                                        <p:tgtEl>
                                          <p:spTgt spid="38"/>
                                        </p:tgtEl>
                                      </p:cBhvr>
                                    </p:animEffect>
                                    <p:anim calcmode="lin" valueType="num">
                                      <p:cBhvr>
                                        <p:cTn id="19" dur="1000" fill="hold"/>
                                        <p:tgtEl>
                                          <p:spTgt spid="38"/>
                                        </p:tgtEl>
                                        <p:attrNameLst>
                                          <p:attrName>ppt_x</p:attrName>
                                        </p:attrNameLst>
                                      </p:cBhvr>
                                      <p:tavLst>
                                        <p:tav tm="0">
                                          <p:val>
                                            <p:strVal val="#ppt_x"/>
                                          </p:val>
                                        </p:tav>
                                        <p:tav tm="100000">
                                          <p:val>
                                            <p:strVal val="#ppt_x"/>
                                          </p:val>
                                        </p:tav>
                                      </p:tavLst>
                                    </p:anim>
                                    <p:anim calcmode="lin" valueType="num">
                                      <p:cBhvr>
                                        <p:cTn id="2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r="11767"/>
          <a:stretch/>
        </p:blipFill>
        <p:spPr>
          <a:xfrm>
            <a:off x="788543" y="2133786"/>
            <a:ext cx="5133340" cy="3877404"/>
          </a:xfrm>
          <a:prstGeom prst="rect">
            <a:avLst/>
          </a:prstGeom>
        </p:spPr>
      </p:pic>
      <p:sp>
        <p:nvSpPr>
          <p:cNvPr id="38" name="矩形 37"/>
          <p:cNvSpPr/>
          <p:nvPr/>
        </p:nvSpPr>
        <p:spPr>
          <a:xfrm>
            <a:off x="6403425" y="2549008"/>
            <a:ext cx="4862639" cy="3046956"/>
          </a:xfrm>
          <a:prstGeom prst="rect">
            <a:avLst/>
          </a:prstGeom>
        </p:spPr>
        <p:txBody>
          <a:bodyPr wrap="square" lIns="91408" tIns="45704" rIns="91408" bIns="45704">
            <a:spAutoFit/>
          </a:bodyPr>
          <a:lstStyle/>
          <a:p>
            <a:r>
              <a:rPr lang="zh-CN" altLang="zh-CN" sz="2400">
                <a:latin typeface="Adobe 仿宋 Std R" panose="02020400000000000000" pitchFamily="18" charset="-122"/>
                <a:ea typeface="Adobe 仿宋 Std R" panose="02020400000000000000" pitchFamily="18" charset="-122"/>
              </a:rPr>
              <a:t>该</a:t>
            </a:r>
            <a:r>
              <a:rPr lang="en-US" altLang="zh-CN" sz="2400">
                <a:latin typeface="Adobe 仿宋 Std R" panose="02020400000000000000" pitchFamily="18" charset="-122"/>
                <a:ea typeface="Adobe 仿宋 Std R" panose="02020400000000000000" pitchFamily="18" charset="-122"/>
              </a:rPr>
              <a:t>APP</a:t>
            </a:r>
            <a:r>
              <a:rPr lang="zh-CN" altLang="zh-CN" sz="2400">
                <a:latin typeface="Adobe 仿宋 Std R" panose="02020400000000000000" pitchFamily="18" charset="-122"/>
                <a:ea typeface="Adobe 仿宋 Std R" panose="02020400000000000000" pitchFamily="18" charset="-122"/>
              </a:rPr>
              <a:t>参照了之前在手机上面使用过得一个类似的软件（潮汐），这个</a:t>
            </a:r>
            <a:r>
              <a:rPr lang="en-US" altLang="zh-CN" sz="2400">
                <a:latin typeface="Adobe 仿宋 Std R" panose="02020400000000000000" pitchFamily="18" charset="-122"/>
                <a:ea typeface="Adobe 仿宋 Std R" panose="02020400000000000000" pitchFamily="18" charset="-122"/>
              </a:rPr>
              <a:t>APP</a:t>
            </a:r>
            <a:r>
              <a:rPr lang="zh-CN" altLang="zh-CN" sz="2400">
                <a:latin typeface="Adobe 仿宋 Std R" panose="02020400000000000000" pitchFamily="18" charset="-122"/>
                <a:ea typeface="Adobe 仿宋 Std R" panose="02020400000000000000" pitchFamily="18" charset="-122"/>
              </a:rPr>
              <a:t>和潮汐有相似的地方，都是一款适合放松的软件，只是我们设计的这款软件，它在音乐选择方面有 不一样的地方，用更加贴近自然的声音以便使用者能在这个过程中更好的放松自己。</a:t>
            </a:r>
            <a:endParaRPr lang="zh-CN" altLang="zh-CN" sz="3600" i="1">
              <a:latin typeface="Adobe 仿宋 Std R" panose="02020400000000000000" pitchFamily="18" charset="-122"/>
              <a:ea typeface="Adobe 仿宋 Std R" panose="02020400000000000000" pitchFamily="18" charset="-122"/>
            </a:endParaRPr>
          </a:p>
        </p:txBody>
      </p:sp>
      <p:grpSp>
        <p:nvGrpSpPr>
          <p:cNvPr id="3" name="组合 3"/>
          <p:cNvGrpSpPr/>
          <p:nvPr/>
        </p:nvGrpSpPr>
        <p:grpSpPr>
          <a:xfrm>
            <a:off x="610819" y="3352612"/>
            <a:ext cx="5311067" cy="1439749"/>
            <a:chOff x="609124" y="3352597"/>
            <a:chExt cx="5312706" cy="1440000"/>
          </a:xfrm>
        </p:grpSpPr>
        <p:sp>
          <p:nvSpPr>
            <p:cNvPr id="43" name="矩形 42"/>
            <p:cNvSpPr/>
            <p:nvPr/>
          </p:nvSpPr>
          <p:spPr>
            <a:xfrm>
              <a:off x="609124" y="3352597"/>
              <a:ext cx="5312706" cy="144000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399" b="0" i="0" u="none" strike="noStrike" kern="1200" cap="none" spc="0" normalizeH="0" baseline="0" noProof="0">
                <a:ln>
                  <a:noFill/>
                </a:ln>
                <a:solidFill>
                  <a:prstClr val="white"/>
                </a:solidFill>
                <a:effectLst/>
                <a:uLnTx/>
                <a:uFillTx/>
                <a:cs typeface="+mn-ea"/>
                <a:sym typeface="+mn-lt"/>
              </a:endParaRPr>
            </a:p>
          </p:txBody>
        </p:sp>
        <p:sp>
          <p:nvSpPr>
            <p:cNvPr id="44" name="矩形 43"/>
            <p:cNvSpPr/>
            <p:nvPr/>
          </p:nvSpPr>
          <p:spPr>
            <a:xfrm>
              <a:off x="1056427" y="3738982"/>
              <a:ext cx="4595878" cy="715577"/>
            </a:xfrm>
            <a:prstGeom prst="rect">
              <a:avLst/>
            </a:prstGeom>
          </p:spPr>
          <p:txBody>
            <a:bodyPr wrap="square">
              <a:spAutoFit/>
            </a:bodyPr>
            <a:lstStyle/>
            <a:p>
              <a:pPr marL="0" marR="0" lvl="0" indent="0" algn="ctr" defTabSz="914400" rtl="0" eaLnBrk="1" fontAlgn="auto" latinLnBrk="0" hangingPunct="1">
                <a:lnSpc>
                  <a:spcPct val="140000"/>
                </a:lnSpc>
                <a:spcBef>
                  <a:spcPts val="0"/>
                </a:spcBef>
                <a:spcAft>
                  <a:spcPts val="0"/>
                </a:spcAft>
                <a:buClrTx/>
                <a:buSzTx/>
                <a:buFontTx/>
                <a:buNone/>
                <a:tabLst/>
                <a:defRPr/>
              </a:pPr>
              <a:r>
                <a:rPr lang="zh-CN" altLang="en-US" sz="3200" b="1" noProof="0">
                  <a:solidFill>
                    <a:prstClr val="white"/>
                  </a:solidFill>
                  <a:cs typeface="+mn-ea"/>
                  <a:sym typeface="+mn-lt"/>
                </a:rPr>
                <a:t>系统属性</a:t>
              </a:r>
              <a:endParaRPr kumimoji="0" lang="zh-CN" altLang="en-US" sz="3200" b="1" i="0" u="none" strike="noStrike" kern="1200" cap="none" spc="0" normalizeH="0" baseline="0" noProof="0" dirty="0">
                <a:ln>
                  <a:noFill/>
                </a:ln>
                <a:solidFill>
                  <a:prstClr val="white"/>
                </a:solidFill>
                <a:effectLst/>
                <a:uLnTx/>
                <a:uFillTx/>
                <a:cs typeface="+mn-ea"/>
                <a:sym typeface="+mn-lt"/>
              </a:endParaRPr>
            </a:p>
          </p:txBody>
        </p:sp>
      </p:grpSp>
      <p:sp>
        <p:nvSpPr>
          <p:cNvPr id="11" name="文本框 10">
            <a:extLst>
              <a:ext uri="{FF2B5EF4-FFF2-40B4-BE49-F238E27FC236}">
                <a16:creationId xmlns:a16="http://schemas.microsoft.com/office/drawing/2014/main" id="{0A1A9727-F9B3-49DE-8B7F-77D8CE78405B}"/>
              </a:ext>
            </a:extLst>
          </p:cNvPr>
          <p:cNvSpPr txBox="1"/>
          <p:nvPr/>
        </p:nvSpPr>
        <p:spPr>
          <a:xfrm>
            <a:off x="5232618" y="843298"/>
            <a:ext cx="1826142" cy="584775"/>
          </a:xfrm>
          <a:prstGeom prst="rect">
            <a:avLst/>
          </a:prstGeom>
          <a:noFill/>
        </p:spPr>
        <p:txBody>
          <a:bodyPr wrap="none" rtlCol="0">
            <a:spAutoFit/>
          </a:bodyPr>
          <a:lstStyle/>
          <a:p>
            <a:pPr algn="ctr"/>
            <a:r>
              <a:rPr lang="zh-CN" altLang="en-US" sz="3200" b="1">
                <a:cs typeface="+mn-ea"/>
                <a:sym typeface="+mn-lt"/>
              </a:rPr>
              <a:t>软件描述</a:t>
            </a:r>
            <a:endParaRPr lang="zh-CN" altLang="en-US" sz="3200" b="1" dirty="0">
              <a:cs typeface="+mn-ea"/>
              <a:sym typeface="+mn-lt"/>
            </a:endParaRPr>
          </a:p>
        </p:txBody>
      </p:sp>
    </p:spTree>
    <p:extLst>
      <p:ext uri="{BB962C8B-B14F-4D97-AF65-F5344CB8AC3E}">
        <p14:creationId xmlns:p14="http://schemas.microsoft.com/office/powerpoint/2010/main" val="2635571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1000"/>
                                        <p:tgtEl>
                                          <p:spTgt spid="38"/>
                                        </p:tgtEl>
                                      </p:cBhvr>
                                    </p:animEffect>
                                    <p:anim calcmode="lin" valueType="num">
                                      <p:cBhvr>
                                        <p:cTn id="19" dur="1000" fill="hold"/>
                                        <p:tgtEl>
                                          <p:spTgt spid="38"/>
                                        </p:tgtEl>
                                        <p:attrNameLst>
                                          <p:attrName>ppt_x</p:attrName>
                                        </p:attrNameLst>
                                      </p:cBhvr>
                                      <p:tavLst>
                                        <p:tav tm="0">
                                          <p:val>
                                            <p:strVal val="#ppt_x"/>
                                          </p:val>
                                        </p:tav>
                                        <p:tav tm="100000">
                                          <p:val>
                                            <p:strVal val="#ppt_x"/>
                                          </p:val>
                                        </p:tav>
                                      </p:tavLst>
                                    </p:anim>
                                    <p:anim calcmode="lin" valueType="num">
                                      <p:cBhvr>
                                        <p:cTn id="2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r="11767"/>
          <a:stretch/>
        </p:blipFill>
        <p:spPr>
          <a:xfrm>
            <a:off x="788544" y="1557316"/>
            <a:ext cx="5133340" cy="3877404"/>
          </a:xfrm>
          <a:prstGeom prst="rect">
            <a:avLst/>
          </a:prstGeom>
        </p:spPr>
      </p:pic>
      <p:sp>
        <p:nvSpPr>
          <p:cNvPr id="38" name="矩形 37"/>
          <p:cNvSpPr/>
          <p:nvPr/>
        </p:nvSpPr>
        <p:spPr>
          <a:xfrm>
            <a:off x="6369048" y="1603207"/>
            <a:ext cx="4862639" cy="3785619"/>
          </a:xfrm>
          <a:prstGeom prst="rect">
            <a:avLst/>
          </a:prstGeom>
        </p:spPr>
        <p:txBody>
          <a:bodyPr wrap="square" lIns="91408" tIns="45704" rIns="91408" bIns="45704">
            <a:spAutoFit/>
          </a:bodyPr>
          <a:lstStyle/>
          <a:p>
            <a:r>
              <a:rPr lang="zh-CN" altLang="zh-CN" sz="2000"/>
              <a:t> 开发这款软件的目的在于减少用户在 闹钟和选择音乐方面纠结，这款软件提供了很多适合放松的音乐，而且我们在市场分析的过程中也了解到，现代社会，压力越来越大，缓解压力才能让我们更好的学习和工作，而这款 软件就是按照这个目的进行开发的。应用的对象就是上班人士以及学生。现在我们的使用范围只限于在学校范围内推广，在一步步改进之后再面向社会做进一步的推广。但是我们 做这款软件的目标一直都是按照面向上班人士和受压较大人群开发的</a:t>
            </a:r>
            <a:r>
              <a:rPr lang="zh-CN" altLang="en-US" sz="2000"/>
              <a:t>。</a:t>
            </a:r>
            <a:endParaRPr lang="zh-CN" altLang="zh-CN" sz="2000" i="1"/>
          </a:p>
        </p:txBody>
      </p:sp>
      <p:grpSp>
        <p:nvGrpSpPr>
          <p:cNvPr id="3" name="组合 3"/>
          <p:cNvGrpSpPr/>
          <p:nvPr/>
        </p:nvGrpSpPr>
        <p:grpSpPr>
          <a:xfrm>
            <a:off x="699680" y="2776143"/>
            <a:ext cx="5311067" cy="1439749"/>
            <a:chOff x="609124" y="3352597"/>
            <a:chExt cx="5312706" cy="1440000"/>
          </a:xfrm>
        </p:grpSpPr>
        <p:sp>
          <p:nvSpPr>
            <p:cNvPr id="43" name="矩形 42"/>
            <p:cNvSpPr/>
            <p:nvPr/>
          </p:nvSpPr>
          <p:spPr>
            <a:xfrm>
              <a:off x="609124" y="3352597"/>
              <a:ext cx="5312706" cy="144000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399" b="0" i="0" u="none" strike="noStrike" kern="1200" cap="none" spc="0" normalizeH="0" baseline="0" noProof="0">
                <a:ln>
                  <a:noFill/>
                </a:ln>
                <a:solidFill>
                  <a:prstClr val="white"/>
                </a:solidFill>
                <a:effectLst/>
                <a:uLnTx/>
                <a:uFillTx/>
                <a:cs typeface="+mn-ea"/>
                <a:sym typeface="+mn-lt"/>
              </a:endParaRPr>
            </a:p>
          </p:txBody>
        </p:sp>
        <p:sp>
          <p:nvSpPr>
            <p:cNvPr id="44" name="矩形 43"/>
            <p:cNvSpPr/>
            <p:nvPr/>
          </p:nvSpPr>
          <p:spPr>
            <a:xfrm>
              <a:off x="1056427" y="3738982"/>
              <a:ext cx="4595878" cy="715577"/>
            </a:xfrm>
            <a:prstGeom prst="rect">
              <a:avLst/>
            </a:prstGeom>
          </p:spPr>
          <p:txBody>
            <a:bodyPr wrap="square">
              <a:spAutoFit/>
            </a:bodyPr>
            <a:lstStyle/>
            <a:p>
              <a:pPr marL="0" marR="0" lvl="0" indent="0" algn="ctr" defTabSz="914400" rtl="0" eaLnBrk="1" fontAlgn="auto" latinLnBrk="0" hangingPunct="1">
                <a:lnSpc>
                  <a:spcPct val="140000"/>
                </a:lnSpc>
                <a:spcBef>
                  <a:spcPts val="0"/>
                </a:spcBef>
                <a:spcAft>
                  <a:spcPts val="0"/>
                </a:spcAft>
                <a:buClrTx/>
                <a:buSzTx/>
                <a:buFontTx/>
                <a:buNone/>
                <a:tabLst/>
                <a:defRPr/>
              </a:pPr>
              <a:endParaRPr kumimoji="0" lang="zh-CN" altLang="en-US" sz="3200" b="1" i="0" u="none" strike="noStrike" kern="1200" cap="none" spc="0" normalizeH="0" baseline="0" noProof="0" dirty="0">
                <a:ln>
                  <a:noFill/>
                </a:ln>
                <a:solidFill>
                  <a:prstClr val="white"/>
                </a:solidFill>
                <a:effectLst/>
                <a:uLnTx/>
                <a:uFillTx/>
                <a:cs typeface="+mn-ea"/>
                <a:sym typeface="+mn-lt"/>
              </a:endParaRPr>
            </a:p>
          </p:txBody>
        </p:sp>
      </p:grpSp>
      <p:sp>
        <p:nvSpPr>
          <p:cNvPr id="4" name="文本框 3"/>
          <p:cNvSpPr txBox="1"/>
          <p:nvPr/>
        </p:nvSpPr>
        <p:spPr>
          <a:xfrm>
            <a:off x="1819617" y="3227799"/>
            <a:ext cx="3071191" cy="584775"/>
          </a:xfrm>
          <a:prstGeom prst="rect">
            <a:avLst/>
          </a:prstGeom>
          <a:noFill/>
        </p:spPr>
        <p:txBody>
          <a:bodyPr wrap="square" rtlCol="0">
            <a:spAutoFit/>
          </a:bodyPr>
          <a:lstStyle/>
          <a:p>
            <a:pPr algn="ctr"/>
            <a:r>
              <a:rPr lang="zh-CN" altLang="en-US" sz="3200" b="1">
                <a:solidFill>
                  <a:schemeClr val="bg1"/>
                </a:solidFill>
              </a:rPr>
              <a:t>开发背景</a:t>
            </a:r>
          </a:p>
        </p:txBody>
      </p:sp>
    </p:spTree>
    <p:extLst>
      <p:ext uri="{BB962C8B-B14F-4D97-AF65-F5344CB8AC3E}">
        <p14:creationId xmlns:p14="http://schemas.microsoft.com/office/powerpoint/2010/main" val="1046289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1000"/>
                                        <p:tgtEl>
                                          <p:spTgt spid="38"/>
                                        </p:tgtEl>
                                      </p:cBhvr>
                                    </p:animEffect>
                                    <p:anim calcmode="lin" valueType="num">
                                      <p:cBhvr>
                                        <p:cTn id="19" dur="1000" fill="hold"/>
                                        <p:tgtEl>
                                          <p:spTgt spid="38"/>
                                        </p:tgtEl>
                                        <p:attrNameLst>
                                          <p:attrName>ppt_x</p:attrName>
                                        </p:attrNameLst>
                                      </p:cBhvr>
                                      <p:tavLst>
                                        <p:tav tm="0">
                                          <p:val>
                                            <p:strVal val="#ppt_x"/>
                                          </p:val>
                                        </p:tav>
                                        <p:tav tm="100000">
                                          <p:val>
                                            <p:strVal val="#ppt_x"/>
                                          </p:val>
                                        </p:tav>
                                      </p:tavLst>
                                    </p:anim>
                                    <p:anim calcmode="lin" valueType="num">
                                      <p:cBhvr>
                                        <p:cTn id="2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8" name="矩形 37"/>
          <p:cNvSpPr/>
          <p:nvPr/>
        </p:nvSpPr>
        <p:spPr>
          <a:xfrm>
            <a:off x="989159" y="2361616"/>
            <a:ext cx="10027340" cy="3785619"/>
          </a:xfrm>
          <a:prstGeom prst="rect">
            <a:avLst/>
          </a:prstGeom>
        </p:spPr>
        <p:txBody>
          <a:bodyPr wrap="square" lIns="91408" tIns="45704" rIns="91408" bIns="45704">
            <a:spAutoFit/>
          </a:bodyPr>
          <a:lstStyle/>
          <a:p>
            <a:r>
              <a:rPr lang="zh-CN" altLang="zh-CN" sz="2000"/>
              <a:t>这款软件在功能上面初步设计的是分为三个板块，专注学习、休息放松和调整呼吸。第一个板块主要用于我们在学习或者工作的时候，在里面选择一些很自然的音乐，有助于 用户更快的进入工作状态；第二个板块和第三个板块主要是用于休息的时候，我们没有把第二个板块和第三个板块合在一起，是考虑到间隙休息和长时间休息，应该采取的放松方式是不一样的，这样设计也减少了用户的选择时间，让功能简单明了，使其适用于更多的人。</a:t>
            </a:r>
            <a:endParaRPr lang="zh-CN" altLang="zh-CN" sz="2000" i="1"/>
          </a:p>
          <a:p>
            <a:pPr lvl="4"/>
            <a:r>
              <a:rPr lang="zh-CN" altLang="zh-CN" sz="2000"/>
              <a:t>高——软件必须实现的功能，用户有明确的功能定义和要求；</a:t>
            </a:r>
            <a:endParaRPr lang="zh-CN" altLang="zh-CN" sz="1400"/>
          </a:p>
          <a:p>
            <a:pPr lvl="4"/>
            <a:r>
              <a:rPr lang="zh-CN" altLang="zh-CN" sz="2000"/>
              <a:t>中——软件应该实现的功能，用户的功能定义和要求可能是模糊的、不具体的、或低约束的，但是这类功能的缺少会导致用户的不满意，因此这类功能的具体需求应当由需求分析人员诱导用户产生并明确；</a:t>
            </a:r>
            <a:endParaRPr lang="zh-CN" altLang="zh-CN" sz="1400"/>
          </a:p>
          <a:p>
            <a:pPr lvl="4"/>
            <a:r>
              <a:rPr lang="zh-CN" altLang="zh-CN" sz="2000"/>
              <a:t>低——软件尽量实现的功能，并可根据开发进度进行取舍，但这类功能的实现将会增加用户的满意度。</a:t>
            </a:r>
            <a:endParaRPr lang="zh-CN" altLang="zh-CN" sz="1400"/>
          </a:p>
        </p:txBody>
      </p:sp>
      <p:grpSp>
        <p:nvGrpSpPr>
          <p:cNvPr id="3" name="组合 3"/>
          <p:cNvGrpSpPr/>
          <p:nvPr/>
        </p:nvGrpSpPr>
        <p:grpSpPr>
          <a:xfrm>
            <a:off x="513263" y="664757"/>
            <a:ext cx="5311067" cy="1439749"/>
            <a:chOff x="609124" y="3352597"/>
            <a:chExt cx="5312706" cy="1440000"/>
          </a:xfrm>
        </p:grpSpPr>
        <p:sp>
          <p:nvSpPr>
            <p:cNvPr id="43" name="矩形 42"/>
            <p:cNvSpPr/>
            <p:nvPr/>
          </p:nvSpPr>
          <p:spPr>
            <a:xfrm>
              <a:off x="609124" y="3352597"/>
              <a:ext cx="5312706" cy="144000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399" b="0" i="0" u="none" strike="noStrike" kern="1200" cap="none" spc="0" normalizeH="0" baseline="0" noProof="0">
                <a:ln>
                  <a:noFill/>
                </a:ln>
                <a:solidFill>
                  <a:prstClr val="white"/>
                </a:solidFill>
                <a:effectLst/>
                <a:uLnTx/>
                <a:uFillTx/>
                <a:cs typeface="+mn-ea"/>
                <a:sym typeface="+mn-lt"/>
              </a:endParaRPr>
            </a:p>
          </p:txBody>
        </p:sp>
        <p:sp>
          <p:nvSpPr>
            <p:cNvPr id="44" name="矩形 43"/>
            <p:cNvSpPr/>
            <p:nvPr/>
          </p:nvSpPr>
          <p:spPr>
            <a:xfrm>
              <a:off x="1056427" y="3738982"/>
              <a:ext cx="4595878" cy="715577"/>
            </a:xfrm>
            <a:prstGeom prst="rect">
              <a:avLst/>
            </a:prstGeom>
          </p:spPr>
          <p:txBody>
            <a:bodyPr wrap="square">
              <a:spAutoFit/>
            </a:bodyPr>
            <a:lstStyle/>
            <a:p>
              <a:pPr marL="0" marR="0" lvl="0" indent="0" algn="ctr" defTabSz="914400" rtl="0" eaLnBrk="1" fontAlgn="auto" latinLnBrk="0" hangingPunct="1">
                <a:lnSpc>
                  <a:spcPct val="140000"/>
                </a:lnSpc>
                <a:spcBef>
                  <a:spcPts val="0"/>
                </a:spcBef>
                <a:spcAft>
                  <a:spcPts val="0"/>
                </a:spcAft>
                <a:buClrTx/>
                <a:buSzTx/>
                <a:buFontTx/>
                <a:buNone/>
                <a:tabLst/>
                <a:defRPr/>
              </a:pPr>
              <a:r>
                <a:rPr lang="zh-CN" altLang="en-US" sz="3200" b="1">
                  <a:solidFill>
                    <a:prstClr val="white"/>
                  </a:solidFill>
                  <a:cs typeface="+mn-ea"/>
                  <a:sym typeface="+mn-lt"/>
                </a:rPr>
                <a:t>软件功能</a:t>
              </a:r>
              <a:endParaRPr kumimoji="0" lang="zh-CN" altLang="en-US" sz="3200" b="1"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3927628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1000"/>
                                        <p:tgtEl>
                                          <p:spTgt spid="38"/>
                                        </p:tgtEl>
                                      </p:cBhvr>
                                    </p:animEffect>
                                    <p:anim calcmode="lin" valueType="num">
                                      <p:cBhvr>
                                        <p:cTn id="14" dur="1000" fill="hold"/>
                                        <p:tgtEl>
                                          <p:spTgt spid="38"/>
                                        </p:tgtEl>
                                        <p:attrNameLst>
                                          <p:attrName>ppt_x</p:attrName>
                                        </p:attrNameLst>
                                      </p:cBhvr>
                                      <p:tavLst>
                                        <p:tav tm="0">
                                          <p:val>
                                            <p:strVal val="#ppt_x"/>
                                          </p:val>
                                        </p:tav>
                                        <p:tav tm="100000">
                                          <p:val>
                                            <p:strVal val="#ppt_x"/>
                                          </p:val>
                                        </p:tav>
                                      </p:tavLst>
                                    </p:anim>
                                    <p:anim calcmode="lin" valueType="num">
                                      <p:cBhvr>
                                        <p:cTn id="15"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
</p:tagLst>
</file>

<file path=ppt/theme/theme1.xml><?xml version="1.0" encoding="utf-8"?>
<a:theme xmlns:a="http://schemas.openxmlformats.org/drawingml/2006/main" name="Office 主题​​">
  <a:themeElements>
    <a:clrScheme name="自定义 60">
      <a:dk1>
        <a:sysClr val="windowText" lastClr="000000"/>
      </a:dk1>
      <a:lt1>
        <a:srgbClr val="FFFFFF"/>
      </a:lt1>
      <a:dk2>
        <a:srgbClr val="44546A"/>
      </a:dk2>
      <a:lt2>
        <a:srgbClr val="E7E6E6"/>
      </a:lt2>
      <a:accent1>
        <a:srgbClr val="13AE67"/>
      </a:accent1>
      <a:accent2>
        <a:srgbClr val="262626"/>
      </a:accent2>
      <a:accent3>
        <a:srgbClr val="13AE67"/>
      </a:accent3>
      <a:accent4>
        <a:srgbClr val="262626"/>
      </a:accent4>
      <a:accent5>
        <a:srgbClr val="13AE67"/>
      </a:accent5>
      <a:accent6>
        <a:srgbClr val="262626"/>
      </a:accent6>
      <a:hlink>
        <a:srgbClr val="000000"/>
      </a:hlink>
      <a:folHlink>
        <a:srgbClr val="78AF51"/>
      </a:folHlink>
    </a:clrScheme>
    <a:fontScheme name="fawkjqzb">
      <a:majorFont>
        <a:latin typeface="Source Han Sans CN" panose="020F0302020204030204"/>
        <a:ea typeface="Source Han Sans CN"/>
        <a:cs typeface=""/>
      </a:majorFont>
      <a:minorFont>
        <a:latin typeface="Source Han Sans CN" panose="020F0502020204030204"/>
        <a:ea typeface="Source Han Sans C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59">
      <a:dk1>
        <a:sysClr val="windowText" lastClr="000000"/>
      </a:dk1>
      <a:lt1>
        <a:sysClr val="window" lastClr="FFFFFF"/>
      </a:lt1>
      <a:dk2>
        <a:srgbClr val="44546A"/>
      </a:dk2>
      <a:lt2>
        <a:srgbClr val="E7E6E6"/>
      </a:lt2>
      <a:accent1>
        <a:srgbClr val="F29E95"/>
      </a:accent1>
      <a:accent2>
        <a:srgbClr val="3F3F3F"/>
      </a:accent2>
      <a:accent3>
        <a:srgbClr val="F29E95"/>
      </a:accent3>
      <a:accent4>
        <a:srgbClr val="3F3F3F"/>
      </a:accent4>
      <a:accent5>
        <a:srgbClr val="F29E95"/>
      </a:accent5>
      <a:accent6>
        <a:srgbClr val="3F3F3F"/>
      </a:accent6>
      <a:hlink>
        <a:srgbClr val="0563C1"/>
      </a:hlink>
      <a:folHlink>
        <a:srgbClr val="954F72"/>
      </a:folHlink>
    </a:clrScheme>
    <a:fontScheme name="fawkjqzb">
      <a:majorFont>
        <a:latin typeface="Source Han Sans CN" panose="020F0302020204030204"/>
        <a:ea typeface="Source Han Sans CN"/>
        <a:cs typeface=""/>
      </a:majorFont>
      <a:minorFont>
        <a:latin typeface="Source Han Sans CN" panose="020F0502020204030204"/>
        <a:ea typeface="Source Han Sans C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2014</Words>
  <Application>Microsoft Office PowerPoint</Application>
  <PresentationFormat>宽屏</PresentationFormat>
  <Paragraphs>133</Paragraphs>
  <Slides>18</Slides>
  <Notes>11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18</vt:i4>
      </vt:variant>
    </vt:vector>
  </HeadingPairs>
  <TitlesOfParts>
    <vt:vector size="25" baseType="lpstr">
      <vt:lpstr>Adobe 仿宋 Std R</vt:lpstr>
      <vt:lpstr>Source Han Sans CN</vt:lpstr>
      <vt:lpstr>等线</vt:lpstr>
      <vt:lpstr>黑体</vt:lpstr>
      <vt:lpstr>Arial</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屰 赱</dc:creator>
  <cp:lastModifiedBy>争杰 彭</cp:lastModifiedBy>
  <cp:revision>88</cp:revision>
  <dcterms:created xsi:type="dcterms:W3CDTF">2019-04-22T04:33:09Z</dcterms:created>
  <dcterms:modified xsi:type="dcterms:W3CDTF">2019-06-15T13:18:10Z</dcterms:modified>
</cp:coreProperties>
</file>