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  <p:embeddedFont>
      <p:font typeface="DM Sans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366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5.jpe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8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NZ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37775" y="2629707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+mj-lt"/>
              </a:rPr>
              <a:t>Social Buzz’s IPO Journey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NZ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4A7280-F7AF-FEBB-BFF9-9F90273C1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064" y="1317848"/>
            <a:ext cx="8529599" cy="689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7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7059103-C177-636E-D58F-1CBEE4CCC43E}"/>
              </a:ext>
            </a:extLst>
          </p:cNvPr>
          <p:cNvSpPr txBox="1"/>
          <p:nvPr/>
        </p:nvSpPr>
        <p:spPr>
          <a:xfrm>
            <a:off x="11302235" y="2781662"/>
            <a:ext cx="515676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/>
              <a:t>There are 16 categories in total, and most of them receive approximately similar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/>
              <a:t>Top 5 Categories are: Animals, Science, Healthy Eating, Technology, and Food. Average score is around 70000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/>
              <a:t>The top 3 reactions to the top category – Animals are scared, peeking, and hate.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/>
              <a:t>Across the 12 months of the year, we can also observe a peak of posts around May, followed by January with a trough of posts by February.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43201" y="3285301"/>
            <a:ext cx="8851834" cy="4358573"/>
            <a:chOff x="0" y="0"/>
            <a:chExt cx="11564591" cy="443359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252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135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+mj-lt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+mj-lt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+mj-lt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+mj-lt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+mj-lt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  <a:latin typeface="+mj-lt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8"/>
            <a:endParaRPr lang="en-NZ" dirty="0"/>
          </a:p>
          <a:p>
            <a:pPr lvl="8"/>
            <a:endParaRPr lang="en-NZ" dirty="0"/>
          </a:p>
          <a:p>
            <a:pPr lvl="8"/>
            <a:endParaRPr lang="en-NZ" dirty="0"/>
          </a:p>
          <a:p>
            <a:pPr lvl="8"/>
            <a:endParaRPr lang="en-NZ" dirty="0"/>
          </a:p>
          <a:p>
            <a:pPr lvl="8"/>
            <a:endParaRPr lang="en-NZ" dirty="0"/>
          </a:p>
          <a:p>
            <a:pPr lvl="8"/>
            <a:endParaRPr lang="en-NZ" sz="2400" dirty="0"/>
          </a:p>
          <a:p>
            <a:pPr lvl="8"/>
            <a:r>
              <a:rPr lang="en-NZ" sz="2400" dirty="0"/>
              <a:t>We are running a 3-month initial project for Social Buzz to assist their success in the IPO journey. The following are the main tasks of the project:  </a:t>
            </a:r>
          </a:p>
          <a:p>
            <a:pPr lvl="8"/>
            <a:endParaRPr lang="en-NZ" sz="2400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NZ" sz="2400" dirty="0"/>
              <a:t>An audit of Social Buzz’s big data practice  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NZ" sz="2400" dirty="0"/>
              <a:t>Recommendations for a successful IPO  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NZ" sz="2400" dirty="0"/>
              <a:t>An analysis of Social Buzz’s content categories that highlights the top 5 categories with the largest aggregate popularity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16487A-0F42-D473-0E99-5D45A41DDF57}"/>
              </a:ext>
            </a:extLst>
          </p:cNvPr>
          <p:cNvSpPr txBox="1"/>
          <p:nvPr/>
        </p:nvSpPr>
        <p:spPr>
          <a:xfrm>
            <a:off x="2819400" y="5751396"/>
            <a:ext cx="61677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>
                <a:solidFill>
                  <a:schemeClr val="bg1"/>
                </a:solidFill>
              </a:rPr>
              <a:t>A massive amount of data generated by the product that is urgently required to be analysed to extract useful trends and insights for future development.</a:t>
            </a:r>
          </a:p>
          <a:p>
            <a:endParaRPr lang="en-NZ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NZ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NZ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pic>
        <p:nvPicPr>
          <p:cNvPr id="33" name="Graphic 32" descr="Man in business attire">
            <a:extLst>
              <a:ext uri="{FF2B5EF4-FFF2-40B4-BE49-F238E27FC236}">
                <a16:creationId xmlns:a16="http://schemas.microsoft.com/office/drawing/2014/main" id="{B1E04F9C-7345-02B7-6734-4D753D9EC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05879" y="4058835"/>
            <a:ext cx="1304925" cy="1762125"/>
          </a:xfrm>
          <a:prstGeom prst="rect">
            <a:avLst/>
          </a:prstGeom>
        </p:spPr>
      </p:pic>
      <p:pic>
        <p:nvPicPr>
          <p:cNvPr id="35" name="Graphic 34" descr="Man with facial hair">
            <a:extLst>
              <a:ext uri="{FF2B5EF4-FFF2-40B4-BE49-F238E27FC236}">
                <a16:creationId xmlns:a16="http://schemas.microsoft.com/office/drawing/2014/main" id="{7525CE59-87EC-BB8E-FEB7-D7B5ED9C2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096354" y="1056647"/>
            <a:ext cx="1314450" cy="1781175"/>
          </a:xfrm>
          <a:prstGeom prst="rect">
            <a:avLst/>
          </a:prstGeom>
        </p:spPr>
      </p:pic>
      <p:pic>
        <p:nvPicPr>
          <p:cNvPr id="37" name="Graphic 36" descr="Man wearing a jacket">
            <a:extLst>
              <a:ext uri="{FF2B5EF4-FFF2-40B4-BE49-F238E27FC236}">
                <a16:creationId xmlns:a16="http://schemas.microsoft.com/office/drawing/2014/main" id="{220E7F0D-94EC-91AE-7AAF-DCADF08CB0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105879" y="6967936"/>
            <a:ext cx="1304925" cy="18764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8876E4B-EA57-A279-CE6C-8E27A8D03B82}"/>
              </a:ext>
            </a:extLst>
          </p:cNvPr>
          <p:cNvSpPr txBox="1"/>
          <p:nvPr/>
        </p:nvSpPr>
        <p:spPr>
          <a:xfrm>
            <a:off x="14293806" y="1666968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Andrew Fleming </a:t>
            </a:r>
          </a:p>
          <a:p>
            <a:r>
              <a:rPr lang="en-NZ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(Chief Technical Architect)</a:t>
            </a:r>
            <a:endParaRPr lang="en-NZ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EDA6EB-7265-5275-871E-39553B6E1A38}"/>
              </a:ext>
            </a:extLst>
          </p:cNvPr>
          <p:cNvSpPr txBox="1"/>
          <p:nvPr/>
        </p:nvSpPr>
        <p:spPr>
          <a:xfrm>
            <a:off x="14293806" y="4678929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Marcus </a:t>
            </a:r>
            <a:r>
              <a:rPr lang="en-NZ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Rompton</a:t>
            </a:r>
            <a:r>
              <a:rPr lang="en-NZ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 </a:t>
            </a:r>
          </a:p>
          <a:p>
            <a:r>
              <a:rPr lang="en-NZ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(Senior Principle)</a:t>
            </a:r>
            <a:endParaRPr lang="en-NZ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4AE163-6998-70B6-4CE4-BDB5D3D3E357}"/>
              </a:ext>
            </a:extLst>
          </p:cNvPr>
          <p:cNvSpPr txBox="1"/>
          <p:nvPr/>
        </p:nvSpPr>
        <p:spPr>
          <a:xfrm>
            <a:off x="14293805" y="7569400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00"/>
                </a:solidFill>
                <a:highlight>
                  <a:srgbClr val="FFFFFF"/>
                </a:highlight>
                <a:latin typeface="DM Sans" panose="020F0502020204030204" pitchFamily="2" charset="0"/>
              </a:rPr>
              <a:t>Terry Li</a:t>
            </a:r>
            <a:endParaRPr lang="en-NZ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M Sans" panose="020F0502020204030204" pitchFamily="2" charset="0"/>
            </a:endParaRPr>
          </a:p>
          <a:p>
            <a:r>
              <a:rPr lang="en-NZ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(Data Analyst)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4603F0-9957-2373-1C59-2280589B8A16}"/>
              </a:ext>
            </a:extLst>
          </p:cNvPr>
          <p:cNvSpPr txBox="1"/>
          <p:nvPr/>
        </p:nvSpPr>
        <p:spPr>
          <a:xfrm>
            <a:off x="3948675" y="1378843"/>
            <a:ext cx="2801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Data Extraction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D2CD19-0C01-D5A5-302F-198B74D47067}"/>
              </a:ext>
            </a:extLst>
          </p:cNvPr>
          <p:cNvSpPr txBox="1"/>
          <p:nvPr/>
        </p:nvSpPr>
        <p:spPr>
          <a:xfrm>
            <a:off x="5725972" y="3157442"/>
            <a:ext cx="2536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0447A2-1A1B-766B-201F-840762D2509A}"/>
              </a:ext>
            </a:extLst>
          </p:cNvPr>
          <p:cNvSpPr txBox="1"/>
          <p:nvPr/>
        </p:nvSpPr>
        <p:spPr>
          <a:xfrm>
            <a:off x="7688373" y="4717889"/>
            <a:ext cx="2797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6AD0DC-6FA7-C0E4-83A4-E6B2A98F0CB2}"/>
              </a:ext>
            </a:extLst>
          </p:cNvPr>
          <p:cNvSpPr txBox="1"/>
          <p:nvPr/>
        </p:nvSpPr>
        <p:spPr>
          <a:xfrm>
            <a:off x="9657075" y="6289734"/>
            <a:ext cx="3250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Data Visualisation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85C9E1-92B3-BC13-D0FF-E7F25BAF4674}"/>
              </a:ext>
            </a:extLst>
          </p:cNvPr>
          <p:cNvSpPr txBox="1"/>
          <p:nvPr/>
        </p:nvSpPr>
        <p:spPr>
          <a:xfrm>
            <a:off x="11291883" y="8193079"/>
            <a:ext cx="2464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Data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13A7723-93E6-105B-CEB6-047568EB0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095" y="853357"/>
            <a:ext cx="7359078" cy="60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NZ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">
            <a:extLst>
              <a:ext uri="{FF2B5EF4-FFF2-40B4-BE49-F238E27FC236}">
                <a16:creationId xmlns:a16="http://schemas.microsoft.com/office/drawing/2014/main" id="{5AB14D03-1BD5-2071-2119-C21A27A2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62" y="2019300"/>
            <a:ext cx="81243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NZ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Z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EAEAC4-6445-BFE8-96F8-413E5309F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628" y="1064271"/>
            <a:ext cx="8415299" cy="73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261</Words>
  <Application>Microsoft Office PowerPoint</Application>
  <PresentationFormat>Custom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DM Sans</vt:lpstr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Terry Li</cp:lastModifiedBy>
  <cp:revision>14</cp:revision>
  <dcterms:created xsi:type="dcterms:W3CDTF">2006-08-16T00:00:00Z</dcterms:created>
  <dcterms:modified xsi:type="dcterms:W3CDTF">2024-07-22T13:05:33Z</dcterms:modified>
  <dc:identifier>DAEhDyfaYKE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2024-07-16T12:49:23Z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6972baca-f6cc-476d-888c-bbdbaa2c5f5e</vt:lpwstr>
  </property>
  <property fmtid="{D5CDD505-2E9C-101B-9397-08002B2CF9AE}" pid="7" name="MSIP_Label_defa4170-0d19-0005-0004-bc88714345d2_ActionId">
    <vt:lpwstr>577bbf66-9b49-4580-984f-ddced8ecf786</vt:lpwstr>
  </property>
  <property fmtid="{D5CDD505-2E9C-101B-9397-08002B2CF9AE}" pid="8" name="MSIP_Label_defa4170-0d19-0005-0004-bc88714345d2_ContentBits">
    <vt:lpwstr>0</vt:lpwstr>
  </property>
</Properties>
</file>