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5"/>
  </p:sldMasterIdLst>
  <p:notesMasterIdLst>
    <p:notesMasterId r:id="rId6"/>
  </p:notesMasterIdLst>
  <p:sldIdLst>
    <p:sldId id="256" r:id="rId7"/>
  </p:sldIdLst>
  <p:sldSz cy="21383625" cx="30275200"/>
  <p:notesSz cx="7004050" cy="92900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735">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B7FD2F-A3A8-4B1B-A86F-8C34A82E4BC2}">
  <a:tblStyle styleId="{B2B7FD2F-A3A8-4B1B-A86F-8C34A82E4BC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735" orient="horz"/>
        <p:guide pos="9536"/>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notes"/>
          <p:cNvSpPr txBox="1"/>
          <p:nvPr>
            <p:ph idx="1" type="body"/>
          </p:nvPr>
        </p:nvSpPr>
        <p:spPr>
          <a:xfrm>
            <a:off x="700400" y="4412750"/>
            <a:ext cx="5603225" cy="41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notes"/>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2"/>
          <p:cNvSpPr/>
          <p:nvPr/>
        </p:nvSpPr>
        <p:spPr>
          <a:xfrm>
            <a:off x="29770628" y="1"/>
            <a:ext cx="504587" cy="21383625"/>
          </a:xfrm>
          <a:prstGeom prst="rect">
            <a:avLst/>
          </a:prstGeom>
          <a:solidFill>
            <a:srgbClr val="D6E3BC"/>
          </a:solidFill>
          <a:ln>
            <a:noFill/>
          </a:ln>
        </p:spPr>
        <p:txBody>
          <a:bodyPr anchorCtr="0" anchor="ctr" bIns="22250" lIns="44525" spcFirstLastPara="1" rIns="44525" wrap="square" tIns="22250">
            <a:noAutofit/>
          </a:bodyPr>
          <a:lstStyle/>
          <a:p>
            <a:pPr indent="0" lvl="0" marL="0" marR="0" rtl="0" algn="ctr">
              <a:spcBef>
                <a:spcPts val="0"/>
              </a:spcBef>
              <a:spcAft>
                <a:spcPts val="0"/>
              </a:spcAft>
              <a:buNone/>
            </a:pPr>
            <a:r>
              <a:t/>
            </a:r>
            <a:endParaRPr b="0" i="0" sz="2796" u="none" cap="none" strike="noStrike">
              <a:solidFill>
                <a:schemeClr val="lt1"/>
              </a:solidFill>
              <a:latin typeface="Calibri"/>
              <a:ea typeface="Calibri"/>
              <a:cs typeface="Calibri"/>
              <a:sym typeface="Calibri"/>
            </a:endParaRPr>
          </a:p>
        </p:txBody>
      </p:sp>
      <p:sp>
        <p:nvSpPr>
          <p:cNvPr id="13" name="Google Shape;13;p2"/>
          <p:cNvSpPr/>
          <p:nvPr/>
        </p:nvSpPr>
        <p:spPr>
          <a:xfrm>
            <a:off x="1" y="1"/>
            <a:ext cx="504587" cy="21383625"/>
          </a:xfrm>
          <a:prstGeom prst="rect">
            <a:avLst/>
          </a:prstGeom>
          <a:solidFill>
            <a:srgbClr val="D6E3BC"/>
          </a:solidFill>
          <a:ln>
            <a:noFill/>
          </a:ln>
        </p:spPr>
        <p:txBody>
          <a:bodyPr anchorCtr="0" anchor="ctr" bIns="22250" lIns="44525" spcFirstLastPara="1" rIns="44525" wrap="square" tIns="22250">
            <a:noAutofit/>
          </a:bodyPr>
          <a:lstStyle/>
          <a:p>
            <a:pPr indent="0" lvl="0" marL="0" marR="0" rtl="0" algn="ctr">
              <a:spcBef>
                <a:spcPts val="0"/>
              </a:spcBef>
              <a:spcAft>
                <a:spcPts val="0"/>
              </a:spcAft>
              <a:buNone/>
            </a:pPr>
            <a:r>
              <a:t/>
            </a:r>
            <a:endParaRPr b="0" i="0" sz="2796" u="none" cap="none" strike="noStrike">
              <a:solidFill>
                <a:schemeClr val="lt1"/>
              </a:solidFill>
              <a:latin typeface="Calibri"/>
              <a:ea typeface="Calibri"/>
              <a:cs typeface="Calibri"/>
              <a:sym typeface="Calibri"/>
            </a:endParaRPr>
          </a:p>
        </p:txBody>
      </p:sp>
      <p:sp>
        <p:nvSpPr>
          <p:cNvPr id="14" name="Google Shape;14;p2"/>
          <p:cNvSpPr/>
          <p:nvPr/>
        </p:nvSpPr>
        <p:spPr>
          <a:xfrm>
            <a:off x="1" y="1"/>
            <a:ext cx="30275213" cy="2672953"/>
          </a:xfrm>
          <a:prstGeom prst="rect">
            <a:avLst/>
          </a:prstGeom>
          <a:solidFill>
            <a:srgbClr val="366092"/>
          </a:solidFill>
          <a:ln>
            <a:noFill/>
          </a:ln>
        </p:spPr>
        <p:txBody>
          <a:bodyPr anchorCtr="0" anchor="ctr" bIns="22250" lIns="44525" spcFirstLastPara="1" rIns="44525" wrap="square" tIns="22250">
            <a:noAutofit/>
          </a:bodyPr>
          <a:lstStyle/>
          <a:p>
            <a:pPr indent="0" lvl="0" marL="0" marR="0" rtl="0" algn="ctr">
              <a:spcBef>
                <a:spcPts val="0"/>
              </a:spcBef>
              <a:spcAft>
                <a:spcPts val="0"/>
              </a:spcAft>
              <a:buNone/>
            </a:pPr>
            <a:r>
              <a:t/>
            </a:r>
            <a:endParaRPr b="0" i="0" sz="2796" u="none" cap="none" strike="noStrike">
              <a:solidFill>
                <a:schemeClr val="lt1"/>
              </a:solidFill>
              <a:latin typeface="Calibri"/>
              <a:ea typeface="Calibri"/>
              <a:cs typeface="Calibri"/>
              <a:sym typeface="Calibri"/>
            </a:endParaRPr>
          </a:p>
        </p:txBody>
      </p:sp>
      <p:sp>
        <p:nvSpPr>
          <p:cNvPr id="15" name="Google Shape;15;p2"/>
          <p:cNvSpPr/>
          <p:nvPr/>
        </p:nvSpPr>
        <p:spPr>
          <a:xfrm>
            <a:off x="1" y="18710673"/>
            <a:ext cx="30275213" cy="2672953"/>
          </a:xfrm>
          <a:prstGeom prst="rect">
            <a:avLst/>
          </a:prstGeom>
          <a:solidFill>
            <a:srgbClr val="B7CCE4"/>
          </a:solidFill>
          <a:ln>
            <a:noFill/>
          </a:ln>
        </p:spPr>
        <p:txBody>
          <a:bodyPr anchorCtr="0" anchor="ctr" bIns="22250" lIns="44525" spcFirstLastPara="1" rIns="44525" wrap="square" tIns="22250">
            <a:noAutofit/>
          </a:bodyPr>
          <a:lstStyle/>
          <a:p>
            <a:pPr indent="0" lvl="0" marL="0" marR="0" rtl="0" algn="ctr">
              <a:spcBef>
                <a:spcPts val="0"/>
              </a:spcBef>
              <a:spcAft>
                <a:spcPts val="0"/>
              </a:spcAft>
              <a:buNone/>
            </a:pPr>
            <a:r>
              <a:t/>
            </a:r>
            <a:endParaRPr b="0" i="0" sz="2796" u="none" cap="none" strike="noStrike">
              <a:solidFill>
                <a:schemeClr val="lt1"/>
              </a:solidFill>
              <a:latin typeface="Calibri"/>
              <a:ea typeface="Calibri"/>
              <a:cs typeface="Calibri"/>
              <a:sym typeface="Calibri"/>
            </a:endParaRPr>
          </a:p>
        </p:txBody>
      </p:sp>
      <p:sp>
        <p:nvSpPr>
          <p:cNvPr id="16" name="Google Shape;16;p2"/>
          <p:cNvSpPr/>
          <p:nvPr/>
        </p:nvSpPr>
        <p:spPr>
          <a:xfrm>
            <a:off x="-7253437" y="1"/>
            <a:ext cx="6622703" cy="21383625"/>
          </a:xfrm>
          <a:prstGeom prst="rect">
            <a:avLst/>
          </a:prstGeom>
          <a:solidFill>
            <a:srgbClr val="D8D8D8"/>
          </a:solidFill>
          <a:ln>
            <a:noFill/>
          </a:ln>
        </p:spPr>
        <p:txBody>
          <a:bodyPr anchorCtr="0" anchor="t" bIns="111350" lIns="111350" spcFirstLastPara="1" rIns="111350" wrap="square" tIns="111350">
            <a:noAutofit/>
          </a:bodyPr>
          <a:lstStyle/>
          <a:p>
            <a:pPr indent="0" lvl="0" marL="0" marR="0" rtl="0" algn="l">
              <a:spcBef>
                <a:spcPts val="0"/>
              </a:spcBef>
              <a:spcAft>
                <a:spcPts val="0"/>
              </a:spcAft>
              <a:buNone/>
            </a:pPr>
            <a:r>
              <a:rPr b="0" i="0" lang="en-US" sz="4677" u="none" cap="none" strike="noStrike">
                <a:solidFill>
                  <a:srgbClr val="7F7F7F"/>
                </a:solidFill>
                <a:latin typeface="Calibri"/>
                <a:ea typeface="Calibri"/>
                <a:cs typeface="Calibri"/>
                <a:sym typeface="Calibri"/>
              </a:rPr>
              <a:t>Poster Print Size:</a:t>
            </a:r>
            <a:endParaRPr b="0" i="0" sz="4677" u="none" cap="none" strike="noStrike">
              <a:solidFill>
                <a:srgbClr val="7F7F7F"/>
              </a:solidFill>
              <a:latin typeface="Calibri"/>
              <a:ea typeface="Calibri"/>
              <a:cs typeface="Calibri"/>
              <a:sym typeface="Calibri"/>
            </a:endParaRPr>
          </a:p>
          <a:p>
            <a:pPr indent="0" lvl="0" marL="0" marR="0" rtl="0" algn="l">
              <a:spcBef>
                <a:spcPts val="1169"/>
              </a:spcBef>
              <a:spcAft>
                <a:spcPts val="0"/>
              </a:spcAft>
              <a:buNone/>
            </a:pPr>
            <a:r>
              <a:rPr b="0" i="0" lang="en-US" sz="3183" u="none" cap="none" strike="noStrike">
                <a:solidFill>
                  <a:srgbClr val="7F7F7F"/>
                </a:solidFill>
                <a:latin typeface="Calibri"/>
                <a:ea typeface="Calibri"/>
                <a:cs typeface="Calibri"/>
                <a:sym typeface="Calibri"/>
              </a:rPr>
              <a:t>This poster template is 36” high by 48” wide. It can be used to print a Tri-Fold poster with 12” wings.</a:t>
            </a:r>
            <a:endParaRPr/>
          </a:p>
          <a:p>
            <a:pPr indent="0" lvl="0" marL="0" marR="0" rtl="0" algn="l">
              <a:spcBef>
                <a:spcPts val="1169"/>
              </a:spcBef>
              <a:spcAft>
                <a:spcPts val="0"/>
              </a:spcAft>
              <a:buNone/>
            </a:pPr>
            <a:r>
              <a:rPr b="0" i="0" lang="en-US" sz="4677" u="none" cap="none" strike="noStrike">
                <a:solidFill>
                  <a:srgbClr val="7F7F7F"/>
                </a:solidFill>
                <a:latin typeface="Calibri"/>
                <a:ea typeface="Calibri"/>
                <a:cs typeface="Calibri"/>
                <a:sym typeface="Calibri"/>
              </a:rPr>
              <a:t>Placeholders:</a:t>
            </a:r>
            <a:endParaRPr/>
          </a:p>
          <a:p>
            <a:pPr indent="0" lvl="0" marL="0" marR="0" rtl="0" algn="l">
              <a:spcBef>
                <a:spcPts val="1169"/>
              </a:spcBef>
              <a:spcAft>
                <a:spcPts val="0"/>
              </a:spcAft>
              <a:buNone/>
            </a:pPr>
            <a:r>
              <a:rPr b="0" i="0" lang="en-US" sz="3183" u="none" cap="none" strike="noStrik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indent="0" lvl="0" marL="0" marR="0" rtl="0" algn="l">
              <a:spcBef>
                <a:spcPts val="1169"/>
              </a:spcBef>
              <a:spcAft>
                <a:spcPts val="0"/>
              </a:spcAft>
              <a:buNone/>
            </a:pPr>
            <a:r>
              <a:rPr b="0" i="0" lang="en-US" sz="4677" u="none" cap="none" strike="noStrike">
                <a:solidFill>
                  <a:srgbClr val="7F7F7F"/>
                </a:solidFill>
                <a:latin typeface="Calibri"/>
                <a:ea typeface="Calibri"/>
                <a:cs typeface="Calibri"/>
                <a:sym typeface="Calibri"/>
              </a:rPr>
              <a:t>Image Quality:</a:t>
            </a:r>
            <a:endParaRPr/>
          </a:p>
          <a:p>
            <a:pPr indent="0" lvl="0" marL="0" marR="0" rtl="0" algn="l">
              <a:spcBef>
                <a:spcPts val="1169"/>
              </a:spcBef>
              <a:spcAft>
                <a:spcPts val="0"/>
              </a:spcAft>
              <a:buNone/>
            </a:pPr>
            <a:r>
              <a:rPr b="0" i="0" lang="en-US" sz="3183" u="none" cap="none" strike="noStrike">
                <a:solidFill>
                  <a:srgbClr val="7F7F7F"/>
                </a:solidFill>
                <a:latin typeface="Calibri"/>
                <a:ea typeface="Calibri"/>
                <a:cs typeface="Calibri"/>
                <a:sym typeface="Calibri"/>
              </a:rPr>
              <a:t>You can place digital photos or logo art in your poster file by selecting the </a:t>
            </a:r>
            <a:r>
              <a:rPr b="1" i="0" lang="en-US" sz="3183" u="none" cap="none" strike="noStrike">
                <a:solidFill>
                  <a:srgbClr val="7F7F7F"/>
                </a:solidFill>
                <a:latin typeface="Calibri"/>
                <a:ea typeface="Calibri"/>
                <a:cs typeface="Calibri"/>
                <a:sym typeface="Calibri"/>
              </a:rPr>
              <a:t>Insert, Picture</a:t>
            </a:r>
            <a:r>
              <a:rPr b="0" i="0" lang="en-US" sz="3183" u="none" cap="none" strike="noStrike">
                <a:solidFill>
                  <a:srgbClr val="7F7F7F"/>
                </a:solidFill>
                <a:latin typeface="Calibri"/>
                <a:ea typeface="Calibri"/>
                <a:cs typeface="Calibri"/>
                <a:sym typeface="Calibri"/>
              </a:rPr>
              <a:t> command, or by using standard copy &amp; paste. For best results, all graphic elements should be at least </a:t>
            </a:r>
            <a:r>
              <a:rPr b="1" i="0" lang="en-US" sz="3183" u="none" cap="none" strike="noStrike">
                <a:solidFill>
                  <a:srgbClr val="7F7F7F"/>
                </a:solidFill>
                <a:latin typeface="Calibri"/>
                <a:ea typeface="Calibri"/>
                <a:cs typeface="Calibri"/>
                <a:sym typeface="Calibri"/>
              </a:rPr>
              <a:t>150-200 pixels per inch in their final printed size</a:t>
            </a:r>
            <a:r>
              <a:rPr b="0" i="0" lang="en-US" sz="3183" u="none" cap="none" strike="noStrike">
                <a:solidFill>
                  <a:srgbClr val="7F7F7F"/>
                </a:solidFill>
                <a:latin typeface="Calibri"/>
                <a:ea typeface="Calibri"/>
                <a:cs typeface="Calibri"/>
                <a:sym typeface="Calibri"/>
              </a:rPr>
              <a:t>. For instance, a 1600 x 1200 pixel photo will usually look fine up to 8“-10” wide on your printed poster.</a:t>
            </a:r>
            <a:endParaRPr/>
          </a:p>
          <a:p>
            <a:pPr indent="0" lvl="0" marL="0" marR="0" rtl="0" algn="l">
              <a:spcBef>
                <a:spcPts val="1169"/>
              </a:spcBef>
              <a:spcAft>
                <a:spcPts val="0"/>
              </a:spcAft>
              <a:buNone/>
            </a:pPr>
            <a:r>
              <a:rPr b="0" i="0" lang="en-US" sz="3183" u="none" cap="none" strike="noStrik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indent="0" lvl="0" marL="0" marR="0" rtl="0" algn="l">
              <a:spcBef>
                <a:spcPts val="1169"/>
              </a:spcBef>
              <a:spcAft>
                <a:spcPts val="0"/>
              </a:spcAft>
              <a:buNone/>
            </a:pPr>
            <a:r>
              <a:rPr b="0" i="0" lang="en-US" sz="3183" u="none" cap="none" strike="noStrik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indent="0" lvl="0" marL="0" marR="0" rtl="0" algn="ctr">
              <a:spcBef>
                <a:spcPts val="1169"/>
              </a:spcBef>
              <a:spcAft>
                <a:spcPts val="0"/>
              </a:spcAft>
              <a:buNone/>
            </a:pPr>
            <a:br>
              <a:rPr b="0" i="0" lang="en-US" sz="2339" u="none" cap="none" strike="noStrike">
                <a:solidFill>
                  <a:srgbClr val="7F7F7F"/>
                </a:solidFill>
                <a:latin typeface="Calibri"/>
                <a:ea typeface="Calibri"/>
                <a:cs typeface="Calibri"/>
                <a:sym typeface="Calibri"/>
              </a:rPr>
            </a:br>
            <a:r>
              <a:rPr b="0" i="0" lang="en-US" sz="2339" u="none" cap="none" strike="noStrike">
                <a:solidFill>
                  <a:srgbClr val="7F7F7F"/>
                </a:solidFill>
                <a:latin typeface="Calibri"/>
                <a:ea typeface="Calibri"/>
                <a:cs typeface="Calibri"/>
                <a:sym typeface="Calibri"/>
              </a:rPr>
              <a:t>[This sidebar area does not print.]</a:t>
            </a:r>
            <a:endParaRPr/>
          </a:p>
        </p:txBody>
      </p:sp>
      <p:grpSp>
        <p:nvGrpSpPr>
          <p:cNvPr id="17" name="Google Shape;17;p2"/>
          <p:cNvGrpSpPr/>
          <p:nvPr/>
        </p:nvGrpSpPr>
        <p:grpSpPr>
          <a:xfrm>
            <a:off x="30905946" y="1"/>
            <a:ext cx="6622703" cy="21383624"/>
            <a:chOff x="33832800" y="0"/>
            <a:chExt cx="12801600" cy="43891199"/>
          </a:xfrm>
        </p:grpSpPr>
        <p:sp>
          <p:nvSpPr>
            <p:cNvPr id="18" name="Google Shape;18;p2"/>
            <p:cNvSpPr/>
            <p:nvPr/>
          </p:nvSpPr>
          <p:spPr>
            <a:xfrm>
              <a:off x="33832800" y="0"/>
              <a:ext cx="12801600" cy="43891199"/>
            </a:xfrm>
            <a:prstGeom prst="rect">
              <a:avLst/>
            </a:prstGeom>
            <a:solidFill>
              <a:srgbClr val="D8D8D8"/>
            </a:solidFill>
            <a:ln>
              <a:noFill/>
            </a:ln>
          </p:spPr>
          <p:txBody>
            <a:bodyPr anchorCtr="0" anchor="t" bIns="228600" lIns="228600" spcFirstLastPara="1" rIns="228600" wrap="square" tIns="228600">
              <a:noAutofit/>
            </a:bodyPr>
            <a:lstStyle/>
            <a:p>
              <a:pPr indent="0" lvl="0" marL="0" marR="0" rtl="0" algn="l">
                <a:spcBef>
                  <a:spcPts val="0"/>
                </a:spcBef>
                <a:spcAft>
                  <a:spcPts val="0"/>
                </a:spcAft>
                <a:buNone/>
              </a:pPr>
              <a:r>
                <a:rPr b="0" i="0" lang="en-US" sz="4677" u="none" cap="none" strike="noStrike">
                  <a:solidFill>
                    <a:srgbClr val="7F7F7F"/>
                  </a:solidFill>
                  <a:latin typeface="Calibri"/>
                  <a:ea typeface="Calibri"/>
                  <a:cs typeface="Calibri"/>
                  <a:sym typeface="Calibri"/>
                </a:rPr>
                <a:t>Change Color Theme:</a:t>
              </a:r>
              <a:endParaRPr b="0" i="0" sz="4677" u="none" cap="none" strike="noStrike">
                <a:solidFill>
                  <a:srgbClr val="7F7F7F"/>
                </a:solidFill>
                <a:latin typeface="Calibri"/>
                <a:ea typeface="Calibri"/>
                <a:cs typeface="Calibri"/>
                <a:sym typeface="Calibri"/>
              </a:endParaRPr>
            </a:p>
            <a:p>
              <a:pPr indent="0" lvl="0" marL="0" marR="0" rtl="0" algn="l">
                <a:spcBef>
                  <a:spcPts val="1169"/>
                </a:spcBef>
                <a:spcAft>
                  <a:spcPts val="0"/>
                </a:spcAft>
                <a:buNone/>
              </a:pPr>
              <a:r>
                <a:rPr b="0" i="0" lang="en-US" sz="3183" u="none" cap="none" strike="noStrike">
                  <a:solidFill>
                    <a:srgbClr val="7F7F7F"/>
                  </a:solidFill>
                  <a:latin typeface="Calibri"/>
                  <a:ea typeface="Calibri"/>
                  <a:cs typeface="Calibri"/>
                  <a:sym typeface="Calibri"/>
                </a:rPr>
                <a:t>This template is designed to use the built-in color themes in the newer versions of PowerPoint.</a:t>
              </a:r>
              <a:endParaRPr/>
            </a:p>
            <a:p>
              <a:pPr indent="0" lvl="0" marL="0" marR="0" rtl="0" algn="l">
                <a:spcBef>
                  <a:spcPts val="1169"/>
                </a:spcBef>
                <a:spcAft>
                  <a:spcPts val="0"/>
                </a:spcAft>
                <a:buNone/>
              </a:pPr>
              <a:r>
                <a:rPr b="0" i="0" lang="en-US" sz="3183" u="none" cap="none" strike="noStrike">
                  <a:solidFill>
                    <a:srgbClr val="7F7F7F"/>
                  </a:solidFill>
                  <a:latin typeface="Calibri"/>
                  <a:ea typeface="Calibri"/>
                  <a:cs typeface="Calibri"/>
                  <a:sym typeface="Calibri"/>
                </a:rPr>
                <a:t>To change the color theme, select the </a:t>
              </a:r>
              <a:r>
                <a:rPr b="1" i="0" lang="en-US" sz="3183" u="none" cap="none" strike="noStrike">
                  <a:solidFill>
                    <a:srgbClr val="7F7F7F"/>
                  </a:solidFill>
                  <a:latin typeface="Calibri"/>
                  <a:ea typeface="Calibri"/>
                  <a:cs typeface="Calibri"/>
                  <a:sym typeface="Calibri"/>
                </a:rPr>
                <a:t>Design</a:t>
              </a:r>
              <a:r>
                <a:rPr b="0" i="0" lang="en-US" sz="3183" u="none" cap="none" strike="noStrike">
                  <a:solidFill>
                    <a:srgbClr val="7F7F7F"/>
                  </a:solidFill>
                  <a:latin typeface="Calibri"/>
                  <a:ea typeface="Calibri"/>
                  <a:cs typeface="Calibri"/>
                  <a:sym typeface="Calibri"/>
                </a:rPr>
                <a:t> tab, then select the </a:t>
              </a:r>
              <a:r>
                <a:rPr b="1" i="0" lang="en-US" sz="3183" u="none" cap="none" strike="noStrike">
                  <a:solidFill>
                    <a:srgbClr val="7F7F7F"/>
                  </a:solidFill>
                  <a:latin typeface="Calibri"/>
                  <a:ea typeface="Calibri"/>
                  <a:cs typeface="Calibri"/>
                  <a:sym typeface="Calibri"/>
                </a:rPr>
                <a:t>Colors</a:t>
              </a:r>
              <a:r>
                <a:rPr b="0" i="0" lang="en-US" sz="3183" u="none" cap="none" strike="noStrike">
                  <a:solidFill>
                    <a:srgbClr val="7F7F7F"/>
                  </a:solidFill>
                  <a:latin typeface="Calibri"/>
                  <a:ea typeface="Calibri"/>
                  <a:cs typeface="Calibri"/>
                  <a:sym typeface="Calibri"/>
                </a:rPr>
                <a:t> drop-down list.</a:t>
              </a:r>
              <a:endParaRPr/>
            </a:p>
            <a:p>
              <a:pPr indent="0" lvl="0" marL="0" marR="0" rtl="0" algn="l">
                <a:spcBef>
                  <a:spcPts val="1169"/>
                </a:spcBef>
                <a:spcAft>
                  <a:spcPts val="0"/>
                </a:spcAft>
                <a:buNone/>
              </a:pPr>
              <a:r>
                <a:t/>
              </a:r>
              <a:endParaRPr b="0" i="0" sz="3183" u="none" cap="none" strike="noStrike">
                <a:solidFill>
                  <a:srgbClr val="7F7F7F"/>
                </a:solidFill>
                <a:latin typeface="Calibri"/>
                <a:ea typeface="Calibri"/>
                <a:cs typeface="Calibri"/>
                <a:sym typeface="Calibri"/>
              </a:endParaRPr>
            </a:p>
            <a:p>
              <a:pPr indent="0" lvl="0" marL="0" marR="0" rtl="0" algn="l">
                <a:spcBef>
                  <a:spcPts val="1169"/>
                </a:spcBef>
                <a:spcAft>
                  <a:spcPts val="0"/>
                </a:spcAft>
                <a:buNone/>
              </a:pPr>
              <a:r>
                <a:t/>
              </a:r>
              <a:endParaRPr b="0" i="0" sz="3183" u="none" cap="none" strike="noStrike">
                <a:solidFill>
                  <a:srgbClr val="7F7F7F"/>
                </a:solidFill>
                <a:latin typeface="Calibri"/>
                <a:ea typeface="Calibri"/>
                <a:cs typeface="Calibri"/>
                <a:sym typeface="Calibri"/>
              </a:endParaRPr>
            </a:p>
            <a:p>
              <a:pPr indent="0" lvl="0" marL="0" marR="0" rtl="0" algn="l">
                <a:spcBef>
                  <a:spcPts val="1169"/>
                </a:spcBef>
                <a:spcAft>
                  <a:spcPts val="0"/>
                </a:spcAft>
                <a:buNone/>
              </a:pPr>
              <a:r>
                <a:t/>
              </a:r>
              <a:endParaRPr b="0" i="0" sz="3183" u="none" cap="none" strike="noStrike">
                <a:solidFill>
                  <a:srgbClr val="7F7F7F"/>
                </a:solidFill>
                <a:latin typeface="Calibri"/>
                <a:ea typeface="Calibri"/>
                <a:cs typeface="Calibri"/>
                <a:sym typeface="Calibri"/>
              </a:endParaRPr>
            </a:p>
            <a:p>
              <a:pPr indent="0" lvl="0" marL="0" marR="0" rtl="0" algn="l">
                <a:spcBef>
                  <a:spcPts val="1169"/>
                </a:spcBef>
                <a:spcAft>
                  <a:spcPts val="0"/>
                </a:spcAft>
                <a:buNone/>
              </a:pPr>
              <a:r>
                <a:t/>
              </a:r>
              <a:endParaRPr b="0" i="0" sz="3183" u="none" cap="none" strike="noStrike">
                <a:solidFill>
                  <a:srgbClr val="7F7F7F"/>
                </a:solidFill>
                <a:latin typeface="Calibri"/>
                <a:ea typeface="Calibri"/>
                <a:cs typeface="Calibri"/>
                <a:sym typeface="Calibri"/>
              </a:endParaRPr>
            </a:p>
            <a:p>
              <a:pPr indent="0" lvl="0" marL="0" marR="0" rtl="0" algn="l">
                <a:spcBef>
                  <a:spcPts val="1169"/>
                </a:spcBef>
                <a:spcAft>
                  <a:spcPts val="0"/>
                </a:spcAft>
                <a:buNone/>
              </a:pPr>
              <a:r>
                <a:t/>
              </a:r>
              <a:endParaRPr b="0" i="0" sz="3183" u="none" cap="none" strike="noStrike">
                <a:solidFill>
                  <a:srgbClr val="7F7F7F"/>
                </a:solidFill>
                <a:latin typeface="Calibri"/>
                <a:ea typeface="Calibri"/>
                <a:cs typeface="Calibri"/>
                <a:sym typeface="Calibri"/>
              </a:endParaRPr>
            </a:p>
            <a:p>
              <a:pPr indent="0" lvl="0" marL="0" marR="0" rtl="0" algn="l">
                <a:spcBef>
                  <a:spcPts val="1169"/>
                </a:spcBef>
                <a:spcAft>
                  <a:spcPts val="0"/>
                </a:spcAft>
                <a:buNone/>
              </a:pPr>
              <a:r>
                <a:t/>
              </a:r>
              <a:endParaRPr b="0" i="0" sz="3183" u="none" cap="none" strike="noStrike">
                <a:solidFill>
                  <a:srgbClr val="7F7F7F"/>
                </a:solidFill>
                <a:latin typeface="Calibri"/>
                <a:ea typeface="Calibri"/>
                <a:cs typeface="Calibri"/>
                <a:sym typeface="Calibri"/>
              </a:endParaRPr>
            </a:p>
            <a:p>
              <a:pPr indent="0" lvl="0" marL="0" marR="0" rtl="0" algn="l">
                <a:spcBef>
                  <a:spcPts val="1169"/>
                </a:spcBef>
                <a:spcAft>
                  <a:spcPts val="0"/>
                </a:spcAft>
                <a:buNone/>
              </a:pPr>
              <a:r>
                <a:t/>
              </a:r>
              <a:endParaRPr b="0" i="0" sz="3183" u="none" cap="none" strike="noStrike">
                <a:solidFill>
                  <a:srgbClr val="7F7F7F"/>
                </a:solidFill>
                <a:latin typeface="Calibri"/>
                <a:ea typeface="Calibri"/>
                <a:cs typeface="Calibri"/>
                <a:sym typeface="Calibri"/>
              </a:endParaRPr>
            </a:p>
            <a:p>
              <a:pPr indent="0" lvl="0" marL="0" marR="0" rtl="0" algn="l">
                <a:spcBef>
                  <a:spcPts val="1169"/>
                </a:spcBef>
                <a:spcAft>
                  <a:spcPts val="0"/>
                </a:spcAft>
                <a:buNone/>
              </a:pPr>
              <a:r>
                <a:t/>
              </a:r>
              <a:endParaRPr b="0" i="0" sz="3183" u="none" cap="none" strike="noStrike">
                <a:solidFill>
                  <a:srgbClr val="7F7F7F"/>
                </a:solidFill>
                <a:latin typeface="Calibri"/>
                <a:ea typeface="Calibri"/>
                <a:cs typeface="Calibri"/>
                <a:sym typeface="Calibri"/>
              </a:endParaRPr>
            </a:p>
            <a:p>
              <a:pPr indent="0" lvl="0" marL="0" marR="0" rtl="0" algn="l">
                <a:spcBef>
                  <a:spcPts val="1169"/>
                </a:spcBef>
                <a:spcAft>
                  <a:spcPts val="0"/>
                </a:spcAft>
                <a:buNone/>
              </a:pPr>
              <a:r>
                <a:t/>
              </a:r>
              <a:endParaRPr b="0" i="0" sz="3183" u="none" cap="none" strike="noStrike">
                <a:solidFill>
                  <a:srgbClr val="7F7F7F"/>
                </a:solidFill>
                <a:latin typeface="Calibri"/>
                <a:ea typeface="Calibri"/>
                <a:cs typeface="Calibri"/>
                <a:sym typeface="Calibri"/>
              </a:endParaRPr>
            </a:p>
            <a:p>
              <a:pPr indent="0" lvl="0" marL="0" marR="0" rtl="0" algn="l">
                <a:spcBef>
                  <a:spcPts val="1169"/>
                </a:spcBef>
                <a:spcAft>
                  <a:spcPts val="0"/>
                </a:spcAft>
                <a:buNone/>
              </a:pPr>
              <a:r>
                <a:rPr b="0" i="0" lang="en-US" sz="3183" u="none" cap="none" strike="noStrik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indent="0" lvl="0" marL="0" marR="0" rtl="0" algn="l">
                <a:spcBef>
                  <a:spcPts val="1169"/>
                </a:spcBef>
                <a:spcAft>
                  <a:spcPts val="0"/>
                </a:spcAft>
                <a:buNone/>
              </a:pPr>
              <a:r>
                <a:rPr b="0" i="0" lang="en-US" sz="4677" u="none" cap="none" strike="noStrike">
                  <a:solidFill>
                    <a:srgbClr val="7F7F7F"/>
                  </a:solidFill>
                  <a:latin typeface="Calibri"/>
                  <a:ea typeface="Calibri"/>
                  <a:cs typeface="Calibri"/>
                  <a:sym typeface="Calibri"/>
                </a:rPr>
                <a:t>Printing Your Poster:</a:t>
              </a:r>
              <a:endParaRPr/>
            </a:p>
            <a:p>
              <a:pPr indent="0" lvl="0" marL="0" marR="0" rtl="0" algn="l">
                <a:spcBef>
                  <a:spcPts val="1169"/>
                </a:spcBef>
                <a:spcAft>
                  <a:spcPts val="0"/>
                </a:spcAft>
                <a:buNone/>
              </a:pPr>
              <a:r>
                <a:rPr b="0" i="0" lang="en-US" sz="3183" u="none" cap="none" strike="noStrike">
                  <a:solidFill>
                    <a:srgbClr val="7F7F7F"/>
                  </a:solidFill>
                  <a:latin typeface="Calibri"/>
                  <a:ea typeface="Calibri"/>
                  <a:cs typeface="Calibri"/>
                  <a:sym typeface="Calibri"/>
                </a:rPr>
                <a:t>Once your poster file is ready, visit </a:t>
              </a:r>
              <a:r>
                <a:rPr b="1" i="0" lang="en-US" sz="3183" u="none" cap="none" strike="noStrike">
                  <a:solidFill>
                    <a:srgbClr val="7F7F7F"/>
                  </a:solidFill>
                  <a:latin typeface="Calibri"/>
                  <a:ea typeface="Calibri"/>
                  <a:cs typeface="Calibri"/>
                  <a:sym typeface="Calibri"/>
                </a:rPr>
                <a:t>www.genigraphics.com</a:t>
              </a:r>
              <a:r>
                <a:rPr b="0" i="0" lang="en-US" sz="3183" u="none" cap="none" strike="noStrik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indent="0" lvl="0" marL="0" marR="0" rtl="0" algn="l">
                <a:spcBef>
                  <a:spcPts val="1169"/>
                </a:spcBef>
                <a:spcAft>
                  <a:spcPts val="0"/>
                </a:spcAft>
                <a:buNone/>
              </a:pPr>
              <a:r>
                <a:rPr b="0" i="0" lang="en-US" sz="3183" u="none" cap="none" strike="noStrik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indent="0" lvl="0" marL="0" marR="0" rtl="0" algn="l">
                <a:spcBef>
                  <a:spcPts val="1169"/>
                </a:spcBef>
                <a:spcAft>
                  <a:spcPts val="0"/>
                </a:spcAft>
                <a:buNone/>
              </a:pPr>
              <a:r>
                <a:t/>
              </a:r>
              <a:endParaRPr b="0" i="0" sz="3183" u="none" cap="none" strike="noStrike">
                <a:solidFill>
                  <a:srgbClr val="7F7F7F"/>
                </a:solidFill>
                <a:latin typeface="Calibri"/>
                <a:ea typeface="Calibri"/>
                <a:cs typeface="Calibri"/>
                <a:sym typeface="Calibri"/>
              </a:endParaRPr>
            </a:p>
            <a:p>
              <a:pPr indent="0" lvl="0" marL="0" marR="0" rtl="0" algn="ctr">
                <a:spcBef>
                  <a:spcPts val="0"/>
                </a:spcBef>
                <a:spcAft>
                  <a:spcPts val="0"/>
                </a:spcAft>
                <a:buNone/>
              </a:pPr>
              <a:r>
                <a:rPr b="0" i="0" lang="en-US" sz="3183" u="none" cap="none" strike="noStrike">
                  <a:solidFill>
                    <a:srgbClr val="7F7F7F"/>
                  </a:solidFill>
                  <a:latin typeface="Calibri"/>
                  <a:ea typeface="Calibri"/>
                  <a:cs typeface="Calibri"/>
                  <a:sym typeface="Calibri"/>
                </a:rPr>
                <a:t>US and Canada:  1-800-790-4001</a:t>
              </a:r>
              <a:br>
                <a:rPr b="0" i="0" lang="en-US" sz="3183" u="none" cap="none" strike="noStrike">
                  <a:solidFill>
                    <a:srgbClr val="7F7F7F"/>
                  </a:solidFill>
                  <a:latin typeface="Calibri"/>
                  <a:ea typeface="Calibri"/>
                  <a:cs typeface="Calibri"/>
                  <a:sym typeface="Calibri"/>
                </a:rPr>
              </a:br>
              <a:r>
                <a:rPr b="0" i="0" lang="en-US" sz="3183" u="none" cap="none" strike="noStrike">
                  <a:solidFill>
                    <a:srgbClr val="7F7F7F"/>
                  </a:solidFill>
                  <a:latin typeface="Calibri"/>
                  <a:ea typeface="Calibri"/>
                  <a:cs typeface="Calibri"/>
                  <a:sym typeface="Calibri"/>
                </a:rPr>
                <a:t>Email: info@genigraphics.com</a:t>
              </a:r>
              <a:endParaRPr/>
            </a:p>
            <a:p>
              <a:pPr indent="0" lvl="0" marL="0" marR="0" rtl="0" algn="ctr">
                <a:spcBef>
                  <a:spcPts val="0"/>
                </a:spcBef>
                <a:spcAft>
                  <a:spcPts val="0"/>
                </a:spcAft>
                <a:buNone/>
              </a:pPr>
              <a:br>
                <a:rPr b="0" i="0" lang="en-US" sz="2339" u="none" cap="none" strike="noStrike">
                  <a:solidFill>
                    <a:srgbClr val="7F7F7F"/>
                  </a:solidFill>
                  <a:latin typeface="Calibri"/>
                  <a:ea typeface="Calibri"/>
                  <a:cs typeface="Calibri"/>
                  <a:sym typeface="Calibri"/>
                </a:rPr>
              </a:br>
              <a:r>
                <a:rPr b="0" i="0" lang="en-US" sz="2339" u="none" cap="none" strike="noStrike">
                  <a:solidFill>
                    <a:srgbClr val="7F7F7F"/>
                  </a:solidFill>
                  <a:latin typeface="Calibri"/>
                  <a:ea typeface="Calibri"/>
                  <a:cs typeface="Calibri"/>
                  <a:sym typeface="Calibri"/>
                </a:rPr>
                <a:t>[This sidebar area does not print.]</a:t>
              </a:r>
              <a:endParaRPr/>
            </a:p>
          </p:txBody>
        </p:sp>
        <p:pic>
          <p:nvPicPr>
            <p:cNvPr id="19" name="Google Shape;19;p2"/>
            <p:cNvPicPr preferRelativeResize="0"/>
            <p:nvPr/>
          </p:nvPicPr>
          <p:blipFill rotWithShape="1">
            <a:blip r:embed="rId2">
              <a:alphaModFix/>
            </a:blip>
            <a:srcRect b="0" l="0" r="0" t="0"/>
            <a:stretch/>
          </p:blipFill>
          <p:spPr>
            <a:xfrm>
              <a:off x="34281341" y="9260274"/>
              <a:ext cx="11904515" cy="10246926"/>
            </a:xfrm>
            <a:prstGeom prst="rect">
              <a:avLst/>
            </a:prstGeom>
            <a:noFill/>
            <a:ln>
              <a:noFill/>
            </a:ln>
          </p:spPr>
        </p:pic>
      </p:grpSp>
      <p:grpSp>
        <p:nvGrpSpPr>
          <p:cNvPr id="20" name="Google Shape;20;p2"/>
          <p:cNvGrpSpPr/>
          <p:nvPr/>
        </p:nvGrpSpPr>
        <p:grpSpPr>
          <a:xfrm>
            <a:off x="4851412" y="-816736"/>
            <a:ext cx="19825080" cy="23160644"/>
            <a:chOff x="7033287" y="-1257300"/>
            <a:chExt cx="28741221" cy="35653980"/>
          </a:xfrm>
        </p:grpSpPr>
        <p:sp>
          <p:nvSpPr>
            <p:cNvPr id="21" name="Google Shape;21;p2"/>
            <p:cNvSpPr txBox="1"/>
            <p:nvPr/>
          </p:nvSpPr>
          <p:spPr>
            <a:xfrm>
              <a:off x="7033287" y="-1247269"/>
              <a:ext cx="2452220" cy="8044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796" u="none" cap="none" strike="noStrike">
                  <a:solidFill>
                    <a:srgbClr val="7F7F7F"/>
                  </a:solidFill>
                  <a:latin typeface="Calibri"/>
                  <a:ea typeface="Calibri"/>
                  <a:cs typeface="Calibri"/>
                  <a:sym typeface="Calibri"/>
                </a:rPr>
                <a:t>Folds here</a:t>
              </a:r>
              <a:endParaRPr/>
            </a:p>
          </p:txBody>
        </p:sp>
        <p:cxnSp>
          <p:nvCxnSpPr>
            <p:cNvPr id="22" name="Google Shape;22;p2"/>
            <p:cNvCxnSpPr/>
            <p:nvPr/>
          </p:nvCxnSpPr>
          <p:spPr>
            <a:xfrm>
              <a:off x="10972800" y="-1257300"/>
              <a:ext cx="0" cy="1097280"/>
            </a:xfrm>
            <a:prstGeom prst="straightConnector1">
              <a:avLst/>
            </a:prstGeom>
            <a:noFill/>
            <a:ln cap="flat" cmpd="sng" w="63500">
              <a:solidFill>
                <a:srgbClr val="7F7F7F"/>
              </a:solidFill>
              <a:prstDash val="solid"/>
              <a:round/>
              <a:headEnd len="sm" w="sm" type="none"/>
              <a:tailEnd len="med" w="med" type="stealth"/>
            </a:ln>
          </p:spPr>
        </p:cxnSp>
        <p:sp>
          <p:nvSpPr>
            <p:cNvPr id="23" name="Google Shape;23;p2"/>
            <p:cNvSpPr txBox="1"/>
            <p:nvPr/>
          </p:nvSpPr>
          <p:spPr>
            <a:xfrm>
              <a:off x="33322288" y="-1247269"/>
              <a:ext cx="2452220" cy="8044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796">
                  <a:solidFill>
                    <a:srgbClr val="7F7F7F"/>
                  </a:solidFill>
                  <a:latin typeface="Calibri"/>
                  <a:ea typeface="Calibri"/>
                  <a:cs typeface="Calibri"/>
                  <a:sym typeface="Calibri"/>
                </a:rPr>
                <a:t>Folds here</a:t>
              </a:r>
              <a:endParaRPr/>
            </a:p>
          </p:txBody>
        </p:sp>
        <p:cxnSp>
          <p:nvCxnSpPr>
            <p:cNvPr id="24" name="Google Shape;24;p2"/>
            <p:cNvCxnSpPr/>
            <p:nvPr/>
          </p:nvCxnSpPr>
          <p:spPr>
            <a:xfrm>
              <a:off x="32918400" y="-1257300"/>
              <a:ext cx="0" cy="1097280"/>
            </a:xfrm>
            <a:prstGeom prst="straightConnector1">
              <a:avLst/>
            </a:prstGeom>
            <a:noFill/>
            <a:ln cap="flat" cmpd="sng" w="63500">
              <a:solidFill>
                <a:srgbClr val="7F7F7F"/>
              </a:solidFill>
              <a:prstDash val="solid"/>
              <a:round/>
              <a:headEnd len="sm" w="sm" type="none"/>
              <a:tailEnd len="med" w="med" type="stealth"/>
            </a:ln>
          </p:spPr>
        </p:cxnSp>
        <p:sp>
          <p:nvSpPr>
            <p:cNvPr id="25" name="Google Shape;25;p2"/>
            <p:cNvSpPr txBox="1"/>
            <p:nvPr/>
          </p:nvSpPr>
          <p:spPr>
            <a:xfrm>
              <a:off x="7033287" y="33309431"/>
              <a:ext cx="2452220" cy="8044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796">
                  <a:solidFill>
                    <a:srgbClr val="7F7F7F"/>
                  </a:solidFill>
                  <a:latin typeface="Calibri"/>
                  <a:ea typeface="Calibri"/>
                  <a:cs typeface="Calibri"/>
                  <a:sym typeface="Calibri"/>
                </a:rPr>
                <a:t>Folds here</a:t>
              </a:r>
              <a:endParaRPr/>
            </a:p>
          </p:txBody>
        </p:sp>
        <p:cxnSp>
          <p:nvCxnSpPr>
            <p:cNvPr id="26" name="Google Shape;26;p2"/>
            <p:cNvCxnSpPr/>
            <p:nvPr/>
          </p:nvCxnSpPr>
          <p:spPr>
            <a:xfrm>
              <a:off x="10972800" y="33299400"/>
              <a:ext cx="0" cy="1097280"/>
            </a:xfrm>
            <a:prstGeom prst="straightConnector1">
              <a:avLst/>
            </a:prstGeom>
            <a:noFill/>
            <a:ln cap="flat" cmpd="sng" w="63500">
              <a:solidFill>
                <a:srgbClr val="7F7F7F"/>
              </a:solidFill>
              <a:prstDash val="solid"/>
              <a:round/>
              <a:headEnd len="med" w="med" type="stealth"/>
              <a:tailEnd len="sm" w="sm" type="none"/>
            </a:ln>
          </p:spPr>
        </p:cxnSp>
        <p:sp>
          <p:nvSpPr>
            <p:cNvPr id="27" name="Google Shape;27;p2"/>
            <p:cNvSpPr txBox="1"/>
            <p:nvPr/>
          </p:nvSpPr>
          <p:spPr>
            <a:xfrm>
              <a:off x="33322288" y="33309431"/>
              <a:ext cx="2452220" cy="8044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796">
                  <a:solidFill>
                    <a:srgbClr val="7F7F7F"/>
                  </a:solidFill>
                  <a:latin typeface="Calibri"/>
                  <a:ea typeface="Calibri"/>
                  <a:cs typeface="Calibri"/>
                  <a:sym typeface="Calibri"/>
                </a:rPr>
                <a:t>Folds here</a:t>
              </a:r>
              <a:endParaRPr/>
            </a:p>
          </p:txBody>
        </p:sp>
        <p:cxnSp>
          <p:nvCxnSpPr>
            <p:cNvPr id="28" name="Google Shape;28;p2"/>
            <p:cNvCxnSpPr/>
            <p:nvPr/>
          </p:nvCxnSpPr>
          <p:spPr>
            <a:xfrm>
              <a:off x="32918400" y="33299400"/>
              <a:ext cx="0" cy="1097280"/>
            </a:xfrm>
            <a:prstGeom prst="straightConnector1">
              <a:avLst/>
            </a:prstGeom>
            <a:noFill/>
            <a:ln cap="flat" cmpd="sng" w="63500">
              <a:solidFill>
                <a:srgbClr val="7F7F7F"/>
              </a:solidFill>
              <a:prstDash val="solid"/>
              <a:round/>
              <a:headEnd len="med" w="med" type="stealth"/>
              <a:tailEnd len="sm" w="sm" type="none"/>
            </a:ln>
          </p:spPr>
        </p:cxnSp>
      </p:grpSp>
      <p:pic>
        <p:nvPicPr>
          <p:cNvPr id="29" name="Google Shape;29;p2"/>
          <p:cNvPicPr preferRelativeResize="0"/>
          <p:nvPr/>
        </p:nvPicPr>
        <p:blipFill rotWithShape="1">
          <a:blip r:embed="rId3">
            <a:alphaModFix/>
          </a:blip>
          <a:srcRect b="0" l="0" r="0" t="0"/>
          <a:stretch/>
        </p:blipFill>
        <p:spPr>
          <a:xfrm>
            <a:off x="26490813" y="21185628"/>
            <a:ext cx="3654058" cy="12077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3"/>
          <p:cNvSpPr txBox="1"/>
          <p:nvPr>
            <p:ph type="title"/>
          </p:nvPr>
        </p:nvSpPr>
        <p:spPr>
          <a:xfrm>
            <a:off x="1513761" y="856336"/>
            <a:ext cx="27247693" cy="3563938"/>
          </a:xfrm>
          <a:prstGeom prst="rect">
            <a:avLst/>
          </a:prstGeom>
          <a:noFill/>
          <a:ln>
            <a:noFill/>
          </a:ln>
        </p:spPr>
        <p:txBody>
          <a:bodyPr anchorCtr="0" anchor="ctr" bIns="164550" lIns="329125" spcFirstLastPara="1" rIns="329125" wrap="square" tIns="16455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
          <p:cNvSpPr txBox="1"/>
          <p:nvPr>
            <p:ph idx="1" type="body"/>
          </p:nvPr>
        </p:nvSpPr>
        <p:spPr>
          <a:xfrm>
            <a:off x="1513761" y="4989515"/>
            <a:ext cx="27247693" cy="14112205"/>
          </a:xfrm>
          <a:prstGeom prst="rect">
            <a:avLst/>
          </a:prstGeom>
          <a:noFill/>
          <a:ln>
            <a:noFill/>
          </a:ln>
        </p:spPr>
        <p:txBody>
          <a:bodyPr anchorCtr="0" anchor="t" bIns="164550" lIns="329125" spcFirstLastPara="1" rIns="329125" wrap="square" tIns="1645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3"/>
          <p:cNvSpPr txBox="1"/>
          <p:nvPr>
            <p:ph idx="10" type="dt"/>
          </p:nvPr>
        </p:nvSpPr>
        <p:spPr>
          <a:xfrm>
            <a:off x="1513762" y="19819455"/>
            <a:ext cx="7064216" cy="1138480"/>
          </a:xfrm>
          <a:prstGeom prst="rect">
            <a:avLst/>
          </a:prstGeom>
          <a:noFill/>
          <a:ln>
            <a:noFill/>
          </a:ln>
        </p:spPr>
        <p:txBody>
          <a:bodyPr anchorCtr="0" anchor="ctr" bIns="164550" lIns="329125" spcFirstLastPara="1" rIns="329125" wrap="square" tIns="1645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10344032" y="19819455"/>
            <a:ext cx="9587151" cy="1138480"/>
          </a:xfrm>
          <a:prstGeom prst="rect">
            <a:avLst/>
          </a:prstGeom>
          <a:noFill/>
          <a:ln>
            <a:noFill/>
          </a:ln>
        </p:spPr>
        <p:txBody>
          <a:bodyPr anchorCtr="0" anchor="ctr" bIns="164550" lIns="329125" spcFirstLastPara="1" rIns="329125" wrap="square" tIns="1645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21697236" y="19819455"/>
            <a:ext cx="7064216" cy="1138480"/>
          </a:xfrm>
          <a:prstGeom prst="rect">
            <a:avLst/>
          </a:prstGeom>
          <a:noFill/>
          <a:ln>
            <a:noFill/>
          </a:ln>
        </p:spPr>
        <p:txBody>
          <a:bodyPr anchorCtr="0" anchor="ctr" bIns="164550" lIns="329125" spcFirstLastPara="1" rIns="329125" wrap="square" tIns="164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513761" y="856336"/>
            <a:ext cx="27247693" cy="3563938"/>
          </a:xfrm>
          <a:prstGeom prst="rect">
            <a:avLst/>
          </a:prstGeom>
          <a:noFill/>
          <a:ln>
            <a:noFill/>
          </a:ln>
        </p:spPr>
        <p:txBody>
          <a:bodyPr anchorCtr="0" anchor="ctr" bIns="164550" lIns="329125" spcFirstLastPara="1" rIns="329125" wrap="square" tIns="164550">
            <a:noAutofit/>
          </a:bodyPr>
          <a:lstStyle>
            <a:lvl1pPr lvl="0" marR="0" rtl="0" algn="ctr">
              <a:spcBef>
                <a:spcPts val="0"/>
              </a:spcBef>
              <a:spcAft>
                <a:spcPts val="0"/>
              </a:spcAft>
              <a:buClr>
                <a:schemeClr val="dk1"/>
              </a:buClr>
              <a:buSzPts val="3898"/>
              <a:buFont typeface="Calibri"/>
              <a:buNone/>
              <a:defRPr b="0" i="0" sz="3898"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513761" y="4989515"/>
            <a:ext cx="27247693" cy="14112205"/>
          </a:xfrm>
          <a:prstGeom prst="rect">
            <a:avLst/>
          </a:prstGeom>
          <a:noFill/>
          <a:ln>
            <a:noFill/>
          </a:ln>
        </p:spPr>
        <p:txBody>
          <a:bodyPr anchorCtr="0" anchor="t" bIns="164550" lIns="329125" spcFirstLastPara="1" rIns="329125" wrap="square" tIns="164550">
            <a:noAutofit/>
          </a:bodyPr>
          <a:lstStyle>
            <a:lvl1pPr indent="-339979" lvl="0" marL="457200" marR="0" rtl="0" algn="l">
              <a:spcBef>
                <a:spcPts val="351"/>
              </a:spcBef>
              <a:spcAft>
                <a:spcPts val="0"/>
              </a:spcAft>
              <a:buClr>
                <a:schemeClr val="dk1"/>
              </a:buClr>
              <a:buSzPts val="1754"/>
              <a:buFont typeface="Arial"/>
              <a:buChar char="•"/>
              <a:defRPr b="0" i="0" sz="1754" u="none" cap="none" strike="noStrike">
                <a:solidFill>
                  <a:schemeClr val="dk1"/>
                </a:solidFill>
                <a:latin typeface="Calibri"/>
                <a:ea typeface="Calibri"/>
                <a:cs typeface="Calibri"/>
                <a:sym typeface="Calibri"/>
              </a:defRPr>
            </a:lvl1pPr>
            <a:lvl2pPr indent="-339979" lvl="1" marL="914400" marR="0" rtl="0" algn="l">
              <a:spcBef>
                <a:spcPts val="351"/>
              </a:spcBef>
              <a:spcAft>
                <a:spcPts val="0"/>
              </a:spcAft>
              <a:buClr>
                <a:schemeClr val="dk1"/>
              </a:buClr>
              <a:buSzPts val="1754"/>
              <a:buFont typeface="Arial"/>
              <a:buChar char="–"/>
              <a:defRPr b="0" i="0" sz="1754" u="none" cap="none" strike="noStrike">
                <a:solidFill>
                  <a:schemeClr val="dk1"/>
                </a:solidFill>
                <a:latin typeface="Calibri"/>
                <a:ea typeface="Calibri"/>
                <a:cs typeface="Calibri"/>
                <a:sym typeface="Calibri"/>
              </a:defRPr>
            </a:lvl2pPr>
            <a:lvl3pPr indent="-339979" lvl="2" marL="1371600" marR="0" rtl="0" algn="l">
              <a:spcBef>
                <a:spcPts val="351"/>
              </a:spcBef>
              <a:spcAft>
                <a:spcPts val="0"/>
              </a:spcAft>
              <a:buClr>
                <a:schemeClr val="dk1"/>
              </a:buClr>
              <a:buSzPts val="1754"/>
              <a:buFont typeface="Arial"/>
              <a:buChar char="•"/>
              <a:defRPr b="0" i="0" sz="1754" u="none" cap="none" strike="noStrike">
                <a:solidFill>
                  <a:schemeClr val="dk1"/>
                </a:solidFill>
                <a:latin typeface="Calibri"/>
                <a:ea typeface="Calibri"/>
                <a:cs typeface="Calibri"/>
                <a:sym typeface="Calibri"/>
              </a:defRPr>
            </a:lvl3pPr>
            <a:lvl4pPr indent="-339979" lvl="3" marL="1828800" marR="0" rtl="0" algn="l">
              <a:spcBef>
                <a:spcPts val="351"/>
              </a:spcBef>
              <a:spcAft>
                <a:spcPts val="0"/>
              </a:spcAft>
              <a:buClr>
                <a:schemeClr val="dk1"/>
              </a:buClr>
              <a:buSzPts val="1754"/>
              <a:buFont typeface="Arial"/>
              <a:buChar char="–"/>
              <a:defRPr b="0" i="0" sz="1754" u="none" cap="none" strike="noStrike">
                <a:solidFill>
                  <a:schemeClr val="dk1"/>
                </a:solidFill>
                <a:latin typeface="Calibri"/>
                <a:ea typeface="Calibri"/>
                <a:cs typeface="Calibri"/>
                <a:sym typeface="Calibri"/>
              </a:defRPr>
            </a:lvl4pPr>
            <a:lvl5pPr indent="-339979" lvl="4" marL="2286000" marR="0" rtl="0" algn="l">
              <a:spcBef>
                <a:spcPts val="351"/>
              </a:spcBef>
              <a:spcAft>
                <a:spcPts val="0"/>
              </a:spcAft>
              <a:buClr>
                <a:schemeClr val="dk1"/>
              </a:buClr>
              <a:buSzPts val="1754"/>
              <a:buFont typeface="Arial"/>
              <a:buChar char="»"/>
              <a:defRPr b="0" i="0" sz="1754" u="none" cap="none" strike="noStrike">
                <a:solidFill>
                  <a:schemeClr val="dk1"/>
                </a:solidFill>
                <a:latin typeface="Calibri"/>
                <a:ea typeface="Calibri"/>
                <a:cs typeface="Calibri"/>
                <a:sym typeface="Calibri"/>
              </a:defRPr>
            </a:lvl5pPr>
            <a:lvl6pPr indent="-525589" lvl="5" marL="2743200" marR="0" rtl="0" algn="l">
              <a:spcBef>
                <a:spcPts val="935"/>
              </a:spcBef>
              <a:spcAft>
                <a:spcPts val="0"/>
              </a:spcAft>
              <a:buClr>
                <a:schemeClr val="dk1"/>
              </a:buClr>
              <a:buSzPts val="4677"/>
              <a:buFont typeface="Arial"/>
              <a:buChar char="•"/>
              <a:defRPr b="0" i="0" sz="4677" u="none" cap="none" strike="noStrike">
                <a:solidFill>
                  <a:schemeClr val="dk1"/>
                </a:solidFill>
                <a:latin typeface="Calibri"/>
                <a:ea typeface="Calibri"/>
                <a:cs typeface="Calibri"/>
                <a:sym typeface="Calibri"/>
              </a:defRPr>
            </a:lvl6pPr>
            <a:lvl7pPr indent="-525589" lvl="6" marL="3200400" marR="0" rtl="0" algn="l">
              <a:spcBef>
                <a:spcPts val="935"/>
              </a:spcBef>
              <a:spcAft>
                <a:spcPts val="0"/>
              </a:spcAft>
              <a:buClr>
                <a:schemeClr val="dk1"/>
              </a:buClr>
              <a:buSzPts val="4677"/>
              <a:buFont typeface="Arial"/>
              <a:buChar char="•"/>
              <a:defRPr b="0" i="0" sz="4677" u="none" cap="none" strike="noStrike">
                <a:solidFill>
                  <a:schemeClr val="dk1"/>
                </a:solidFill>
                <a:latin typeface="Calibri"/>
                <a:ea typeface="Calibri"/>
                <a:cs typeface="Calibri"/>
                <a:sym typeface="Calibri"/>
              </a:defRPr>
            </a:lvl7pPr>
            <a:lvl8pPr indent="-525589" lvl="7" marL="3657600" marR="0" rtl="0" algn="l">
              <a:spcBef>
                <a:spcPts val="935"/>
              </a:spcBef>
              <a:spcAft>
                <a:spcPts val="0"/>
              </a:spcAft>
              <a:buClr>
                <a:schemeClr val="dk1"/>
              </a:buClr>
              <a:buSzPts val="4677"/>
              <a:buFont typeface="Arial"/>
              <a:buChar char="•"/>
              <a:defRPr b="0" i="0" sz="4677" u="none" cap="none" strike="noStrike">
                <a:solidFill>
                  <a:schemeClr val="dk1"/>
                </a:solidFill>
                <a:latin typeface="Calibri"/>
                <a:ea typeface="Calibri"/>
                <a:cs typeface="Calibri"/>
                <a:sym typeface="Calibri"/>
              </a:defRPr>
            </a:lvl8pPr>
            <a:lvl9pPr indent="-525589" lvl="8" marL="4114800" marR="0" rtl="0" algn="l">
              <a:spcBef>
                <a:spcPts val="935"/>
              </a:spcBef>
              <a:spcAft>
                <a:spcPts val="0"/>
              </a:spcAft>
              <a:buClr>
                <a:schemeClr val="dk1"/>
              </a:buClr>
              <a:buSzPts val="4677"/>
              <a:buFont typeface="Arial"/>
              <a:buChar char="•"/>
              <a:defRPr b="0" i="0" sz="4677"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1513762" y="19819455"/>
            <a:ext cx="7064216" cy="1138480"/>
          </a:xfrm>
          <a:prstGeom prst="rect">
            <a:avLst/>
          </a:prstGeom>
          <a:noFill/>
          <a:ln>
            <a:noFill/>
          </a:ln>
        </p:spPr>
        <p:txBody>
          <a:bodyPr anchorCtr="0" anchor="ctr" bIns="164550" lIns="329125" spcFirstLastPara="1" rIns="329125" wrap="square" tIns="164550">
            <a:noAutofit/>
          </a:bodyPr>
          <a:lstStyle>
            <a:lvl1pPr lvl="0" marR="0" rtl="0" algn="l">
              <a:spcBef>
                <a:spcPts val="0"/>
              </a:spcBef>
              <a:spcAft>
                <a:spcPts val="0"/>
              </a:spcAft>
              <a:buSzPts val="1400"/>
              <a:buNone/>
              <a:defRPr b="0" i="0" sz="2858"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4303"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303"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303"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303"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303"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303"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303"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303"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10344032" y="19819455"/>
            <a:ext cx="9587151" cy="1138480"/>
          </a:xfrm>
          <a:prstGeom prst="rect">
            <a:avLst/>
          </a:prstGeom>
          <a:noFill/>
          <a:ln>
            <a:noFill/>
          </a:ln>
        </p:spPr>
        <p:txBody>
          <a:bodyPr anchorCtr="0" anchor="ctr" bIns="164550" lIns="329125" spcFirstLastPara="1" rIns="329125" wrap="square" tIns="164550">
            <a:noAutofit/>
          </a:bodyPr>
          <a:lstStyle>
            <a:lvl1pPr lvl="0" marR="0" rtl="0" algn="ctr">
              <a:spcBef>
                <a:spcPts val="0"/>
              </a:spcBef>
              <a:spcAft>
                <a:spcPts val="0"/>
              </a:spcAft>
              <a:buSzPts val="1400"/>
              <a:buNone/>
              <a:defRPr b="0" i="0" sz="2858"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4303"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303"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303"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303"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303"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303"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303"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303"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21697236" y="19819455"/>
            <a:ext cx="7064216" cy="1138480"/>
          </a:xfrm>
          <a:prstGeom prst="rect">
            <a:avLst/>
          </a:prstGeom>
          <a:noFill/>
          <a:ln>
            <a:noFill/>
          </a:ln>
        </p:spPr>
        <p:txBody>
          <a:bodyPr anchorCtr="0" anchor="ctr" bIns="164550" lIns="329125" spcFirstLastPara="1" rIns="329125" wrap="square" tIns="164550">
            <a:noAutofit/>
          </a:bodyPr>
          <a:lstStyle>
            <a:lvl1pPr indent="0" lvl="0" marL="0" marR="0" rtl="0" algn="r">
              <a:spcBef>
                <a:spcPts val="0"/>
              </a:spcBef>
              <a:buNone/>
              <a:defRPr b="0" i="0" sz="2858" u="none" cap="none" strike="noStrike">
                <a:solidFill>
                  <a:srgbClr val="888888"/>
                </a:solidFill>
                <a:latin typeface="Calibri"/>
                <a:ea typeface="Calibri"/>
                <a:cs typeface="Calibri"/>
                <a:sym typeface="Calibri"/>
              </a:defRPr>
            </a:lvl1pPr>
            <a:lvl2pPr indent="0" lvl="1" marL="0" marR="0" rtl="0" algn="r">
              <a:spcBef>
                <a:spcPts val="0"/>
              </a:spcBef>
              <a:buNone/>
              <a:defRPr b="0" i="0" sz="2858" u="none" cap="none" strike="noStrike">
                <a:solidFill>
                  <a:srgbClr val="888888"/>
                </a:solidFill>
                <a:latin typeface="Calibri"/>
                <a:ea typeface="Calibri"/>
                <a:cs typeface="Calibri"/>
                <a:sym typeface="Calibri"/>
              </a:defRPr>
            </a:lvl2pPr>
            <a:lvl3pPr indent="0" lvl="2" marL="0" marR="0" rtl="0" algn="r">
              <a:spcBef>
                <a:spcPts val="0"/>
              </a:spcBef>
              <a:buNone/>
              <a:defRPr b="0" i="0" sz="2858" u="none" cap="none" strike="noStrike">
                <a:solidFill>
                  <a:srgbClr val="888888"/>
                </a:solidFill>
                <a:latin typeface="Calibri"/>
                <a:ea typeface="Calibri"/>
                <a:cs typeface="Calibri"/>
                <a:sym typeface="Calibri"/>
              </a:defRPr>
            </a:lvl3pPr>
            <a:lvl4pPr indent="0" lvl="3" marL="0" marR="0" rtl="0" algn="r">
              <a:spcBef>
                <a:spcPts val="0"/>
              </a:spcBef>
              <a:buNone/>
              <a:defRPr b="0" i="0" sz="2858" u="none" cap="none" strike="noStrike">
                <a:solidFill>
                  <a:srgbClr val="888888"/>
                </a:solidFill>
                <a:latin typeface="Calibri"/>
                <a:ea typeface="Calibri"/>
                <a:cs typeface="Calibri"/>
                <a:sym typeface="Calibri"/>
              </a:defRPr>
            </a:lvl4pPr>
            <a:lvl5pPr indent="0" lvl="4" marL="0" marR="0" rtl="0" algn="r">
              <a:spcBef>
                <a:spcPts val="0"/>
              </a:spcBef>
              <a:buNone/>
              <a:defRPr b="0" i="0" sz="2858" u="none" cap="none" strike="noStrike">
                <a:solidFill>
                  <a:srgbClr val="888888"/>
                </a:solidFill>
                <a:latin typeface="Calibri"/>
                <a:ea typeface="Calibri"/>
                <a:cs typeface="Calibri"/>
                <a:sym typeface="Calibri"/>
              </a:defRPr>
            </a:lvl5pPr>
            <a:lvl6pPr indent="0" lvl="5" marL="0" marR="0" rtl="0" algn="r">
              <a:spcBef>
                <a:spcPts val="0"/>
              </a:spcBef>
              <a:buNone/>
              <a:defRPr b="0" i="0" sz="2858" u="none" cap="none" strike="noStrike">
                <a:solidFill>
                  <a:srgbClr val="888888"/>
                </a:solidFill>
                <a:latin typeface="Calibri"/>
                <a:ea typeface="Calibri"/>
                <a:cs typeface="Calibri"/>
                <a:sym typeface="Calibri"/>
              </a:defRPr>
            </a:lvl6pPr>
            <a:lvl7pPr indent="0" lvl="6" marL="0" marR="0" rtl="0" algn="r">
              <a:spcBef>
                <a:spcPts val="0"/>
              </a:spcBef>
              <a:buNone/>
              <a:defRPr b="0" i="0" sz="2858" u="none" cap="none" strike="noStrike">
                <a:solidFill>
                  <a:srgbClr val="888888"/>
                </a:solidFill>
                <a:latin typeface="Calibri"/>
                <a:ea typeface="Calibri"/>
                <a:cs typeface="Calibri"/>
                <a:sym typeface="Calibri"/>
              </a:defRPr>
            </a:lvl7pPr>
            <a:lvl8pPr indent="0" lvl="7" marL="0" marR="0" rtl="0" algn="r">
              <a:spcBef>
                <a:spcPts val="0"/>
              </a:spcBef>
              <a:buNone/>
              <a:defRPr b="0" i="0" sz="2858" u="none" cap="none" strike="noStrike">
                <a:solidFill>
                  <a:srgbClr val="888888"/>
                </a:solidFill>
                <a:latin typeface="Calibri"/>
                <a:ea typeface="Calibri"/>
                <a:cs typeface="Calibri"/>
                <a:sym typeface="Calibri"/>
              </a:defRPr>
            </a:lvl8pPr>
            <a:lvl9pPr indent="0" lvl="8" marL="0" marR="0" rtl="0" algn="r">
              <a:spcBef>
                <a:spcPts val="0"/>
              </a:spcBef>
              <a:buNone/>
              <a:defRPr b="0" i="0" sz="2858"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nces.ed.gov/programs/crime/index.asp" TargetMode="External"/><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alpha val="30980"/>
          </a:schemeClr>
        </a:solidFill>
      </p:bgPr>
    </p:bg>
    <p:spTree>
      <p:nvGrpSpPr>
        <p:cNvPr id="39" name="Shape 39"/>
        <p:cNvGrpSpPr/>
        <p:nvPr/>
      </p:nvGrpSpPr>
      <p:grpSpPr>
        <a:xfrm>
          <a:off x="0" y="0"/>
          <a:ext cx="0" cy="0"/>
          <a:chOff x="0" y="0"/>
          <a:chExt cx="0" cy="0"/>
        </a:xfrm>
      </p:grpSpPr>
      <p:sp>
        <p:nvSpPr>
          <p:cNvPr id="40" name="Google Shape;40;p4"/>
          <p:cNvSpPr/>
          <p:nvPr/>
        </p:nvSpPr>
        <p:spPr>
          <a:xfrm>
            <a:off x="-131337" y="-538100"/>
            <a:ext cx="30438900" cy="217884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50" y="0"/>
            <a:ext cx="30275100" cy="26274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txBox="1"/>
          <p:nvPr/>
        </p:nvSpPr>
        <p:spPr>
          <a:xfrm>
            <a:off x="4510882" y="639174"/>
            <a:ext cx="20456400" cy="1722600"/>
          </a:xfrm>
          <a:prstGeom prst="rect">
            <a:avLst/>
          </a:prstGeom>
          <a:noFill/>
          <a:ln>
            <a:noFill/>
          </a:ln>
        </p:spPr>
        <p:txBody>
          <a:bodyPr anchorCtr="0" anchor="ctr" bIns="59375" lIns="89075" spcFirstLastPara="1" rIns="89075" wrap="square" tIns="59375">
            <a:noAutofit/>
          </a:bodyPr>
          <a:lstStyle/>
          <a:p>
            <a:pPr indent="0" lvl="0" marL="0" rtl="0" algn="ctr">
              <a:spcBef>
                <a:spcPts val="0"/>
              </a:spcBef>
              <a:spcAft>
                <a:spcPts val="0"/>
              </a:spcAft>
              <a:buClr>
                <a:schemeClr val="dk1"/>
              </a:buClr>
              <a:buSzPts val="1100"/>
              <a:buFont typeface="Arial"/>
              <a:buNone/>
            </a:pPr>
            <a:r>
              <a:rPr lang="en-US" sz="4800">
                <a:solidFill>
                  <a:schemeClr val="lt1"/>
                </a:solidFill>
                <a:latin typeface="Calibri"/>
                <a:ea typeface="Calibri"/>
                <a:cs typeface="Calibri"/>
                <a:sym typeface="Calibri"/>
              </a:rPr>
              <a:t>Predictive Models for Cyber Bullying in Middle and High School Students</a:t>
            </a:r>
            <a:endParaRPr sz="4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b="1" sz="4800">
              <a:solidFill>
                <a:srgbClr val="EAF1DD"/>
              </a:solidFill>
              <a:latin typeface="Calibri"/>
              <a:ea typeface="Calibri"/>
              <a:cs typeface="Calibri"/>
              <a:sym typeface="Calibri"/>
            </a:endParaRPr>
          </a:p>
        </p:txBody>
      </p:sp>
      <p:sp>
        <p:nvSpPr>
          <p:cNvPr id="43" name="Google Shape;43;p4"/>
          <p:cNvSpPr txBox="1"/>
          <p:nvPr/>
        </p:nvSpPr>
        <p:spPr>
          <a:xfrm>
            <a:off x="1166375" y="3649275"/>
            <a:ext cx="5940000" cy="42798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89075" lIns="89075" spcFirstLastPara="1" rIns="89075" wrap="square" tIns="89075">
            <a:noAutofit/>
          </a:bodyPr>
          <a:lstStyle/>
          <a:p>
            <a:pPr indent="0" lvl="0" marL="0" marR="0" rtl="0" algn="l">
              <a:spcBef>
                <a:spcPts val="0"/>
              </a:spcBef>
              <a:spcAft>
                <a:spcPts val="0"/>
              </a:spcAft>
              <a:buNone/>
            </a:pPr>
            <a:r>
              <a:rPr lang="en-US" sz="2079">
                <a:solidFill>
                  <a:schemeClr val="dk1"/>
                </a:solidFill>
                <a:latin typeface="Calibri"/>
                <a:ea typeface="Calibri"/>
                <a:cs typeface="Calibri"/>
                <a:sym typeface="Calibri"/>
              </a:rPr>
              <a:t>Cyber bullying takes place over digital devices through text, apps, social media, forums or gaming where people can view, participate in, or share content. It  includes sending, posting, or sharing negative, harmful or false content, which usually causes embarrassment or humiliation, and sometimes even leads to serious long-lasting problems. Unlike other kinds of </a:t>
            </a:r>
            <a:r>
              <a:rPr lang="en-US" sz="2079">
                <a:solidFill>
                  <a:schemeClr val="dk1"/>
                </a:solidFill>
                <a:latin typeface="Calibri"/>
                <a:ea typeface="Calibri"/>
                <a:cs typeface="Calibri"/>
                <a:sym typeface="Calibri"/>
              </a:rPr>
              <a:t>bullying</a:t>
            </a:r>
            <a:r>
              <a:rPr lang="en-US" sz="2079">
                <a:solidFill>
                  <a:schemeClr val="dk1"/>
                </a:solidFill>
                <a:latin typeface="Calibri"/>
                <a:ea typeface="Calibri"/>
                <a:cs typeface="Calibri"/>
                <a:sym typeface="Calibri"/>
              </a:rPr>
              <a:t>, it can be particularly damaging and upsetting because it's usually anonymous or hard to trace. With increasing prevalence of social network among teenagers, cyber bullying becomes more critical for us to be aware of and take preventive actions against it.</a:t>
            </a:r>
            <a:endParaRPr/>
          </a:p>
        </p:txBody>
      </p:sp>
      <p:sp>
        <p:nvSpPr>
          <p:cNvPr id="44" name="Google Shape;44;p4"/>
          <p:cNvSpPr/>
          <p:nvPr/>
        </p:nvSpPr>
        <p:spPr>
          <a:xfrm>
            <a:off x="1166375" y="3118450"/>
            <a:ext cx="5940000" cy="525000"/>
          </a:xfrm>
          <a:prstGeom prst="rect">
            <a:avLst/>
          </a:prstGeom>
          <a:solidFill>
            <a:srgbClr val="6AA84F"/>
          </a:solidFill>
          <a:ln cap="flat" cmpd="sng" w="12700">
            <a:solidFill>
              <a:srgbClr val="395E89"/>
            </a:solidFill>
            <a:prstDash val="solid"/>
            <a:round/>
            <a:headEnd len="sm" w="sm" type="none"/>
            <a:tailEnd len="sm" w="sm" type="none"/>
          </a:ln>
        </p:spPr>
        <p:txBody>
          <a:bodyPr anchorCtr="0" anchor="ctr" bIns="22250" lIns="44525" spcFirstLastPara="1" rIns="44525" wrap="square" tIns="22250">
            <a:noAutofit/>
          </a:bodyPr>
          <a:lstStyle/>
          <a:p>
            <a:pPr indent="0" lvl="0" marL="0" marR="0" rtl="0" algn="ctr">
              <a:spcBef>
                <a:spcPts val="0"/>
              </a:spcBef>
              <a:spcAft>
                <a:spcPts val="0"/>
              </a:spcAft>
              <a:buNone/>
            </a:pPr>
            <a:r>
              <a:rPr b="1" lang="en-US" sz="2858">
                <a:solidFill>
                  <a:srgbClr val="EAF1DD"/>
                </a:solidFill>
                <a:latin typeface="Calibri"/>
                <a:ea typeface="Calibri"/>
                <a:cs typeface="Calibri"/>
                <a:sym typeface="Calibri"/>
              </a:rPr>
              <a:t>Background</a:t>
            </a:r>
            <a:endParaRPr/>
          </a:p>
        </p:txBody>
      </p:sp>
      <p:sp>
        <p:nvSpPr>
          <p:cNvPr id="45" name="Google Shape;45;p4"/>
          <p:cNvSpPr txBox="1"/>
          <p:nvPr/>
        </p:nvSpPr>
        <p:spPr>
          <a:xfrm>
            <a:off x="8316675" y="3649275"/>
            <a:ext cx="13542900" cy="173298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89075" lIns="89075" spcFirstLastPara="1" rIns="89075" wrap="square" tIns="89075">
            <a:noAutofit/>
          </a:bodyPr>
          <a:lstStyle/>
          <a:p>
            <a:pPr indent="0" lvl="0" marL="0" marR="0" rtl="0" algn="l">
              <a:spcBef>
                <a:spcPts val="0"/>
              </a:spcBef>
              <a:spcAft>
                <a:spcPts val="0"/>
              </a:spcAft>
              <a:buNone/>
            </a:pPr>
            <a:r>
              <a:rPr lang="en-US" sz="2079">
                <a:solidFill>
                  <a:schemeClr val="dk1"/>
                </a:solidFill>
                <a:latin typeface="Calibri"/>
                <a:ea typeface="Calibri"/>
                <a:cs typeface="Calibri"/>
                <a:sym typeface="Calibri"/>
              </a:rPr>
              <a:t>According to the SCS codebook, of the 9,372 NCVS respondents eligible for the SCS supplement, 5,469 (58.4%) completed the SCS interview. This 5,469 is the sample size used in this study. From stepwise Logistic regression analysis, five variables were kept in the predictive model, including male gender, race, participating in community activities etc.; The Area Under the Curve (AUC) for the Receiver Operating Characteristics indicated good performance of the model. ANN model also had good performance with a similarly high AUC. From the Odds Ratios, boy students are less likely (14% likely) to experience cyber bullied than girls (OR&lt;1), while participating in community service or other activity is associated with a higher likelihood of being cyber bullied (OR&gt;1). For racial differences, although there were differences in descriptive data (i.e, 1.8% vs 0.7% vs 2.5%), when testing them in the model, differences did NOT reach statistical significance because in the model, the race groups had p-values larger than 0.05. The AUC is 0.77 for training sample according to above logistic regression, and 0.79 for the NN model.</a:t>
            </a:r>
            <a:endParaRPr sz="2079">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79">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79">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79">
              <a:solidFill>
                <a:schemeClr val="dk1"/>
              </a:solidFill>
              <a:latin typeface="Calibri"/>
              <a:ea typeface="Calibri"/>
              <a:cs typeface="Calibri"/>
              <a:sym typeface="Calibri"/>
            </a:endParaRPr>
          </a:p>
        </p:txBody>
      </p:sp>
      <p:sp>
        <p:nvSpPr>
          <p:cNvPr id="46" name="Google Shape;46;p4"/>
          <p:cNvSpPr/>
          <p:nvPr/>
        </p:nvSpPr>
        <p:spPr>
          <a:xfrm>
            <a:off x="1166425" y="7937125"/>
            <a:ext cx="5940000" cy="525000"/>
          </a:xfrm>
          <a:prstGeom prst="rect">
            <a:avLst/>
          </a:prstGeom>
          <a:solidFill>
            <a:srgbClr val="6AA84F"/>
          </a:solidFill>
          <a:ln cap="flat" cmpd="sng" w="12700">
            <a:solidFill>
              <a:srgbClr val="395E89"/>
            </a:solidFill>
            <a:prstDash val="solid"/>
            <a:round/>
            <a:headEnd len="sm" w="sm" type="none"/>
            <a:tailEnd len="sm" w="sm" type="none"/>
          </a:ln>
        </p:spPr>
        <p:txBody>
          <a:bodyPr anchorCtr="0" anchor="ctr" bIns="22250" lIns="44525" spcFirstLastPara="1" rIns="44525" wrap="square" tIns="22250">
            <a:noAutofit/>
          </a:bodyPr>
          <a:lstStyle/>
          <a:p>
            <a:pPr indent="0" lvl="0" marL="0" marR="0" rtl="0" algn="ctr">
              <a:spcBef>
                <a:spcPts val="0"/>
              </a:spcBef>
              <a:spcAft>
                <a:spcPts val="0"/>
              </a:spcAft>
              <a:buNone/>
            </a:pPr>
            <a:r>
              <a:rPr b="1" lang="en-US" sz="2858">
                <a:solidFill>
                  <a:srgbClr val="EAF1DD"/>
                </a:solidFill>
                <a:latin typeface="Calibri"/>
                <a:ea typeface="Calibri"/>
                <a:cs typeface="Calibri"/>
                <a:sym typeface="Calibri"/>
              </a:rPr>
              <a:t>Objective</a:t>
            </a:r>
            <a:endParaRPr/>
          </a:p>
        </p:txBody>
      </p:sp>
      <p:grpSp>
        <p:nvGrpSpPr>
          <p:cNvPr id="47" name="Google Shape;47;p4"/>
          <p:cNvGrpSpPr/>
          <p:nvPr/>
        </p:nvGrpSpPr>
        <p:grpSpPr>
          <a:xfrm>
            <a:off x="23069826" y="6177550"/>
            <a:ext cx="6556768" cy="12538241"/>
            <a:chOff x="23612183" y="8623110"/>
            <a:chExt cx="6372600" cy="12465939"/>
          </a:xfrm>
        </p:grpSpPr>
        <p:sp>
          <p:nvSpPr>
            <p:cNvPr id="48" name="Google Shape;48;p4"/>
            <p:cNvSpPr txBox="1"/>
            <p:nvPr/>
          </p:nvSpPr>
          <p:spPr>
            <a:xfrm>
              <a:off x="23612183" y="9125049"/>
              <a:ext cx="6372600" cy="119640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89075" lIns="89075" spcFirstLastPara="1" rIns="89075" wrap="square" tIns="89075">
              <a:noAutofit/>
            </a:bodyPr>
            <a:lstStyle/>
            <a:p>
              <a:pPr indent="-296997" lvl="0" marL="296997" marR="0" rtl="0" algn="l">
                <a:spcBef>
                  <a:spcPts val="0"/>
                </a:spcBef>
                <a:spcAft>
                  <a:spcPts val="0"/>
                </a:spcAft>
                <a:buClr>
                  <a:schemeClr val="dk1"/>
                </a:buClr>
                <a:buSzPts val="2079"/>
                <a:buFont typeface="Arial"/>
                <a:buChar char="•"/>
              </a:pPr>
              <a:r>
                <a:rPr lang="en-US" sz="2079">
                  <a:solidFill>
                    <a:schemeClr val="dk1"/>
                  </a:solidFill>
                  <a:latin typeface="Calibri"/>
                  <a:ea typeface="Calibri"/>
                  <a:cs typeface="Calibri"/>
                  <a:sym typeface="Calibri"/>
                </a:rPr>
                <a:t>In the usage of the data from NCVS, the variable “School Type” was not included in the models due to too many missing values for it. If the quality of this variable could be improved enough to be included, the performance of the predictive model might be further improved, as school type is likely strongly related with students’ experience at school.</a:t>
              </a:r>
              <a:endParaRPr/>
            </a:p>
            <a:p>
              <a:pPr indent="-296997" lvl="0" marL="296997" marR="0" rtl="0" algn="l">
                <a:spcBef>
                  <a:spcPts val="0"/>
                </a:spcBef>
                <a:spcAft>
                  <a:spcPts val="0"/>
                </a:spcAft>
                <a:buClr>
                  <a:schemeClr val="dk1"/>
                </a:buClr>
                <a:buSzPts val="2079"/>
                <a:buFont typeface="Arial"/>
                <a:buChar char="•"/>
              </a:pPr>
              <a:r>
                <a:rPr lang="en-US" sz="2079">
                  <a:solidFill>
                    <a:schemeClr val="dk1"/>
                  </a:solidFill>
                  <a:latin typeface="Calibri"/>
                  <a:ea typeface="Calibri"/>
                  <a:cs typeface="Calibri"/>
                  <a:sym typeface="Calibri"/>
                </a:rPr>
                <a:t>The data was taken with a self-reporting format, where the participants would decide themselves whether the cyber bullying behaviors occurred. There are several ways the quality of the data can be further improved by addressing this particular issue. 1) the question of cyber bullying  could be framed not as a single question, but rather as a set of questions that leads to a tally of total score which is used in turn to decide whether the behaviors qualify as cyber bullying action or not. 2) rather than framing in a yes or no question, the participants could be provided with a scale of 1 to 10 to rate the questions. Thus, the participants could be given a scale where they could rate the behaviors themselves, while being given a set of behavior questions where a more subjective view or a more structured answer could be derived. Through the comparison of their own answers against the derived answers, further insights could be driven from the calculation of this “hit rate” which could in turn to be fed into the learning model. </a:t>
              </a:r>
              <a:endParaRPr/>
            </a:p>
            <a:p>
              <a:pPr indent="-296997" lvl="0" marL="296997" marR="0" rtl="0" algn="l">
                <a:spcBef>
                  <a:spcPts val="0"/>
                </a:spcBef>
                <a:spcAft>
                  <a:spcPts val="0"/>
                </a:spcAft>
                <a:buClr>
                  <a:schemeClr val="dk1"/>
                </a:buClr>
                <a:buSzPts val="2079"/>
                <a:buFont typeface="Arial"/>
                <a:buChar char="•"/>
              </a:pPr>
              <a:r>
                <a:rPr lang="en-US" sz="2079">
                  <a:solidFill>
                    <a:schemeClr val="dk1"/>
                  </a:solidFill>
                  <a:latin typeface="Calibri"/>
                  <a:ea typeface="Calibri"/>
                  <a:cs typeface="Calibri"/>
                  <a:sym typeface="Calibri"/>
                </a:rPr>
                <a:t>The study can also to be extended to adults online. The nature of cyber bullying also needs to be better understood as the power structure on the internet is very different and one needs to be carefully considering what means to be of the same strength or power. </a:t>
              </a:r>
              <a:endParaRPr/>
            </a:p>
            <a:p>
              <a:pPr indent="-296997" lvl="0" marL="296997" marR="0" rtl="0" algn="l">
                <a:spcBef>
                  <a:spcPts val="0"/>
                </a:spcBef>
                <a:spcAft>
                  <a:spcPts val="0"/>
                </a:spcAft>
                <a:buClr>
                  <a:schemeClr val="dk1"/>
                </a:buClr>
                <a:buSzPts val="2079"/>
                <a:buFont typeface="Arial"/>
                <a:buChar char="•"/>
              </a:pPr>
              <a:r>
                <a:rPr lang="en-US" sz="2079">
                  <a:solidFill>
                    <a:schemeClr val="dk1"/>
                  </a:solidFill>
                  <a:latin typeface="Calibri"/>
                  <a:ea typeface="Calibri"/>
                  <a:cs typeface="Calibri"/>
                  <a:sym typeface="Calibri"/>
                </a:rPr>
                <a:t>Further studies could take some consideration in whether the current data setting is most suitable for training in ANN where there is a hidden layer between the input layer and output layer. As this relationship proves to be nonlinear, multi-layer neural network appears to be more suitable in this pursuit.</a:t>
              </a:r>
              <a:endParaRPr/>
            </a:p>
          </p:txBody>
        </p:sp>
        <p:sp>
          <p:nvSpPr>
            <p:cNvPr id="49" name="Google Shape;49;p4"/>
            <p:cNvSpPr/>
            <p:nvPr/>
          </p:nvSpPr>
          <p:spPr>
            <a:xfrm flipH="1" rot="10800000">
              <a:off x="23612231" y="8623110"/>
              <a:ext cx="6368700" cy="504300"/>
            </a:xfrm>
            <a:prstGeom prst="rect">
              <a:avLst/>
            </a:prstGeom>
            <a:solidFill>
              <a:srgbClr val="6AA84F"/>
            </a:solidFill>
            <a:ln cap="flat" cmpd="sng" w="12700">
              <a:solidFill>
                <a:srgbClr val="395E89"/>
              </a:solidFill>
              <a:prstDash val="solid"/>
              <a:round/>
              <a:headEnd len="sm" w="sm" type="none"/>
              <a:tailEnd len="sm" w="sm" type="none"/>
            </a:ln>
          </p:spPr>
          <p:txBody>
            <a:bodyPr anchorCtr="0" anchor="ctr" bIns="22250" lIns="44525" spcFirstLastPara="1" rIns="44525" wrap="square" tIns="22250">
              <a:noAutofit/>
            </a:bodyPr>
            <a:lstStyle/>
            <a:p>
              <a:pPr indent="0" lvl="0" marL="0" marR="0" rtl="0" algn="l">
                <a:spcBef>
                  <a:spcPts val="0"/>
                </a:spcBef>
                <a:spcAft>
                  <a:spcPts val="0"/>
                </a:spcAft>
                <a:buNone/>
              </a:pPr>
              <a:r>
                <a:t/>
              </a:r>
              <a:endParaRPr/>
            </a:p>
          </p:txBody>
        </p:sp>
      </p:grpSp>
      <p:sp>
        <p:nvSpPr>
          <p:cNvPr id="50" name="Google Shape;50;p4"/>
          <p:cNvSpPr txBox="1"/>
          <p:nvPr/>
        </p:nvSpPr>
        <p:spPr>
          <a:xfrm>
            <a:off x="1166375" y="8462276"/>
            <a:ext cx="5940000" cy="22248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89075" lIns="89075" spcFirstLastPara="1" rIns="89075" wrap="square" tIns="89075">
            <a:noAutofit/>
          </a:bodyPr>
          <a:lstStyle/>
          <a:p>
            <a:pPr indent="0" lvl="0" marL="0" marR="0" rtl="0" algn="l">
              <a:spcBef>
                <a:spcPts val="0"/>
              </a:spcBef>
              <a:spcAft>
                <a:spcPts val="0"/>
              </a:spcAft>
              <a:buNone/>
            </a:pPr>
            <a:r>
              <a:rPr lang="en-US" sz="2079">
                <a:solidFill>
                  <a:schemeClr val="dk1"/>
                </a:solidFill>
                <a:latin typeface="Calibri"/>
                <a:ea typeface="Calibri"/>
                <a:cs typeface="Calibri"/>
                <a:sym typeface="Calibri"/>
              </a:rPr>
              <a:t>The purpose of this study is to build predictive model of cyber bullying among middle and high school students in the United States. With the model, we could identify student personal and context characteristics that are associated with experiencing cyber bullying, and take further preventive measures.</a:t>
            </a:r>
            <a:endParaRPr/>
          </a:p>
        </p:txBody>
      </p:sp>
      <p:sp>
        <p:nvSpPr>
          <p:cNvPr id="51" name="Google Shape;51;p4"/>
          <p:cNvSpPr/>
          <p:nvPr/>
        </p:nvSpPr>
        <p:spPr>
          <a:xfrm>
            <a:off x="8316625" y="3140325"/>
            <a:ext cx="13542900" cy="525000"/>
          </a:xfrm>
          <a:prstGeom prst="rect">
            <a:avLst/>
          </a:prstGeom>
          <a:solidFill>
            <a:srgbClr val="6AA84F"/>
          </a:solidFill>
          <a:ln cap="flat" cmpd="sng" w="12700">
            <a:solidFill>
              <a:srgbClr val="395E89"/>
            </a:solidFill>
            <a:prstDash val="solid"/>
            <a:round/>
            <a:headEnd len="sm" w="sm" type="none"/>
            <a:tailEnd len="sm" w="sm" type="none"/>
          </a:ln>
        </p:spPr>
        <p:txBody>
          <a:bodyPr anchorCtr="0" anchor="ctr" bIns="22250" lIns="44525" spcFirstLastPara="1" rIns="44525" wrap="square" tIns="22250">
            <a:noAutofit/>
          </a:bodyPr>
          <a:lstStyle/>
          <a:p>
            <a:pPr indent="0" lvl="0" marL="0" marR="0" rtl="0" algn="ctr">
              <a:spcBef>
                <a:spcPts val="0"/>
              </a:spcBef>
              <a:spcAft>
                <a:spcPts val="0"/>
              </a:spcAft>
              <a:buNone/>
            </a:pPr>
            <a:r>
              <a:rPr b="1" lang="en-US" sz="2858">
                <a:solidFill>
                  <a:srgbClr val="EAF1DD"/>
                </a:solidFill>
                <a:latin typeface="Calibri"/>
                <a:ea typeface="Calibri"/>
                <a:cs typeface="Calibri"/>
                <a:sym typeface="Calibri"/>
              </a:rPr>
              <a:t>Results</a:t>
            </a:r>
            <a:endParaRPr/>
          </a:p>
        </p:txBody>
      </p:sp>
      <p:sp>
        <p:nvSpPr>
          <p:cNvPr id="52" name="Google Shape;52;p4"/>
          <p:cNvSpPr txBox="1"/>
          <p:nvPr/>
        </p:nvSpPr>
        <p:spPr>
          <a:xfrm>
            <a:off x="9191367" y="6943437"/>
            <a:ext cx="2703000" cy="285000"/>
          </a:xfrm>
          <a:prstGeom prst="rect">
            <a:avLst/>
          </a:prstGeom>
          <a:noFill/>
          <a:ln>
            <a:noFill/>
          </a:ln>
        </p:spPr>
        <p:txBody>
          <a:bodyPr anchorCtr="0" anchor="t" bIns="22250" lIns="44525" spcFirstLastPara="1" rIns="44525" wrap="square" tIns="22250">
            <a:noAutofit/>
          </a:bodyPr>
          <a:lstStyle/>
          <a:p>
            <a:pPr indent="0" lvl="0" marL="0" marR="0" rtl="0" algn="ctr">
              <a:spcBef>
                <a:spcPts val="0"/>
              </a:spcBef>
              <a:spcAft>
                <a:spcPts val="0"/>
              </a:spcAft>
              <a:buNone/>
            </a:pPr>
            <a:r>
              <a:rPr b="1" lang="en-US" sz="1559">
                <a:solidFill>
                  <a:schemeClr val="dk1"/>
                </a:solidFill>
                <a:latin typeface="Calibri"/>
                <a:ea typeface="Calibri"/>
                <a:cs typeface="Calibri"/>
                <a:sym typeface="Calibri"/>
              </a:rPr>
              <a:t>Table 1 </a:t>
            </a:r>
            <a:r>
              <a:rPr lang="en-US" sz="1559">
                <a:solidFill>
                  <a:schemeClr val="dk1"/>
                </a:solidFill>
                <a:latin typeface="Calibri"/>
                <a:ea typeface="Calibri"/>
                <a:cs typeface="Calibri"/>
                <a:sym typeface="Calibri"/>
              </a:rPr>
              <a:t>Students characteristics.</a:t>
            </a:r>
            <a:endParaRPr/>
          </a:p>
        </p:txBody>
      </p:sp>
      <p:grpSp>
        <p:nvGrpSpPr>
          <p:cNvPr id="53" name="Google Shape;53;p4"/>
          <p:cNvGrpSpPr/>
          <p:nvPr/>
        </p:nvGrpSpPr>
        <p:grpSpPr>
          <a:xfrm>
            <a:off x="23069922" y="3118438"/>
            <a:ext cx="6534510" cy="3072900"/>
            <a:chOff x="23216650" y="3118438"/>
            <a:chExt cx="6699313" cy="3072900"/>
          </a:xfrm>
        </p:grpSpPr>
        <p:sp>
          <p:nvSpPr>
            <p:cNvPr id="54" name="Google Shape;54;p4"/>
            <p:cNvSpPr txBox="1"/>
            <p:nvPr/>
          </p:nvSpPr>
          <p:spPr>
            <a:xfrm>
              <a:off x="23216663" y="3563938"/>
              <a:ext cx="6699300" cy="26274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89075" lIns="89075" spcFirstLastPara="1" rIns="89075" wrap="square" tIns="89075">
              <a:noAutofit/>
            </a:bodyPr>
            <a:lstStyle/>
            <a:p>
              <a:pPr indent="0" lvl="0" marL="0" marR="0" rtl="0" algn="l">
                <a:spcBef>
                  <a:spcPts val="0"/>
                </a:spcBef>
                <a:spcAft>
                  <a:spcPts val="0"/>
                </a:spcAft>
                <a:buNone/>
              </a:pPr>
              <a:r>
                <a:rPr lang="en-US" sz="2079">
                  <a:solidFill>
                    <a:schemeClr val="dk1"/>
                  </a:solidFill>
                  <a:latin typeface="Calibri"/>
                  <a:ea typeface="Calibri"/>
                  <a:cs typeface="Calibri"/>
                  <a:sym typeface="Calibri"/>
                </a:rPr>
                <a:t>Using data from the NCVS, the prevalence of </a:t>
              </a:r>
              <a:r>
                <a:rPr lang="en-US" sz="2079">
                  <a:solidFill>
                    <a:schemeClr val="dk1"/>
                  </a:solidFill>
                  <a:latin typeface="Calibri"/>
                  <a:ea typeface="Calibri"/>
                  <a:cs typeface="Calibri"/>
                  <a:sym typeface="Calibri"/>
                </a:rPr>
                <a:t>cyber bullying</a:t>
              </a:r>
              <a:r>
                <a:rPr lang="en-US" sz="2079">
                  <a:solidFill>
                    <a:schemeClr val="dk1"/>
                  </a:solidFill>
                  <a:latin typeface="Calibri"/>
                  <a:ea typeface="Calibri"/>
                  <a:cs typeface="Calibri"/>
                  <a:sym typeface="Calibri"/>
                </a:rPr>
                <a:t> was examined among middle and high school students, and prediction models were developed and validated with good performance, with AUC of 0.77 and 0.79 respectively. Results showed there were certain student characteristics such as gender, race, and engagement in certain activities were related to </a:t>
              </a:r>
              <a:r>
                <a:rPr lang="en-US" sz="2079">
                  <a:solidFill>
                    <a:schemeClr val="dk1"/>
                  </a:solidFill>
                  <a:latin typeface="Calibri"/>
                  <a:ea typeface="Calibri"/>
                  <a:cs typeface="Calibri"/>
                  <a:sym typeface="Calibri"/>
                </a:rPr>
                <a:t>cyber bullying, which would help us effectively take preventive measures against the behaviors. </a:t>
              </a:r>
              <a:endParaRPr/>
            </a:p>
          </p:txBody>
        </p:sp>
        <p:sp>
          <p:nvSpPr>
            <p:cNvPr id="55" name="Google Shape;55;p4"/>
            <p:cNvSpPr/>
            <p:nvPr/>
          </p:nvSpPr>
          <p:spPr>
            <a:xfrm>
              <a:off x="23216650" y="3118438"/>
              <a:ext cx="6699300" cy="445500"/>
            </a:xfrm>
            <a:prstGeom prst="rect">
              <a:avLst/>
            </a:prstGeom>
            <a:solidFill>
              <a:srgbClr val="6AA84F"/>
            </a:solidFill>
            <a:ln cap="flat" cmpd="sng" w="12700">
              <a:solidFill>
                <a:srgbClr val="395E89"/>
              </a:solidFill>
              <a:prstDash val="solid"/>
              <a:round/>
              <a:headEnd len="sm" w="sm" type="none"/>
              <a:tailEnd len="sm" w="sm" type="none"/>
            </a:ln>
          </p:spPr>
          <p:txBody>
            <a:bodyPr anchorCtr="0" anchor="ctr" bIns="22250" lIns="44525" spcFirstLastPara="1" rIns="44525" wrap="square" tIns="22250">
              <a:noAutofit/>
            </a:bodyPr>
            <a:lstStyle/>
            <a:p>
              <a:pPr indent="0" lvl="0" marL="0" marR="0" rtl="0" algn="ctr">
                <a:spcBef>
                  <a:spcPts val="0"/>
                </a:spcBef>
                <a:spcAft>
                  <a:spcPts val="0"/>
                </a:spcAft>
                <a:buNone/>
              </a:pPr>
              <a:r>
                <a:rPr b="1" lang="en-US" sz="2858">
                  <a:solidFill>
                    <a:srgbClr val="EAF1DD"/>
                  </a:solidFill>
                  <a:latin typeface="Calibri"/>
                  <a:ea typeface="Calibri"/>
                  <a:cs typeface="Calibri"/>
                  <a:sym typeface="Calibri"/>
                </a:rPr>
                <a:t>Conclusion</a:t>
              </a:r>
              <a:endParaRPr b="1" sz="2858">
                <a:solidFill>
                  <a:srgbClr val="EAF1DD"/>
                </a:solidFill>
                <a:latin typeface="Calibri"/>
                <a:ea typeface="Calibri"/>
                <a:cs typeface="Calibri"/>
                <a:sym typeface="Calibri"/>
              </a:endParaRPr>
            </a:p>
          </p:txBody>
        </p:sp>
      </p:grpSp>
      <p:sp>
        <p:nvSpPr>
          <p:cNvPr id="56" name="Google Shape;56;p4"/>
          <p:cNvSpPr/>
          <p:nvPr/>
        </p:nvSpPr>
        <p:spPr>
          <a:xfrm>
            <a:off x="1166425" y="10687150"/>
            <a:ext cx="5940000" cy="525000"/>
          </a:xfrm>
          <a:prstGeom prst="rect">
            <a:avLst/>
          </a:prstGeom>
          <a:solidFill>
            <a:srgbClr val="6AA84F"/>
          </a:solidFill>
          <a:ln cap="flat" cmpd="sng" w="12700">
            <a:solidFill>
              <a:srgbClr val="395E89"/>
            </a:solidFill>
            <a:prstDash val="solid"/>
            <a:round/>
            <a:headEnd len="sm" w="sm" type="none"/>
            <a:tailEnd len="sm" w="sm" type="none"/>
          </a:ln>
        </p:spPr>
        <p:txBody>
          <a:bodyPr anchorCtr="0" anchor="ctr" bIns="22250" lIns="44525" spcFirstLastPara="1" rIns="44525" wrap="square" tIns="22250">
            <a:noAutofit/>
          </a:bodyPr>
          <a:lstStyle/>
          <a:p>
            <a:pPr indent="0" lvl="0" marL="0" marR="0" rtl="0" algn="ctr">
              <a:spcBef>
                <a:spcPts val="0"/>
              </a:spcBef>
              <a:spcAft>
                <a:spcPts val="0"/>
              </a:spcAft>
              <a:buNone/>
            </a:pPr>
            <a:r>
              <a:rPr b="1" lang="en-US" sz="2858">
                <a:solidFill>
                  <a:srgbClr val="EAF1DD"/>
                </a:solidFill>
                <a:latin typeface="Calibri"/>
                <a:ea typeface="Calibri"/>
                <a:cs typeface="Calibri"/>
                <a:sym typeface="Calibri"/>
              </a:rPr>
              <a:t>Data</a:t>
            </a:r>
            <a:endParaRPr/>
          </a:p>
        </p:txBody>
      </p:sp>
      <p:sp>
        <p:nvSpPr>
          <p:cNvPr id="57" name="Google Shape;57;p4"/>
          <p:cNvSpPr txBox="1"/>
          <p:nvPr/>
        </p:nvSpPr>
        <p:spPr>
          <a:xfrm>
            <a:off x="1166425" y="11212125"/>
            <a:ext cx="5940000" cy="42798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89075" lIns="89075" spcFirstLastPara="1" rIns="89075" wrap="square" tIns="89075">
            <a:noAutofit/>
          </a:bodyPr>
          <a:lstStyle/>
          <a:p>
            <a:pPr indent="0" lvl="0" marL="0" marR="0" rtl="0" algn="l">
              <a:spcBef>
                <a:spcPts val="0"/>
              </a:spcBef>
              <a:spcAft>
                <a:spcPts val="0"/>
              </a:spcAft>
              <a:buNone/>
            </a:pPr>
            <a:r>
              <a:rPr lang="en-US" sz="2079">
                <a:solidFill>
                  <a:schemeClr val="dk1"/>
                </a:solidFill>
                <a:latin typeface="Calibri"/>
                <a:ea typeface="Calibri"/>
                <a:cs typeface="Calibri"/>
                <a:sym typeface="Calibri"/>
              </a:rPr>
              <a:t>This study used data from the 2015 National Crime Victimization Survey (NCVS): School Crime Supplement (SCS) for students 12 to 18 years of age. NCVS is conducted by the United States Department of Justice and examines the nature and extent of crime nationwide. The SCS is a supplemental survey linked to the NCVS survey response and assesses school-related victimization. In 2015, household members aged 12 to 18 years from nationwide were given an SCS interview, following a completed NCVS interview.  Information from SCS can inform professionals involved in research, policy, and any other work with crime and safety at school.  </a:t>
            </a:r>
            <a:endParaRPr/>
          </a:p>
          <a:p>
            <a:pPr indent="0" lvl="0" marL="0" marR="0" rtl="0" algn="l">
              <a:spcBef>
                <a:spcPts val="0"/>
              </a:spcBef>
              <a:spcAft>
                <a:spcPts val="0"/>
              </a:spcAft>
              <a:buNone/>
            </a:pPr>
            <a:r>
              <a:t/>
            </a:r>
            <a:endParaRPr/>
          </a:p>
        </p:txBody>
      </p:sp>
      <p:graphicFrame>
        <p:nvGraphicFramePr>
          <p:cNvPr id="58" name="Google Shape;58;p4"/>
          <p:cNvGraphicFramePr/>
          <p:nvPr/>
        </p:nvGraphicFramePr>
        <p:xfrm>
          <a:off x="9337462" y="7275019"/>
          <a:ext cx="3000000" cy="3000000"/>
        </p:xfrm>
        <a:graphic>
          <a:graphicData uri="http://schemas.openxmlformats.org/drawingml/2006/table">
            <a:tbl>
              <a:tblPr bandRow="1" firstCol="1" firstRow="1">
                <a:noFill/>
                <a:tableStyleId>{B2B7FD2F-A3A8-4B1B-A86F-8C34A82E4BC2}</a:tableStyleId>
              </a:tblPr>
              <a:tblGrid>
                <a:gridCol w="1499775"/>
                <a:gridCol w="911075"/>
              </a:tblGrid>
              <a:tr h="184800">
                <a:tc gridSpan="2">
                  <a:txBody>
                    <a:bodyPr/>
                    <a:lstStyle/>
                    <a:p>
                      <a:pPr indent="0" lvl="0" marL="0" marR="0" rtl="0" algn="ctr">
                        <a:spcBef>
                          <a:spcPts val="0"/>
                        </a:spcBef>
                        <a:spcAft>
                          <a:spcPts val="0"/>
                        </a:spcAft>
                        <a:buNone/>
                      </a:pPr>
                      <a:r>
                        <a:rPr lang="en-US" sz="1100" u="none" cap="none" strike="noStrike"/>
                        <a:t>Proportion by Age</a:t>
                      </a:r>
                      <a:endParaRPr sz="1100" u="none" cap="none" strike="noStrike">
                        <a:solidFill>
                          <a:srgbClr val="000000"/>
                        </a:solidFill>
                        <a:latin typeface="Times New Roman"/>
                        <a:ea typeface="Times New Roman"/>
                        <a:cs typeface="Times New Roman"/>
                        <a:sym typeface="Times New Roman"/>
                      </a:endParaRPr>
                    </a:p>
                  </a:txBody>
                  <a:tcPr marT="33000" marB="33000" marR="33000" marL="33000" anchor="ctr"/>
                </a:tc>
                <a:tc hMerge="1"/>
              </a:tr>
              <a:tr h="184800">
                <a:tc>
                  <a:txBody>
                    <a:bodyPr/>
                    <a:lstStyle/>
                    <a:p>
                      <a:pPr indent="0" lvl="0" marL="0" marR="0" rtl="0" algn="ctr">
                        <a:spcBef>
                          <a:spcPts val="0"/>
                        </a:spcBef>
                        <a:spcAft>
                          <a:spcPts val="0"/>
                        </a:spcAft>
                        <a:buNone/>
                      </a:pPr>
                      <a:r>
                        <a:rPr b="1" lang="en-US" sz="1100" u="none" cap="none" strike="noStrike">
                          <a:solidFill>
                            <a:schemeClr val="lt1"/>
                          </a:solidFill>
                          <a:latin typeface="Calibri"/>
                          <a:ea typeface="Calibri"/>
                          <a:cs typeface="Calibri"/>
                          <a:sym typeface="Calibri"/>
                        </a:rPr>
                        <a:t>12</a:t>
                      </a:r>
                      <a:endParaRPr b="1" sz="1100" u="none" cap="none" strike="noStrike">
                        <a:solidFill>
                          <a:schemeClr val="lt1"/>
                        </a:solidFill>
                        <a:latin typeface="Calibri"/>
                        <a:ea typeface="Calibri"/>
                        <a:cs typeface="Calibri"/>
                        <a:sym typeface="Calibri"/>
                      </a:endParaRPr>
                    </a:p>
                  </a:txBody>
                  <a:tcPr marT="33000" marB="33000" marR="33000" marL="33000"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15%</a:t>
                      </a:r>
                      <a:endParaRPr sz="1100" u="none" cap="none" strike="noStrike">
                        <a:solidFill>
                          <a:schemeClr val="dk1"/>
                        </a:solidFill>
                        <a:latin typeface="Calibri"/>
                        <a:ea typeface="Calibri"/>
                        <a:cs typeface="Calibri"/>
                        <a:sym typeface="Calibri"/>
                      </a:endParaRPr>
                    </a:p>
                  </a:txBody>
                  <a:tcPr marT="33000" marB="33000" marR="33000" marL="33000" anchor="ctr"/>
                </a:tc>
              </a:tr>
              <a:tr h="184800">
                <a:tc>
                  <a:txBody>
                    <a:bodyPr/>
                    <a:lstStyle/>
                    <a:p>
                      <a:pPr indent="0" lvl="0" marL="0" marR="0" rtl="0" algn="ctr">
                        <a:spcBef>
                          <a:spcPts val="0"/>
                        </a:spcBef>
                        <a:spcAft>
                          <a:spcPts val="0"/>
                        </a:spcAft>
                        <a:buNone/>
                      </a:pPr>
                      <a:r>
                        <a:rPr b="1" lang="en-US" sz="1100" u="none" cap="none" strike="noStrike">
                          <a:solidFill>
                            <a:schemeClr val="lt1"/>
                          </a:solidFill>
                          <a:latin typeface="Calibri"/>
                          <a:ea typeface="Calibri"/>
                          <a:cs typeface="Calibri"/>
                          <a:sym typeface="Calibri"/>
                        </a:rPr>
                        <a:t>13</a:t>
                      </a:r>
                      <a:endParaRPr b="1" sz="1100" u="none" cap="none" strike="noStrike">
                        <a:solidFill>
                          <a:schemeClr val="lt1"/>
                        </a:solidFill>
                        <a:latin typeface="Calibri"/>
                        <a:ea typeface="Calibri"/>
                        <a:cs typeface="Calibri"/>
                        <a:sym typeface="Calibri"/>
                      </a:endParaRPr>
                    </a:p>
                  </a:txBody>
                  <a:tcPr marT="33000" marB="33000" marR="33000" marL="33000"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17%</a:t>
                      </a:r>
                      <a:endParaRPr sz="1100" u="none" cap="none" strike="noStrike">
                        <a:solidFill>
                          <a:schemeClr val="dk1"/>
                        </a:solidFill>
                        <a:latin typeface="Calibri"/>
                        <a:ea typeface="Calibri"/>
                        <a:cs typeface="Calibri"/>
                        <a:sym typeface="Calibri"/>
                      </a:endParaRPr>
                    </a:p>
                  </a:txBody>
                  <a:tcPr marT="33000" marB="33000" marR="33000" marL="33000" anchor="ctr"/>
                </a:tc>
              </a:tr>
              <a:tr h="184800">
                <a:tc>
                  <a:txBody>
                    <a:bodyPr/>
                    <a:lstStyle/>
                    <a:p>
                      <a:pPr indent="0" lvl="0" marL="0" marR="0" rtl="0" algn="ctr">
                        <a:spcBef>
                          <a:spcPts val="0"/>
                        </a:spcBef>
                        <a:spcAft>
                          <a:spcPts val="0"/>
                        </a:spcAft>
                        <a:buNone/>
                      </a:pPr>
                      <a:r>
                        <a:rPr b="1" lang="en-US" sz="1100" u="none" cap="none" strike="noStrike">
                          <a:solidFill>
                            <a:schemeClr val="lt1"/>
                          </a:solidFill>
                          <a:latin typeface="Calibri"/>
                          <a:ea typeface="Calibri"/>
                          <a:cs typeface="Calibri"/>
                          <a:sym typeface="Calibri"/>
                        </a:rPr>
                        <a:t>14</a:t>
                      </a:r>
                      <a:endParaRPr b="1" sz="1100" u="none" cap="none" strike="noStrike">
                        <a:solidFill>
                          <a:schemeClr val="lt1"/>
                        </a:solidFill>
                        <a:latin typeface="Calibri"/>
                        <a:ea typeface="Calibri"/>
                        <a:cs typeface="Calibri"/>
                        <a:sym typeface="Calibri"/>
                      </a:endParaRPr>
                    </a:p>
                  </a:txBody>
                  <a:tcPr marT="33000" marB="33000" marR="33000" marL="33000"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16%</a:t>
                      </a:r>
                      <a:endParaRPr sz="1100" u="none" cap="none" strike="noStrike">
                        <a:solidFill>
                          <a:schemeClr val="dk1"/>
                        </a:solidFill>
                        <a:latin typeface="Calibri"/>
                        <a:ea typeface="Calibri"/>
                        <a:cs typeface="Calibri"/>
                        <a:sym typeface="Calibri"/>
                      </a:endParaRPr>
                    </a:p>
                  </a:txBody>
                  <a:tcPr marT="33000" marB="33000" marR="33000" marL="33000" anchor="ctr"/>
                </a:tc>
              </a:tr>
              <a:tr h="184800">
                <a:tc>
                  <a:txBody>
                    <a:bodyPr/>
                    <a:lstStyle/>
                    <a:p>
                      <a:pPr indent="0" lvl="0" marL="0" marR="0" rtl="0" algn="ctr">
                        <a:spcBef>
                          <a:spcPts val="0"/>
                        </a:spcBef>
                        <a:spcAft>
                          <a:spcPts val="0"/>
                        </a:spcAft>
                        <a:buNone/>
                      </a:pPr>
                      <a:r>
                        <a:rPr b="1" lang="en-US" sz="1100" u="none" cap="none" strike="noStrike">
                          <a:solidFill>
                            <a:schemeClr val="lt1"/>
                          </a:solidFill>
                          <a:latin typeface="Calibri"/>
                          <a:ea typeface="Calibri"/>
                          <a:cs typeface="Calibri"/>
                          <a:sym typeface="Calibri"/>
                        </a:rPr>
                        <a:t>15</a:t>
                      </a:r>
                      <a:endParaRPr b="1" sz="1100" u="none" cap="none" strike="noStrike">
                        <a:solidFill>
                          <a:schemeClr val="lt1"/>
                        </a:solidFill>
                        <a:latin typeface="Calibri"/>
                        <a:ea typeface="Calibri"/>
                        <a:cs typeface="Calibri"/>
                        <a:sym typeface="Calibri"/>
                      </a:endParaRPr>
                    </a:p>
                  </a:txBody>
                  <a:tcPr marT="33000" marB="33000" marR="33000" marL="33000"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15%</a:t>
                      </a:r>
                      <a:endParaRPr sz="1100" u="none" cap="none" strike="noStrike">
                        <a:solidFill>
                          <a:schemeClr val="dk1"/>
                        </a:solidFill>
                        <a:latin typeface="Calibri"/>
                        <a:ea typeface="Calibri"/>
                        <a:cs typeface="Calibri"/>
                        <a:sym typeface="Calibri"/>
                      </a:endParaRPr>
                    </a:p>
                  </a:txBody>
                  <a:tcPr marT="33000" marB="33000" marR="33000" marL="33000" anchor="ctr"/>
                </a:tc>
              </a:tr>
              <a:tr h="184800">
                <a:tc>
                  <a:txBody>
                    <a:bodyPr/>
                    <a:lstStyle/>
                    <a:p>
                      <a:pPr indent="0" lvl="0" marL="0" marR="0" rtl="0" algn="ctr">
                        <a:spcBef>
                          <a:spcPts val="0"/>
                        </a:spcBef>
                        <a:spcAft>
                          <a:spcPts val="0"/>
                        </a:spcAft>
                        <a:buNone/>
                      </a:pPr>
                      <a:r>
                        <a:rPr b="1" lang="en-US" sz="1100" u="none" cap="none" strike="noStrike">
                          <a:solidFill>
                            <a:schemeClr val="lt1"/>
                          </a:solidFill>
                          <a:latin typeface="Calibri"/>
                          <a:ea typeface="Calibri"/>
                          <a:cs typeface="Calibri"/>
                          <a:sym typeface="Calibri"/>
                        </a:rPr>
                        <a:t>16</a:t>
                      </a:r>
                      <a:endParaRPr b="1" sz="1100" u="none" cap="none" strike="noStrike">
                        <a:solidFill>
                          <a:schemeClr val="lt1"/>
                        </a:solidFill>
                        <a:latin typeface="Calibri"/>
                        <a:ea typeface="Calibri"/>
                        <a:cs typeface="Calibri"/>
                        <a:sym typeface="Calibri"/>
                      </a:endParaRPr>
                    </a:p>
                  </a:txBody>
                  <a:tcPr marT="33000" marB="33000" marR="33000" marL="33000"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16%</a:t>
                      </a:r>
                      <a:endParaRPr sz="1100" u="none" cap="none" strike="noStrike">
                        <a:solidFill>
                          <a:schemeClr val="dk1"/>
                        </a:solidFill>
                        <a:latin typeface="Calibri"/>
                        <a:ea typeface="Calibri"/>
                        <a:cs typeface="Calibri"/>
                        <a:sym typeface="Calibri"/>
                      </a:endParaRPr>
                    </a:p>
                  </a:txBody>
                  <a:tcPr marT="33000" marB="33000" marR="33000" marL="33000" anchor="ctr"/>
                </a:tc>
              </a:tr>
              <a:tr h="184800">
                <a:tc>
                  <a:txBody>
                    <a:bodyPr/>
                    <a:lstStyle/>
                    <a:p>
                      <a:pPr indent="0" lvl="0" marL="0" marR="0" rtl="0" algn="ctr">
                        <a:spcBef>
                          <a:spcPts val="0"/>
                        </a:spcBef>
                        <a:spcAft>
                          <a:spcPts val="0"/>
                        </a:spcAft>
                        <a:buNone/>
                      </a:pPr>
                      <a:r>
                        <a:rPr b="1" lang="en-US" sz="1100" u="none" cap="none" strike="noStrike">
                          <a:solidFill>
                            <a:schemeClr val="lt1"/>
                          </a:solidFill>
                          <a:latin typeface="Calibri"/>
                          <a:ea typeface="Calibri"/>
                          <a:cs typeface="Calibri"/>
                          <a:sym typeface="Calibri"/>
                        </a:rPr>
                        <a:t>17</a:t>
                      </a:r>
                      <a:endParaRPr/>
                    </a:p>
                  </a:txBody>
                  <a:tcPr marT="33000" marB="33000" marR="33000" marL="33000"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14%</a:t>
                      </a:r>
                      <a:endParaRPr sz="1100" u="none" cap="none" strike="noStrike">
                        <a:solidFill>
                          <a:schemeClr val="dk1"/>
                        </a:solidFill>
                        <a:latin typeface="Calibri"/>
                        <a:ea typeface="Calibri"/>
                        <a:cs typeface="Calibri"/>
                        <a:sym typeface="Calibri"/>
                      </a:endParaRPr>
                    </a:p>
                  </a:txBody>
                  <a:tcPr marT="33000" marB="33000" marR="33000" marL="33000" anchor="ctr"/>
                </a:tc>
              </a:tr>
              <a:tr h="184800">
                <a:tc>
                  <a:txBody>
                    <a:bodyPr/>
                    <a:lstStyle/>
                    <a:p>
                      <a:pPr indent="0" lvl="0" marL="0" marR="0" rtl="0" algn="ctr">
                        <a:spcBef>
                          <a:spcPts val="0"/>
                        </a:spcBef>
                        <a:spcAft>
                          <a:spcPts val="0"/>
                        </a:spcAft>
                        <a:buNone/>
                      </a:pPr>
                      <a:r>
                        <a:rPr b="1" lang="en-US" sz="1100" u="none" cap="none" strike="noStrike">
                          <a:solidFill>
                            <a:schemeClr val="lt1"/>
                          </a:solidFill>
                          <a:latin typeface="Calibri"/>
                          <a:ea typeface="Calibri"/>
                          <a:cs typeface="Calibri"/>
                          <a:sym typeface="Calibri"/>
                        </a:rPr>
                        <a:t>18</a:t>
                      </a:r>
                      <a:endParaRPr b="1" sz="1100" u="none" cap="none" strike="noStrike">
                        <a:solidFill>
                          <a:schemeClr val="lt1"/>
                        </a:solidFill>
                        <a:latin typeface="Calibri"/>
                        <a:ea typeface="Calibri"/>
                        <a:cs typeface="Calibri"/>
                        <a:sym typeface="Calibri"/>
                      </a:endParaRPr>
                    </a:p>
                  </a:txBody>
                  <a:tcPr marT="33000" marB="33000" marR="33000" marL="33000"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8%</a:t>
                      </a:r>
                      <a:endParaRPr sz="1100" u="none" cap="none" strike="noStrike">
                        <a:solidFill>
                          <a:schemeClr val="dk1"/>
                        </a:solidFill>
                        <a:latin typeface="Calibri"/>
                        <a:ea typeface="Calibri"/>
                        <a:cs typeface="Calibri"/>
                        <a:sym typeface="Calibri"/>
                      </a:endParaRPr>
                    </a:p>
                  </a:txBody>
                  <a:tcPr marT="33000" marB="33000" marR="33000" marL="33000" anchor="ctr"/>
                </a:tc>
              </a:tr>
              <a:tr h="184800">
                <a:tc gridSpan="2">
                  <a:txBody>
                    <a:bodyPr/>
                    <a:lstStyle/>
                    <a:p>
                      <a:pPr indent="0" lvl="0" marL="0" marR="0" rtl="0" algn="ctr">
                        <a:spcBef>
                          <a:spcPts val="0"/>
                        </a:spcBef>
                        <a:spcAft>
                          <a:spcPts val="0"/>
                        </a:spcAft>
                        <a:buNone/>
                      </a:pPr>
                      <a:r>
                        <a:rPr b="1" lang="en-US" sz="1100" u="none" cap="none" strike="noStrike">
                          <a:solidFill>
                            <a:schemeClr val="lt1"/>
                          </a:solidFill>
                          <a:latin typeface="Calibri"/>
                          <a:ea typeface="Calibri"/>
                          <a:cs typeface="Calibri"/>
                          <a:sym typeface="Calibri"/>
                        </a:rPr>
                        <a:t>Proportion by Gender</a:t>
                      </a:r>
                      <a:endParaRPr b="1" sz="1100" u="none" cap="none" strike="noStrike">
                        <a:solidFill>
                          <a:schemeClr val="lt1"/>
                        </a:solidFill>
                        <a:latin typeface="Calibri"/>
                        <a:ea typeface="Calibri"/>
                        <a:cs typeface="Calibri"/>
                        <a:sym typeface="Calibri"/>
                      </a:endParaRPr>
                    </a:p>
                  </a:txBody>
                  <a:tcPr marT="33000" marB="33000" marR="33000" marL="33000" anchor="ctr"/>
                </a:tc>
                <a:tc hMerge="1"/>
              </a:tr>
              <a:tr h="184800">
                <a:tc>
                  <a:txBody>
                    <a:bodyPr/>
                    <a:lstStyle/>
                    <a:p>
                      <a:pPr indent="0" lvl="0" marL="0" marR="0" rtl="0" algn="ctr">
                        <a:spcBef>
                          <a:spcPts val="0"/>
                        </a:spcBef>
                        <a:spcAft>
                          <a:spcPts val="0"/>
                        </a:spcAft>
                        <a:buNone/>
                      </a:pPr>
                      <a:r>
                        <a:rPr lang="en-US" sz="1100" u="none" cap="none" strike="noStrike"/>
                        <a:t>Female</a:t>
                      </a:r>
                      <a:endParaRPr sz="1100" u="none" cap="none" strike="noStrike">
                        <a:solidFill>
                          <a:srgbClr val="000000"/>
                        </a:solidFill>
                        <a:latin typeface="Times New Roman"/>
                        <a:ea typeface="Times New Roman"/>
                        <a:cs typeface="Times New Roman"/>
                        <a:sym typeface="Times New Roman"/>
                      </a:endParaRPr>
                    </a:p>
                  </a:txBody>
                  <a:tcPr marT="33000" marB="33000" marR="33000" marL="33000" anchor="ctr"/>
                </a:tc>
                <a:tc>
                  <a:txBody>
                    <a:bodyPr/>
                    <a:lstStyle/>
                    <a:p>
                      <a:pPr indent="0" lvl="0" marL="0" marR="0" rtl="0" algn="ctr">
                        <a:spcBef>
                          <a:spcPts val="0"/>
                        </a:spcBef>
                        <a:spcAft>
                          <a:spcPts val="0"/>
                        </a:spcAft>
                        <a:buNone/>
                      </a:pPr>
                      <a:r>
                        <a:rPr lang="en-US" sz="1100" u="none" cap="none" strike="noStrike"/>
                        <a:t>49%</a:t>
                      </a:r>
                      <a:endParaRPr sz="1100" u="none" cap="none" strike="noStrike">
                        <a:solidFill>
                          <a:srgbClr val="000000"/>
                        </a:solidFill>
                        <a:latin typeface="Times New Roman"/>
                        <a:ea typeface="Times New Roman"/>
                        <a:cs typeface="Times New Roman"/>
                        <a:sym typeface="Times New Roman"/>
                      </a:endParaRPr>
                    </a:p>
                  </a:txBody>
                  <a:tcPr marT="33000" marB="33000" marR="33000" marL="33000" anchor="ctr"/>
                </a:tc>
              </a:tr>
              <a:tr h="184800">
                <a:tc>
                  <a:txBody>
                    <a:bodyPr/>
                    <a:lstStyle/>
                    <a:p>
                      <a:pPr indent="0" lvl="0" marL="0" marR="0" rtl="0" algn="ctr">
                        <a:spcBef>
                          <a:spcPts val="0"/>
                        </a:spcBef>
                        <a:spcAft>
                          <a:spcPts val="0"/>
                        </a:spcAft>
                        <a:buNone/>
                      </a:pPr>
                      <a:r>
                        <a:rPr lang="en-US" sz="1100" u="none" cap="none" strike="noStrike"/>
                        <a:t>Male</a:t>
                      </a:r>
                      <a:endParaRPr sz="1100" u="none" cap="none" strike="noStrike">
                        <a:solidFill>
                          <a:srgbClr val="000000"/>
                        </a:solidFill>
                        <a:latin typeface="Times New Roman"/>
                        <a:ea typeface="Times New Roman"/>
                        <a:cs typeface="Times New Roman"/>
                        <a:sym typeface="Times New Roman"/>
                      </a:endParaRPr>
                    </a:p>
                  </a:txBody>
                  <a:tcPr marT="33000" marB="33000" marR="33000" marL="33000" anchor="ctr"/>
                </a:tc>
                <a:tc>
                  <a:txBody>
                    <a:bodyPr/>
                    <a:lstStyle/>
                    <a:p>
                      <a:pPr indent="0" lvl="0" marL="0" marR="0" rtl="0" algn="ctr">
                        <a:spcBef>
                          <a:spcPts val="0"/>
                        </a:spcBef>
                        <a:spcAft>
                          <a:spcPts val="0"/>
                        </a:spcAft>
                        <a:buNone/>
                      </a:pPr>
                      <a:r>
                        <a:rPr lang="en-US" sz="1100" u="none" cap="none" strike="noStrike"/>
                        <a:t>51%</a:t>
                      </a:r>
                      <a:endParaRPr sz="1100" u="none" cap="none" strike="noStrike">
                        <a:solidFill>
                          <a:srgbClr val="000000"/>
                        </a:solidFill>
                        <a:latin typeface="Times New Roman"/>
                        <a:ea typeface="Times New Roman"/>
                        <a:cs typeface="Times New Roman"/>
                        <a:sym typeface="Times New Roman"/>
                      </a:endParaRPr>
                    </a:p>
                  </a:txBody>
                  <a:tcPr marT="33000" marB="33000" marR="33000" marL="33000" anchor="ctr"/>
                </a:tc>
              </a:tr>
              <a:tr h="184800">
                <a:tc gridSpan="2">
                  <a:txBody>
                    <a:bodyPr/>
                    <a:lstStyle/>
                    <a:p>
                      <a:pPr indent="0" lvl="0" marL="0" marR="0" rtl="0" algn="ctr">
                        <a:spcBef>
                          <a:spcPts val="0"/>
                        </a:spcBef>
                        <a:spcAft>
                          <a:spcPts val="0"/>
                        </a:spcAft>
                        <a:buNone/>
                      </a:pPr>
                      <a:r>
                        <a:rPr lang="en-US" sz="1100" u="none" cap="none" strike="noStrike"/>
                        <a:t>Proportion by Race</a:t>
                      </a:r>
                      <a:endParaRPr sz="1100" u="none" cap="none" strike="noStrike">
                        <a:solidFill>
                          <a:srgbClr val="000000"/>
                        </a:solidFill>
                        <a:latin typeface="Times New Roman"/>
                        <a:ea typeface="Times New Roman"/>
                        <a:cs typeface="Times New Roman"/>
                        <a:sym typeface="Times New Roman"/>
                      </a:endParaRPr>
                    </a:p>
                  </a:txBody>
                  <a:tcPr marT="33000" marB="33000" marR="33000" marL="33000" anchor="ctr"/>
                </a:tc>
                <a:tc hMerge="1"/>
              </a:tr>
              <a:tr h="78400">
                <a:tc>
                  <a:txBody>
                    <a:bodyPr/>
                    <a:lstStyle/>
                    <a:p>
                      <a:pPr indent="0" lvl="0" marL="0" marR="0" rtl="0" algn="ctr">
                        <a:lnSpc>
                          <a:spcPct val="200000"/>
                        </a:lnSpc>
                        <a:spcBef>
                          <a:spcPts val="0"/>
                        </a:spcBef>
                        <a:spcAft>
                          <a:spcPts val="0"/>
                        </a:spcAft>
                        <a:buNone/>
                      </a:pPr>
                      <a:r>
                        <a:rPr b="1" lang="en-US" sz="1100" u="none" cap="none" strike="noStrike">
                          <a:solidFill>
                            <a:schemeClr val="lt1"/>
                          </a:solidFill>
                          <a:latin typeface="Calibri"/>
                          <a:ea typeface="Calibri"/>
                          <a:cs typeface="Calibri"/>
                          <a:sym typeface="Calibri"/>
                        </a:rPr>
                        <a:t>White only  </a:t>
                      </a:r>
                      <a:endParaRPr/>
                    </a:p>
                  </a:txBody>
                  <a:tcPr marT="0" marB="0" marR="68575" marL="68575" anchor="b"/>
                </a:tc>
                <a:tc>
                  <a:txBody>
                    <a:bodyPr/>
                    <a:lstStyle/>
                    <a:p>
                      <a:pPr indent="0" lvl="0" marL="0" marR="0" rtl="0" algn="ctr">
                        <a:lnSpc>
                          <a:spcPct val="200000"/>
                        </a:lnSpc>
                        <a:spcBef>
                          <a:spcPts val="0"/>
                        </a:spcBef>
                        <a:spcAft>
                          <a:spcPts val="0"/>
                        </a:spcAft>
                        <a:buNone/>
                      </a:pPr>
                      <a:r>
                        <a:rPr lang="en-US" sz="1100" u="none" cap="none" strike="noStrike">
                          <a:solidFill>
                            <a:schemeClr val="dk1"/>
                          </a:solidFill>
                          <a:latin typeface="Calibri"/>
                          <a:ea typeface="Calibri"/>
                          <a:cs typeface="Calibri"/>
                          <a:sym typeface="Calibri"/>
                        </a:rPr>
                        <a:t>78.2%</a:t>
                      </a:r>
                      <a:endParaRPr/>
                    </a:p>
                  </a:txBody>
                  <a:tcPr marT="0" marB="0" marR="68575" marL="68575" anchor="b"/>
                </a:tc>
              </a:tr>
              <a:tr h="184800">
                <a:tc>
                  <a:txBody>
                    <a:bodyPr/>
                    <a:lstStyle/>
                    <a:p>
                      <a:pPr indent="0" lvl="0" marL="0" marR="0" rtl="0" algn="ctr">
                        <a:lnSpc>
                          <a:spcPct val="200000"/>
                        </a:lnSpc>
                        <a:spcBef>
                          <a:spcPts val="0"/>
                        </a:spcBef>
                        <a:spcAft>
                          <a:spcPts val="0"/>
                        </a:spcAft>
                        <a:buNone/>
                      </a:pPr>
                      <a:r>
                        <a:rPr b="1" lang="en-US" sz="1100" u="none" cap="none" strike="noStrike">
                          <a:solidFill>
                            <a:schemeClr val="lt1"/>
                          </a:solidFill>
                          <a:latin typeface="Calibri"/>
                          <a:ea typeface="Calibri"/>
                          <a:cs typeface="Calibri"/>
                          <a:sym typeface="Calibri"/>
                        </a:rPr>
                        <a:t>Black only  </a:t>
                      </a:r>
                      <a:endParaRPr/>
                    </a:p>
                  </a:txBody>
                  <a:tcPr marT="0" marB="0" marR="68575" marL="68575" anchor="b"/>
                </a:tc>
                <a:tc>
                  <a:txBody>
                    <a:bodyPr/>
                    <a:lstStyle/>
                    <a:p>
                      <a:pPr indent="0" lvl="0" marL="0" marR="0" rtl="0" algn="ctr">
                        <a:lnSpc>
                          <a:spcPct val="200000"/>
                        </a:lnSpc>
                        <a:spcBef>
                          <a:spcPts val="0"/>
                        </a:spcBef>
                        <a:spcAft>
                          <a:spcPts val="0"/>
                        </a:spcAft>
                        <a:buNone/>
                      </a:pPr>
                      <a:r>
                        <a:rPr lang="en-US" sz="1100" u="none" cap="none" strike="noStrike">
                          <a:solidFill>
                            <a:schemeClr val="dk1"/>
                          </a:solidFill>
                          <a:latin typeface="Calibri"/>
                          <a:ea typeface="Calibri"/>
                          <a:cs typeface="Calibri"/>
                          <a:sym typeface="Calibri"/>
                        </a:rPr>
                        <a:t>12.5%</a:t>
                      </a:r>
                      <a:endParaRPr/>
                    </a:p>
                  </a:txBody>
                  <a:tcPr marT="0" marB="0" marR="68575" marL="68575" anchor="b"/>
                </a:tc>
              </a:tr>
              <a:tr h="184800">
                <a:tc>
                  <a:txBody>
                    <a:bodyPr/>
                    <a:lstStyle/>
                    <a:p>
                      <a:pPr indent="0" lvl="0" marL="0" marR="0" rtl="0" algn="ctr">
                        <a:lnSpc>
                          <a:spcPct val="200000"/>
                        </a:lnSpc>
                        <a:spcBef>
                          <a:spcPts val="0"/>
                        </a:spcBef>
                        <a:spcAft>
                          <a:spcPts val="0"/>
                        </a:spcAft>
                        <a:buNone/>
                      </a:pPr>
                      <a:r>
                        <a:rPr b="1" lang="en-US" sz="1100" u="none" cap="none" strike="noStrike">
                          <a:solidFill>
                            <a:schemeClr val="lt1"/>
                          </a:solidFill>
                          <a:latin typeface="Calibri"/>
                          <a:ea typeface="Calibri"/>
                          <a:cs typeface="Calibri"/>
                          <a:sym typeface="Calibri"/>
                        </a:rPr>
                        <a:t>others</a:t>
                      </a:r>
                      <a:endParaRPr/>
                    </a:p>
                  </a:txBody>
                  <a:tcPr marT="0" marB="0" marR="68575" marL="68575" anchor="b"/>
                </a:tc>
                <a:tc>
                  <a:txBody>
                    <a:bodyPr/>
                    <a:lstStyle/>
                    <a:p>
                      <a:pPr indent="0" lvl="0" marL="0" marR="0" rtl="0" algn="ctr">
                        <a:lnSpc>
                          <a:spcPct val="200000"/>
                        </a:lnSpc>
                        <a:spcBef>
                          <a:spcPts val="0"/>
                        </a:spcBef>
                        <a:spcAft>
                          <a:spcPts val="0"/>
                        </a:spcAft>
                        <a:buNone/>
                      </a:pPr>
                      <a:r>
                        <a:rPr lang="en-US" sz="1100" u="none" cap="none" strike="noStrike">
                          <a:solidFill>
                            <a:schemeClr val="dk1"/>
                          </a:solidFill>
                          <a:latin typeface="Calibri"/>
                          <a:ea typeface="Calibri"/>
                          <a:cs typeface="Calibri"/>
                          <a:sym typeface="Calibri"/>
                        </a:rPr>
                        <a:t>9.3%</a:t>
                      </a:r>
                      <a:endParaRPr/>
                    </a:p>
                  </a:txBody>
                  <a:tcPr marT="0" marB="0" marR="68575" marL="68575" anchor="b"/>
                </a:tc>
              </a:tr>
              <a:tr h="91975">
                <a:tc gridSpan="2">
                  <a:txBody>
                    <a:bodyPr/>
                    <a:lstStyle/>
                    <a:p>
                      <a:pPr indent="0" lvl="0" marL="0" marR="0" rtl="0" algn="ctr">
                        <a:lnSpc>
                          <a:spcPct val="200000"/>
                        </a:lnSpc>
                        <a:spcBef>
                          <a:spcPts val="0"/>
                        </a:spcBef>
                        <a:spcAft>
                          <a:spcPts val="0"/>
                        </a:spcAft>
                        <a:buNone/>
                      </a:pPr>
                      <a:r>
                        <a:rPr b="1" lang="en-US" sz="1100" u="none" cap="none" strike="noStrike">
                          <a:solidFill>
                            <a:schemeClr val="lt1"/>
                          </a:solidFill>
                          <a:latin typeface="Calibri"/>
                          <a:ea typeface="Calibri"/>
                          <a:cs typeface="Calibri"/>
                          <a:sym typeface="Calibri"/>
                        </a:rPr>
                        <a:t>Proportion by Ethnicity</a:t>
                      </a:r>
                      <a:endParaRPr b="1" sz="1100" u="none" cap="none" strike="noStrike">
                        <a:solidFill>
                          <a:schemeClr val="lt1"/>
                        </a:solidFill>
                        <a:latin typeface="Calibri"/>
                        <a:ea typeface="Calibri"/>
                        <a:cs typeface="Calibri"/>
                        <a:sym typeface="Calibri"/>
                      </a:endParaRPr>
                    </a:p>
                  </a:txBody>
                  <a:tcPr marT="33000" marB="33000" marR="33000" marL="33000" anchor="ctr"/>
                </a:tc>
                <a:tc hMerge="1"/>
              </a:tr>
              <a:tr h="184800">
                <a:tc>
                  <a:txBody>
                    <a:bodyPr/>
                    <a:lstStyle/>
                    <a:p>
                      <a:pPr indent="0" lvl="0" marL="0" marR="0" rtl="0" algn="ctr">
                        <a:lnSpc>
                          <a:spcPct val="200000"/>
                        </a:lnSpc>
                        <a:spcBef>
                          <a:spcPts val="0"/>
                        </a:spcBef>
                        <a:spcAft>
                          <a:spcPts val="0"/>
                        </a:spcAft>
                        <a:buNone/>
                      </a:pPr>
                      <a:r>
                        <a:rPr b="1" lang="en-US" sz="1100" u="none" cap="none" strike="noStrike">
                          <a:solidFill>
                            <a:schemeClr val="lt1"/>
                          </a:solidFill>
                          <a:latin typeface="Calibri"/>
                          <a:ea typeface="Calibri"/>
                          <a:cs typeface="Calibri"/>
                          <a:sym typeface="Calibri"/>
                        </a:rPr>
                        <a:t>Hispanic</a:t>
                      </a:r>
                      <a:endParaRPr b="1" sz="1100" u="none" cap="none" strike="noStrike">
                        <a:solidFill>
                          <a:schemeClr val="lt1"/>
                        </a:solidFill>
                        <a:latin typeface="Calibri"/>
                        <a:ea typeface="Calibri"/>
                        <a:cs typeface="Calibri"/>
                        <a:sym typeface="Calibri"/>
                      </a:endParaRPr>
                    </a:p>
                  </a:txBody>
                  <a:tcPr marT="33000" marB="33000" marR="33000" marL="33000" anchor="ctr"/>
                </a:tc>
                <a:tc>
                  <a:txBody>
                    <a:bodyPr/>
                    <a:lstStyle/>
                    <a:p>
                      <a:pPr indent="0" lvl="0" marL="0" marR="0" rtl="0" algn="ctr">
                        <a:lnSpc>
                          <a:spcPct val="200000"/>
                        </a:lnSpc>
                        <a:spcBef>
                          <a:spcPts val="0"/>
                        </a:spcBef>
                        <a:spcAft>
                          <a:spcPts val="0"/>
                        </a:spcAft>
                        <a:buNone/>
                      </a:pPr>
                      <a:r>
                        <a:rPr lang="en-US" sz="1100" u="none" cap="none" strike="noStrike">
                          <a:solidFill>
                            <a:schemeClr val="dk1"/>
                          </a:solidFill>
                          <a:latin typeface="Calibri"/>
                          <a:ea typeface="Calibri"/>
                          <a:cs typeface="Calibri"/>
                          <a:sym typeface="Calibri"/>
                        </a:rPr>
                        <a:t>25%</a:t>
                      </a:r>
                      <a:endParaRPr sz="1100" u="none" cap="none" strike="noStrike">
                        <a:solidFill>
                          <a:schemeClr val="dk1"/>
                        </a:solidFill>
                        <a:latin typeface="Calibri"/>
                        <a:ea typeface="Calibri"/>
                        <a:cs typeface="Calibri"/>
                        <a:sym typeface="Calibri"/>
                      </a:endParaRPr>
                    </a:p>
                  </a:txBody>
                  <a:tcPr marT="33000" marB="33000" marR="33000" marL="33000" anchor="ctr"/>
                </a:tc>
              </a:tr>
              <a:tr h="184800">
                <a:tc>
                  <a:txBody>
                    <a:bodyPr/>
                    <a:lstStyle/>
                    <a:p>
                      <a:pPr indent="0" lvl="0" marL="0" marR="0" rtl="0" algn="ctr">
                        <a:lnSpc>
                          <a:spcPct val="200000"/>
                        </a:lnSpc>
                        <a:spcBef>
                          <a:spcPts val="0"/>
                        </a:spcBef>
                        <a:spcAft>
                          <a:spcPts val="0"/>
                        </a:spcAft>
                        <a:buNone/>
                      </a:pPr>
                      <a:r>
                        <a:rPr b="1" lang="en-US" sz="1100" u="none" cap="none" strike="noStrike">
                          <a:solidFill>
                            <a:schemeClr val="lt1"/>
                          </a:solidFill>
                          <a:latin typeface="Calibri"/>
                          <a:ea typeface="Calibri"/>
                          <a:cs typeface="Calibri"/>
                          <a:sym typeface="Calibri"/>
                        </a:rPr>
                        <a:t>Non-Hispanic</a:t>
                      </a:r>
                      <a:endParaRPr b="1" sz="1100" u="none" cap="none" strike="noStrike">
                        <a:solidFill>
                          <a:schemeClr val="lt1"/>
                        </a:solidFill>
                        <a:latin typeface="Calibri"/>
                        <a:ea typeface="Calibri"/>
                        <a:cs typeface="Calibri"/>
                        <a:sym typeface="Calibri"/>
                      </a:endParaRPr>
                    </a:p>
                  </a:txBody>
                  <a:tcPr marT="33000" marB="33000" marR="33000" marL="33000" anchor="ctr"/>
                </a:tc>
                <a:tc>
                  <a:txBody>
                    <a:bodyPr/>
                    <a:lstStyle/>
                    <a:p>
                      <a:pPr indent="0" lvl="0" marL="0" marR="0" rtl="0" algn="ctr">
                        <a:lnSpc>
                          <a:spcPct val="200000"/>
                        </a:lnSpc>
                        <a:spcBef>
                          <a:spcPts val="0"/>
                        </a:spcBef>
                        <a:spcAft>
                          <a:spcPts val="0"/>
                        </a:spcAft>
                        <a:buNone/>
                      </a:pPr>
                      <a:r>
                        <a:rPr lang="en-US" sz="1100" u="none" cap="none" strike="noStrike">
                          <a:solidFill>
                            <a:schemeClr val="dk1"/>
                          </a:solidFill>
                          <a:latin typeface="Calibri"/>
                          <a:ea typeface="Calibri"/>
                          <a:cs typeface="Calibri"/>
                          <a:sym typeface="Calibri"/>
                        </a:rPr>
                        <a:t>75%</a:t>
                      </a:r>
                      <a:endParaRPr sz="1100" u="none" cap="none" strike="noStrike">
                        <a:solidFill>
                          <a:schemeClr val="dk1"/>
                        </a:solidFill>
                        <a:latin typeface="Calibri"/>
                        <a:ea typeface="Calibri"/>
                        <a:cs typeface="Calibri"/>
                        <a:sym typeface="Calibri"/>
                      </a:endParaRPr>
                    </a:p>
                  </a:txBody>
                  <a:tcPr marT="33000" marB="33000" marR="33000" marL="33000" anchor="ctr"/>
                </a:tc>
              </a:tr>
              <a:tr h="184800">
                <a:tc gridSpan="2">
                  <a:txBody>
                    <a:bodyPr/>
                    <a:lstStyle/>
                    <a:p>
                      <a:pPr indent="0" lvl="0" marL="0" marR="0" rtl="0" algn="ctr">
                        <a:spcBef>
                          <a:spcPts val="0"/>
                        </a:spcBef>
                        <a:spcAft>
                          <a:spcPts val="0"/>
                        </a:spcAft>
                        <a:buNone/>
                      </a:pPr>
                      <a:r>
                        <a:rPr lang="en-US" sz="1100" u="none" cap="none" strike="noStrike"/>
                        <a:t>Proportion by School Type</a:t>
                      </a:r>
                      <a:endParaRPr sz="1100" u="none" cap="none" strike="noStrike">
                        <a:solidFill>
                          <a:srgbClr val="000000"/>
                        </a:solidFill>
                        <a:latin typeface="Times New Roman"/>
                        <a:ea typeface="Times New Roman"/>
                        <a:cs typeface="Times New Roman"/>
                        <a:sym typeface="Times New Roman"/>
                      </a:endParaRPr>
                    </a:p>
                  </a:txBody>
                  <a:tcPr marT="33000" marB="33000" marR="33000" marL="33000" anchor="ctr"/>
                </a:tc>
                <a:tc hMerge="1"/>
              </a:tr>
              <a:tr h="184800">
                <a:tc>
                  <a:txBody>
                    <a:bodyPr/>
                    <a:lstStyle/>
                    <a:p>
                      <a:pPr indent="0" lvl="0" marL="0" marR="0" rtl="0" algn="ctr">
                        <a:spcBef>
                          <a:spcPts val="0"/>
                        </a:spcBef>
                        <a:spcAft>
                          <a:spcPts val="0"/>
                        </a:spcAft>
                        <a:buNone/>
                      </a:pPr>
                      <a:r>
                        <a:rPr b="1" lang="en-US" sz="1100" u="none" cap="none" strike="noStrike">
                          <a:solidFill>
                            <a:schemeClr val="lt1"/>
                          </a:solidFill>
                          <a:latin typeface="Calibri"/>
                          <a:ea typeface="Calibri"/>
                          <a:cs typeface="Calibri"/>
                          <a:sym typeface="Calibri"/>
                        </a:rPr>
                        <a:t>Public</a:t>
                      </a:r>
                      <a:endParaRPr b="1" sz="1100" u="none" cap="none" strike="noStrike">
                        <a:solidFill>
                          <a:schemeClr val="lt1"/>
                        </a:solidFill>
                        <a:latin typeface="Calibri"/>
                        <a:ea typeface="Calibri"/>
                        <a:cs typeface="Calibri"/>
                        <a:sym typeface="Calibri"/>
                      </a:endParaRPr>
                    </a:p>
                  </a:txBody>
                  <a:tcPr marT="33000" marB="33000" marR="33000" marL="33000" anchor="ctr"/>
                </a:tc>
                <a:tc>
                  <a:txBody>
                    <a:bodyPr/>
                    <a:lstStyle/>
                    <a:p>
                      <a:pPr indent="0" lvl="0" marL="0" marR="0" rtl="0" algn="ctr">
                        <a:spcBef>
                          <a:spcPts val="0"/>
                        </a:spcBef>
                        <a:spcAft>
                          <a:spcPts val="0"/>
                        </a:spcAft>
                        <a:buNone/>
                      </a:pPr>
                      <a:r>
                        <a:rPr lang="en-US" sz="1100" u="none" cap="none" strike="noStrike"/>
                        <a:t>93%</a:t>
                      </a:r>
                      <a:endParaRPr sz="1100" u="none" cap="none" strike="noStrike">
                        <a:solidFill>
                          <a:srgbClr val="000000"/>
                        </a:solidFill>
                        <a:latin typeface="Times New Roman"/>
                        <a:ea typeface="Times New Roman"/>
                        <a:cs typeface="Times New Roman"/>
                        <a:sym typeface="Times New Roman"/>
                      </a:endParaRPr>
                    </a:p>
                  </a:txBody>
                  <a:tcPr marT="33000" marB="33000" marR="33000" marL="33000" anchor="ctr"/>
                </a:tc>
              </a:tr>
              <a:tr h="184800">
                <a:tc>
                  <a:txBody>
                    <a:bodyPr/>
                    <a:lstStyle/>
                    <a:p>
                      <a:pPr indent="0" lvl="0" marL="0" marR="0" rtl="0" algn="ctr">
                        <a:spcBef>
                          <a:spcPts val="0"/>
                        </a:spcBef>
                        <a:spcAft>
                          <a:spcPts val="0"/>
                        </a:spcAft>
                        <a:buNone/>
                      </a:pPr>
                      <a:r>
                        <a:rPr b="1" lang="en-US" sz="1100" u="none" cap="none" strike="noStrike">
                          <a:solidFill>
                            <a:schemeClr val="lt1"/>
                          </a:solidFill>
                          <a:latin typeface="Calibri"/>
                          <a:ea typeface="Calibri"/>
                          <a:cs typeface="Calibri"/>
                          <a:sym typeface="Calibri"/>
                        </a:rPr>
                        <a:t>Private</a:t>
                      </a:r>
                      <a:endParaRPr b="1" sz="1100" u="none" cap="none" strike="noStrike">
                        <a:solidFill>
                          <a:schemeClr val="lt1"/>
                        </a:solidFill>
                        <a:latin typeface="Calibri"/>
                        <a:ea typeface="Calibri"/>
                        <a:cs typeface="Calibri"/>
                        <a:sym typeface="Calibri"/>
                      </a:endParaRPr>
                    </a:p>
                  </a:txBody>
                  <a:tcPr marT="33000" marB="33000" marR="33000" marL="33000" anchor="ctr"/>
                </a:tc>
                <a:tc>
                  <a:txBody>
                    <a:bodyPr/>
                    <a:lstStyle/>
                    <a:p>
                      <a:pPr indent="0" lvl="0" marL="0" marR="0" rtl="0" algn="ctr">
                        <a:spcBef>
                          <a:spcPts val="0"/>
                        </a:spcBef>
                        <a:spcAft>
                          <a:spcPts val="0"/>
                        </a:spcAft>
                        <a:buNone/>
                      </a:pPr>
                      <a:r>
                        <a:rPr lang="en-US" sz="1100" u="none" cap="none" strike="noStrike"/>
                        <a:t>7%</a:t>
                      </a:r>
                      <a:endParaRPr sz="1100" u="none" cap="none" strike="noStrike">
                        <a:solidFill>
                          <a:srgbClr val="000000"/>
                        </a:solidFill>
                        <a:latin typeface="Times New Roman"/>
                        <a:ea typeface="Times New Roman"/>
                        <a:cs typeface="Times New Roman"/>
                        <a:sym typeface="Times New Roman"/>
                      </a:endParaRPr>
                    </a:p>
                  </a:txBody>
                  <a:tcPr marT="33000" marB="33000" marR="33000" marL="33000" anchor="ctr"/>
                </a:tc>
              </a:tr>
            </a:tbl>
          </a:graphicData>
        </a:graphic>
      </p:graphicFrame>
      <p:sp>
        <p:nvSpPr>
          <p:cNvPr id="59" name="Google Shape;59;p4"/>
          <p:cNvSpPr txBox="1"/>
          <p:nvPr/>
        </p:nvSpPr>
        <p:spPr>
          <a:xfrm>
            <a:off x="16110849" y="12204422"/>
            <a:ext cx="5114100" cy="5115000"/>
          </a:xfrm>
          <a:prstGeom prst="rect">
            <a:avLst/>
          </a:prstGeom>
          <a:noFill/>
          <a:ln>
            <a:noFill/>
          </a:ln>
        </p:spPr>
        <p:txBody>
          <a:bodyPr anchorCtr="0" anchor="t" bIns="22250" lIns="44525" spcFirstLastPara="1" rIns="44525" wrap="square" tIns="22250">
            <a:noAutofit/>
          </a:bodyPr>
          <a:lstStyle/>
          <a:p>
            <a:pPr indent="0" lvl="0" marL="0" marR="0" rtl="0" algn="just">
              <a:spcBef>
                <a:spcPts val="0"/>
              </a:spcBef>
              <a:spcAft>
                <a:spcPts val="0"/>
              </a:spcAft>
              <a:buNone/>
            </a:pPr>
            <a:r>
              <a:rPr b="1" lang="en-US" sz="1559">
                <a:solidFill>
                  <a:schemeClr val="dk1"/>
                </a:solidFill>
                <a:latin typeface="Calibri"/>
                <a:ea typeface="Calibri"/>
                <a:cs typeface="Calibri"/>
                <a:sym typeface="Calibri"/>
              </a:rPr>
              <a:t>From the model, it can be seen that some of the most important factors associated with cyber bullying experience include participating in spirit groups, Black only race, male gender etc..</a:t>
            </a:r>
            <a:endParaRPr/>
          </a:p>
        </p:txBody>
      </p:sp>
      <p:grpSp>
        <p:nvGrpSpPr>
          <p:cNvPr id="60" name="Google Shape;60;p4"/>
          <p:cNvGrpSpPr/>
          <p:nvPr/>
        </p:nvGrpSpPr>
        <p:grpSpPr>
          <a:xfrm>
            <a:off x="23069886" y="18715800"/>
            <a:ext cx="6514520" cy="2247658"/>
            <a:chOff x="22732774" y="18610842"/>
            <a:chExt cx="6903900" cy="2256911"/>
          </a:xfrm>
        </p:grpSpPr>
        <p:sp>
          <p:nvSpPr>
            <p:cNvPr id="61" name="Google Shape;61;p4"/>
            <p:cNvSpPr/>
            <p:nvPr/>
          </p:nvSpPr>
          <p:spPr>
            <a:xfrm>
              <a:off x="22732774" y="18610842"/>
              <a:ext cx="6903900" cy="527100"/>
            </a:xfrm>
            <a:prstGeom prst="rect">
              <a:avLst/>
            </a:prstGeom>
            <a:solidFill>
              <a:srgbClr val="6AA84F"/>
            </a:solidFill>
            <a:ln cap="flat" cmpd="sng" w="12700">
              <a:solidFill>
                <a:srgbClr val="395E89"/>
              </a:solidFill>
              <a:prstDash val="solid"/>
              <a:round/>
              <a:headEnd len="sm" w="sm" type="none"/>
              <a:tailEnd len="sm" w="sm" type="none"/>
            </a:ln>
          </p:spPr>
          <p:txBody>
            <a:bodyPr anchorCtr="0" anchor="ctr" bIns="22250" lIns="44525" spcFirstLastPara="1" rIns="44525" wrap="square" tIns="22250">
              <a:noAutofit/>
            </a:bodyPr>
            <a:lstStyle/>
            <a:p>
              <a:pPr indent="0" lvl="0" marL="0" marR="0" rtl="0" algn="ctr">
                <a:spcBef>
                  <a:spcPts val="0"/>
                </a:spcBef>
                <a:spcAft>
                  <a:spcPts val="0"/>
                </a:spcAft>
                <a:buNone/>
              </a:pPr>
              <a:r>
                <a:rPr b="1" lang="en-US" sz="2858">
                  <a:solidFill>
                    <a:srgbClr val="EAF1DD"/>
                  </a:solidFill>
                  <a:latin typeface="Calibri"/>
                  <a:ea typeface="Calibri"/>
                  <a:cs typeface="Calibri"/>
                  <a:sym typeface="Calibri"/>
                </a:rPr>
                <a:t>Reference</a:t>
              </a:r>
              <a:endParaRPr/>
            </a:p>
          </p:txBody>
        </p:sp>
        <p:sp>
          <p:nvSpPr>
            <p:cNvPr id="62" name="Google Shape;62;p4"/>
            <p:cNvSpPr txBox="1"/>
            <p:nvPr/>
          </p:nvSpPr>
          <p:spPr>
            <a:xfrm>
              <a:off x="22732774" y="19137953"/>
              <a:ext cx="6890100" cy="17298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89075" lIns="89075" spcFirstLastPara="1" rIns="89075" wrap="square" tIns="89075">
              <a:no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1. </a:t>
              </a:r>
              <a:r>
                <a:rPr lang="en-US" sz="1300">
                  <a:solidFill>
                    <a:schemeClr val="dk1"/>
                  </a:solidFill>
                  <a:latin typeface="Calibri"/>
                  <a:ea typeface="Calibri"/>
                  <a:cs typeface="Calibri"/>
                  <a:sym typeface="Calibri"/>
                </a:rPr>
                <a:t>Refer to National Crime Victimization Survey (NCVS): School Crime Supplement (SCS) </a:t>
              </a:r>
              <a:r>
                <a:rPr lang="en-US" sz="1300" u="sng">
                  <a:solidFill>
                    <a:schemeClr val="hlink"/>
                  </a:solidFill>
                  <a:latin typeface="Calibri"/>
                  <a:ea typeface="Calibri"/>
                  <a:cs typeface="Calibri"/>
                  <a:sym typeface="Calibri"/>
                  <a:hlinkClick r:id="rId3"/>
                </a:rPr>
                <a:t>https://nces.ed.gov/programs/crime/index.asp</a:t>
              </a:r>
              <a:r>
                <a:rPr lang="en-US" sz="1300">
                  <a:solidFill>
                    <a:schemeClr val="dk1"/>
                  </a:solidFill>
                  <a:latin typeface="Calibri"/>
                  <a:ea typeface="Calibri"/>
                  <a:cs typeface="Calibri"/>
                  <a:sym typeface="Calibri"/>
                </a:rPr>
                <a:t> for statics information</a:t>
              </a:r>
              <a:endParaRPr sz="1300">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a:t>
              </a:r>
              <a:r>
                <a:rPr lang="en-US" sz="1300">
                  <a:solidFill>
                    <a:schemeClr val="dk1"/>
                  </a:solidFill>
                  <a:latin typeface="Calibri"/>
                  <a:ea typeface="Calibri"/>
                  <a:cs typeface="Calibri"/>
                  <a:sym typeface="Calibri"/>
                </a:rPr>
                <a:t>Evaluation of Predictive Models. Decision Systems Group, Brigham and Women’s Hospital Harvard Medical School.</a:t>
              </a:r>
              <a:endParaRPr sz="1300">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Garson, G. D. Interpreting neural network connection weights. Artif. Intell. Expert 6, 46–51 (1991).</a:t>
              </a:r>
              <a:endParaRPr sz="1300">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4. </a:t>
              </a:r>
              <a:r>
                <a:rPr lang="en-US" sz="1300">
                  <a:solidFill>
                    <a:schemeClr val="dk1"/>
                  </a:solidFill>
                  <a:latin typeface="Calibri"/>
                  <a:ea typeface="Calibri"/>
                  <a:cs typeface="Calibri"/>
                  <a:sym typeface="Calibri"/>
                </a:rPr>
                <a:t>Ben-Joseph, E. P. (Ed.). (2018, April). Cyber bullying (for Teens) - Nemours KidsHealth. Retrieved from https://kidshealth.org/en/teens/cyberbullying.html</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p:txBody>
        </p:sp>
      </p:grpSp>
      <p:pic>
        <p:nvPicPr>
          <p:cNvPr id="63" name="Google Shape;63;p4"/>
          <p:cNvPicPr preferRelativeResize="0"/>
          <p:nvPr/>
        </p:nvPicPr>
        <p:blipFill rotWithShape="1">
          <a:blip r:embed="rId4">
            <a:alphaModFix/>
          </a:blip>
          <a:srcRect b="0" l="0" r="0" t="0"/>
          <a:stretch/>
        </p:blipFill>
        <p:spPr>
          <a:xfrm>
            <a:off x="16110850" y="7977500"/>
            <a:ext cx="4700099" cy="4074753"/>
          </a:xfrm>
          <a:prstGeom prst="rect">
            <a:avLst/>
          </a:prstGeom>
          <a:noFill/>
          <a:ln>
            <a:noFill/>
          </a:ln>
        </p:spPr>
      </p:pic>
      <p:sp>
        <p:nvSpPr>
          <p:cNvPr id="64" name="Google Shape;64;p4"/>
          <p:cNvSpPr txBox="1"/>
          <p:nvPr/>
        </p:nvSpPr>
        <p:spPr>
          <a:xfrm>
            <a:off x="15270624" y="7275021"/>
            <a:ext cx="6230400" cy="525000"/>
          </a:xfrm>
          <a:prstGeom prst="rect">
            <a:avLst/>
          </a:prstGeom>
          <a:noFill/>
          <a:ln>
            <a:noFill/>
          </a:ln>
        </p:spPr>
        <p:txBody>
          <a:bodyPr anchorCtr="0" anchor="t" bIns="22250" lIns="44525" spcFirstLastPara="1" rIns="44525" wrap="square" tIns="22250">
            <a:noAutofit/>
          </a:bodyPr>
          <a:lstStyle/>
          <a:p>
            <a:pPr indent="0" lvl="0" marL="0" marR="0" rtl="0" algn="ctr">
              <a:spcBef>
                <a:spcPts val="0"/>
              </a:spcBef>
              <a:spcAft>
                <a:spcPts val="0"/>
              </a:spcAft>
              <a:buNone/>
            </a:pPr>
            <a:r>
              <a:rPr b="1" lang="en-US" sz="1559">
                <a:solidFill>
                  <a:schemeClr val="dk1"/>
                </a:solidFill>
                <a:latin typeface="Calibri"/>
                <a:ea typeface="Calibri"/>
                <a:cs typeface="Calibri"/>
                <a:sym typeface="Calibri"/>
              </a:rPr>
              <a:t>Figure 2.</a:t>
            </a:r>
            <a:r>
              <a:rPr lang="en-US" sz="1559">
                <a:solidFill>
                  <a:schemeClr val="dk1"/>
                </a:solidFill>
                <a:latin typeface="Calibri"/>
                <a:ea typeface="Calibri"/>
                <a:cs typeface="Calibri"/>
                <a:sym typeface="Calibri"/>
              </a:rPr>
              <a:t> Relative Importance of </a:t>
            </a:r>
            <a:endParaRPr/>
          </a:p>
          <a:p>
            <a:pPr indent="0" lvl="0" marL="0" marR="0" rtl="0" algn="ctr">
              <a:spcBef>
                <a:spcPts val="0"/>
              </a:spcBef>
              <a:spcAft>
                <a:spcPts val="0"/>
              </a:spcAft>
              <a:buNone/>
            </a:pPr>
            <a:r>
              <a:rPr lang="en-US" sz="1559">
                <a:solidFill>
                  <a:schemeClr val="dk1"/>
                </a:solidFill>
                <a:latin typeface="Calibri"/>
                <a:ea typeface="Calibri"/>
                <a:cs typeface="Calibri"/>
                <a:sym typeface="Calibri"/>
              </a:rPr>
              <a:t>Variables in NN Model</a:t>
            </a:r>
            <a:endParaRPr/>
          </a:p>
        </p:txBody>
      </p:sp>
      <p:sp>
        <p:nvSpPr>
          <p:cNvPr id="65" name="Google Shape;65;p4"/>
          <p:cNvSpPr txBox="1"/>
          <p:nvPr/>
        </p:nvSpPr>
        <p:spPr>
          <a:xfrm>
            <a:off x="9191375" y="15022125"/>
            <a:ext cx="3068100" cy="647700"/>
          </a:xfrm>
          <a:prstGeom prst="rect">
            <a:avLst/>
          </a:prstGeom>
          <a:noFill/>
          <a:ln>
            <a:noFill/>
          </a:ln>
        </p:spPr>
        <p:txBody>
          <a:bodyPr anchorCtr="0" anchor="t" bIns="22250" lIns="44525" spcFirstLastPara="1" rIns="44525" wrap="square" tIns="22250">
            <a:noAutofit/>
          </a:bodyPr>
          <a:lstStyle/>
          <a:p>
            <a:pPr indent="0" lvl="0" marL="0" marR="0" rtl="0" algn="ctr">
              <a:spcBef>
                <a:spcPts val="0"/>
              </a:spcBef>
              <a:spcAft>
                <a:spcPts val="0"/>
              </a:spcAft>
              <a:buNone/>
            </a:pPr>
            <a:r>
              <a:rPr b="1" lang="en-US" sz="1559">
                <a:solidFill>
                  <a:schemeClr val="dk1"/>
                </a:solidFill>
                <a:latin typeface="Calibri"/>
                <a:ea typeface="Calibri"/>
                <a:cs typeface="Calibri"/>
                <a:sym typeface="Calibri"/>
              </a:rPr>
              <a:t>Figure 1.</a:t>
            </a:r>
            <a:r>
              <a:rPr lang="en-US" sz="1559">
                <a:solidFill>
                  <a:schemeClr val="dk1"/>
                </a:solidFill>
                <a:latin typeface="Calibri"/>
                <a:ea typeface="Calibri"/>
                <a:cs typeface="Calibri"/>
                <a:sym typeface="Calibri"/>
              </a:rPr>
              <a:t> ROC Curve for the  LR and NN Model</a:t>
            </a:r>
            <a:endParaRPr/>
          </a:p>
        </p:txBody>
      </p:sp>
      <p:pic>
        <p:nvPicPr>
          <p:cNvPr id="66" name="Google Shape;66;p4"/>
          <p:cNvPicPr preferRelativeResize="0"/>
          <p:nvPr/>
        </p:nvPicPr>
        <p:blipFill rotWithShape="1">
          <a:blip r:embed="rId5">
            <a:alphaModFix/>
          </a:blip>
          <a:srcRect b="0" l="0" r="0" t="0"/>
          <a:stretch/>
        </p:blipFill>
        <p:spPr>
          <a:xfrm>
            <a:off x="12721713" y="14937025"/>
            <a:ext cx="8690973" cy="4576325"/>
          </a:xfrm>
          <a:prstGeom prst="rect">
            <a:avLst/>
          </a:prstGeom>
          <a:noFill/>
          <a:ln>
            <a:noFill/>
          </a:ln>
        </p:spPr>
      </p:pic>
      <p:sp>
        <p:nvSpPr>
          <p:cNvPr id="67" name="Google Shape;67;p4"/>
          <p:cNvSpPr txBox="1"/>
          <p:nvPr/>
        </p:nvSpPr>
        <p:spPr>
          <a:xfrm>
            <a:off x="12409810" y="6943437"/>
            <a:ext cx="2897260" cy="284914"/>
          </a:xfrm>
          <a:prstGeom prst="rect">
            <a:avLst/>
          </a:prstGeom>
          <a:noFill/>
          <a:ln>
            <a:noFill/>
          </a:ln>
        </p:spPr>
        <p:txBody>
          <a:bodyPr anchorCtr="0" anchor="t" bIns="22250" lIns="44525" spcFirstLastPara="1" rIns="44525" wrap="square" tIns="22250">
            <a:noAutofit/>
          </a:bodyPr>
          <a:lstStyle/>
          <a:p>
            <a:pPr indent="0" lvl="0" marL="0" marR="0" rtl="0" algn="ctr">
              <a:spcBef>
                <a:spcPts val="0"/>
              </a:spcBef>
              <a:spcAft>
                <a:spcPts val="0"/>
              </a:spcAft>
              <a:buNone/>
            </a:pPr>
            <a:r>
              <a:rPr b="1" lang="en-US" sz="1559">
                <a:solidFill>
                  <a:schemeClr val="dk1"/>
                </a:solidFill>
                <a:latin typeface="Calibri"/>
                <a:ea typeface="Calibri"/>
                <a:cs typeface="Calibri"/>
                <a:sym typeface="Calibri"/>
              </a:rPr>
              <a:t>Table 2 </a:t>
            </a:r>
            <a:r>
              <a:rPr lang="en-US" sz="1559">
                <a:solidFill>
                  <a:schemeClr val="dk1"/>
                </a:solidFill>
                <a:latin typeface="Calibri"/>
                <a:ea typeface="Calibri"/>
                <a:cs typeface="Calibri"/>
                <a:sym typeface="Calibri"/>
              </a:rPr>
              <a:t>Cyber Bully characteristics.</a:t>
            </a:r>
            <a:endParaRPr/>
          </a:p>
        </p:txBody>
      </p:sp>
      <p:graphicFrame>
        <p:nvGraphicFramePr>
          <p:cNvPr id="68" name="Google Shape;68;p4"/>
          <p:cNvGraphicFramePr/>
          <p:nvPr/>
        </p:nvGraphicFramePr>
        <p:xfrm>
          <a:off x="12724157" y="7275019"/>
          <a:ext cx="3000000" cy="3000000"/>
        </p:xfrm>
        <a:graphic>
          <a:graphicData uri="http://schemas.openxmlformats.org/drawingml/2006/table">
            <a:tbl>
              <a:tblPr bandRow="1" firstCol="1" firstRow="1">
                <a:noFill/>
                <a:tableStyleId>{B2B7FD2F-A3A8-4B1B-A86F-8C34A82E4BC2}</a:tableStyleId>
              </a:tblPr>
              <a:tblGrid>
                <a:gridCol w="1499775"/>
                <a:gridCol w="911075"/>
              </a:tblGrid>
              <a:tr h="184800">
                <a:tc gridSpan="2">
                  <a:txBody>
                    <a:bodyPr/>
                    <a:lstStyle/>
                    <a:p>
                      <a:pPr indent="0" lvl="0" marL="0" marR="0" rtl="0" algn="ctr">
                        <a:spcBef>
                          <a:spcPts val="0"/>
                        </a:spcBef>
                        <a:spcAft>
                          <a:spcPts val="0"/>
                        </a:spcAft>
                        <a:buNone/>
                      </a:pPr>
                      <a:r>
                        <a:rPr lang="en-US" sz="1100" u="none" cap="none" strike="noStrike"/>
                        <a:t>Proportion of Cyber Bully by Age</a:t>
                      </a:r>
                      <a:endParaRPr sz="1100" u="none" cap="none" strike="noStrike">
                        <a:solidFill>
                          <a:srgbClr val="000000"/>
                        </a:solidFill>
                        <a:latin typeface="Times New Roman"/>
                        <a:ea typeface="Times New Roman"/>
                        <a:cs typeface="Times New Roman"/>
                        <a:sym typeface="Times New Roman"/>
                      </a:endParaRPr>
                    </a:p>
                  </a:txBody>
                  <a:tcPr marT="33000" marB="33000" marR="33000" marL="33000" anchor="ctr"/>
                </a:tc>
                <a:tc hMerge="1"/>
              </a:tr>
              <a:tr h="184800">
                <a:tc>
                  <a:txBody>
                    <a:bodyPr/>
                    <a:lstStyle/>
                    <a:p>
                      <a:pPr indent="0" lvl="0" marL="0" marR="0" rtl="0" algn="ctr">
                        <a:spcBef>
                          <a:spcPts val="0"/>
                        </a:spcBef>
                        <a:spcAft>
                          <a:spcPts val="0"/>
                        </a:spcAft>
                        <a:buNone/>
                      </a:pPr>
                      <a:r>
                        <a:rPr b="1" lang="en-US" sz="1100" u="none" cap="none" strike="noStrike">
                          <a:solidFill>
                            <a:schemeClr val="lt1"/>
                          </a:solidFill>
                          <a:latin typeface="Calibri"/>
                          <a:ea typeface="Calibri"/>
                          <a:cs typeface="Calibri"/>
                          <a:sym typeface="Calibri"/>
                        </a:rPr>
                        <a:t>12</a:t>
                      </a:r>
                      <a:endParaRPr b="1" sz="1100" u="none" cap="none" strike="noStrike">
                        <a:solidFill>
                          <a:schemeClr val="lt1"/>
                        </a:solidFill>
                        <a:latin typeface="Calibri"/>
                        <a:ea typeface="Calibri"/>
                        <a:cs typeface="Calibri"/>
                        <a:sym typeface="Calibri"/>
                      </a:endParaRPr>
                    </a:p>
                  </a:txBody>
                  <a:tcPr marT="33000" marB="33000" marR="33000" marL="33000"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1%</a:t>
                      </a:r>
                      <a:endParaRPr sz="1100" u="none" cap="none" strike="noStrike">
                        <a:solidFill>
                          <a:schemeClr val="dk1"/>
                        </a:solidFill>
                        <a:latin typeface="Calibri"/>
                        <a:ea typeface="Calibri"/>
                        <a:cs typeface="Calibri"/>
                        <a:sym typeface="Calibri"/>
                      </a:endParaRPr>
                    </a:p>
                  </a:txBody>
                  <a:tcPr marT="33000" marB="33000" marR="33000" marL="33000" anchor="ctr"/>
                </a:tc>
              </a:tr>
              <a:tr h="184800">
                <a:tc>
                  <a:txBody>
                    <a:bodyPr/>
                    <a:lstStyle/>
                    <a:p>
                      <a:pPr indent="0" lvl="0" marL="0" marR="0" rtl="0" algn="ctr">
                        <a:spcBef>
                          <a:spcPts val="0"/>
                        </a:spcBef>
                        <a:spcAft>
                          <a:spcPts val="0"/>
                        </a:spcAft>
                        <a:buNone/>
                      </a:pPr>
                      <a:r>
                        <a:rPr b="1" lang="en-US" sz="1100" u="none" cap="none" strike="noStrike">
                          <a:solidFill>
                            <a:schemeClr val="lt1"/>
                          </a:solidFill>
                          <a:latin typeface="Calibri"/>
                          <a:ea typeface="Calibri"/>
                          <a:cs typeface="Calibri"/>
                          <a:sym typeface="Calibri"/>
                        </a:rPr>
                        <a:t>13</a:t>
                      </a:r>
                      <a:endParaRPr b="1" sz="1100" u="none" cap="none" strike="noStrike">
                        <a:solidFill>
                          <a:schemeClr val="lt1"/>
                        </a:solidFill>
                        <a:latin typeface="Calibri"/>
                        <a:ea typeface="Calibri"/>
                        <a:cs typeface="Calibri"/>
                        <a:sym typeface="Calibri"/>
                      </a:endParaRPr>
                    </a:p>
                  </a:txBody>
                  <a:tcPr marT="33000" marB="33000" marR="33000" marL="33000"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1.6%</a:t>
                      </a:r>
                      <a:endParaRPr sz="1100" u="none" cap="none" strike="noStrike">
                        <a:solidFill>
                          <a:schemeClr val="dk1"/>
                        </a:solidFill>
                        <a:latin typeface="Calibri"/>
                        <a:ea typeface="Calibri"/>
                        <a:cs typeface="Calibri"/>
                        <a:sym typeface="Calibri"/>
                      </a:endParaRPr>
                    </a:p>
                  </a:txBody>
                  <a:tcPr marT="33000" marB="33000" marR="33000" marL="33000" anchor="ctr"/>
                </a:tc>
              </a:tr>
              <a:tr h="184800">
                <a:tc>
                  <a:txBody>
                    <a:bodyPr/>
                    <a:lstStyle/>
                    <a:p>
                      <a:pPr indent="0" lvl="0" marL="0" marR="0" rtl="0" algn="ctr">
                        <a:spcBef>
                          <a:spcPts val="0"/>
                        </a:spcBef>
                        <a:spcAft>
                          <a:spcPts val="0"/>
                        </a:spcAft>
                        <a:buNone/>
                      </a:pPr>
                      <a:r>
                        <a:rPr b="1" lang="en-US" sz="1100" u="none" cap="none" strike="noStrike">
                          <a:solidFill>
                            <a:schemeClr val="lt1"/>
                          </a:solidFill>
                          <a:latin typeface="Calibri"/>
                          <a:ea typeface="Calibri"/>
                          <a:cs typeface="Calibri"/>
                          <a:sym typeface="Calibri"/>
                        </a:rPr>
                        <a:t>14</a:t>
                      </a:r>
                      <a:endParaRPr b="1" sz="1100" u="none" cap="none" strike="noStrike">
                        <a:solidFill>
                          <a:schemeClr val="lt1"/>
                        </a:solidFill>
                        <a:latin typeface="Calibri"/>
                        <a:ea typeface="Calibri"/>
                        <a:cs typeface="Calibri"/>
                        <a:sym typeface="Calibri"/>
                      </a:endParaRPr>
                    </a:p>
                  </a:txBody>
                  <a:tcPr marT="33000" marB="33000" marR="33000" marL="33000"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2.0%</a:t>
                      </a:r>
                      <a:endParaRPr sz="1100" u="none" cap="none" strike="noStrike">
                        <a:solidFill>
                          <a:schemeClr val="dk1"/>
                        </a:solidFill>
                        <a:latin typeface="Calibri"/>
                        <a:ea typeface="Calibri"/>
                        <a:cs typeface="Calibri"/>
                        <a:sym typeface="Calibri"/>
                      </a:endParaRPr>
                    </a:p>
                  </a:txBody>
                  <a:tcPr marT="33000" marB="33000" marR="33000" marL="33000" anchor="ctr"/>
                </a:tc>
              </a:tr>
              <a:tr h="184800">
                <a:tc>
                  <a:txBody>
                    <a:bodyPr/>
                    <a:lstStyle/>
                    <a:p>
                      <a:pPr indent="0" lvl="0" marL="0" marR="0" rtl="0" algn="ctr">
                        <a:spcBef>
                          <a:spcPts val="0"/>
                        </a:spcBef>
                        <a:spcAft>
                          <a:spcPts val="0"/>
                        </a:spcAft>
                        <a:buNone/>
                      </a:pPr>
                      <a:r>
                        <a:rPr b="1" lang="en-US" sz="1100" u="none" cap="none" strike="noStrike">
                          <a:solidFill>
                            <a:schemeClr val="lt1"/>
                          </a:solidFill>
                          <a:latin typeface="Calibri"/>
                          <a:ea typeface="Calibri"/>
                          <a:cs typeface="Calibri"/>
                          <a:sym typeface="Calibri"/>
                        </a:rPr>
                        <a:t>15</a:t>
                      </a:r>
                      <a:endParaRPr b="1" sz="1100" u="none" cap="none" strike="noStrike">
                        <a:solidFill>
                          <a:schemeClr val="lt1"/>
                        </a:solidFill>
                        <a:latin typeface="Calibri"/>
                        <a:ea typeface="Calibri"/>
                        <a:cs typeface="Calibri"/>
                        <a:sym typeface="Calibri"/>
                      </a:endParaRPr>
                    </a:p>
                  </a:txBody>
                  <a:tcPr marT="33000" marB="33000" marR="33000" marL="33000"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2.4%</a:t>
                      </a:r>
                      <a:endParaRPr sz="1100" u="none" cap="none" strike="noStrike">
                        <a:solidFill>
                          <a:schemeClr val="dk1"/>
                        </a:solidFill>
                        <a:latin typeface="Calibri"/>
                        <a:ea typeface="Calibri"/>
                        <a:cs typeface="Calibri"/>
                        <a:sym typeface="Calibri"/>
                      </a:endParaRPr>
                    </a:p>
                  </a:txBody>
                  <a:tcPr marT="33000" marB="33000" marR="33000" marL="33000" anchor="ctr"/>
                </a:tc>
              </a:tr>
              <a:tr h="184800">
                <a:tc>
                  <a:txBody>
                    <a:bodyPr/>
                    <a:lstStyle/>
                    <a:p>
                      <a:pPr indent="0" lvl="0" marL="0" marR="0" rtl="0" algn="ctr">
                        <a:spcBef>
                          <a:spcPts val="0"/>
                        </a:spcBef>
                        <a:spcAft>
                          <a:spcPts val="0"/>
                        </a:spcAft>
                        <a:buNone/>
                      </a:pPr>
                      <a:r>
                        <a:rPr b="1" lang="en-US" sz="1100" u="none" cap="none" strike="noStrike">
                          <a:solidFill>
                            <a:schemeClr val="lt1"/>
                          </a:solidFill>
                          <a:latin typeface="Calibri"/>
                          <a:ea typeface="Calibri"/>
                          <a:cs typeface="Calibri"/>
                          <a:sym typeface="Calibri"/>
                        </a:rPr>
                        <a:t>16</a:t>
                      </a:r>
                      <a:endParaRPr b="1" sz="1100" u="none" cap="none" strike="noStrike">
                        <a:solidFill>
                          <a:schemeClr val="lt1"/>
                        </a:solidFill>
                        <a:latin typeface="Calibri"/>
                        <a:ea typeface="Calibri"/>
                        <a:cs typeface="Calibri"/>
                        <a:sym typeface="Calibri"/>
                      </a:endParaRPr>
                    </a:p>
                  </a:txBody>
                  <a:tcPr marT="33000" marB="33000" marR="33000" marL="33000"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1.9%</a:t>
                      </a:r>
                      <a:endParaRPr sz="1100" u="none" cap="none" strike="noStrike">
                        <a:solidFill>
                          <a:schemeClr val="dk1"/>
                        </a:solidFill>
                        <a:latin typeface="Calibri"/>
                        <a:ea typeface="Calibri"/>
                        <a:cs typeface="Calibri"/>
                        <a:sym typeface="Calibri"/>
                      </a:endParaRPr>
                    </a:p>
                  </a:txBody>
                  <a:tcPr marT="33000" marB="33000" marR="33000" marL="33000" anchor="ctr"/>
                </a:tc>
              </a:tr>
              <a:tr h="184800">
                <a:tc>
                  <a:txBody>
                    <a:bodyPr/>
                    <a:lstStyle/>
                    <a:p>
                      <a:pPr indent="0" lvl="0" marL="0" marR="0" rtl="0" algn="ctr">
                        <a:spcBef>
                          <a:spcPts val="0"/>
                        </a:spcBef>
                        <a:spcAft>
                          <a:spcPts val="0"/>
                        </a:spcAft>
                        <a:buNone/>
                      </a:pPr>
                      <a:r>
                        <a:rPr b="1" lang="en-US" sz="1100" u="none" cap="none" strike="noStrike">
                          <a:solidFill>
                            <a:schemeClr val="lt1"/>
                          </a:solidFill>
                          <a:latin typeface="Calibri"/>
                          <a:ea typeface="Calibri"/>
                          <a:cs typeface="Calibri"/>
                          <a:sym typeface="Calibri"/>
                        </a:rPr>
                        <a:t>17</a:t>
                      </a:r>
                      <a:endParaRPr/>
                    </a:p>
                  </a:txBody>
                  <a:tcPr marT="33000" marB="33000" marR="33000" marL="33000"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1.4%</a:t>
                      </a:r>
                      <a:endParaRPr sz="1100" u="none" cap="none" strike="noStrike">
                        <a:solidFill>
                          <a:schemeClr val="dk1"/>
                        </a:solidFill>
                        <a:latin typeface="Calibri"/>
                        <a:ea typeface="Calibri"/>
                        <a:cs typeface="Calibri"/>
                        <a:sym typeface="Calibri"/>
                      </a:endParaRPr>
                    </a:p>
                  </a:txBody>
                  <a:tcPr marT="33000" marB="33000" marR="33000" marL="33000" anchor="ctr"/>
                </a:tc>
              </a:tr>
              <a:tr h="184800">
                <a:tc>
                  <a:txBody>
                    <a:bodyPr/>
                    <a:lstStyle/>
                    <a:p>
                      <a:pPr indent="0" lvl="0" marL="0" marR="0" rtl="0" algn="ctr">
                        <a:spcBef>
                          <a:spcPts val="0"/>
                        </a:spcBef>
                        <a:spcAft>
                          <a:spcPts val="0"/>
                        </a:spcAft>
                        <a:buNone/>
                      </a:pPr>
                      <a:r>
                        <a:rPr b="1" lang="en-US" sz="1100" u="none" cap="none" strike="noStrike">
                          <a:solidFill>
                            <a:schemeClr val="lt1"/>
                          </a:solidFill>
                          <a:latin typeface="Calibri"/>
                          <a:ea typeface="Calibri"/>
                          <a:cs typeface="Calibri"/>
                          <a:sym typeface="Calibri"/>
                        </a:rPr>
                        <a:t>18</a:t>
                      </a:r>
                      <a:endParaRPr b="1" sz="1100" u="none" cap="none" strike="noStrike">
                        <a:solidFill>
                          <a:schemeClr val="lt1"/>
                        </a:solidFill>
                        <a:latin typeface="Calibri"/>
                        <a:ea typeface="Calibri"/>
                        <a:cs typeface="Calibri"/>
                        <a:sym typeface="Calibri"/>
                      </a:endParaRPr>
                    </a:p>
                  </a:txBody>
                  <a:tcPr marT="33000" marB="33000" marR="33000" marL="33000"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1.7%</a:t>
                      </a:r>
                      <a:endParaRPr sz="1100" u="none" cap="none" strike="noStrike">
                        <a:solidFill>
                          <a:schemeClr val="dk1"/>
                        </a:solidFill>
                        <a:latin typeface="Calibri"/>
                        <a:ea typeface="Calibri"/>
                        <a:cs typeface="Calibri"/>
                        <a:sym typeface="Calibri"/>
                      </a:endParaRPr>
                    </a:p>
                  </a:txBody>
                  <a:tcPr marT="33000" marB="33000" marR="33000" marL="33000" anchor="ctr"/>
                </a:tc>
              </a:tr>
              <a:tr h="184800">
                <a:tc gridSpan="2">
                  <a:txBody>
                    <a:bodyPr/>
                    <a:lstStyle/>
                    <a:p>
                      <a:pPr indent="0" lvl="0" marL="0" marR="0" rtl="0" algn="ctr">
                        <a:spcBef>
                          <a:spcPts val="0"/>
                        </a:spcBef>
                        <a:spcAft>
                          <a:spcPts val="0"/>
                        </a:spcAft>
                        <a:buNone/>
                      </a:pPr>
                      <a:r>
                        <a:rPr b="1" lang="en-US" sz="1100" u="none" cap="none" strike="noStrike">
                          <a:solidFill>
                            <a:schemeClr val="lt1"/>
                          </a:solidFill>
                          <a:latin typeface="Calibri"/>
                          <a:ea typeface="Calibri"/>
                          <a:cs typeface="Calibri"/>
                          <a:sym typeface="Calibri"/>
                        </a:rPr>
                        <a:t>Proportion of Cyber Bully by Gender</a:t>
                      </a:r>
                      <a:endParaRPr b="1" sz="1100" u="none" cap="none" strike="noStrike">
                        <a:solidFill>
                          <a:schemeClr val="lt1"/>
                        </a:solidFill>
                        <a:latin typeface="Calibri"/>
                        <a:ea typeface="Calibri"/>
                        <a:cs typeface="Calibri"/>
                        <a:sym typeface="Calibri"/>
                      </a:endParaRPr>
                    </a:p>
                  </a:txBody>
                  <a:tcPr marT="33000" marB="33000" marR="33000" marL="33000" anchor="ctr"/>
                </a:tc>
                <a:tc hMerge="1"/>
              </a:tr>
              <a:tr h="184800">
                <a:tc>
                  <a:txBody>
                    <a:bodyPr/>
                    <a:lstStyle/>
                    <a:p>
                      <a:pPr indent="0" lvl="0" marL="0" marR="0" rtl="0" algn="ctr">
                        <a:spcBef>
                          <a:spcPts val="0"/>
                        </a:spcBef>
                        <a:spcAft>
                          <a:spcPts val="0"/>
                        </a:spcAft>
                        <a:buNone/>
                      </a:pPr>
                      <a:r>
                        <a:rPr lang="en-US" sz="1100" u="none" cap="none" strike="noStrike"/>
                        <a:t>Female</a:t>
                      </a:r>
                      <a:endParaRPr sz="1100" u="none" cap="none" strike="noStrike">
                        <a:solidFill>
                          <a:srgbClr val="000000"/>
                        </a:solidFill>
                        <a:latin typeface="Times New Roman"/>
                        <a:ea typeface="Times New Roman"/>
                        <a:cs typeface="Times New Roman"/>
                        <a:sym typeface="Times New Roman"/>
                      </a:endParaRPr>
                    </a:p>
                  </a:txBody>
                  <a:tcPr marT="33000" marB="33000" marR="33000" marL="33000" anchor="ctr"/>
                </a:tc>
                <a:tc>
                  <a:txBody>
                    <a:bodyPr/>
                    <a:lstStyle/>
                    <a:p>
                      <a:pPr indent="0" lvl="0" marL="0" marR="0" rtl="0" algn="ctr">
                        <a:spcBef>
                          <a:spcPts val="0"/>
                        </a:spcBef>
                        <a:spcAft>
                          <a:spcPts val="0"/>
                        </a:spcAft>
                        <a:buNone/>
                      </a:pPr>
                      <a:r>
                        <a:rPr lang="en-US" sz="1100" u="none" cap="none" strike="noStrike"/>
                        <a:t>0.7%</a:t>
                      </a:r>
                      <a:endParaRPr sz="1100" u="none" cap="none" strike="noStrike">
                        <a:solidFill>
                          <a:srgbClr val="000000"/>
                        </a:solidFill>
                        <a:latin typeface="Times New Roman"/>
                        <a:ea typeface="Times New Roman"/>
                        <a:cs typeface="Times New Roman"/>
                        <a:sym typeface="Times New Roman"/>
                      </a:endParaRPr>
                    </a:p>
                  </a:txBody>
                  <a:tcPr marT="33000" marB="33000" marR="33000" marL="33000" anchor="ctr"/>
                </a:tc>
              </a:tr>
              <a:tr h="184800">
                <a:tc>
                  <a:txBody>
                    <a:bodyPr/>
                    <a:lstStyle/>
                    <a:p>
                      <a:pPr indent="0" lvl="0" marL="0" marR="0" rtl="0" algn="ctr">
                        <a:spcBef>
                          <a:spcPts val="0"/>
                        </a:spcBef>
                        <a:spcAft>
                          <a:spcPts val="0"/>
                        </a:spcAft>
                        <a:buNone/>
                      </a:pPr>
                      <a:r>
                        <a:rPr lang="en-US" sz="1100" u="none" cap="none" strike="noStrike"/>
                        <a:t>Male</a:t>
                      </a:r>
                      <a:endParaRPr sz="1100" u="none" cap="none" strike="noStrike">
                        <a:solidFill>
                          <a:srgbClr val="000000"/>
                        </a:solidFill>
                        <a:latin typeface="Times New Roman"/>
                        <a:ea typeface="Times New Roman"/>
                        <a:cs typeface="Times New Roman"/>
                        <a:sym typeface="Times New Roman"/>
                      </a:endParaRPr>
                    </a:p>
                  </a:txBody>
                  <a:tcPr marT="33000" marB="33000" marR="33000" marL="33000" anchor="ctr"/>
                </a:tc>
                <a:tc>
                  <a:txBody>
                    <a:bodyPr/>
                    <a:lstStyle/>
                    <a:p>
                      <a:pPr indent="0" lvl="0" marL="0" marR="0" rtl="0" algn="ctr">
                        <a:spcBef>
                          <a:spcPts val="0"/>
                        </a:spcBef>
                        <a:spcAft>
                          <a:spcPts val="0"/>
                        </a:spcAft>
                        <a:buNone/>
                      </a:pPr>
                      <a:r>
                        <a:rPr lang="en-US" sz="1100" u="none" cap="none" strike="noStrike"/>
                        <a:t>2.8%</a:t>
                      </a:r>
                      <a:endParaRPr sz="1100" u="none" cap="none" strike="noStrike">
                        <a:solidFill>
                          <a:srgbClr val="000000"/>
                        </a:solidFill>
                        <a:latin typeface="Times New Roman"/>
                        <a:ea typeface="Times New Roman"/>
                        <a:cs typeface="Times New Roman"/>
                        <a:sym typeface="Times New Roman"/>
                      </a:endParaRPr>
                    </a:p>
                  </a:txBody>
                  <a:tcPr marT="33000" marB="33000" marR="33000" marL="33000" anchor="ctr"/>
                </a:tc>
              </a:tr>
              <a:tr h="184800">
                <a:tc gridSpan="2">
                  <a:txBody>
                    <a:bodyPr/>
                    <a:lstStyle/>
                    <a:p>
                      <a:pPr indent="0" lvl="0" marL="0" marR="0" rtl="0" algn="ctr">
                        <a:spcBef>
                          <a:spcPts val="0"/>
                        </a:spcBef>
                        <a:spcAft>
                          <a:spcPts val="0"/>
                        </a:spcAft>
                        <a:buNone/>
                      </a:pPr>
                      <a:r>
                        <a:rPr lang="en-US" sz="1100" u="none" cap="none" strike="noStrike"/>
                        <a:t>Proportion of Cyber Bully by Race</a:t>
                      </a:r>
                      <a:endParaRPr sz="1100" u="none" cap="none" strike="noStrike">
                        <a:solidFill>
                          <a:srgbClr val="000000"/>
                        </a:solidFill>
                        <a:latin typeface="Times New Roman"/>
                        <a:ea typeface="Times New Roman"/>
                        <a:cs typeface="Times New Roman"/>
                        <a:sym typeface="Times New Roman"/>
                      </a:endParaRPr>
                    </a:p>
                  </a:txBody>
                  <a:tcPr marT="33000" marB="33000" marR="33000" marL="33000" anchor="ctr"/>
                </a:tc>
                <a:tc hMerge="1"/>
              </a:tr>
              <a:tr h="78400">
                <a:tc>
                  <a:txBody>
                    <a:bodyPr/>
                    <a:lstStyle/>
                    <a:p>
                      <a:pPr indent="0" lvl="0" marL="0" marR="0" rtl="0" algn="ctr">
                        <a:lnSpc>
                          <a:spcPct val="200000"/>
                        </a:lnSpc>
                        <a:spcBef>
                          <a:spcPts val="0"/>
                        </a:spcBef>
                        <a:spcAft>
                          <a:spcPts val="0"/>
                        </a:spcAft>
                        <a:buNone/>
                      </a:pPr>
                      <a:r>
                        <a:rPr b="1" lang="en-US" sz="1100" u="none" cap="none" strike="noStrike">
                          <a:solidFill>
                            <a:schemeClr val="lt1"/>
                          </a:solidFill>
                          <a:latin typeface="Calibri"/>
                          <a:ea typeface="Calibri"/>
                          <a:cs typeface="Calibri"/>
                          <a:sym typeface="Calibri"/>
                        </a:rPr>
                        <a:t>White only  </a:t>
                      </a:r>
                      <a:endParaRPr/>
                    </a:p>
                  </a:txBody>
                  <a:tcPr marT="0" marB="0" marR="68575" marL="68575" anchor="b"/>
                </a:tc>
                <a:tc>
                  <a:txBody>
                    <a:bodyPr/>
                    <a:lstStyle/>
                    <a:p>
                      <a:pPr indent="0" lvl="0" marL="0" marR="0" rtl="0" algn="ctr">
                        <a:lnSpc>
                          <a:spcPct val="200000"/>
                        </a:lnSpc>
                        <a:spcBef>
                          <a:spcPts val="0"/>
                        </a:spcBef>
                        <a:spcAft>
                          <a:spcPts val="0"/>
                        </a:spcAft>
                        <a:buNone/>
                      </a:pPr>
                      <a:r>
                        <a:rPr lang="en-US" sz="1100" u="none" cap="none" strike="noStrike">
                          <a:solidFill>
                            <a:schemeClr val="dk1"/>
                          </a:solidFill>
                          <a:latin typeface="Calibri"/>
                          <a:ea typeface="Calibri"/>
                          <a:cs typeface="Calibri"/>
                          <a:sym typeface="Calibri"/>
                        </a:rPr>
                        <a:t>1.8%</a:t>
                      </a:r>
                      <a:endParaRPr/>
                    </a:p>
                  </a:txBody>
                  <a:tcPr marT="0" marB="0" marR="68575" marL="68575" anchor="b"/>
                </a:tc>
              </a:tr>
              <a:tr h="184800">
                <a:tc>
                  <a:txBody>
                    <a:bodyPr/>
                    <a:lstStyle/>
                    <a:p>
                      <a:pPr indent="0" lvl="0" marL="0" marR="0" rtl="0" algn="ctr">
                        <a:lnSpc>
                          <a:spcPct val="200000"/>
                        </a:lnSpc>
                        <a:spcBef>
                          <a:spcPts val="0"/>
                        </a:spcBef>
                        <a:spcAft>
                          <a:spcPts val="0"/>
                        </a:spcAft>
                        <a:buNone/>
                      </a:pPr>
                      <a:r>
                        <a:rPr b="1" lang="en-US" sz="1100" u="none" cap="none" strike="noStrike">
                          <a:solidFill>
                            <a:schemeClr val="lt1"/>
                          </a:solidFill>
                          <a:latin typeface="Calibri"/>
                          <a:ea typeface="Calibri"/>
                          <a:cs typeface="Calibri"/>
                          <a:sym typeface="Calibri"/>
                        </a:rPr>
                        <a:t>Black only  </a:t>
                      </a:r>
                      <a:endParaRPr/>
                    </a:p>
                  </a:txBody>
                  <a:tcPr marT="0" marB="0" marR="68575" marL="68575" anchor="b"/>
                </a:tc>
                <a:tc>
                  <a:txBody>
                    <a:bodyPr/>
                    <a:lstStyle/>
                    <a:p>
                      <a:pPr indent="0" lvl="0" marL="0" marR="0" rtl="0" algn="ctr">
                        <a:lnSpc>
                          <a:spcPct val="200000"/>
                        </a:lnSpc>
                        <a:spcBef>
                          <a:spcPts val="0"/>
                        </a:spcBef>
                        <a:spcAft>
                          <a:spcPts val="0"/>
                        </a:spcAft>
                        <a:buNone/>
                      </a:pPr>
                      <a:r>
                        <a:rPr lang="en-US" sz="1100" u="none" cap="none" strike="noStrike">
                          <a:solidFill>
                            <a:schemeClr val="dk1"/>
                          </a:solidFill>
                          <a:latin typeface="Calibri"/>
                          <a:ea typeface="Calibri"/>
                          <a:cs typeface="Calibri"/>
                          <a:sym typeface="Calibri"/>
                        </a:rPr>
                        <a:t>0.7%</a:t>
                      </a:r>
                      <a:endParaRPr/>
                    </a:p>
                  </a:txBody>
                  <a:tcPr marT="0" marB="0" marR="68575" marL="68575" anchor="b"/>
                </a:tc>
              </a:tr>
              <a:tr h="184800">
                <a:tc>
                  <a:txBody>
                    <a:bodyPr/>
                    <a:lstStyle/>
                    <a:p>
                      <a:pPr indent="0" lvl="0" marL="0" marR="0" rtl="0" algn="ctr">
                        <a:lnSpc>
                          <a:spcPct val="200000"/>
                        </a:lnSpc>
                        <a:spcBef>
                          <a:spcPts val="0"/>
                        </a:spcBef>
                        <a:spcAft>
                          <a:spcPts val="0"/>
                        </a:spcAft>
                        <a:buNone/>
                      </a:pPr>
                      <a:r>
                        <a:rPr b="1" lang="en-US" sz="1100" u="none" cap="none" strike="noStrike">
                          <a:solidFill>
                            <a:schemeClr val="lt1"/>
                          </a:solidFill>
                          <a:latin typeface="Calibri"/>
                          <a:ea typeface="Calibri"/>
                          <a:cs typeface="Calibri"/>
                          <a:sym typeface="Calibri"/>
                        </a:rPr>
                        <a:t>Others</a:t>
                      </a:r>
                      <a:endParaRPr/>
                    </a:p>
                  </a:txBody>
                  <a:tcPr marT="0" marB="0" marR="68575" marL="68575" anchor="b"/>
                </a:tc>
                <a:tc>
                  <a:txBody>
                    <a:bodyPr/>
                    <a:lstStyle/>
                    <a:p>
                      <a:pPr indent="0" lvl="0" marL="0" marR="0" rtl="0" algn="ctr">
                        <a:lnSpc>
                          <a:spcPct val="200000"/>
                        </a:lnSpc>
                        <a:spcBef>
                          <a:spcPts val="0"/>
                        </a:spcBef>
                        <a:spcAft>
                          <a:spcPts val="0"/>
                        </a:spcAft>
                        <a:buNone/>
                      </a:pPr>
                      <a:r>
                        <a:rPr lang="en-US" sz="1100" u="none" cap="none" strike="noStrike">
                          <a:solidFill>
                            <a:schemeClr val="dk1"/>
                          </a:solidFill>
                          <a:latin typeface="Calibri"/>
                          <a:ea typeface="Calibri"/>
                          <a:cs typeface="Calibri"/>
                          <a:sym typeface="Calibri"/>
                        </a:rPr>
                        <a:t>2.5%</a:t>
                      </a:r>
                      <a:endParaRPr/>
                    </a:p>
                  </a:txBody>
                  <a:tcPr marT="0" marB="0" marR="68575" marL="68575" anchor="b"/>
                </a:tc>
              </a:tr>
              <a:tr h="91975">
                <a:tc gridSpan="2">
                  <a:txBody>
                    <a:bodyPr/>
                    <a:lstStyle/>
                    <a:p>
                      <a:pPr indent="0" lvl="0" marL="0" marR="0" rtl="0" algn="ctr">
                        <a:lnSpc>
                          <a:spcPct val="200000"/>
                        </a:lnSpc>
                        <a:spcBef>
                          <a:spcPts val="0"/>
                        </a:spcBef>
                        <a:spcAft>
                          <a:spcPts val="0"/>
                        </a:spcAft>
                        <a:buNone/>
                      </a:pPr>
                      <a:r>
                        <a:rPr b="1" lang="en-US" sz="1100" u="none" cap="none" strike="noStrike">
                          <a:solidFill>
                            <a:schemeClr val="lt1"/>
                          </a:solidFill>
                          <a:latin typeface="Calibri"/>
                          <a:ea typeface="Calibri"/>
                          <a:cs typeface="Calibri"/>
                          <a:sym typeface="Calibri"/>
                        </a:rPr>
                        <a:t>Proportion of Cyber Bully by Ethnicity</a:t>
                      </a:r>
                      <a:endParaRPr b="1" sz="1100" u="none" cap="none" strike="noStrike">
                        <a:solidFill>
                          <a:schemeClr val="lt1"/>
                        </a:solidFill>
                        <a:latin typeface="Calibri"/>
                        <a:ea typeface="Calibri"/>
                        <a:cs typeface="Calibri"/>
                        <a:sym typeface="Calibri"/>
                      </a:endParaRPr>
                    </a:p>
                  </a:txBody>
                  <a:tcPr marT="33000" marB="33000" marR="33000" marL="33000" anchor="ctr"/>
                </a:tc>
                <a:tc hMerge="1"/>
              </a:tr>
              <a:tr h="184800">
                <a:tc>
                  <a:txBody>
                    <a:bodyPr/>
                    <a:lstStyle/>
                    <a:p>
                      <a:pPr indent="0" lvl="0" marL="0" marR="0" rtl="0" algn="ctr">
                        <a:lnSpc>
                          <a:spcPct val="200000"/>
                        </a:lnSpc>
                        <a:spcBef>
                          <a:spcPts val="0"/>
                        </a:spcBef>
                        <a:spcAft>
                          <a:spcPts val="0"/>
                        </a:spcAft>
                        <a:buNone/>
                      </a:pPr>
                      <a:r>
                        <a:rPr b="1" lang="en-US" sz="1100" u="none" cap="none" strike="noStrike">
                          <a:solidFill>
                            <a:schemeClr val="lt1"/>
                          </a:solidFill>
                          <a:latin typeface="Calibri"/>
                          <a:ea typeface="Calibri"/>
                          <a:cs typeface="Calibri"/>
                          <a:sym typeface="Calibri"/>
                        </a:rPr>
                        <a:t>Hispanic</a:t>
                      </a:r>
                      <a:endParaRPr b="1" sz="1100" u="none" cap="none" strike="noStrike">
                        <a:solidFill>
                          <a:schemeClr val="lt1"/>
                        </a:solidFill>
                        <a:latin typeface="Calibri"/>
                        <a:ea typeface="Calibri"/>
                        <a:cs typeface="Calibri"/>
                        <a:sym typeface="Calibri"/>
                      </a:endParaRPr>
                    </a:p>
                  </a:txBody>
                  <a:tcPr marT="33000" marB="33000" marR="33000" marL="33000" anchor="ctr"/>
                </a:tc>
                <a:tc>
                  <a:txBody>
                    <a:bodyPr/>
                    <a:lstStyle/>
                    <a:p>
                      <a:pPr indent="0" lvl="0" marL="0" marR="0" rtl="0" algn="ctr">
                        <a:lnSpc>
                          <a:spcPct val="200000"/>
                        </a:lnSpc>
                        <a:spcBef>
                          <a:spcPts val="0"/>
                        </a:spcBef>
                        <a:spcAft>
                          <a:spcPts val="0"/>
                        </a:spcAft>
                        <a:buNone/>
                      </a:pPr>
                      <a:r>
                        <a:rPr lang="en-US" sz="1100" u="none" cap="none" strike="noStrike">
                          <a:solidFill>
                            <a:schemeClr val="dk1"/>
                          </a:solidFill>
                          <a:latin typeface="Calibri"/>
                          <a:ea typeface="Calibri"/>
                          <a:cs typeface="Calibri"/>
                          <a:sym typeface="Calibri"/>
                        </a:rPr>
                        <a:t>1.9%</a:t>
                      </a:r>
                      <a:endParaRPr sz="1100" u="none" cap="none" strike="noStrike">
                        <a:solidFill>
                          <a:schemeClr val="dk1"/>
                        </a:solidFill>
                        <a:latin typeface="Calibri"/>
                        <a:ea typeface="Calibri"/>
                        <a:cs typeface="Calibri"/>
                        <a:sym typeface="Calibri"/>
                      </a:endParaRPr>
                    </a:p>
                  </a:txBody>
                  <a:tcPr marT="33000" marB="33000" marR="33000" marL="33000" anchor="ctr"/>
                </a:tc>
              </a:tr>
              <a:tr h="184800">
                <a:tc>
                  <a:txBody>
                    <a:bodyPr/>
                    <a:lstStyle/>
                    <a:p>
                      <a:pPr indent="0" lvl="0" marL="0" marR="0" rtl="0" algn="ctr">
                        <a:lnSpc>
                          <a:spcPct val="200000"/>
                        </a:lnSpc>
                        <a:spcBef>
                          <a:spcPts val="0"/>
                        </a:spcBef>
                        <a:spcAft>
                          <a:spcPts val="0"/>
                        </a:spcAft>
                        <a:buNone/>
                      </a:pPr>
                      <a:r>
                        <a:rPr b="1" lang="en-US" sz="1100" u="none" cap="none" strike="noStrike">
                          <a:solidFill>
                            <a:schemeClr val="lt1"/>
                          </a:solidFill>
                          <a:latin typeface="Calibri"/>
                          <a:ea typeface="Calibri"/>
                          <a:cs typeface="Calibri"/>
                          <a:sym typeface="Calibri"/>
                        </a:rPr>
                        <a:t>Non-Hispanic</a:t>
                      </a:r>
                      <a:endParaRPr b="1" sz="1100" u="none" cap="none" strike="noStrike">
                        <a:solidFill>
                          <a:schemeClr val="lt1"/>
                        </a:solidFill>
                        <a:latin typeface="Calibri"/>
                        <a:ea typeface="Calibri"/>
                        <a:cs typeface="Calibri"/>
                        <a:sym typeface="Calibri"/>
                      </a:endParaRPr>
                    </a:p>
                  </a:txBody>
                  <a:tcPr marT="33000" marB="33000" marR="33000" marL="33000" anchor="ctr"/>
                </a:tc>
                <a:tc>
                  <a:txBody>
                    <a:bodyPr/>
                    <a:lstStyle/>
                    <a:p>
                      <a:pPr indent="0" lvl="0" marL="0" marR="0" rtl="0" algn="ctr">
                        <a:lnSpc>
                          <a:spcPct val="200000"/>
                        </a:lnSpc>
                        <a:spcBef>
                          <a:spcPts val="0"/>
                        </a:spcBef>
                        <a:spcAft>
                          <a:spcPts val="0"/>
                        </a:spcAft>
                        <a:buNone/>
                      </a:pPr>
                      <a:r>
                        <a:rPr lang="en-US" sz="1100" u="none" cap="none" strike="noStrike">
                          <a:solidFill>
                            <a:schemeClr val="dk1"/>
                          </a:solidFill>
                          <a:latin typeface="Calibri"/>
                          <a:ea typeface="Calibri"/>
                          <a:cs typeface="Calibri"/>
                          <a:sym typeface="Calibri"/>
                        </a:rPr>
                        <a:t>1.1%</a:t>
                      </a:r>
                      <a:endParaRPr sz="1100" u="none" cap="none" strike="noStrike">
                        <a:solidFill>
                          <a:schemeClr val="dk1"/>
                        </a:solidFill>
                        <a:latin typeface="Calibri"/>
                        <a:ea typeface="Calibri"/>
                        <a:cs typeface="Calibri"/>
                        <a:sym typeface="Calibri"/>
                      </a:endParaRPr>
                    </a:p>
                  </a:txBody>
                  <a:tcPr marT="33000" marB="33000" marR="33000" marL="33000" anchor="ctr"/>
                </a:tc>
              </a:tr>
            </a:tbl>
          </a:graphicData>
        </a:graphic>
      </p:graphicFrame>
      <p:sp>
        <p:nvSpPr>
          <p:cNvPr id="69" name="Google Shape;69;p4"/>
          <p:cNvSpPr txBox="1"/>
          <p:nvPr/>
        </p:nvSpPr>
        <p:spPr>
          <a:xfrm>
            <a:off x="13783400" y="14294625"/>
            <a:ext cx="6567600" cy="423600"/>
          </a:xfrm>
          <a:prstGeom prst="rect">
            <a:avLst/>
          </a:prstGeom>
          <a:noFill/>
          <a:ln>
            <a:noFill/>
          </a:ln>
        </p:spPr>
        <p:txBody>
          <a:bodyPr anchorCtr="0" anchor="t" bIns="22250" lIns="44525" spcFirstLastPara="1" rIns="44525" wrap="square" tIns="22250">
            <a:noAutofit/>
          </a:bodyPr>
          <a:lstStyle/>
          <a:p>
            <a:pPr indent="0" lvl="0" marL="0" marR="0" rtl="0" algn="ctr">
              <a:spcBef>
                <a:spcPts val="0"/>
              </a:spcBef>
              <a:spcAft>
                <a:spcPts val="0"/>
              </a:spcAft>
              <a:buNone/>
            </a:pPr>
            <a:r>
              <a:rPr b="1" lang="en-US" sz="1559">
                <a:solidFill>
                  <a:schemeClr val="dk1"/>
                </a:solidFill>
                <a:latin typeface="Calibri"/>
                <a:ea typeface="Calibri"/>
                <a:cs typeface="Calibri"/>
                <a:sym typeface="Calibri"/>
              </a:rPr>
              <a:t>Table 3. </a:t>
            </a:r>
            <a:r>
              <a:rPr lang="en-US" sz="1559">
                <a:solidFill>
                  <a:schemeClr val="dk1"/>
                </a:solidFill>
                <a:latin typeface="Calibri"/>
                <a:ea typeface="Calibri"/>
                <a:cs typeface="Calibri"/>
                <a:sym typeface="Calibri"/>
              </a:rPr>
              <a:t>Table of Coefficients and Odd Ratios from the Logistic Regression Model</a:t>
            </a:r>
            <a:endParaRPr/>
          </a:p>
        </p:txBody>
      </p:sp>
      <p:sp>
        <p:nvSpPr>
          <p:cNvPr id="70" name="Google Shape;70;p4"/>
          <p:cNvSpPr txBox="1"/>
          <p:nvPr/>
        </p:nvSpPr>
        <p:spPr>
          <a:xfrm>
            <a:off x="1166375" y="15961813"/>
            <a:ext cx="5940000" cy="27543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89075" lIns="89075" spcFirstLastPara="1" rIns="89075" wrap="square" tIns="89075">
            <a:noAutofit/>
          </a:bodyPr>
          <a:lstStyle/>
          <a:p>
            <a:pPr indent="0" lvl="0" marL="0" marR="0" rtl="0" algn="l">
              <a:spcBef>
                <a:spcPts val="0"/>
              </a:spcBef>
              <a:spcAft>
                <a:spcPts val="0"/>
              </a:spcAft>
              <a:buNone/>
            </a:pPr>
            <a:r>
              <a:rPr lang="en-US" sz="2079">
                <a:solidFill>
                  <a:schemeClr val="dk1"/>
                </a:solidFill>
                <a:latin typeface="Calibri"/>
                <a:ea typeface="Calibri"/>
                <a:cs typeface="Calibri"/>
                <a:sym typeface="Calibri"/>
              </a:rPr>
              <a:t>Predictive models were developed and tested using stepwise logistic regression analysis and artificial neural network (ANN).  Potential predictors tested include demographic characteristics and student’s participation in different school activities.</a:t>
            </a:r>
            <a:endParaRPr sz="2079">
              <a:solidFill>
                <a:schemeClr val="dk1"/>
              </a:solidFill>
              <a:latin typeface="Calibri"/>
              <a:ea typeface="Calibri"/>
              <a:cs typeface="Calibri"/>
              <a:sym typeface="Calibri"/>
            </a:endParaRPr>
          </a:p>
          <a:p>
            <a:pPr indent="0" lvl="0" marL="0" marR="0" rtl="0" algn="l">
              <a:spcBef>
                <a:spcPts val="0"/>
              </a:spcBef>
              <a:spcAft>
                <a:spcPts val="0"/>
              </a:spcAft>
              <a:buNone/>
            </a:pPr>
            <a:r>
              <a:rPr lang="en-US" sz="2079">
                <a:solidFill>
                  <a:schemeClr val="dk1"/>
                </a:solidFill>
                <a:latin typeface="Calibri"/>
                <a:ea typeface="Calibri"/>
                <a:cs typeface="Calibri"/>
                <a:sym typeface="Calibri"/>
              </a:rPr>
              <a:t>Data was split into two random samples: a 75% training sample for developing the model, and a 25% testing sample for validating/testing the model.</a:t>
            </a:r>
            <a:endParaRPr/>
          </a:p>
        </p:txBody>
      </p:sp>
      <p:sp>
        <p:nvSpPr>
          <p:cNvPr id="71" name="Google Shape;71;p4"/>
          <p:cNvSpPr/>
          <p:nvPr/>
        </p:nvSpPr>
        <p:spPr>
          <a:xfrm>
            <a:off x="1166375" y="15436875"/>
            <a:ext cx="5940000" cy="525000"/>
          </a:xfrm>
          <a:prstGeom prst="rect">
            <a:avLst/>
          </a:prstGeom>
          <a:solidFill>
            <a:srgbClr val="6AA84F"/>
          </a:solidFill>
          <a:ln cap="flat" cmpd="sng" w="12700">
            <a:solidFill>
              <a:srgbClr val="395E89"/>
            </a:solidFill>
            <a:prstDash val="solid"/>
            <a:round/>
            <a:headEnd len="sm" w="sm" type="none"/>
            <a:tailEnd len="sm" w="sm" type="none"/>
          </a:ln>
        </p:spPr>
        <p:txBody>
          <a:bodyPr anchorCtr="0" anchor="ctr" bIns="22250" lIns="44525" spcFirstLastPara="1" rIns="44525" wrap="square" tIns="22250">
            <a:noAutofit/>
          </a:bodyPr>
          <a:lstStyle/>
          <a:p>
            <a:pPr indent="0" lvl="0" marL="0" marR="0" rtl="0" algn="ctr">
              <a:spcBef>
                <a:spcPts val="0"/>
              </a:spcBef>
              <a:spcAft>
                <a:spcPts val="0"/>
              </a:spcAft>
              <a:buNone/>
            </a:pPr>
            <a:r>
              <a:rPr b="1" lang="en-US" sz="2858">
                <a:solidFill>
                  <a:srgbClr val="EAF1DD"/>
                </a:solidFill>
                <a:latin typeface="Calibri"/>
                <a:ea typeface="Calibri"/>
                <a:cs typeface="Calibri"/>
                <a:sym typeface="Calibri"/>
              </a:rPr>
              <a:t>Method</a:t>
            </a:r>
            <a:endParaRPr b="1" sz="2858">
              <a:solidFill>
                <a:srgbClr val="EAF1DD"/>
              </a:solidFill>
              <a:latin typeface="Calibri"/>
              <a:ea typeface="Calibri"/>
              <a:cs typeface="Calibri"/>
              <a:sym typeface="Calibri"/>
            </a:endParaRPr>
          </a:p>
        </p:txBody>
      </p:sp>
      <p:sp>
        <p:nvSpPr>
          <p:cNvPr id="72" name="Google Shape;72;p4"/>
          <p:cNvSpPr txBox="1"/>
          <p:nvPr/>
        </p:nvSpPr>
        <p:spPr>
          <a:xfrm>
            <a:off x="23203225" y="6143588"/>
            <a:ext cx="6556800" cy="18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850">
                <a:solidFill>
                  <a:srgbClr val="F3F3F3"/>
                </a:solidFill>
                <a:latin typeface="Calibri"/>
                <a:ea typeface="Calibri"/>
                <a:cs typeface="Calibri"/>
                <a:sym typeface="Calibri"/>
              </a:rPr>
              <a:t>Discussion</a:t>
            </a:r>
            <a:endParaRPr b="1" sz="2850">
              <a:solidFill>
                <a:srgbClr val="F3F3F3"/>
              </a:solidFill>
              <a:latin typeface="Calibri"/>
              <a:ea typeface="Calibri"/>
              <a:cs typeface="Calibri"/>
              <a:sym typeface="Calibri"/>
            </a:endParaRPr>
          </a:p>
        </p:txBody>
      </p:sp>
      <p:pic>
        <p:nvPicPr>
          <p:cNvPr id="73" name="Google Shape;73;p4"/>
          <p:cNvPicPr preferRelativeResize="0"/>
          <p:nvPr/>
        </p:nvPicPr>
        <p:blipFill>
          <a:blip r:embed="rId6">
            <a:alphaModFix/>
          </a:blip>
          <a:stretch>
            <a:fillRect/>
          </a:stretch>
        </p:blipFill>
        <p:spPr>
          <a:xfrm>
            <a:off x="1560400" y="18908550"/>
            <a:ext cx="4700100" cy="1722600"/>
          </a:xfrm>
          <a:prstGeom prst="rect">
            <a:avLst/>
          </a:prstGeom>
          <a:noFill/>
          <a:ln>
            <a:noFill/>
          </a:ln>
        </p:spPr>
      </p:pic>
      <p:pic>
        <p:nvPicPr>
          <p:cNvPr id="74" name="Google Shape;74;p4"/>
          <p:cNvPicPr preferRelativeResize="0"/>
          <p:nvPr/>
        </p:nvPicPr>
        <p:blipFill>
          <a:blip r:embed="rId7">
            <a:alphaModFix/>
          </a:blip>
          <a:stretch>
            <a:fillRect/>
          </a:stretch>
        </p:blipFill>
        <p:spPr>
          <a:xfrm>
            <a:off x="8612225" y="15813617"/>
            <a:ext cx="3861300" cy="3340331"/>
          </a:xfrm>
          <a:prstGeom prst="rect">
            <a:avLst/>
          </a:prstGeom>
          <a:noFill/>
          <a:ln>
            <a:noFill/>
          </a:ln>
        </p:spPr>
      </p:pic>
      <p:sp>
        <p:nvSpPr>
          <p:cNvPr id="75" name="Google Shape;75;p4"/>
          <p:cNvSpPr/>
          <p:nvPr/>
        </p:nvSpPr>
        <p:spPr>
          <a:xfrm>
            <a:off x="14223925" y="9412075"/>
            <a:ext cx="880800" cy="237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txBox="1"/>
          <p:nvPr/>
        </p:nvSpPr>
        <p:spPr>
          <a:xfrm>
            <a:off x="14432250" y="9350600"/>
            <a:ext cx="514800" cy="2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latin typeface="Calibri"/>
                <a:ea typeface="Calibri"/>
                <a:cs typeface="Calibri"/>
                <a:sym typeface="Calibri"/>
              </a:rPr>
              <a:t>2.8%</a:t>
            </a:r>
            <a:endParaRPr sz="1100">
              <a:latin typeface="Calibri"/>
              <a:ea typeface="Calibri"/>
              <a:cs typeface="Calibri"/>
              <a:sym typeface="Calibri"/>
            </a:endParaRPr>
          </a:p>
        </p:txBody>
      </p:sp>
      <p:sp>
        <p:nvSpPr>
          <p:cNvPr id="77" name="Google Shape;77;p4"/>
          <p:cNvSpPr/>
          <p:nvPr/>
        </p:nvSpPr>
        <p:spPr>
          <a:xfrm>
            <a:off x="14239075" y="9649525"/>
            <a:ext cx="880800" cy="237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txBox="1"/>
          <p:nvPr/>
        </p:nvSpPr>
        <p:spPr>
          <a:xfrm>
            <a:off x="14432250" y="9587050"/>
            <a:ext cx="36312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latin typeface="Calibri"/>
                <a:ea typeface="Calibri"/>
                <a:cs typeface="Calibri"/>
                <a:sym typeface="Calibri"/>
              </a:rPr>
              <a:t>0.7%</a:t>
            </a:r>
            <a:endParaRPr sz="11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