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3" r:id="rId6"/>
    <p:sldId id="262" r:id="rId7"/>
    <p:sldId id="264" r:id="rId8"/>
    <p:sldId id="266" r:id="rId9"/>
    <p:sldId id="265" r:id="rId10"/>
    <p:sldId id="267" r:id="rId11"/>
    <p:sldId id="268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C1791-0FA3-4D4F-A7C6-67A541C81AC5}" type="datetimeFigureOut">
              <a:rPr lang="zh-CN" altLang="en-US" smtClean="0"/>
              <a:t>2024-07-20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6C501-B53C-41D1-B785-05837BE150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3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6C501-B53C-41D1-B785-05837BE150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60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6C501-B53C-41D1-B785-05837BE150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23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6C501-B53C-41D1-B785-05837BE150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161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6C501-B53C-41D1-B785-05837BE1506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386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6C501-B53C-41D1-B785-05837BE1506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74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6C501-B53C-41D1-B785-05837BE1506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131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6C501-B53C-41D1-B785-05837BE1506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71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6C501-B53C-41D1-B785-05837BE1506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843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6C501-B53C-41D1-B785-05837BE1506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7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E9E38-53B5-CA2B-046E-BF5E6AA83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A7D73C-8758-8E05-3D6E-1469C93DD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3162C-4BEA-AA3F-7DCB-B1F917A5B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5318-B46B-4E69-B372-3333F5C65F26}" type="datetimeFigureOut">
              <a:rPr lang="zh-CN" altLang="en-US" smtClean="0"/>
              <a:t>2024-07-20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F4D40-21AE-0E46-2C06-ACCC705B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9AB7A-43A0-4382-0F46-57B5D56D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E0DF-4DAC-4968-868C-535114249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49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24C7E-D182-1DEF-5FD0-1D5128EE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59E68C-74BA-3CE3-6129-A40DD010A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D4F03-2071-D980-1386-657DD2FF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5318-B46B-4E69-B372-3333F5C65F26}" type="datetimeFigureOut">
              <a:rPr lang="zh-CN" altLang="en-US" smtClean="0"/>
              <a:t>2024-07-20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DF536-9518-C17D-B6A9-D9A19B50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3A2827-1A8C-EF36-7ADB-A28B0A90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E0DF-4DAC-4968-868C-535114249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0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9F7849-62D6-D89D-D4B5-E93773A29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212ACE-A6EF-2C7E-92F0-668CB3D48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8939F-7A02-9DC6-D5FB-3FFCBB7E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5318-B46B-4E69-B372-3333F5C65F26}" type="datetimeFigureOut">
              <a:rPr lang="zh-CN" altLang="en-US" smtClean="0"/>
              <a:t>2024-07-20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27859-6CEE-0DAE-659E-1C723E95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B274C-308B-4659-82B8-07B81062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E0DF-4DAC-4968-868C-535114249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63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7CE8F-CE56-2E0A-D2AD-BB997B38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21D42-1699-54BD-E8AA-FDFF6AA26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1E6DB-DFDE-B13A-F4A3-EE1D9A6E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5318-B46B-4E69-B372-3333F5C65F26}" type="datetimeFigureOut">
              <a:rPr lang="zh-CN" altLang="en-US" smtClean="0"/>
              <a:t>2024-07-20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D58621-FC66-3328-529F-C222E5FB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5140-8DB2-0178-0BD0-A498A31F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E0DF-4DAC-4968-868C-535114249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0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D0459-7A56-635D-7D6A-96771775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577B1C-C81A-1C2C-AB46-BFB649CC8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5EFE4-D523-C151-099B-0275547D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5318-B46B-4E69-B372-3333F5C65F26}" type="datetimeFigureOut">
              <a:rPr lang="zh-CN" altLang="en-US" smtClean="0"/>
              <a:t>2024-07-20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27F3B-CAAE-F72E-D4C9-2418A9F3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5D58D-42EB-17AF-41C1-948A737F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E0DF-4DAC-4968-868C-535114249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1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C9610-36DC-98BE-5B67-011C52D6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EA3ABF-832B-CE8A-97C6-2A86EB3B5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3AB8DF-2A6F-73D8-36C2-C83EB0791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ADBA87-2128-8880-FBC4-73932AD2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5318-B46B-4E69-B372-3333F5C65F26}" type="datetimeFigureOut">
              <a:rPr lang="zh-CN" altLang="en-US" smtClean="0"/>
              <a:t>2024-07-20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8BDD15-E68B-7ABD-5CF8-3CD10B6E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B41D35-381A-8BA4-207B-AB5F6B55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E0DF-4DAC-4968-868C-535114249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C7870-56DE-D5B8-56C4-ED021775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D43427-4BA9-2B8E-671B-BF28F6E6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B718D-610C-268B-D0C1-1C2026209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C87F24-501B-5B4D-26A7-9ADDA2C8C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47FB9B-8DD8-17B8-9C94-937A7A798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B7A2B9-3329-6620-E579-6C3C255B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5318-B46B-4E69-B372-3333F5C65F26}" type="datetimeFigureOut">
              <a:rPr lang="zh-CN" altLang="en-US" smtClean="0"/>
              <a:t>2024-07-20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B8F6E0-16BC-F618-F798-FAAE580F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E31924-06BD-F26F-E95D-8C6B4E07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E0DF-4DAC-4968-868C-535114249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45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7FFD0-C813-B439-CA0A-4892D725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7C4405-1F48-9724-49DF-103B57B0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5318-B46B-4E69-B372-3333F5C65F26}" type="datetimeFigureOut">
              <a:rPr lang="zh-CN" altLang="en-US" smtClean="0"/>
              <a:t>2024-07-20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D395-3E63-E790-F49B-46813D03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337884-E5E0-EEB2-DDA2-BF68F565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E0DF-4DAC-4968-868C-535114249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08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99CCF2-4C17-9E96-0CEF-E8637347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5318-B46B-4E69-B372-3333F5C65F26}" type="datetimeFigureOut">
              <a:rPr lang="zh-CN" altLang="en-US" smtClean="0"/>
              <a:t>2024-07-20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090AF7-2871-3388-374A-E0D27B48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F40A18-AAFE-86EF-38ED-DC4E9EF6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E0DF-4DAC-4968-868C-535114249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1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042EB-CA36-E688-32CC-30221629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DE072E-3B8A-6B57-0971-2ECFA2B71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BBB7E3-CB4C-35AC-124A-7B2533D23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72D52-3A3E-61B1-5912-8F686C11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5318-B46B-4E69-B372-3333F5C65F26}" type="datetimeFigureOut">
              <a:rPr lang="zh-CN" altLang="en-US" smtClean="0"/>
              <a:t>2024-07-20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1221F8-158E-F2E5-0830-39A91FF8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C93F3D-97AF-CA86-3820-3544891E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E0DF-4DAC-4968-868C-535114249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94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7D748-BCC0-315B-AF8A-5AF9D1B2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2405A7-E6E0-2806-C883-644FD4979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4F87C-DB85-8674-2C4E-7AAE81739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9E667-3CBB-9080-57F8-57E4690C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5318-B46B-4E69-B372-3333F5C65F26}" type="datetimeFigureOut">
              <a:rPr lang="zh-CN" altLang="en-US" smtClean="0"/>
              <a:t>2024-07-20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FEFDB4-25BF-4789-9B7E-1902FDD1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172EA7-F782-4049-7FB1-D16C5FC3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E0DF-4DAC-4968-868C-535114249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77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A74E25-F275-879E-E2C7-92AABF77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FB8F39-11B6-E178-3C2E-7F13DD413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5C474-12EC-FD95-9338-633D344D6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35318-B46B-4E69-B372-3333F5C65F26}" type="datetimeFigureOut">
              <a:rPr lang="zh-CN" altLang="en-US" smtClean="0"/>
              <a:t>2024-07-20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E29EF-AC3F-06B4-B731-639A081C2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8A5E1-BF3B-AA9E-6117-E468F56D2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E0DF-4DAC-4968-868C-535114249E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5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ub.baai.ac.cn/view/32862" TargetMode="External"/><Relationship Id="rId4" Type="http://schemas.openxmlformats.org/officeDocument/2006/relationships/hyperlink" Target="https://arxiv.org/pdf/2104.09864v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bycroft.net/llm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bycroft.net/llm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lab.research.google.com/drive/1JMLa53HDuA-i7ZBmqV7ZnA3c_fvtXnx-?usp=shar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9541439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70BF4-5D06-B60C-451E-311FD89F4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114" y="2487757"/>
            <a:ext cx="7879772" cy="151591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Transformer</a:t>
            </a:r>
            <a:r>
              <a:rPr lang="zh-CN" altLang="en-US" dirty="0"/>
              <a:t>前向处理过程拆解</a:t>
            </a:r>
          </a:p>
        </p:txBody>
      </p:sp>
    </p:spTree>
    <p:extLst>
      <p:ext uri="{BB962C8B-B14F-4D97-AF65-F5344CB8AC3E}">
        <p14:creationId xmlns:p14="http://schemas.microsoft.com/office/powerpoint/2010/main" val="270177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669E2B-9B75-D88F-CB76-6F8F54DCE9A1}"/>
              </a:ext>
            </a:extLst>
          </p:cNvPr>
          <p:cNvSpPr txBox="1"/>
          <p:nvPr/>
        </p:nvSpPr>
        <p:spPr>
          <a:xfrm>
            <a:off x="917864" y="524395"/>
            <a:ext cx="319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Transformer </a:t>
            </a:r>
            <a:r>
              <a:rPr lang="zh-CN" altLang="en-US" sz="2800" dirty="0"/>
              <a:t>之前</a:t>
            </a:r>
          </a:p>
        </p:txBody>
      </p:sp>
      <p:pic>
        <p:nvPicPr>
          <p:cNvPr id="1026" name="Picture 2" descr="Transformer 基本原理：逐步拆解和剖析">
            <a:extLst>
              <a:ext uri="{FF2B5EF4-FFF2-40B4-BE49-F238E27FC236}">
                <a16:creationId xmlns:a16="http://schemas.microsoft.com/office/drawing/2014/main" id="{335F5C39-58E5-897C-CE7E-EE9B4DFA1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9" r="23191"/>
          <a:stretch/>
        </p:blipFill>
        <p:spPr bwMode="auto">
          <a:xfrm>
            <a:off x="6743699" y="343819"/>
            <a:ext cx="4530437" cy="579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3B26BA-CF6F-8881-85E1-DFC14F836B89}"/>
              </a:ext>
            </a:extLst>
          </p:cNvPr>
          <p:cNvSpPr/>
          <p:nvPr/>
        </p:nvSpPr>
        <p:spPr>
          <a:xfrm>
            <a:off x="7876309" y="5299364"/>
            <a:ext cx="2234046" cy="5091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7ADBF8-3A5E-45A0-73E6-E9E9E0BB2094}"/>
              </a:ext>
            </a:extLst>
          </p:cNvPr>
          <p:cNvSpPr/>
          <p:nvPr/>
        </p:nvSpPr>
        <p:spPr>
          <a:xfrm>
            <a:off x="7792720" y="4338320"/>
            <a:ext cx="2336799" cy="3454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FB94B8-DA91-91D3-1B64-6D913C9D01C7}"/>
              </a:ext>
            </a:extLst>
          </p:cNvPr>
          <p:cNvSpPr txBox="1"/>
          <p:nvPr/>
        </p:nvSpPr>
        <p:spPr>
          <a:xfrm>
            <a:off x="5730240" y="5110480"/>
            <a:ext cx="73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270ED5-B65B-8C26-1DB9-25D6E9EE2838}"/>
              </a:ext>
            </a:extLst>
          </p:cNvPr>
          <p:cNvSpPr txBox="1"/>
          <p:nvPr/>
        </p:nvSpPr>
        <p:spPr>
          <a:xfrm>
            <a:off x="1232708" y="1384161"/>
            <a:ext cx="22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Position </a:t>
            </a:r>
            <a:r>
              <a:rPr lang="en-US" altLang="zh-CN" dirty="0" err="1"/>
              <a:t>Embeding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2E47F6-1CD5-B931-FFBD-227A3353771E}"/>
              </a:ext>
            </a:extLst>
          </p:cNvPr>
          <p:cNvSpPr txBox="1"/>
          <p:nvPr/>
        </p:nvSpPr>
        <p:spPr>
          <a:xfrm>
            <a:off x="841320" y="2532157"/>
            <a:ext cx="57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正余弦位置编码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8A28A1E-456F-31D9-9A4A-BF8D1D80A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204" y="1542838"/>
            <a:ext cx="2749022" cy="22464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D591C7-EB44-B9D0-6780-7F39758F5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320" y="4215336"/>
            <a:ext cx="6185219" cy="179028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435C4F7-2D0C-C420-783A-14727275CAA8}"/>
              </a:ext>
            </a:extLst>
          </p:cNvPr>
          <p:cNvSpPr txBox="1"/>
          <p:nvPr/>
        </p:nvSpPr>
        <p:spPr>
          <a:xfrm>
            <a:off x="1089559" y="3768949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相对距离特性</a:t>
            </a:r>
          </a:p>
        </p:txBody>
      </p:sp>
    </p:spTree>
    <p:extLst>
      <p:ext uri="{BB962C8B-B14F-4D97-AF65-F5344CB8AC3E}">
        <p14:creationId xmlns:p14="http://schemas.microsoft.com/office/powerpoint/2010/main" val="302126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669E2B-9B75-D88F-CB76-6F8F54DCE9A1}"/>
              </a:ext>
            </a:extLst>
          </p:cNvPr>
          <p:cNvSpPr txBox="1"/>
          <p:nvPr/>
        </p:nvSpPr>
        <p:spPr>
          <a:xfrm>
            <a:off x="917864" y="524395"/>
            <a:ext cx="319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Transformer </a:t>
            </a:r>
            <a:r>
              <a:rPr lang="zh-CN" altLang="en-US" sz="2800" dirty="0"/>
              <a:t>之前</a:t>
            </a:r>
          </a:p>
        </p:txBody>
      </p:sp>
      <p:pic>
        <p:nvPicPr>
          <p:cNvPr id="1026" name="Picture 2" descr="Transformer 基本原理：逐步拆解和剖析">
            <a:extLst>
              <a:ext uri="{FF2B5EF4-FFF2-40B4-BE49-F238E27FC236}">
                <a16:creationId xmlns:a16="http://schemas.microsoft.com/office/drawing/2014/main" id="{335F5C39-58E5-897C-CE7E-EE9B4DFA1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9" r="23191"/>
          <a:stretch/>
        </p:blipFill>
        <p:spPr bwMode="auto">
          <a:xfrm>
            <a:off x="6743699" y="343819"/>
            <a:ext cx="4530437" cy="579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3B26BA-CF6F-8881-85E1-DFC14F836B89}"/>
              </a:ext>
            </a:extLst>
          </p:cNvPr>
          <p:cNvSpPr/>
          <p:nvPr/>
        </p:nvSpPr>
        <p:spPr>
          <a:xfrm>
            <a:off x="7876309" y="5299364"/>
            <a:ext cx="2234046" cy="5091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7ADBF8-3A5E-45A0-73E6-E9E9E0BB2094}"/>
              </a:ext>
            </a:extLst>
          </p:cNvPr>
          <p:cNvSpPr/>
          <p:nvPr/>
        </p:nvSpPr>
        <p:spPr>
          <a:xfrm>
            <a:off x="7792720" y="4338320"/>
            <a:ext cx="2336799" cy="3454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270ED5-B65B-8C26-1DB9-25D6E9EE2838}"/>
              </a:ext>
            </a:extLst>
          </p:cNvPr>
          <p:cNvSpPr txBox="1"/>
          <p:nvPr/>
        </p:nvSpPr>
        <p:spPr>
          <a:xfrm>
            <a:off x="1232708" y="1384161"/>
            <a:ext cx="22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Position </a:t>
            </a:r>
            <a:r>
              <a:rPr lang="en-US" altLang="zh-CN" dirty="0" err="1"/>
              <a:t>Embeding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2E47F6-1CD5-B931-FFBD-227A3353771E}"/>
              </a:ext>
            </a:extLst>
          </p:cNvPr>
          <p:cNvSpPr txBox="1"/>
          <p:nvPr/>
        </p:nvSpPr>
        <p:spPr>
          <a:xfrm>
            <a:off x="1217353" y="1993677"/>
            <a:ext cx="57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相对位置编码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C07E5B-77D9-4D16-EBE8-3E9AC4C6983B}"/>
              </a:ext>
            </a:extLst>
          </p:cNvPr>
          <p:cNvSpPr txBox="1"/>
          <p:nvPr/>
        </p:nvSpPr>
        <p:spPr>
          <a:xfrm>
            <a:off x="1727200" y="2580640"/>
            <a:ext cx="363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LLaMA</a:t>
            </a:r>
            <a:r>
              <a:rPr lang="zh-CN" altLang="en-US" dirty="0"/>
              <a:t>：旋转位置编码（</a:t>
            </a:r>
            <a:r>
              <a:rPr lang="en-US" altLang="zh-CN" dirty="0" err="1"/>
              <a:t>RoPE</a:t>
            </a:r>
            <a:r>
              <a:rPr lang="zh-CN" altLang="en-US" dirty="0"/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8AAE03-4AB8-4EC2-3777-8A1A070F4042}"/>
              </a:ext>
            </a:extLst>
          </p:cNvPr>
          <p:cNvSpPr txBox="1"/>
          <p:nvPr/>
        </p:nvSpPr>
        <p:spPr>
          <a:xfrm>
            <a:off x="1727200" y="3124405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hlinkClick r:id="rId4"/>
              </a:rPr>
              <a:t>RoFormer</a:t>
            </a:r>
            <a:r>
              <a:rPr lang="en-US" altLang="zh-CN" dirty="0">
                <a:hlinkClick r:id="rId4"/>
              </a:rPr>
              <a:t> (arxiv.org)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77A3B6-4154-7010-00C5-C0B0208ADF83}"/>
              </a:ext>
            </a:extLst>
          </p:cNvPr>
          <p:cNvSpPr txBox="1"/>
          <p:nvPr/>
        </p:nvSpPr>
        <p:spPr>
          <a:xfrm>
            <a:off x="1217353" y="4171826"/>
            <a:ext cx="386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5"/>
              </a:rPr>
              <a:t>社区供稿 </a:t>
            </a:r>
            <a:r>
              <a:rPr lang="en-US" altLang="zh-CN" dirty="0">
                <a:hlinkClick r:id="rId5"/>
              </a:rPr>
              <a:t>| </a:t>
            </a:r>
            <a:r>
              <a:rPr lang="zh-CN" altLang="en-US" dirty="0">
                <a:hlinkClick r:id="rId5"/>
              </a:rPr>
              <a:t>图解</a:t>
            </a:r>
            <a:r>
              <a:rPr lang="en-US" altLang="zh-CN" dirty="0" err="1">
                <a:hlinkClick r:id="rId5"/>
              </a:rPr>
              <a:t>RoPE</a:t>
            </a:r>
            <a:r>
              <a:rPr lang="zh-CN" altLang="en-US" dirty="0">
                <a:hlinkClick r:id="rId5"/>
              </a:rPr>
              <a:t>旋转位置编码及其特性 </a:t>
            </a:r>
            <a:r>
              <a:rPr lang="en-US" altLang="zh-CN" dirty="0">
                <a:hlinkClick r:id="rId5"/>
              </a:rPr>
              <a:t>- </a:t>
            </a:r>
            <a:r>
              <a:rPr lang="zh-CN" altLang="en-US" dirty="0">
                <a:hlinkClick r:id="rId5"/>
              </a:rPr>
              <a:t>智源社区 </a:t>
            </a:r>
            <a:r>
              <a:rPr lang="en-US" altLang="zh-CN" dirty="0">
                <a:hlinkClick r:id="rId5"/>
              </a:rPr>
              <a:t>(baai.ac.cn)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35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669E2B-9B75-D88F-CB76-6F8F54DCE9A1}"/>
              </a:ext>
            </a:extLst>
          </p:cNvPr>
          <p:cNvSpPr txBox="1"/>
          <p:nvPr/>
        </p:nvSpPr>
        <p:spPr>
          <a:xfrm>
            <a:off x="917864" y="524395"/>
            <a:ext cx="319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Encoder</a:t>
            </a:r>
            <a:r>
              <a:rPr lang="zh-CN" altLang="en-US" sz="2800" dirty="0"/>
              <a:t>和</a:t>
            </a:r>
            <a:r>
              <a:rPr lang="en-US" altLang="zh-CN" sz="2800" dirty="0"/>
              <a:t>decoder</a:t>
            </a:r>
            <a:endParaRPr lang="zh-CN" altLang="en-US" sz="2800" dirty="0"/>
          </a:p>
        </p:txBody>
      </p:sp>
      <p:pic>
        <p:nvPicPr>
          <p:cNvPr id="1026" name="Picture 2" descr="Transformer 基本原理：逐步拆解和剖析">
            <a:extLst>
              <a:ext uri="{FF2B5EF4-FFF2-40B4-BE49-F238E27FC236}">
                <a16:creationId xmlns:a16="http://schemas.microsoft.com/office/drawing/2014/main" id="{335F5C39-58E5-897C-CE7E-EE9B4DFA1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9" r="23191"/>
          <a:stretch/>
        </p:blipFill>
        <p:spPr bwMode="auto">
          <a:xfrm>
            <a:off x="6743699" y="524395"/>
            <a:ext cx="4530437" cy="579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3B26BA-CF6F-8881-85E1-DFC14F836B89}"/>
              </a:ext>
            </a:extLst>
          </p:cNvPr>
          <p:cNvSpPr/>
          <p:nvPr/>
        </p:nvSpPr>
        <p:spPr>
          <a:xfrm>
            <a:off x="7876309" y="5299364"/>
            <a:ext cx="2234046" cy="5091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7ADBF8-3A5E-45A0-73E6-E9E9E0BB2094}"/>
              </a:ext>
            </a:extLst>
          </p:cNvPr>
          <p:cNvSpPr/>
          <p:nvPr/>
        </p:nvSpPr>
        <p:spPr>
          <a:xfrm>
            <a:off x="7122160" y="1615440"/>
            <a:ext cx="3576320" cy="29159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5F61B2B-3616-39BD-F4B1-3BB4D01973F5}"/>
                  </a:ext>
                </a:extLst>
              </p:cNvPr>
              <p:cNvSpPr txBox="1"/>
              <p:nvPr/>
            </p:nvSpPr>
            <p:spPr>
              <a:xfrm>
                <a:off x="874881" y="1402040"/>
                <a:ext cx="3478169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.45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0.24578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0.4654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0.4545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0.15451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0.4545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0.48784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0.15484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0.5878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5F61B2B-3616-39BD-F4B1-3BB4D0197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81" y="1402040"/>
                <a:ext cx="3478169" cy="972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61B12B-E73E-A944-5657-09C84434C9DB}"/>
                  </a:ext>
                </a:extLst>
              </p:cNvPr>
              <p:cNvSpPr txBox="1"/>
              <p:nvPr/>
            </p:nvSpPr>
            <p:spPr>
              <a:xfrm>
                <a:off x="874882" y="2753024"/>
                <a:ext cx="3478169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.45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0.24578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0.4654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0.4545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0.15451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0.4545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0.48784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0.15484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0.5878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61B12B-E73E-A944-5657-09C84434C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82" y="2753024"/>
                <a:ext cx="3478169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28BB06C8-8F64-BD8E-5091-7908C0AA2AF0}"/>
              </a:ext>
            </a:extLst>
          </p:cNvPr>
          <p:cNvSpPr txBox="1"/>
          <p:nvPr/>
        </p:nvSpPr>
        <p:spPr>
          <a:xfrm>
            <a:off x="2383135" y="2418080"/>
            <a:ext cx="461665" cy="2482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9A9EA9-AAF3-3317-7293-EE6C94ED777A}"/>
              </a:ext>
            </a:extLst>
          </p:cNvPr>
          <p:cNvSpPr txBox="1"/>
          <p:nvPr/>
        </p:nvSpPr>
        <p:spPr>
          <a:xfrm>
            <a:off x="4958080" y="1778000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2742DE7-D733-9425-6A53-EF052B1C66A2}"/>
              </a:ext>
            </a:extLst>
          </p:cNvPr>
          <p:cNvSpPr txBox="1"/>
          <p:nvPr/>
        </p:nvSpPr>
        <p:spPr>
          <a:xfrm>
            <a:off x="4958080" y="3119120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8D97597-C103-126A-179B-A563B79CD9A8}"/>
              </a:ext>
            </a:extLst>
          </p:cNvPr>
          <p:cNvCxnSpPr/>
          <p:nvPr/>
        </p:nvCxnSpPr>
        <p:spPr>
          <a:xfrm flipH="1" flipV="1">
            <a:off x="7457440" y="1178560"/>
            <a:ext cx="1290320" cy="123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E40D328-7E86-86E2-08D5-7B30B95762B2}"/>
              </a:ext>
            </a:extLst>
          </p:cNvPr>
          <p:cNvSpPr txBox="1"/>
          <p:nvPr/>
        </p:nvSpPr>
        <p:spPr>
          <a:xfrm>
            <a:off x="6817360" y="534849"/>
            <a:ext cx="129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传递</a:t>
            </a:r>
            <a:r>
              <a:rPr lang="en-US" altLang="zh-CN" dirty="0"/>
              <a:t>k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9C9EA52-EF1B-FFC7-D398-40818E02D71E}"/>
              </a:ext>
            </a:extLst>
          </p:cNvPr>
          <p:cNvCxnSpPr/>
          <p:nvPr/>
        </p:nvCxnSpPr>
        <p:spPr>
          <a:xfrm flipH="1">
            <a:off x="5831840" y="3576320"/>
            <a:ext cx="1391920" cy="95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BC223C4-ADE9-2CA4-5DE4-0FC8337EEBDA}"/>
              </a:ext>
            </a:extLst>
          </p:cNvPr>
          <p:cNvSpPr txBox="1"/>
          <p:nvPr/>
        </p:nvSpPr>
        <p:spPr>
          <a:xfrm>
            <a:off x="5109210" y="4552926"/>
            <a:ext cx="117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层堆叠</a:t>
            </a:r>
            <a:r>
              <a:rPr lang="en-US" altLang="zh-CN" dirty="0"/>
              <a:t>e-d</a:t>
            </a:r>
            <a:r>
              <a:rPr lang="zh-CN" altLang="en-US" dirty="0"/>
              <a:t>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9271F51-D28E-7BD5-B49A-D6ACF3FECE09}"/>
              </a:ext>
            </a:extLst>
          </p:cNvPr>
          <p:cNvSpPr txBox="1"/>
          <p:nvPr/>
        </p:nvSpPr>
        <p:spPr>
          <a:xfrm>
            <a:off x="5852035" y="2110815"/>
            <a:ext cx="116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残差连接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4D1EF0A-F139-EC9D-0CFA-1662F474BF18}"/>
              </a:ext>
            </a:extLst>
          </p:cNvPr>
          <p:cNvCxnSpPr/>
          <p:nvPr/>
        </p:nvCxnSpPr>
        <p:spPr>
          <a:xfrm flipH="1" flipV="1">
            <a:off x="6817360" y="2480147"/>
            <a:ext cx="640080" cy="27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D79B9FB-F5AE-19B9-464B-E1F95E2EA110}"/>
              </a:ext>
            </a:extLst>
          </p:cNvPr>
          <p:cNvSpPr txBox="1"/>
          <p:nvPr/>
        </p:nvSpPr>
        <p:spPr>
          <a:xfrm>
            <a:off x="874881" y="397163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终止符 </a:t>
            </a:r>
            <a:r>
              <a:rPr lang="en-US" altLang="zh-CN" dirty="0"/>
              <a:t>&lt;\s&gt;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56A9F73-934F-66B3-DE3A-5526C6AB797D}"/>
              </a:ext>
            </a:extLst>
          </p:cNvPr>
          <p:cNvSpPr txBox="1"/>
          <p:nvPr/>
        </p:nvSpPr>
        <p:spPr>
          <a:xfrm>
            <a:off x="5121786" y="5170872"/>
            <a:ext cx="189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6"/>
              </a:rPr>
              <a:t>LLM Visualization (bbycroft.net)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0C58844-BF17-64A0-9742-B62E9D18F438}"/>
              </a:ext>
            </a:extLst>
          </p:cNvPr>
          <p:cNvCxnSpPr/>
          <p:nvPr/>
        </p:nvCxnSpPr>
        <p:spPr>
          <a:xfrm>
            <a:off x="10110355" y="3725726"/>
            <a:ext cx="1163781" cy="5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A218ADD-290C-9B68-946C-B8B55878BB21}"/>
              </a:ext>
            </a:extLst>
          </p:cNvPr>
          <p:cNvSpPr txBox="1"/>
          <p:nvPr/>
        </p:nvSpPr>
        <p:spPr>
          <a:xfrm>
            <a:off x="11114001" y="4309871"/>
            <a:ext cx="105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Teacher  forcing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BF3650-7DCC-6E49-1A8A-40FFDC71F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06" y="4956202"/>
            <a:ext cx="23050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A9FBC1CC-2D1E-E16D-35E0-41C081417A9B}"/>
              </a:ext>
            </a:extLst>
          </p:cNvPr>
          <p:cNvSpPr txBox="1"/>
          <p:nvPr/>
        </p:nvSpPr>
        <p:spPr>
          <a:xfrm>
            <a:off x="874881" y="4479464"/>
            <a:ext cx="74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mask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52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669E2B-9B75-D88F-CB76-6F8F54DCE9A1}"/>
              </a:ext>
            </a:extLst>
          </p:cNvPr>
          <p:cNvSpPr txBox="1"/>
          <p:nvPr/>
        </p:nvSpPr>
        <p:spPr>
          <a:xfrm>
            <a:off x="917864" y="524395"/>
            <a:ext cx="319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Encoder</a:t>
            </a:r>
            <a:r>
              <a:rPr lang="zh-CN" altLang="en-US" sz="2800" dirty="0"/>
              <a:t>和</a:t>
            </a:r>
            <a:r>
              <a:rPr lang="en-US" altLang="zh-CN" sz="2800" dirty="0"/>
              <a:t>decoder</a:t>
            </a:r>
            <a:endParaRPr lang="zh-CN" altLang="en-US" sz="2800" dirty="0"/>
          </a:p>
        </p:txBody>
      </p:sp>
      <p:pic>
        <p:nvPicPr>
          <p:cNvPr id="1026" name="Picture 2" descr="Transformer 基本原理：逐步拆解和剖析">
            <a:extLst>
              <a:ext uri="{FF2B5EF4-FFF2-40B4-BE49-F238E27FC236}">
                <a16:creationId xmlns:a16="http://schemas.microsoft.com/office/drawing/2014/main" id="{335F5C39-58E5-897C-CE7E-EE9B4DFA1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9" r="23191"/>
          <a:stretch/>
        </p:blipFill>
        <p:spPr bwMode="auto">
          <a:xfrm>
            <a:off x="6743699" y="524395"/>
            <a:ext cx="4530437" cy="579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3B26BA-CF6F-8881-85E1-DFC14F836B89}"/>
              </a:ext>
            </a:extLst>
          </p:cNvPr>
          <p:cNvSpPr/>
          <p:nvPr/>
        </p:nvSpPr>
        <p:spPr>
          <a:xfrm>
            <a:off x="7876309" y="5299364"/>
            <a:ext cx="2234046" cy="5091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7ADBF8-3A5E-45A0-73E6-E9E9E0BB2094}"/>
              </a:ext>
            </a:extLst>
          </p:cNvPr>
          <p:cNvSpPr/>
          <p:nvPr/>
        </p:nvSpPr>
        <p:spPr>
          <a:xfrm>
            <a:off x="7122160" y="1615440"/>
            <a:ext cx="3576320" cy="29159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5F61B2B-3616-39BD-F4B1-3BB4D01973F5}"/>
                  </a:ext>
                </a:extLst>
              </p:cNvPr>
              <p:cNvSpPr txBox="1"/>
              <p:nvPr/>
            </p:nvSpPr>
            <p:spPr>
              <a:xfrm>
                <a:off x="874881" y="1402040"/>
                <a:ext cx="3478169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.45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0.24578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0.4654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0.4545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0.15451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0.4545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0.48784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0.15484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0.5878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5F61B2B-3616-39BD-F4B1-3BB4D0197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81" y="1402040"/>
                <a:ext cx="3478169" cy="972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61B12B-E73E-A944-5657-09C84434C9DB}"/>
                  </a:ext>
                </a:extLst>
              </p:cNvPr>
              <p:cNvSpPr txBox="1"/>
              <p:nvPr/>
            </p:nvSpPr>
            <p:spPr>
              <a:xfrm>
                <a:off x="874882" y="2753024"/>
                <a:ext cx="3478169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.45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0.24578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0.4654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0.4545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0.15451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0.4545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0.48784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0.15484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0.5878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61B12B-E73E-A944-5657-09C84434C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82" y="2753024"/>
                <a:ext cx="3478169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28BB06C8-8F64-BD8E-5091-7908C0AA2AF0}"/>
              </a:ext>
            </a:extLst>
          </p:cNvPr>
          <p:cNvSpPr txBox="1"/>
          <p:nvPr/>
        </p:nvSpPr>
        <p:spPr>
          <a:xfrm>
            <a:off x="2383135" y="2418080"/>
            <a:ext cx="461665" cy="2482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9A9EA9-AAF3-3317-7293-EE6C94ED777A}"/>
              </a:ext>
            </a:extLst>
          </p:cNvPr>
          <p:cNvSpPr txBox="1"/>
          <p:nvPr/>
        </p:nvSpPr>
        <p:spPr>
          <a:xfrm>
            <a:off x="4958080" y="1778000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2742DE7-D733-9425-6A53-EF052B1C66A2}"/>
              </a:ext>
            </a:extLst>
          </p:cNvPr>
          <p:cNvSpPr txBox="1"/>
          <p:nvPr/>
        </p:nvSpPr>
        <p:spPr>
          <a:xfrm>
            <a:off x="4958080" y="3119120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8D97597-C103-126A-179B-A563B79CD9A8}"/>
              </a:ext>
            </a:extLst>
          </p:cNvPr>
          <p:cNvCxnSpPr/>
          <p:nvPr/>
        </p:nvCxnSpPr>
        <p:spPr>
          <a:xfrm flipH="1" flipV="1">
            <a:off x="7457440" y="1178560"/>
            <a:ext cx="1290320" cy="123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E40D328-7E86-86E2-08D5-7B30B95762B2}"/>
              </a:ext>
            </a:extLst>
          </p:cNvPr>
          <p:cNvSpPr txBox="1"/>
          <p:nvPr/>
        </p:nvSpPr>
        <p:spPr>
          <a:xfrm>
            <a:off x="6817360" y="534849"/>
            <a:ext cx="129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传递</a:t>
            </a:r>
            <a:r>
              <a:rPr lang="en-US" altLang="zh-CN" dirty="0"/>
              <a:t>k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9C9EA52-EF1B-FFC7-D398-40818E02D71E}"/>
              </a:ext>
            </a:extLst>
          </p:cNvPr>
          <p:cNvCxnSpPr/>
          <p:nvPr/>
        </p:nvCxnSpPr>
        <p:spPr>
          <a:xfrm flipH="1">
            <a:off x="5831840" y="3576320"/>
            <a:ext cx="1391920" cy="95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BC223C4-ADE9-2CA4-5DE4-0FC8337EEBDA}"/>
              </a:ext>
            </a:extLst>
          </p:cNvPr>
          <p:cNvSpPr txBox="1"/>
          <p:nvPr/>
        </p:nvSpPr>
        <p:spPr>
          <a:xfrm>
            <a:off x="5109210" y="4552926"/>
            <a:ext cx="117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层堆叠</a:t>
            </a:r>
            <a:r>
              <a:rPr lang="en-US" altLang="zh-CN" dirty="0"/>
              <a:t>e-d</a:t>
            </a:r>
            <a:r>
              <a:rPr lang="zh-CN" altLang="en-US" dirty="0"/>
              <a:t>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9271F51-D28E-7BD5-B49A-D6ACF3FECE09}"/>
              </a:ext>
            </a:extLst>
          </p:cNvPr>
          <p:cNvSpPr txBox="1"/>
          <p:nvPr/>
        </p:nvSpPr>
        <p:spPr>
          <a:xfrm>
            <a:off x="5852035" y="2110815"/>
            <a:ext cx="116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残差连接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4D1EF0A-F139-EC9D-0CFA-1662F474BF18}"/>
              </a:ext>
            </a:extLst>
          </p:cNvPr>
          <p:cNvCxnSpPr/>
          <p:nvPr/>
        </p:nvCxnSpPr>
        <p:spPr>
          <a:xfrm flipH="1" flipV="1">
            <a:off x="6817360" y="2480147"/>
            <a:ext cx="640080" cy="27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D79B9FB-F5AE-19B9-464B-E1F95E2EA110}"/>
              </a:ext>
            </a:extLst>
          </p:cNvPr>
          <p:cNvSpPr txBox="1"/>
          <p:nvPr/>
        </p:nvSpPr>
        <p:spPr>
          <a:xfrm>
            <a:off x="874881" y="397163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终止符 </a:t>
            </a:r>
            <a:r>
              <a:rPr lang="en-US" altLang="zh-CN" dirty="0"/>
              <a:t>&lt;\s&gt;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56A9F73-934F-66B3-DE3A-5526C6AB797D}"/>
              </a:ext>
            </a:extLst>
          </p:cNvPr>
          <p:cNvSpPr txBox="1"/>
          <p:nvPr/>
        </p:nvSpPr>
        <p:spPr>
          <a:xfrm>
            <a:off x="5121786" y="5170872"/>
            <a:ext cx="189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6"/>
              </a:rPr>
              <a:t>LLM Visualization (bbycroft.net)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0C58844-BF17-64A0-9742-B62E9D18F438}"/>
              </a:ext>
            </a:extLst>
          </p:cNvPr>
          <p:cNvCxnSpPr/>
          <p:nvPr/>
        </p:nvCxnSpPr>
        <p:spPr>
          <a:xfrm>
            <a:off x="10110355" y="3725726"/>
            <a:ext cx="1163781" cy="51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A218ADD-290C-9B68-946C-B8B55878BB21}"/>
              </a:ext>
            </a:extLst>
          </p:cNvPr>
          <p:cNvSpPr txBox="1"/>
          <p:nvPr/>
        </p:nvSpPr>
        <p:spPr>
          <a:xfrm>
            <a:off x="11114001" y="4309871"/>
            <a:ext cx="1051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Teacher  forcing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BF3650-7DCC-6E49-1A8A-40FFDC71F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06" y="4956202"/>
            <a:ext cx="23050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A9FBC1CC-2D1E-E16D-35E0-41C081417A9B}"/>
              </a:ext>
            </a:extLst>
          </p:cNvPr>
          <p:cNvSpPr txBox="1"/>
          <p:nvPr/>
        </p:nvSpPr>
        <p:spPr>
          <a:xfrm>
            <a:off x="874881" y="4479464"/>
            <a:ext cx="74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mask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69745D-6A72-27B3-F681-6BFD96C67B5B}"/>
              </a:ext>
            </a:extLst>
          </p:cNvPr>
          <p:cNvSpPr txBox="1"/>
          <p:nvPr/>
        </p:nvSpPr>
        <p:spPr>
          <a:xfrm>
            <a:off x="3981450" y="6461152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14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669E2B-9B75-D88F-CB76-6F8F54DCE9A1}"/>
              </a:ext>
            </a:extLst>
          </p:cNvPr>
          <p:cNvSpPr txBox="1"/>
          <p:nvPr/>
        </p:nvSpPr>
        <p:spPr>
          <a:xfrm>
            <a:off x="917864" y="524395"/>
            <a:ext cx="4148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Output probabilities</a:t>
            </a:r>
            <a:endParaRPr lang="zh-CN" altLang="en-US" sz="2800" dirty="0"/>
          </a:p>
        </p:txBody>
      </p:sp>
      <p:pic>
        <p:nvPicPr>
          <p:cNvPr id="1026" name="Picture 2" descr="Transformer 基本原理：逐步拆解和剖析">
            <a:extLst>
              <a:ext uri="{FF2B5EF4-FFF2-40B4-BE49-F238E27FC236}">
                <a16:creationId xmlns:a16="http://schemas.microsoft.com/office/drawing/2014/main" id="{335F5C39-58E5-897C-CE7E-EE9B4DFA1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9" r="23191"/>
          <a:stretch/>
        </p:blipFill>
        <p:spPr bwMode="auto">
          <a:xfrm>
            <a:off x="6743699" y="524395"/>
            <a:ext cx="4530437" cy="579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3B26BA-CF6F-8881-85E1-DFC14F836B89}"/>
              </a:ext>
            </a:extLst>
          </p:cNvPr>
          <p:cNvSpPr/>
          <p:nvPr/>
        </p:nvSpPr>
        <p:spPr>
          <a:xfrm>
            <a:off x="7876309" y="5299364"/>
            <a:ext cx="2234046" cy="5091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7ADBF8-3A5E-45A0-73E6-E9E9E0BB2094}"/>
              </a:ext>
            </a:extLst>
          </p:cNvPr>
          <p:cNvSpPr/>
          <p:nvPr/>
        </p:nvSpPr>
        <p:spPr>
          <a:xfrm>
            <a:off x="8849360" y="510604"/>
            <a:ext cx="1513840" cy="11012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F4F8BB-70BB-0627-E4E8-7B0C522BE3E6}"/>
              </a:ext>
            </a:extLst>
          </p:cNvPr>
          <p:cNvSpPr txBox="1"/>
          <p:nvPr/>
        </p:nvSpPr>
        <p:spPr>
          <a:xfrm>
            <a:off x="1000876" y="1611809"/>
            <a:ext cx="453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</a:t>
            </a:r>
            <a:r>
              <a:rPr lang="zh-CN" altLang="en-US" dirty="0"/>
              <a:t>函数映射维度与词表长度息息相关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53B969-61DA-7D60-971C-1632F696C77A}"/>
              </a:ext>
            </a:extLst>
          </p:cNvPr>
          <p:cNvSpPr txBox="1"/>
          <p:nvPr/>
        </p:nvSpPr>
        <p:spPr>
          <a:xfrm>
            <a:off x="1117599" y="2397760"/>
            <a:ext cx="394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Softmax</a:t>
            </a:r>
            <a:r>
              <a:rPr lang="zh-CN" altLang="en-US" dirty="0"/>
              <a:t>返回一个索引，也就是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1A1471-A46D-21CA-6C5D-088881E513E0}"/>
              </a:ext>
            </a:extLst>
          </p:cNvPr>
          <p:cNvSpPr txBox="1"/>
          <p:nvPr/>
        </p:nvSpPr>
        <p:spPr>
          <a:xfrm>
            <a:off x="1117599" y="3129280"/>
            <a:ext cx="4330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通过词表翻译回到单词，如，索引为</a:t>
            </a:r>
            <a:r>
              <a:rPr lang="en-US" altLang="zh-CN" dirty="0"/>
              <a:t>2</a:t>
            </a:r>
            <a:r>
              <a:rPr lang="zh-CN" altLang="en-US" dirty="0"/>
              <a:t>，则翻译为 </a:t>
            </a:r>
            <a:r>
              <a:rPr lang="en-US" altLang="zh-CN" dirty="0"/>
              <a:t>“</a:t>
            </a:r>
            <a:r>
              <a:rPr lang="zh-CN" altLang="en-US" dirty="0"/>
              <a:t>了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01D981-0B1F-0210-85B6-E4360157D030}"/>
              </a:ext>
            </a:extLst>
          </p:cNvPr>
          <p:cNvSpPr txBox="1"/>
          <p:nvPr/>
        </p:nvSpPr>
        <p:spPr>
          <a:xfrm>
            <a:off x="1117599" y="4373595"/>
            <a:ext cx="421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{‘</a:t>
            </a:r>
            <a:r>
              <a:rPr lang="zh-CN" altLang="en-US" dirty="0"/>
              <a:t>他们</a:t>
            </a:r>
            <a:r>
              <a:rPr lang="en-US" altLang="zh-CN" dirty="0"/>
              <a:t>’:0,’</a:t>
            </a:r>
            <a:r>
              <a:rPr lang="zh-CN" altLang="en-US" dirty="0"/>
              <a:t>一起</a:t>
            </a:r>
            <a:r>
              <a:rPr lang="en-US" altLang="zh-CN" dirty="0"/>
              <a:t>’:1,’</a:t>
            </a:r>
            <a:r>
              <a:rPr lang="zh-CN" altLang="en-US" dirty="0"/>
              <a:t>去</a:t>
            </a:r>
            <a:r>
              <a:rPr lang="en-US" altLang="zh-CN" dirty="0"/>
              <a:t>’:2,’</a:t>
            </a:r>
            <a:r>
              <a:rPr lang="zh-CN" altLang="en-US" dirty="0"/>
              <a:t>了</a:t>
            </a:r>
            <a:r>
              <a:rPr lang="en-US" altLang="zh-CN" dirty="0"/>
              <a:t>’:</a:t>
            </a:r>
            <a:r>
              <a:rPr lang="zh-CN" altLang="en-US" dirty="0"/>
              <a:t> </a:t>
            </a:r>
            <a:r>
              <a:rPr lang="en-US" altLang="zh-CN" dirty="0"/>
              <a:t>3,’</a:t>
            </a:r>
            <a:r>
              <a:rPr lang="zh-CN" altLang="en-US" dirty="0"/>
              <a:t>电影院</a:t>
            </a:r>
            <a:r>
              <a:rPr lang="en-US" altLang="zh-CN" dirty="0"/>
              <a:t>’:4}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47065E-6A91-DF68-2D22-9B2DEDB19FA2}"/>
              </a:ext>
            </a:extLst>
          </p:cNvPr>
          <p:cNvSpPr txBox="1"/>
          <p:nvPr/>
        </p:nvSpPr>
        <p:spPr>
          <a:xfrm>
            <a:off x="1209675" y="5210175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hlinkClick r:id="rId4"/>
              </a:rPr>
              <a:t>gpt-dev.ipynb</a:t>
            </a:r>
            <a:r>
              <a:rPr lang="en-US" altLang="zh-CN" dirty="0">
                <a:hlinkClick r:id="rId4"/>
              </a:rPr>
              <a:t> - </a:t>
            </a:r>
            <a:r>
              <a:rPr lang="en-US" altLang="zh-CN" dirty="0" err="1">
                <a:hlinkClick r:id="rId4"/>
              </a:rPr>
              <a:t>Colab</a:t>
            </a:r>
            <a:r>
              <a:rPr lang="en-US" altLang="zh-CN" dirty="0">
                <a:hlinkClick r:id="rId4"/>
              </a:rPr>
              <a:t> (google.com)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50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669E2B-9B75-D88F-CB76-6F8F54DCE9A1}"/>
              </a:ext>
            </a:extLst>
          </p:cNvPr>
          <p:cNvSpPr txBox="1"/>
          <p:nvPr/>
        </p:nvSpPr>
        <p:spPr>
          <a:xfrm>
            <a:off x="1319646" y="737755"/>
            <a:ext cx="319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Transformer </a:t>
            </a:r>
            <a:r>
              <a:rPr lang="zh-CN" altLang="en-US" sz="2800" dirty="0"/>
              <a:t>之前</a:t>
            </a:r>
          </a:p>
        </p:txBody>
      </p:sp>
      <p:pic>
        <p:nvPicPr>
          <p:cNvPr id="1026" name="Picture 2" descr="Transformer 基本原理：逐步拆解和剖析">
            <a:extLst>
              <a:ext uri="{FF2B5EF4-FFF2-40B4-BE49-F238E27FC236}">
                <a16:creationId xmlns:a16="http://schemas.microsoft.com/office/drawing/2014/main" id="{335F5C39-58E5-897C-CE7E-EE9B4DFA1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9" r="23191"/>
          <a:stretch/>
        </p:blipFill>
        <p:spPr bwMode="auto">
          <a:xfrm>
            <a:off x="6743699" y="343819"/>
            <a:ext cx="4530437" cy="579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3B26BA-CF6F-8881-85E1-DFC14F836B89}"/>
              </a:ext>
            </a:extLst>
          </p:cNvPr>
          <p:cNvSpPr/>
          <p:nvPr/>
        </p:nvSpPr>
        <p:spPr>
          <a:xfrm>
            <a:off x="7876309" y="5299364"/>
            <a:ext cx="2234046" cy="5091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7ADBF8-3A5E-45A0-73E6-E9E9E0BB2094}"/>
              </a:ext>
            </a:extLst>
          </p:cNvPr>
          <p:cNvSpPr/>
          <p:nvPr/>
        </p:nvSpPr>
        <p:spPr>
          <a:xfrm>
            <a:off x="7876309" y="5299364"/>
            <a:ext cx="2234046" cy="5091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FBC2EC7C-4B8A-8D11-7D30-04E5B8695C7B}"/>
              </a:ext>
            </a:extLst>
          </p:cNvPr>
          <p:cNvSpPr/>
          <p:nvPr/>
        </p:nvSpPr>
        <p:spPr>
          <a:xfrm rot="8183138">
            <a:off x="6768307" y="3688772"/>
            <a:ext cx="477982" cy="21405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A9E10D-D321-F0D2-BB71-CC366B15064E}"/>
              </a:ext>
            </a:extLst>
          </p:cNvPr>
          <p:cNvSpPr txBox="1"/>
          <p:nvPr/>
        </p:nvSpPr>
        <p:spPr>
          <a:xfrm>
            <a:off x="1319646" y="1813669"/>
            <a:ext cx="429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/output</a:t>
            </a:r>
            <a:r>
              <a:rPr lang="zh-CN" altLang="en-US" dirty="0"/>
              <a:t>： 一个输入的文字序列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15B9E3C3-DCF0-3F7B-901C-2E34BAEF8BB2}"/>
              </a:ext>
            </a:extLst>
          </p:cNvPr>
          <p:cNvSpPr/>
          <p:nvPr/>
        </p:nvSpPr>
        <p:spPr>
          <a:xfrm>
            <a:off x="2705100" y="2276475"/>
            <a:ext cx="228600" cy="9239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22A23A-4E64-6749-72B8-5C9B85E14FC3}"/>
              </a:ext>
            </a:extLst>
          </p:cNvPr>
          <p:cNvSpPr txBox="1"/>
          <p:nvPr/>
        </p:nvSpPr>
        <p:spPr>
          <a:xfrm>
            <a:off x="3400424" y="2667000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tokenlization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E1ACDE8-DCFA-7301-EB2C-17144B80F615}"/>
              </a:ext>
            </a:extLst>
          </p:cNvPr>
          <p:cNvSpPr txBox="1"/>
          <p:nvPr/>
        </p:nvSpPr>
        <p:spPr>
          <a:xfrm>
            <a:off x="1379686" y="3495675"/>
            <a:ext cx="3686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token</a:t>
            </a:r>
            <a:r>
              <a:rPr lang="zh-CN" altLang="en-US" dirty="0"/>
              <a:t>： 最小的处理单位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172EDC-A8FD-EB4C-8281-98F9C4B87BE8}"/>
              </a:ext>
            </a:extLst>
          </p:cNvPr>
          <p:cNvSpPr txBox="1"/>
          <p:nvPr/>
        </p:nvSpPr>
        <p:spPr>
          <a:xfrm>
            <a:off x="2305050" y="3957340"/>
            <a:ext cx="257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中文：分词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英文：单词、标点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A54CE2-16BE-184B-9E0D-6D2EECA00D03}"/>
              </a:ext>
            </a:extLst>
          </p:cNvPr>
          <p:cNvSpPr txBox="1"/>
          <p:nvPr/>
        </p:nvSpPr>
        <p:spPr>
          <a:xfrm>
            <a:off x="924504" y="4759035"/>
            <a:ext cx="5332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分词 </a:t>
            </a:r>
            <a:endParaRPr lang="en-US" altLang="zh-CN" dirty="0">
              <a:solidFill>
                <a:srgbClr val="191B1F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例：他们一起去了电影院 → 他们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|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一起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|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去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|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了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|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电影院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09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669E2B-9B75-D88F-CB76-6F8F54DCE9A1}"/>
              </a:ext>
            </a:extLst>
          </p:cNvPr>
          <p:cNvSpPr txBox="1"/>
          <p:nvPr/>
        </p:nvSpPr>
        <p:spPr>
          <a:xfrm>
            <a:off x="1319646" y="737755"/>
            <a:ext cx="319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Transformer </a:t>
            </a:r>
            <a:r>
              <a:rPr lang="zh-CN" altLang="en-US" sz="2800" dirty="0"/>
              <a:t>之前</a:t>
            </a:r>
          </a:p>
        </p:txBody>
      </p:sp>
      <p:pic>
        <p:nvPicPr>
          <p:cNvPr id="1026" name="Picture 2" descr="Transformer 基本原理：逐步拆解和剖析">
            <a:extLst>
              <a:ext uri="{FF2B5EF4-FFF2-40B4-BE49-F238E27FC236}">
                <a16:creationId xmlns:a16="http://schemas.microsoft.com/office/drawing/2014/main" id="{335F5C39-58E5-897C-CE7E-EE9B4DFA1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9" r="23191"/>
          <a:stretch/>
        </p:blipFill>
        <p:spPr bwMode="auto">
          <a:xfrm>
            <a:off x="6743699" y="343819"/>
            <a:ext cx="4530437" cy="579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3B26BA-CF6F-8881-85E1-DFC14F836B89}"/>
              </a:ext>
            </a:extLst>
          </p:cNvPr>
          <p:cNvSpPr/>
          <p:nvPr/>
        </p:nvSpPr>
        <p:spPr>
          <a:xfrm>
            <a:off x="7876309" y="5299364"/>
            <a:ext cx="2234046" cy="5091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7ADBF8-3A5E-45A0-73E6-E9E9E0BB2094}"/>
              </a:ext>
            </a:extLst>
          </p:cNvPr>
          <p:cNvSpPr/>
          <p:nvPr/>
        </p:nvSpPr>
        <p:spPr>
          <a:xfrm>
            <a:off x="7891894" y="5162551"/>
            <a:ext cx="2234046" cy="1368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6A4597-E5AD-9F6A-AE2E-056A7D51E8BB}"/>
              </a:ext>
            </a:extLst>
          </p:cNvPr>
          <p:cNvSpPr txBox="1"/>
          <p:nvPr/>
        </p:nvSpPr>
        <p:spPr>
          <a:xfrm>
            <a:off x="917864" y="1539240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BPE</a:t>
            </a:r>
            <a:r>
              <a:rPr lang="zh-CN" altLang="en-US" dirty="0"/>
              <a:t>（</a:t>
            </a:r>
            <a:r>
              <a:rPr lang="en-US" altLang="zh-CN" dirty="0"/>
              <a:t>byte pair encoding</a:t>
            </a:r>
            <a:r>
              <a:rPr lang="zh-CN" altLang="en-US" dirty="0"/>
              <a:t>）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B44CB6C-C89B-DC4C-31E2-A69BF7763F86}"/>
              </a:ext>
            </a:extLst>
          </p:cNvPr>
          <p:cNvCxnSpPr/>
          <p:nvPr/>
        </p:nvCxnSpPr>
        <p:spPr>
          <a:xfrm flipH="1">
            <a:off x="6953250" y="5236847"/>
            <a:ext cx="923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2FB94B8-DA91-91D3-1B64-6D913C9D01C7}"/>
              </a:ext>
            </a:extLst>
          </p:cNvPr>
          <p:cNvSpPr txBox="1"/>
          <p:nvPr/>
        </p:nvSpPr>
        <p:spPr>
          <a:xfrm>
            <a:off x="6217920" y="5059680"/>
            <a:ext cx="73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7623BC-0DDD-BA62-CAB2-5F5AEBD52657}"/>
              </a:ext>
            </a:extLst>
          </p:cNvPr>
          <p:cNvSpPr txBox="1"/>
          <p:nvPr/>
        </p:nvSpPr>
        <p:spPr>
          <a:xfrm>
            <a:off x="5805054" y="5054362"/>
            <a:ext cx="113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tokenizer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FA1C52-2EE0-4648-F722-C6A3F2606EAC}"/>
              </a:ext>
            </a:extLst>
          </p:cNvPr>
          <p:cNvSpPr txBox="1"/>
          <p:nvPr/>
        </p:nvSpPr>
        <p:spPr>
          <a:xfrm>
            <a:off x="1828800" y="2164080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Subword</a:t>
            </a:r>
            <a:r>
              <a:rPr lang="en-US" altLang="zh-CN" dirty="0"/>
              <a:t> </a:t>
            </a:r>
            <a:r>
              <a:rPr lang="zh-CN" altLang="en-US" dirty="0"/>
              <a:t>划分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37358B-317A-BB7F-988A-6352E1F440EE}"/>
              </a:ext>
            </a:extLst>
          </p:cNvPr>
          <p:cNvSpPr txBox="1"/>
          <p:nvPr/>
        </p:nvSpPr>
        <p:spPr>
          <a:xfrm>
            <a:off x="917864" y="3839158"/>
            <a:ext cx="588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“unfortunately ” = “un ” + “for ” + “tun ” + “ate ” + “</a:t>
            </a:r>
            <a:r>
              <a:rPr lang="en-US" altLang="zh-CN" dirty="0" err="1"/>
              <a:t>ly</a:t>
            </a:r>
            <a:r>
              <a:rPr lang="en-US" altLang="zh-CN" dirty="0"/>
              <a:t> ”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A76C8C-8B0E-311A-D4C7-79AFD061D7E1}"/>
              </a:ext>
            </a:extLst>
          </p:cNvPr>
          <p:cNvSpPr txBox="1"/>
          <p:nvPr/>
        </p:nvSpPr>
        <p:spPr>
          <a:xfrm>
            <a:off x="1828800" y="2873865"/>
            <a:ext cx="4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生成一个由子词构成的有限词表（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Vocabulary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7099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669E2B-9B75-D88F-CB76-6F8F54DCE9A1}"/>
              </a:ext>
            </a:extLst>
          </p:cNvPr>
          <p:cNvSpPr txBox="1"/>
          <p:nvPr/>
        </p:nvSpPr>
        <p:spPr>
          <a:xfrm>
            <a:off x="1319646" y="737755"/>
            <a:ext cx="319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Transformer </a:t>
            </a:r>
            <a:r>
              <a:rPr lang="zh-CN" altLang="en-US" sz="2800" dirty="0"/>
              <a:t>之前</a:t>
            </a:r>
          </a:p>
        </p:txBody>
      </p:sp>
      <p:pic>
        <p:nvPicPr>
          <p:cNvPr id="1026" name="Picture 2" descr="Transformer 基本原理：逐步拆解和剖析">
            <a:extLst>
              <a:ext uri="{FF2B5EF4-FFF2-40B4-BE49-F238E27FC236}">
                <a16:creationId xmlns:a16="http://schemas.microsoft.com/office/drawing/2014/main" id="{335F5C39-58E5-897C-CE7E-EE9B4DFA1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9" r="23191"/>
          <a:stretch/>
        </p:blipFill>
        <p:spPr bwMode="auto">
          <a:xfrm>
            <a:off x="6743699" y="343819"/>
            <a:ext cx="4530437" cy="579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3B26BA-CF6F-8881-85E1-DFC14F836B89}"/>
              </a:ext>
            </a:extLst>
          </p:cNvPr>
          <p:cNvSpPr/>
          <p:nvPr/>
        </p:nvSpPr>
        <p:spPr>
          <a:xfrm>
            <a:off x="7876309" y="5299364"/>
            <a:ext cx="2234046" cy="5091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7ADBF8-3A5E-45A0-73E6-E9E9E0BB2094}"/>
              </a:ext>
            </a:extLst>
          </p:cNvPr>
          <p:cNvSpPr/>
          <p:nvPr/>
        </p:nvSpPr>
        <p:spPr>
          <a:xfrm>
            <a:off x="7891894" y="5162551"/>
            <a:ext cx="2234046" cy="1368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6A4597-E5AD-9F6A-AE2E-056A7D51E8BB}"/>
              </a:ext>
            </a:extLst>
          </p:cNvPr>
          <p:cNvSpPr txBox="1"/>
          <p:nvPr/>
        </p:nvSpPr>
        <p:spPr>
          <a:xfrm>
            <a:off x="917864" y="1539240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BPE</a:t>
            </a:r>
            <a:r>
              <a:rPr lang="zh-CN" altLang="en-US" dirty="0"/>
              <a:t>（</a:t>
            </a:r>
            <a:r>
              <a:rPr lang="en-US" altLang="zh-CN" dirty="0"/>
              <a:t>byte </a:t>
            </a:r>
            <a:r>
              <a:rPr lang="en-US" altLang="zh-CN" dirty="0" err="1"/>
              <a:t>pari</a:t>
            </a:r>
            <a:r>
              <a:rPr lang="en-US" altLang="zh-CN" dirty="0"/>
              <a:t> encoding</a:t>
            </a:r>
            <a:r>
              <a:rPr lang="zh-CN" altLang="en-US" dirty="0"/>
              <a:t>）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AB44CB6C-C89B-DC4C-31E2-A69BF7763F86}"/>
              </a:ext>
            </a:extLst>
          </p:cNvPr>
          <p:cNvCxnSpPr/>
          <p:nvPr/>
        </p:nvCxnSpPr>
        <p:spPr>
          <a:xfrm flipH="1">
            <a:off x="6953250" y="5236847"/>
            <a:ext cx="923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2FB94B8-DA91-91D3-1B64-6D913C9D01C7}"/>
              </a:ext>
            </a:extLst>
          </p:cNvPr>
          <p:cNvSpPr txBox="1"/>
          <p:nvPr/>
        </p:nvSpPr>
        <p:spPr>
          <a:xfrm>
            <a:off x="6217920" y="5059680"/>
            <a:ext cx="73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7623BC-0DDD-BA62-CAB2-5F5AEBD52657}"/>
              </a:ext>
            </a:extLst>
          </p:cNvPr>
          <p:cNvSpPr txBox="1"/>
          <p:nvPr/>
        </p:nvSpPr>
        <p:spPr>
          <a:xfrm>
            <a:off x="5805054" y="5054362"/>
            <a:ext cx="113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tokenizer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62A440-E7AE-6FD3-C541-C9E3B73F4719}"/>
              </a:ext>
            </a:extLst>
          </p:cNvPr>
          <p:cNvSpPr txBox="1"/>
          <p:nvPr/>
        </p:nvSpPr>
        <p:spPr>
          <a:xfrm>
            <a:off x="1544319" y="2235200"/>
            <a:ext cx="5199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规定</a:t>
            </a:r>
            <a:r>
              <a:rPr lang="en-US" altLang="zh-CN" dirty="0" err="1"/>
              <a:t>subword</a:t>
            </a:r>
            <a:r>
              <a:rPr lang="en-US" altLang="zh-CN" dirty="0"/>
              <a:t> </a:t>
            </a:r>
            <a:r>
              <a:rPr lang="zh-CN" altLang="en-US" dirty="0"/>
              <a:t>此表的最大长度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在每个单词末尾添加后缀 </a:t>
            </a:r>
            <a:r>
              <a:rPr lang="en-US" altLang="zh-CN" dirty="0"/>
              <a:t>&lt;/w&gt;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将语料库中所有单词拆分为单个字符，用所有单个字符建立最初的词典，并统计每个字符的频率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挑出频次最高的符号对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AC9A9A-C462-4C7F-F236-3279566F4EF8}"/>
              </a:ext>
            </a:extLst>
          </p:cNvPr>
          <p:cNvSpPr txBox="1"/>
          <p:nvPr/>
        </p:nvSpPr>
        <p:spPr>
          <a:xfrm>
            <a:off x="1140343" y="4072266"/>
            <a:ext cx="4401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# </a:t>
            </a:r>
            <a:r>
              <a:rPr lang="zh-CN" altLang="en-US" dirty="0"/>
              <a:t>编码序列</a:t>
            </a:r>
          </a:p>
          <a:p>
            <a:r>
              <a:rPr lang="en-US" altLang="zh-CN" dirty="0"/>
              <a:t>["the&lt;/w&gt;", "high", "</a:t>
            </a:r>
            <a:r>
              <a:rPr lang="en-US" altLang="zh-CN" dirty="0" err="1"/>
              <a:t>est</a:t>
            </a:r>
            <a:r>
              <a:rPr lang="en-US" altLang="zh-CN" dirty="0"/>
              <a:t>&lt;/w&gt;", "</a:t>
            </a:r>
            <a:r>
              <a:rPr lang="en-US" altLang="zh-CN" dirty="0" err="1"/>
              <a:t>moun</a:t>
            </a:r>
            <a:r>
              <a:rPr lang="en-US" altLang="zh-CN" dirty="0"/>
              <a:t>", "</a:t>
            </a:r>
            <a:r>
              <a:rPr lang="en-US" altLang="zh-CN" dirty="0" err="1"/>
              <a:t>tain</a:t>
            </a:r>
            <a:r>
              <a:rPr lang="en-US" altLang="zh-CN" dirty="0"/>
              <a:t>&lt;/w&gt;"]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# </a:t>
            </a:r>
            <a:r>
              <a:rPr lang="zh-CN" altLang="en-US" dirty="0"/>
              <a:t>解码序列</a:t>
            </a:r>
          </a:p>
          <a:p>
            <a:r>
              <a:rPr lang="en-US" altLang="zh-CN" dirty="0"/>
              <a:t>"the&lt;/w&gt; highest&lt;/w&gt; mountain&lt;/w&gt;"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1F19FC-607F-BDFD-8550-9D0181F52FFE}"/>
              </a:ext>
            </a:extLst>
          </p:cNvPr>
          <p:cNvSpPr txBox="1"/>
          <p:nvPr/>
        </p:nvSpPr>
        <p:spPr>
          <a:xfrm>
            <a:off x="1140343" y="6082666"/>
            <a:ext cx="495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BPE</a:t>
            </a:r>
            <a:r>
              <a:rPr lang="zh-CN" altLang="en-US" dirty="0">
                <a:hlinkClick r:id="rId3"/>
              </a:rPr>
              <a:t>（</a:t>
            </a:r>
            <a:r>
              <a:rPr lang="en-US" altLang="zh-CN" dirty="0">
                <a:hlinkClick r:id="rId3"/>
              </a:rPr>
              <a:t>Byte Pair Encoding</a:t>
            </a:r>
            <a:r>
              <a:rPr lang="zh-CN" altLang="en-US" dirty="0">
                <a:hlinkClick r:id="rId3"/>
              </a:rPr>
              <a:t>）算法</a:t>
            </a:r>
            <a:r>
              <a:rPr lang="en-US" altLang="zh-CN" dirty="0">
                <a:hlinkClick r:id="rId3"/>
              </a:rPr>
              <a:t>python</a:t>
            </a:r>
            <a:r>
              <a:rPr lang="zh-CN" altLang="en-US" dirty="0">
                <a:hlinkClick r:id="rId3"/>
              </a:rPr>
              <a:t>实现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 dirty="0">
                <a:hlinkClick r:id="rId3"/>
              </a:rPr>
              <a:t>(zhihu.com)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6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669E2B-9B75-D88F-CB76-6F8F54DCE9A1}"/>
              </a:ext>
            </a:extLst>
          </p:cNvPr>
          <p:cNvSpPr txBox="1"/>
          <p:nvPr/>
        </p:nvSpPr>
        <p:spPr>
          <a:xfrm>
            <a:off x="1319646" y="737755"/>
            <a:ext cx="319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Transformer </a:t>
            </a:r>
            <a:r>
              <a:rPr lang="zh-CN" altLang="en-US" sz="2800" dirty="0"/>
              <a:t>之前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3B26BA-CF6F-8881-85E1-DFC14F836B89}"/>
              </a:ext>
            </a:extLst>
          </p:cNvPr>
          <p:cNvSpPr/>
          <p:nvPr/>
        </p:nvSpPr>
        <p:spPr>
          <a:xfrm>
            <a:off x="7876309" y="5299364"/>
            <a:ext cx="2234046" cy="5091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A9E10D-D321-F0D2-BB71-CC366B15064E}"/>
              </a:ext>
            </a:extLst>
          </p:cNvPr>
          <p:cNvSpPr txBox="1"/>
          <p:nvPr/>
        </p:nvSpPr>
        <p:spPr>
          <a:xfrm>
            <a:off x="1319646" y="1813669"/>
            <a:ext cx="429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/output</a:t>
            </a:r>
            <a:r>
              <a:rPr lang="zh-CN" altLang="en-US" dirty="0"/>
              <a:t>： 一个输入的文字序列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15B9E3C3-DCF0-3F7B-901C-2E34BAEF8BB2}"/>
              </a:ext>
            </a:extLst>
          </p:cNvPr>
          <p:cNvSpPr/>
          <p:nvPr/>
        </p:nvSpPr>
        <p:spPr>
          <a:xfrm>
            <a:off x="2705100" y="2276476"/>
            <a:ext cx="228600" cy="649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22A23A-4E64-6749-72B8-5C9B85E14FC3}"/>
              </a:ext>
            </a:extLst>
          </p:cNvPr>
          <p:cNvSpPr txBox="1"/>
          <p:nvPr/>
        </p:nvSpPr>
        <p:spPr>
          <a:xfrm>
            <a:off x="3219879" y="2392954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tokenlization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E1ACDE8-DCFA-7301-EB2C-17144B80F615}"/>
              </a:ext>
            </a:extLst>
          </p:cNvPr>
          <p:cNvSpPr txBox="1"/>
          <p:nvPr/>
        </p:nvSpPr>
        <p:spPr>
          <a:xfrm>
            <a:off x="1631633" y="3035314"/>
            <a:ext cx="3686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token</a:t>
            </a:r>
            <a:r>
              <a:rPr lang="zh-CN" altLang="en-US" dirty="0"/>
              <a:t>： 最小的处理单位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A54CE2-16BE-184B-9E0D-6D2EECA00D03}"/>
              </a:ext>
            </a:extLst>
          </p:cNvPr>
          <p:cNvSpPr txBox="1"/>
          <p:nvPr/>
        </p:nvSpPr>
        <p:spPr>
          <a:xfrm>
            <a:off x="941535" y="3429020"/>
            <a:ext cx="5332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分词 </a:t>
            </a:r>
            <a:endParaRPr lang="en-US" altLang="zh-CN" dirty="0">
              <a:solidFill>
                <a:srgbClr val="191B1F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例：他们一起去了电影院 → 他们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|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一起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|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去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|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了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|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电影院</a:t>
            </a:r>
            <a:endParaRPr lang="zh-CN" altLang="en-US" dirty="0"/>
          </a:p>
        </p:txBody>
      </p:sp>
      <p:pic>
        <p:nvPicPr>
          <p:cNvPr id="2" name="Picture 2" descr="Transformer 基本原理：逐步拆解和剖析">
            <a:extLst>
              <a:ext uri="{FF2B5EF4-FFF2-40B4-BE49-F238E27FC236}">
                <a16:creationId xmlns:a16="http://schemas.microsoft.com/office/drawing/2014/main" id="{81BEE094-8507-EB0B-908C-522426929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9" r="23191"/>
          <a:stretch/>
        </p:blipFill>
        <p:spPr bwMode="auto">
          <a:xfrm>
            <a:off x="6743699" y="343819"/>
            <a:ext cx="4530437" cy="579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1756F7F7-DC49-B920-7DE9-C9C4297DC3EE}"/>
              </a:ext>
            </a:extLst>
          </p:cNvPr>
          <p:cNvSpPr/>
          <p:nvPr/>
        </p:nvSpPr>
        <p:spPr>
          <a:xfrm>
            <a:off x="7891894" y="5162551"/>
            <a:ext cx="2234046" cy="1368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A2A3152-7F84-5E1B-C654-49F24C1A6ACB}"/>
              </a:ext>
            </a:extLst>
          </p:cNvPr>
          <p:cNvCxnSpPr/>
          <p:nvPr/>
        </p:nvCxnSpPr>
        <p:spPr>
          <a:xfrm flipH="1">
            <a:off x="6953250" y="5236847"/>
            <a:ext cx="9230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BAB4DB7-0B6B-0F88-D15C-03154302E585}"/>
              </a:ext>
            </a:extLst>
          </p:cNvPr>
          <p:cNvSpPr txBox="1"/>
          <p:nvPr/>
        </p:nvSpPr>
        <p:spPr>
          <a:xfrm>
            <a:off x="5805054" y="5054362"/>
            <a:ext cx="113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tokenizer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8588A3-A402-316E-9A99-79B7EA200BE5}"/>
              </a:ext>
            </a:extLst>
          </p:cNvPr>
          <p:cNvSpPr txBox="1"/>
          <p:nvPr/>
        </p:nvSpPr>
        <p:spPr>
          <a:xfrm>
            <a:off x="941535" y="4410711"/>
            <a:ext cx="467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词向量化 →通过</a:t>
            </a:r>
            <a:r>
              <a:rPr lang="en-US" altLang="zh-CN" dirty="0"/>
              <a:t> BPE</a:t>
            </a:r>
            <a:r>
              <a:rPr lang="zh-CN" altLang="en-US" dirty="0"/>
              <a:t>（</a:t>
            </a:r>
            <a:r>
              <a:rPr lang="en-US" altLang="zh-CN" dirty="0"/>
              <a:t>byte </a:t>
            </a:r>
            <a:r>
              <a:rPr lang="en-US" altLang="zh-CN" dirty="0" err="1"/>
              <a:t>pari</a:t>
            </a:r>
            <a:r>
              <a:rPr lang="en-US" altLang="zh-CN" dirty="0"/>
              <a:t> encoding</a:t>
            </a:r>
            <a:r>
              <a:rPr lang="zh-CN" altLang="en-US" dirty="0"/>
              <a:t>等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FDF530-2BD3-8706-502C-C9AB0FB53CE3}"/>
              </a:ext>
            </a:extLst>
          </p:cNvPr>
          <p:cNvSpPr txBox="1"/>
          <p:nvPr/>
        </p:nvSpPr>
        <p:spPr>
          <a:xfrm>
            <a:off x="1499756" y="4882172"/>
            <a:ext cx="421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{‘</a:t>
            </a:r>
            <a:r>
              <a:rPr lang="zh-CN" altLang="en-US" dirty="0"/>
              <a:t>他们</a:t>
            </a:r>
            <a:r>
              <a:rPr lang="en-US" altLang="zh-CN" dirty="0"/>
              <a:t>’:0,’</a:t>
            </a:r>
            <a:r>
              <a:rPr lang="zh-CN" altLang="en-US" dirty="0"/>
              <a:t>一起</a:t>
            </a:r>
            <a:r>
              <a:rPr lang="en-US" altLang="zh-CN" dirty="0"/>
              <a:t>’:1,’</a:t>
            </a:r>
            <a:r>
              <a:rPr lang="zh-CN" altLang="en-US" dirty="0"/>
              <a:t>去</a:t>
            </a:r>
            <a:r>
              <a:rPr lang="en-US" altLang="zh-CN" dirty="0"/>
              <a:t>’:2,’</a:t>
            </a:r>
            <a:r>
              <a:rPr lang="zh-CN" altLang="en-US" dirty="0"/>
              <a:t>了</a:t>
            </a:r>
            <a:r>
              <a:rPr lang="en-US" altLang="zh-CN" dirty="0"/>
              <a:t>’:</a:t>
            </a:r>
            <a:r>
              <a:rPr lang="zh-CN" altLang="en-US" dirty="0"/>
              <a:t> </a:t>
            </a:r>
            <a:r>
              <a:rPr lang="en-US" altLang="zh-CN" dirty="0"/>
              <a:t>3,’</a:t>
            </a:r>
            <a:r>
              <a:rPr lang="zh-CN" altLang="en-US" dirty="0"/>
              <a:t>电影院</a:t>
            </a:r>
            <a:r>
              <a:rPr lang="en-US" altLang="zh-CN" dirty="0"/>
              <a:t>’:4}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BD3E6D4-BB5A-4C7C-757E-924084ADFDE0}"/>
                  </a:ext>
                </a:extLst>
              </p:cNvPr>
              <p:cNvSpPr txBox="1"/>
              <p:nvPr/>
            </p:nvSpPr>
            <p:spPr>
              <a:xfrm>
                <a:off x="274580" y="5423694"/>
                <a:ext cx="6096000" cy="1130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BD3E6D4-BB5A-4C7C-757E-924084ADF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80" y="5423694"/>
                <a:ext cx="6096000" cy="11303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145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669E2B-9B75-D88F-CB76-6F8F54DCE9A1}"/>
              </a:ext>
            </a:extLst>
          </p:cNvPr>
          <p:cNvSpPr txBox="1"/>
          <p:nvPr/>
        </p:nvSpPr>
        <p:spPr>
          <a:xfrm>
            <a:off x="917864" y="524395"/>
            <a:ext cx="319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Transformer </a:t>
            </a:r>
            <a:r>
              <a:rPr lang="zh-CN" altLang="en-US" sz="2800" dirty="0"/>
              <a:t>之前</a:t>
            </a:r>
          </a:p>
        </p:txBody>
      </p:sp>
      <p:pic>
        <p:nvPicPr>
          <p:cNvPr id="1026" name="Picture 2" descr="Transformer 基本原理：逐步拆解和剖析">
            <a:extLst>
              <a:ext uri="{FF2B5EF4-FFF2-40B4-BE49-F238E27FC236}">
                <a16:creationId xmlns:a16="http://schemas.microsoft.com/office/drawing/2014/main" id="{335F5C39-58E5-897C-CE7E-EE9B4DFA1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9" r="23191"/>
          <a:stretch/>
        </p:blipFill>
        <p:spPr bwMode="auto">
          <a:xfrm>
            <a:off x="6743699" y="343819"/>
            <a:ext cx="4530437" cy="579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3B26BA-CF6F-8881-85E1-DFC14F836B89}"/>
              </a:ext>
            </a:extLst>
          </p:cNvPr>
          <p:cNvSpPr/>
          <p:nvPr/>
        </p:nvSpPr>
        <p:spPr>
          <a:xfrm>
            <a:off x="7876309" y="5299364"/>
            <a:ext cx="2234046" cy="5091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7ADBF8-3A5E-45A0-73E6-E9E9E0BB2094}"/>
              </a:ext>
            </a:extLst>
          </p:cNvPr>
          <p:cNvSpPr/>
          <p:nvPr/>
        </p:nvSpPr>
        <p:spPr>
          <a:xfrm>
            <a:off x="7792721" y="4682790"/>
            <a:ext cx="2317634" cy="5091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FB94B8-DA91-91D3-1B64-6D913C9D01C7}"/>
              </a:ext>
            </a:extLst>
          </p:cNvPr>
          <p:cNvSpPr txBox="1"/>
          <p:nvPr/>
        </p:nvSpPr>
        <p:spPr>
          <a:xfrm>
            <a:off x="5730240" y="5110480"/>
            <a:ext cx="73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270ED5-B65B-8C26-1DB9-25D6E9EE2838}"/>
              </a:ext>
            </a:extLst>
          </p:cNvPr>
          <p:cNvSpPr txBox="1"/>
          <p:nvPr/>
        </p:nvSpPr>
        <p:spPr>
          <a:xfrm>
            <a:off x="1232708" y="1384161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Embeding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E2CF620-F68F-F94C-89AD-C7ADF02FFF28}"/>
              </a:ext>
            </a:extLst>
          </p:cNvPr>
          <p:cNvSpPr txBox="1"/>
          <p:nvPr/>
        </p:nvSpPr>
        <p:spPr>
          <a:xfrm>
            <a:off x="1232708" y="2021840"/>
            <a:ext cx="475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解决的问题是如何通过一个向量表示词，改进衡量相似性的问题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70C860-9759-5E3D-B6B4-4A2611EF6BBE}"/>
              </a:ext>
            </a:extLst>
          </p:cNvPr>
          <p:cNvSpPr txBox="1"/>
          <p:nvPr/>
        </p:nvSpPr>
        <p:spPr>
          <a:xfrm>
            <a:off x="1232708" y="3029019"/>
            <a:ext cx="492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是深度学习模型，维护的是权重，而不是词表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8ABCB9-01BD-20B1-D716-C1047C5E7337}"/>
              </a:ext>
            </a:extLst>
          </p:cNvPr>
          <p:cNvSpPr txBox="1"/>
          <p:nvPr/>
        </p:nvSpPr>
        <p:spPr>
          <a:xfrm>
            <a:off x="1232708" y="3759200"/>
            <a:ext cx="434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常见</a:t>
            </a:r>
            <a:r>
              <a:rPr lang="en-US" altLang="zh-CN" dirty="0"/>
              <a:t>word2vec</a:t>
            </a:r>
            <a:r>
              <a:rPr lang="zh-CN" altLang="en-US" dirty="0"/>
              <a:t>：</a:t>
            </a:r>
            <a:r>
              <a:rPr lang="en-US" altLang="zh-CN" dirty="0"/>
              <a:t>skip-gram</a:t>
            </a:r>
            <a:r>
              <a:rPr lang="zh-CN" altLang="en-US" dirty="0"/>
              <a:t>，</a:t>
            </a:r>
            <a:r>
              <a:rPr lang="en-US" altLang="zh-CN" dirty="0"/>
              <a:t>CBOW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B88A3FE-7D85-964E-5FF2-37EEF5489C22}"/>
                  </a:ext>
                </a:extLst>
              </p:cNvPr>
              <p:cNvSpPr txBox="1"/>
              <p:nvPr/>
            </p:nvSpPr>
            <p:spPr>
              <a:xfrm>
                <a:off x="468154" y="4733590"/>
                <a:ext cx="2448300" cy="1112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B88A3FE-7D85-964E-5FF2-37EEF5489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54" y="4733590"/>
                <a:ext cx="2448300" cy="1112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箭头: 右 15">
            <a:extLst>
              <a:ext uri="{FF2B5EF4-FFF2-40B4-BE49-F238E27FC236}">
                <a16:creationId xmlns:a16="http://schemas.microsoft.com/office/drawing/2014/main" id="{0BCAB593-D842-D9B7-E00C-41920AEBF636}"/>
              </a:ext>
            </a:extLst>
          </p:cNvPr>
          <p:cNvSpPr/>
          <p:nvPr/>
        </p:nvSpPr>
        <p:spPr>
          <a:xfrm>
            <a:off x="2764805" y="5058928"/>
            <a:ext cx="1058703" cy="237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7A0D09F-9C96-2A30-ED98-F812A016C0CE}"/>
                  </a:ext>
                </a:extLst>
              </p:cNvPr>
              <p:cNvSpPr txBox="1"/>
              <p:nvPr/>
            </p:nvSpPr>
            <p:spPr>
              <a:xfrm>
                <a:off x="3934822" y="4733590"/>
                <a:ext cx="3478169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.45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0.24578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0.4654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0.4545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0.15451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0.4545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0.48784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0.15484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0.5878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7A0D09F-9C96-2A30-ED98-F812A016C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822" y="4733590"/>
                <a:ext cx="3478169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82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669E2B-9B75-D88F-CB76-6F8F54DCE9A1}"/>
              </a:ext>
            </a:extLst>
          </p:cNvPr>
          <p:cNvSpPr txBox="1"/>
          <p:nvPr/>
        </p:nvSpPr>
        <p:spPr>
          <a:xfrm>
            <a:off x="917864" y="524395"/>
            <a:ext cx="319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Transformer </a:t>
            </a:r>
            <a:r>
              <a:rPr lang="zh-CN" altLang="en-US" sz="2800" dirty="0"/>
              <a:t>之前</a:t>
            </a:r>
          </a:p>
        </p:txBody>
      </p:sp>
      <p:pic>
        <p:nvPicPr>
          <p:cNvPr id="1026" name="Picture 2" descr="Transformer 基本原理：逐步拆解和剖析">
            <a:extLst>
              <a:ext uri="{FF2B5EF4-FFF2-40B4-BE49-F238E27FC236}">
                <a16:creationId xmlns:a16="http://schemas.microsoft.com/office/drawing/2014/main" id="{335F5C39-58E5-897C-CE7E-EE9B4DFA1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9" r="23191"/>
          <a:stretch/>
        </p:blipFill>
        <p:spPr bwMode="auto">
          <a:xfrm>
            <a:off x="6743699" y="343819"/>
            <a:ext cx="4530437" cy="579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3B26BA-CF6F-8881-85E1-DFC14F836B89}"/>
              </a:ext>
            </a:extLst>
          </p:cNvPr>
          <p:cNvSpPr/>
          <p:nvPr/>
        </p:nvSpPr>
        <p:spPr>
          <a:xfrm>
            <a:off x="7876309" y="5299364"/>
            <a:ext cx="2234046" cy="5091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7ADBF8-3A5E-45A0-73E6-E9E9E0BB2094}"/>
              </a:ext>
            </a:extLst>
          </p:cNvPr>
          <p:cNvSpPr/>
          <p:nvPr/>
        </p:nvSpPr>
        <p:spPr>
          <a:xfrm>
            <a:off x="7792720" y="4338320"/>
            <a:ext cx="2336799" cy="3454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FB94B8-DA91-91D3-1B64-6D913C9D01C7}"/>
              </a:ext>
            </a:extLst>
          </p:cNvPr>
          <p:cNvSpPr txBox="1"/>
          <p:nvPr/>
        </p:nvSpPr>
        <p:spPr>
          <a:xfrm>
            <a:off x="5730240" y="5110480"/>
            <a:ext cx="73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270ED5-B65B-8C26-1DB9-25D6E9EE2838}"/>
              </a:ext>
            </a:extLst>
          </p:cNvPr>
          <p:cNvSpPr txBox="1"/>
          <p:nvPr/>
        </p:nvSpPr>
        <p:spPr>
          <a:xfrm>
            <a:off x="1232708" y="1384161"/>
            <a:ext cx="22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Position </a:t>
            </a:r>
            <a:r>
              <a:rPr lang="en-US" altLang="zh-CN" dirty="0" err="1"/>
              <a:t>Embeding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2E47F6-1CD5-B931-FFBD-227A3353771E}"/>
              </a:ext>
            </a:extLst>
          </p:cNvPr>
          <p:cNvSpPr txBox="1"/>
          <p:nvPr/>
        </p:nvSpPr>
        <p:spPr>
          <a:xfrm>
            <a:off x="1117600" y="2042160"/>
            <a:ext cx="57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基于绝对位置编码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F91103-7D44-33D0-3C9E-EA8E3FD02C48}"/>
              </a:ext>
            </a:extLst>
          </p:cNvPr>
          <p:cNvSpPr txBox="1"/>
          <p:nvPr/>
        </p:nvSpPr>
        <p:spPr>
          <a:xfrm>
            <a:off x="1232708" y="2892921"/>
            <a:ext cx="486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他们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|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一起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|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去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|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了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|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电影院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191B1F"/>
                </a:solidFill>
                <a:latin typeface="-apple-system"/>
              </a:rPr>
              <a:t>    1   |   2   | 3 | 4 |      5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CFFE7D-BAC2-2055-8355-77EBF988EC4E}"/>
              </a:ext>
            </a:extLst>
          </p:cNvPr>
          <p:cNvSpPr txBox="1"/>
          <p:nvPr/>
        </p:nvSpPr>
        <p:spPr>
          <a:xfrm>
            <a:off x="1320800" y="4074160"/>
            <a:ext cx="339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问题：没办法很好的表达权重</a:t>
            </a:r>
          </a:p>
        </p:txBody>
      </p:sp>
    </p:spTree>
    <p:extLst>
      <p:ext uri="{BB962C8B-B14F-4D97-AF65-F5344CB8AC3E}">
        <p14:creationId xmlns:p14="http://schemas.microsoft.com/office/powerpoint/2010/main" val="213400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669E2B-9B75-D88F-CB76-6F8F54DCE9A1}"/>
              </a:ext>
            </a:extLst>
          </p:cNvPr>
          <p:cNvSpPr txBox="1"/>
          <p:nvPr/>
        </p:nvSpPr>
        <p:spPr>
          <a:xfrm>
            <a:off x="917864" y="524395"/>
            <a:ext cx="319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Transformer </a:t>
            </a:r>
            <a:r>
              <a:rPr lang="zh-CN" altLang="en-US" sz="2800" dirty="0"/>
              <a:t>之前</a:t>
            </a:r>
          </a:p>
        </p:txBody>
      </p:sp>
      <p:pic>
        <p:nvPicPr>
          <p:cNvPr id="1026" name="Picture 2" descr="Transformer 基本原理：逐步拆解和剖析">
            <a:extLst>
              <a:ext uri="{FF2B5EF4-FFF2-40B4-BE49-F238E27FC236}">
                <a16:creationId xmlns:a16="http://schemas.microsoft.com/office/drawing/2014/main" id="{335F5C39-58E5-897C-CE7E-EE9B4DFA1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9" r="23191"/>
          <a:stretch/>
        </p:blipFill>
        <p:spPr bwMode="auto">
          <a:xfrm>
            <a:off x="6743699" y="343819"/>
            <a:ext cx="4530437" cy="579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3B26BA-CF6F-8881-85E1-DFC14F836B89}"/>
              </a:ext>
            </a:extLst>
          </p:cNvPr>
          <p:cNvSpPr/>
          <p:nvPr/>
        </p:nvSpPr>
        <p:spPr>
          <a:xfrm>
            <a:off x="7876309" y="5299364"/>
            <a:ext cx="2234046" cy="5091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7ADBF8-3A5E-45A0-73E6-E9E9E0BB2094}"/>
              </a:ext>
            </a:extLst>
          </p:cNvPr>
          <p:cNvSpPr/>
          <p:nvPr/>
        </p:nvSpPr>
        <p:spPr>
          <a:xfrm>
            <a:off x="7792720" y="4338320"/>
            <a:ext cx="2336799" cy="3454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FB94B8-DA91-91D3-1B64-6D913C9D01C7}"/>
              </a:ext>
            </a:extLst>
          </p:cNvPr>
          <p:cNvSpPr txBox="1"/>
          <p:nvPr/>
        </p:nvSpPr>
        <p:spPr>
          <a:xfrm>
            <a:off x="5730240" y="5110480"/>
            <a:ext cx="73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270ED5-B65B-8C26-1DB9-25D6E9EE2838}"/>
              </a:ext>
            </a:extLst>
          </p:cNvPr>
          <p:cNvSpPr txBox="1"/>
          <p:nvPr/>
        </p:nvSpPr>
        <p:spPr>
          <a:xfrm>
            <a:off x="1232708" y="1384161"/>
            <a:ext cx="22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Position </a:t>
            </a:r>
            <a:r>
              <a:rPr lang="en-US" altLang="zh-CN" dirty="0" err="1"/>
              <a:t>Embeding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2E47F6-1CD5-B931-FFBD-227A3353771E}"/>
              </a:ext>
            </a:extLst>
          </p:cNvPr>
          <p:cNvSpPr txBox="1"/>
          <p:nvPr/>
        </p:nvSpPr>
        <p:spPr>
          <a:xfrm>
            <a:off x="1117600" y="2042160"/>
            <a:ext cx="57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正余弦位置编码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8A28A1E-456F-31D9-9A4A-BF8D1D80A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517" y="2411492"/>
            <a:ext cx="2749022" cy="224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5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7669E2B-9B75-D88F-CB76-6F8F54DCE9A1}"/>
              </a:ext>
            </a:extLst>
          </p:cNvPr>
          <p:cNvSpPr txBox="1"/>
          <p:nvPr/>
        </p:nvSpPr>
        <p:spPr>
          <a:xfrm>
            <a:off x="917864" y="524395"/>
            <a:ext cx="3190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Transformer </a:t>
            </a:r>
            <a:r>
              <a:rPr lang="zh-CN" altLang="en-US" sz="2800" dirty="0"/>
              <a:t>之前</a:t>
            </a:r>
          </a:p>
        </p:txBody>
      </p:sp>
      <p:pic>
        <p:nvPicPr>
          <p:cNvPr id="1026" name="Picture 2" descr="Transformer 基本原理：逐步拆解和剖析">
            <a:extLst>
              <a:ext uri="{FF2B5EF4-FFF2-40B4-BE49-F238E27FC236}">
                <a16:creationId xmlns:a16="http://schemas.microsoft.com/office/drawing/2014/main" id="{335F5C39-58E5-897C-CE7E-EE9B4DFA1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9" r="23191"/>
          <a:stretch/>
        </p:blipFill>
        <p:spPr bwMode="auto">
          <a:xfrm>
            <a:off x="6743699" y="343819"/>
            <a:ext cx="4530437" cy="579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C3B26BA-CF6F-8881-85E1-DFC14F836B89}"/>
              </a:ext>
            </a:extLst>
          </p:cNvPr>
          <p:cNvSpPr/>
          <p:nvPr/>
        </p:nvSpPr>
        <p:spPr>
          <a:xfrm>
            <a:off x="7876309" y="5299364"/>
            <a:ext cx="2234046" cy="5091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7ADBF8-3A5E-45A0-73E6-E9E9E0BB2094}"/>
              </a:ext>
            </a:extLst>
          </p:cNvPr>
          <p:cNvSpPr/>
          <p:nvPr/>
        </p:nvSpPr>
        <p:spPr>
          <a:xfrm>
            <a:off x="7792720" y="4338320"/>
            <a:ext cx="2336799" cy="3454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FB94B8-DA91-91D3-1B64-6D913C9D01C7}"/>
              </a:ext>
            </a:extLst>
          </p:cNvPr>
          <p:cNvSpPr txBox="1"/>
          <p:nvPr/>
        </p:nvSpPr>
        <p:spPr>
          <a:xfrm>
            <a:off x="5730240" y="5110480"/>
            <a:ext cx="73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270ED5-B65B-8C26-1DB9-25D6E9EE2838}"/>
              </a:ext>
            </a:extLst>
          </p:cNvPr>
          <p:cNvSpPr txBox="1"/>
          <p:nvPr/>
        </p:nvSpPr>
        <p:spPr>
          <a:xfrm>
            <a:off x="1232708" y="1384161"/>
            <a:ext cx="22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Position </a:t>
            </a:r>
            <a:r>
              <a:rPr lang="en-US" altLang="zh-CN" dirty="0" err="1"/>
              <a:t>Embeding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2E47F6-1CD5-B931-FFBD-227A3353771E}"/>
              </a:ext>
            </a:extLst>
          </p:cNvPr>
          <p:cNvSpPr txBox="1"/>
          <p:nvPr/>
        </p:nvSpPr>
        <p:spPr>
          <a:xfrm>
            <a:off x="1117600" y="2042160"/>
            <a:ext cx="578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正余弦位置编码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8A28A1E-456F-31D9-9A4A-BF8D1D80A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517" y="2411492"/>
            <a:ext cx="2749022" cy="224643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55CFE11-D47F-E85E-04C4-96389F471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" y="1915391"/>
            <a:ext cx="113919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3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570</Words>
  <Application>Microsoft Office PowerPoint</Application>
  <PresentationFormat>宽屏</PresentationFormat>
  <Paragraphs>108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-apple-system</vt:lpstr>
      <vt:lpstr>等线</vt:lpstr>
      <vt:lpstr>等线 Light</vt:lpstr>
      <vt:lpstr>Arial</vt:lpstr>
      <vt:lpstr>Cambria Math</vt:lpstr>
      <vt:lpstr>Office 主题​​</vt:lpstr>
      <vt:lpstr>Transformer前向处理过程拆解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Transformer前向处理过程拆解</dc:title>
  <dc:creator>脱碳 甲醛</dc:creator>
  <cp:lastModifiedBy>脱碳 甲醛</cp:lastModifiedBy>
  <cp:revision>3</cp:revision>
  <dcterms:created xsi:type="dcterms:W3CDTF">2024-07-20T08:36:54Z</dcterms:created>
  <dcterms:modified xsi:type="dcterms:W3CDTF">2024-07-20T14:10:00Z</dcterms:modified>
</cp:coreProperties>
</file>