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96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270" r:id="rId11"/>
    <p:sldId id="360" r:id="rId12"/>
    <p:sldId id="318" r:id="rId13"/>
    <p:sldId id="344" r:id="rId14"/>
    <p:sldId id="362" r:id="rId15"/>
    <p:sldId id="279" r:id="rId16"/>
    <p:sldId id="281" r:id="rId17"/>
    <p:sldId id="282" r:id="rId18"/>
    <p:sldId id="283" r:id="rId19"/>
    <p:sldId id="346" r:id="rId20"/>
    <p:sldId id="363" r:id="rId21"/>
    <p:sldId id="285" r:id="rId22"/>
    <p:sldId id="321" r:id="rId23"/>
    <p:sldId id="287" r:id="rId24"/>
    <p:sldId id="288" r:id="rId25"/>
    <p:sldId id="289" r:id="rId26"/>
    <p:sldId id="290" r:id="rId27"/>
    <p:sldId id="347" r:id="rId28"/>
    <p:sldId id="348" r:id="rId29"/>
    <p:sldId id="349" r:id="rId30"/>
    <p:sldId id="323" r:id="rId31"/>
    <p:sldId id="359" r:id="rId32"/>
    <p:sldId id="324" r:id="rId33"/>
    <p:sldId id="297" r:id="rId34"/>
    <p:sldId id="326" r:id="rId35"/>
    <p:sldId id="352" r:id="rId36"/>
    <p:sldId id="327" r:id="rId37"/>
    <p:sldId id="299" r:id="rId38"/>
    <p:sldId id="353" r:id="rId39"/>
    <p:sldId id="300" r:id="rId40"/>
    <p:sldId id="330" r:id="rId41"/>
    <p:sldId id="354" r:id="rId42"/>
    <p:sldId id="355" r:id="rId43"/>
    <p:sldId id="303" r:id="rId44"/>
    <p:sldId id="307" r:id="rId45"/>
    <p:sldId id="305" r:id="rId46"/>
    <p:sldId id="311" r:id="rId47"/>
    <p:sldId id="35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1" autoAdjust="0"/>
    <p:restoredTop sz="88191" autoAdjust="0"/>
  </p:normalViewPr>
  <p:slideViewPr>
    <p:cSldViewPr>
      <p:cViewPr>
        <p:scale>
          <a:sx n="140" d="100"/>
          <a:sy n="140" d="100"/>
        </p:scale>
        <p:origin x="-424" y="-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1- 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2- 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1C36928C-3C2B-4D49-A91C-F6E01B0FED3A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AC4F6232-3EF1-1A44-B99D-0A0E4B809476}" type="parTrans" cxnId="{0D8B4651-A61E-EF45-9D71-82C1CBC8A1BD}">
      <dgm:prSet/>
      <dgm:spPr/>
      <dgm:t>
        <a:bodyPr/>
        <a:lstStyle/>
        <a:p>
          <a:endParaRPr lang="en-US"/>
        </a:p>
      </dgm:t>
    </dgm:pt>
    <dgm:pt modelId="{53EA40E2-D124-F344-B37D-2722AEE55FA4}" type="sibTrans" cxnId="{0D8B4651-A61E-EF45-9D71-82C1CBC8A1BD}">
      <dgm:prSet/>
      <dgm:spPr/>
      <dgm:t>
        <a:bodyPr/>
        <a:lstStyle/>
        <a:p>
          <a:endParaRPr lang="en-US"/>
        </a:p>
      </dgm:t>
    </dgm:pt>
    <dgm:pt modelId="{FABE2751-C22D-CB45-B615-AC01CE52384D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1B47371D-9D5F-804C-ACB2-F5FB874DCFEE}" type="parTrans" cxnId="{05610AF4-D6E1-C14C-AC36-6EA4F6EE6605}">
      <dgm:prSet/>
      <dgm:spPr/>
      <dgm:t>
        <a:bodyPr/>
        <a:lstStyle/>
        <a:p>
          <a:endParaRPr lang="en-US"/>
        </a:p>
      </dgm:t>
    </dgm:pt>
    <dgm:pt modelId="{A7F060CA-0738-1A45-8AA8-00B05ADD93F7}" type="sibTrans" cxnId="{05610AF4-D6E1-C14C-AC36-6EA4F6EE6605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 custLinFactNeighborY="-71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51E42BB6-6A50-7A47-8288-094B7640DA1B}" type="presOf" srcId="{1C36928C-3C2B-4D49-A91C-F6E01B0FED3A}" destId="{4A1A3D03-DB08-6D4A-9013-6A326781C6BD}" srcOrd="0" destOrd="2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CBF8AE84-1784-134A-9489-DA08F5FF4BBF}" type="presOf" srcId="{FABE2751-C22D-CB45-B615-AC01CE52384D}" destId="{4A1A3D03-DB08-6D4A-9013-6A326781C6BD}" srcOrd="0" destOrd="1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0D8B4651-A61E-EF45-9D71-82C1CBC8A1BD}" srcId="{066387EC-BFC0-784A-B648-8AE5B566BF75}" destId="{1C36928C-3C2B-4D49-A91C-F6E01B0FED3A}" srcOrd="2" destOrd="0" parTransId="{AC4F6232-3EF1-1A44-B99D-0A0E4B809476}" sibTransId="{53EA40E2-D124-F344-B37D-2722AEE55FA4}"/>
    <dgm:cxn modelId="{05610AF4-D6E1-C14C-AC36-6EA4F6EE6605}" srcId="{066387EC-BFC0-784A-B648-8AE5B566BF75}" destId="{FABE2751-C22D-CB45-B615-AC01CE52384D}" srcOrd="1" destOrd="0" parTransId="{1B47371D-9D5F-804C-ACB2-F5FB874DCFEE}" sibTransId="{A7F060CA-0738-1A45-8AA8-00B05ADD93F7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where the process is located</a:t>
          </a:r>
          <a:endParaRPr lang="en-US" dirty="0" smtClean="0"/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attributes of the process that are necessary for its management</a:t>
          </a:r>
          <a:endParaRPr lang="en-US" dirty="0" smtClean="0"/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0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1- Program code</a:t>
          </a:r>
          <a:endParaRPr lang="en-US" sz="2500" kern="1200" dirty="0"/>
        </a:p>
      </dsp:txBody>
      <dsp:txXfrm>
        <a:off x="29271" y="29271"/>
        <a:ext cx="8094858" cy="541083"/>
      </dsp:txXfrm>
    </dsp:sp>
    <dsp:sp modelId="{4A1A3D03-DB08-6D4A-9013-6A326781C6BD}">
      <dsp:nvSpPr>
        <dsp:cNvPr id="0" name=""/>
        <dsp:cNvSpPr/>
      </dsp:nvSpPr>
      <dsp:spPr>
        <a:xfrm>
          <a:off x="0" y="622175"/>
          <a:ext cx="8153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622175"/>
        <a:ext cx="8153400" cy="1397250"/>
      </dsp:txXfrm>
    </dsp:sp>
    <dsp:sp modelId="{02FDE227-3421-A249-B877-4E1ACDF3ED5A}">
      <dsp:nvSpPr>
        <dsp:cNvPr id="0" name=""/>
        <dsp:cNvSpPr/>
      </dsp:nvSpPr>
      <dsp:spPr>
        <a:xfrm>
          <a:off x="0" y="2041975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2- A set of data associated with that code</a:t>
          </a:r>
        </a:p>
      </dsp:txBody>
      <dsp:txXfrm>
        <a:off x="29271" y="2071246"/>
        <a:ext cx="8094858" cy="541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no interrupts are pending the processor:</a:t>
          </a:r>
          <a:endParaRPr lang="en-US" sz="2400" kern="1200" dirty="0"/>
        </a:p>
      </dsp:txBody>
      <dsp:txXfrm>
        <a:off x="30175" y="313225"/>
        <a:ext cx="3610781" cy="862447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proceeds to the fetch stage and fetches the next instruction of the current program in the current process</a:t>
          </a:r>
          <a:endParaRPr lang="en-US" sz="1400" b="1" kern="1200" dirty="0"/>
        </a:p>
      </dsp:txBody>
      <dsp:txXfrm>
        <a:off x="30175" y="1549975"/>
        <a:ext cx="3610781" cy="862447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interrupt is pending the processor:</a:t>
          </a:r>
          <a:endParaRPr lang="en-US" sz="2400" kern="1200" dirty="0"/>
        </a:p>
      </dsp:txBody>
      <dsp:txXfrm>
        <a:off x="4207643" y="313225"/>
        <a:ext cx="3610781" cy="862447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sets the program counter to the starting address of an interrupt handler program</a:t>
          </a:r>
          <a:endParaRPr lang="en-US" sz="1400" b="1" kern="1200" dirty="0"/>
        </a:p>
      </dsp:txBody>
      <dsp:txXfrm>
        <a:off x="4207643" y="1549975"/>
        <a:ext cx="3610781" cy="862447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switches from user mode to kernel mode so that the interrupt processing code may include privileged instructions</a:t>
          </a:r>
          <a:endParaRPr lang="en-US" sz="1400" b="1" kern="1200" dirty="0"/>
        </a:p>
      </dsp:txBody>
      <dsp:txXfrm>
        <a:off x="4207643" y="2786726"/>
        <a:ext cx="3610781" cy="8624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52283" y="2888114"/>
        <a:ext cx="1656517" cy="148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identifier</a:t>
          </a:r>
          <a:endParaRPr lang="en-US" sz="24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state</a:t>
          </a:r>
          <a:endParaRPr lang="en-US" sz="24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memory pointers</a:t>
          </a:r>
          <a:endParaRPr lang="en-US" sz="24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context data</a:t>
          </a:r>
          <a:endParaRPr lang="en-US" sz="24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accounting information</a:t>
          </a:r>
          <a:endParaRPr lang="en-US" sz="24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95030" y="1037225"/>
        <a:ext cx="1517013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4600" kern="1200" dirty="0" smtClean="0"/>
            <a:t>Must include:</a:t>
          </a:r>
          <a:endParaRPr lang="en-US" sz="46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main memory to processes</a:t>
          </a:r>
          <a:endParaRPr lang="en-US" sz="1700" kern="1200" dirty="0" smtClean="0"/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secondary memory to processes</a:t>
          </a:r>
          <a:endParaRPr lang="en-US" sz="1700" kern="1200" dirty="0" smtClean="0"/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protection attributes of blocks of main or virtual memory</a:t>
          </a:r>
          <a:endParaRPr lang="en-US" sz="1700" kern="1200" dirty="0" smtClean="0"/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information needed to manage virtual memory</a:t>
          </a:r>
          <a:endParaRPr lang="en-US" sz="1700" kern="1200" dirty="0" smtClean="0"/>
        </a:p>
      </dsp:txBody>
      <dsp:txXfrm>
        <a:off x="429362" y="3388690"/>
        <a:ext cx="3256076" cy="574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1457574"/>
          <a:ext cx="60960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existence of files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location on secondary memory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current status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smtClean="0"/>
            <a:t>other attributes</a:t>
          </a:r>
          <a:endParaRPr lang="en-US" sz="1500" kern="1200" dirty="0" smtClean="0"/>
        </a:p>
      </dsp:txBody>
      <dsp:txXfrm>
        <a:off x="0" y="1457574"/>
        <a:ext cx="6096000" cy="1370250"/>
      </dsp:txXfrm>
    </dsp:sp>
    <dsp:sp modelId="{0CEFEDA6-C6BD-4242-A36C-ADC20C2F1CA7}">
      <dsp:nvSpPr>
        <dsp:cNvPr id="0" name=""/>
        <dsp:cNvSpPr/>
      </dsp:nvSpPr>
      <dsp:spPr>
        <a:xfrm>
          <a:off x="304800" y="1236174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These tables provide information about:</a:t>
          </a:r>
          <a:endParaRPr lang="en-US" sz="1500" kern="1200" dirty="0"/>
        </a:p>
      </dsp:txBody>
      <dsp:txXfrm>
        <a:off x="326416" y="1257790"/>
        <a:ext cx="4223968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where the process is located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the attributes of the process that are necessary for its management</a:t>
          </a:r>
          <a:endParaRPr lang="en-US" sz="2300" kern="1200" dirty="0" smtClean="0"/>
        </a:p>
      </dsp:txBody>
      <dsp:txXfrm>
        <a:off x="2682239" y="434975"/>
        <a:ext cx="2718435" cy="260985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 manage and control a process the OS must know:</a:t>
          </a:r>
          <a:endParaRPr lang="en-US" sz="3100" kern="1200" dirty="0"/>
        </a:p>
      </dsp:txBody>
      <dsp:txXfrm>
        <a:off x="130936" y="130936"/>
        <a:ext cx="2420368" cy="32179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contains condition codes plus other status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EFLAGS register is an example of a PSW used by any OS running on an x86 processor</a:t>
          </a:r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chemeClr val="tx1"/>
              </a:solidFill>
            </a:rPr>
            <a:t>Program status word (PSW)</a:t>
          </a:r>
          <a:endParaRPr lang="en-US" sz="2200" b="1" i="0" kern="1200" dirty="0">
            <a:solidFill>
              <a:schemeClr val="tx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Consists of the contents of processor registers </a:t>
          </a:r>
          <a:endParaRPr lang="en-US" sz="1700" kern="1200" dirty="0"/>
        </a:p>
      </dsp:txBody>
      <dsp:txXfrm>
        <a:off x="64278" y="64278"/>
        <a:ext cx="1188180" cy="37576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assigns a unique process identifier to the new process</a:t>
          </a:r>
          <a:endParaRPr lang="en-US" sz="1800" kern="1200" dirty="0"/>
        </a:p>
      </dsp:txBody>
      <dsp:txXfrm>
        <a:off x="19819" y="19819"/>
        <a:ext cx="3884585" cy="637018"/>
      </dsp:txXfrm>
    </dsp:sp>
    <dsp:sp modelId="{5B5D711A-1B3F-D448-9482-44A847364F32}">
      <dsp:nvSpPr>
        <dsp:cNvPr id="0" name=""/>
        <dsp:cNvSpPr/>
      </dsp:nvSpPr>
      <dsp:spPr>
        <a:xfrm>
          <a:off x="350520" y="770636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allocates space for the process</a:t>
          </a:r>
          <a:endParaRPr lang="en-US" sz="1800" kern="1200" dirty="0" smtClean="0"/>
        </a:p>
      </dsp:txBody>
      <dsp:txXfrm>
        <a:off x="370339" y="790455"/>
        <a:ext cx="3863935" cy="637018"/>
      </dsp:txXfrm>
    </dsp:sp>
    <dsp:sp modelId="{E6CD32AC-3E96-AB44-A760-F359511BBE11}">
      <dsp:nvSpPr>
        <dsp:cNvPr id="0" name=""/>
        <dsp:cNvSpPr/>
      </dsp:nvSpPr>
      <dsp:spPr>
        <a:xfrm>
          <a:off x="701039" y="1541271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initializes the process control block</a:t>
          </a:r>
          <a:endParaRPr lang="en-US" sz="1800" kern="1200" dirty="0" smtClean="0"/>
        </a:p>
      </dsp:txBody>
      <dsp:txXfrm>
        <a:off x="720858" y="1561090"/>
        <a:ext cx="3863935" cy="637018"/>
      </dsp:txXfrm>
    </dsp:sp>
    <dsp:sp modelId="{AC35228F-21E7-5E47-83A7-D0492D254D58}">
      <dsp:nvSpPr>
        <dsp:cNvPr id="0" name=""/>
        <dsp:cNvSpPr/>
      </dsp:nvSpPr>
      <dsp:spPr>
        <a:xfrm>
          <a:off x="1051559" y="2311908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sets the appropriate linkages</a:t>
          </a:r>
          <a:endParaRPr lang="en-US" sz="1800" kern="1200" dirty="0" smtClean="0"/>
        </a:p>
      </dsp:txBody>
      <dsp:txXfrm>
        <a:off x="1071378" y="2331727"/>
        <a:ext cx="3863935" cy="637017"/>
      </dsp:txXfrm>
    </dsp:sp>
    <dsp:sp modelId="{6DAEB0AD-3B63-8740-A6E5-6B3AE3531A2D}">
      <dsp:nvSpPr>
        <dsp:cNvPr id="0" name=""/>
        <dsp:cNvSpPr/>
      </dsp:nvSpPr>
      <dsp:spPr>
        <a:xfrm>
          <a:off x="1402079" y="3082543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creates or expands other data structures</a:t>
          </a:r>
          <a:endParaRPr lang="en-US" sz="1800" kern="1200" dirty="0" smtClean="0"/>
        </a:p>
      </dsp:txBody>
      <dsp:txXfrm>
        <a:off x="1421898" y="3102362"/>
        <a:ext cx="3863935" cy="637018"/>
      </dsp:txXfrm>
    </dsp:sp>
    <dsp:sp modelId="{109E467C-1E73-8C45-B39E-5EC0C5B03450}">
      <dsp:nvSpPr>
        <dsp:cNvPr id="0" name=""/>
        <dsp:cNvSpPr/>
      </dsp:nvSpPr>
      <dsp:spPr>
        <a:xfrm>
          <a:off x="4254093" y="494334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353054" y="494334"/>
        <a:ext cx="241904" cy="330969"/>
      </dsp:txXfrm>
    </dsp:sp>
    <dsp:sp modelId="{2BDB5B10-9839-7244-804C-B97A8A38670F}">
      <dsp:nvSpPr>
        <dsp:cNvPr id="0" name=""/>
        <dsp:cNvSpPr/>
      </dsp:nvSpPr>
      <dsp:spPr>
        <a:xfrm>
          <a:off x="4604613" y="1264970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03574" y="1264970"/>
        <a:ext cx="241904" cy="330969"/>
      </dsp:txXfrm>
    </dsp:sp>
    <dsp:sp modelId="{B61A2D92-3241-AB4E-9449-C71D8D3EE5B6}">
      <dsp:nvSpPr>
        <dsp:cNvPr id="0" name=""/>
        <dsp:cNvSpPr/>
      </dsp:nvSpPr>
      <dsp:spPr>
        <a:xfrm>
          <a:off x="4955133" y="2024329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54094" y="2024329"/>
        <a:ext cx="241904" cy="330969"/>
      </dsp:txXfrm>
    </dsp:sp>
    <dsp:sp modelId="{77EDA281-184C-FE4B-B762-E3375FFA90A8}">
      <dsp:nvSpPr>
        <dsp:cNvPr id="0" name=""/>
        <dsp:cNvSpPr/>
      </dsp:nvSpPr>
      <dsp:spPr>
        <a:xfrm>
          <a:off x="5305653" y="2802483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04614" y="2802483"/>
        <a:ext cx="241904" cy="33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9/22/16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 smtClean="0"/>
              <a:pPr>
                <a:defRPr/>
              </a:pPr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w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534400" cy="122078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</a:t>
            </a:r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 / Termination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7609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 process can be started by ___________________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process can be Spawned: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Parent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Child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process should be terminated </a:t>
            </a:r>
            <a:r>
              <a:rPr lang="is-IS" sz="2400" dirty="0" smtClean="0"/>
              <a:t>….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7906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905000"/>
            <a:ext cx="3657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00600" y="37338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533400" y="1905000"/>
            <a:ext cx="38862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3733800"/>
            <a:ext cx="42672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6322"/>
              </p:ext>
            </p:extLst>
          </p:nvPr>
        </p:nvGraphicFramePr>
        <p:xfrm>
          <a:off x="914400" y="1752600"/>
          <a:ext cx="7086600" cy="475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1" name="Document" r:id="rId4" imgW="22247619" imgH="14933333" progId="Word.Document.12">
                  <p:embed/>
                </p:oleObj>
              </mc:Choice>
              <mc:Fallback>
                <p:oleObj name="Document" r:id="rId4" imgW="22247619" imgH="149333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086600" cy="4756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81000" y="533400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Process Suspension </a:t>
            </a:r>
          </a:p>
        </p:txBody>
      </p:sp>
    </p:spTree>
    <p:extLst>
      <p:ext uri="{BB962C8B-B14F-4D97-AF65-F5344CB8AC3E}">
        <p14:creationId xmlns:p14="http://schemas.microsoft.com/office/powerpoint/2010/main" val="3613295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3657600" cy="406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828800"/>
            <a:ext cx="41148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mv="urn:schemas-microsoft-com:mac:vml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endParaRPr lang="en-NZ" sz="2200" dirty="0" smtClean="0"/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7422472" cy="4407408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br>
              <a:rPr lang="en-NZ" sz="2200" dirty="0" smtClean="0"/>
            </a:b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191000"/>
            <a:ext cx="769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If an I/O operation is in progress, the OS needs to know: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status of the I/O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location in main memory being used as the source </a:t>
            </a: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destination </a:t>
            </a:r>
            <a:r>
              <a:rPr lang="en-US" dirty="0"/>
              <a:t>of the I/O transfer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4114800"/>
            <a:ext cx="73152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may be maintained and used by a file management system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1938859"/>
              </p:ext>
            </p:extLst>
          </p:nvPr>
        </p:nvGraphicFramePr>
        <p:xfrm>
          <a:off x="798286" y="71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2209800"/>
            <a:ext cx="4267200" cy="3886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</a:t>
            </a:r>
            <a:r>
              <a:rPr lang="en-US" dirty="0" smtClean="0"/>
              <a:t>executed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 process will consist of at least sufficient memory to hold the programs and data of that </a:t>
            </a:r>
            <a:r>
              <a:rPr lang="en-US" dirty="0" smtClean="0"/>
              <a:t>process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2797174"/>
            <a:ext cx="4191000" cy="3679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 smtClean="0"/>
              <a:t>collection of program, data, stack, and attributes is referred to as the process </a:t>
            </a:r>
            <a:r>
              <a:rPr lang="en-US" dirty="0" smtClean="0"/>
              <a:t>image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229" y="228600"/>
            <a:ext cx="87630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Typical 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v="urn:schemas-microsoft-com:mac:vml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Resources are made available to multiple applications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is switched among multiple applications so all will appear to be progressing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and I/O devices can be used efficiently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143000"/>
            <a:ext cx="5943600" cy="5316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9229" y="228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Typical Elements of a Process Control Block (</a:t>
            </a:r>
            <a:r>
              <a:rPr lang="en-US" sz="1500" dirty="0" smtClean="0"/>
              <a:t>contd</a:t>
            </a:r>
            <a:r>
              <a:rPr lang="en-US" sz="2000" dirty="0" smtClean="0"/>
              <a:t>.)</a:t>
            </a:r>
            <a:br>
              <a:rPr lang="en-US" sz="2000" dirty="0" smtClean="0"/>
            </a:br>
            <a:endParaRPr lang="en-NZ" sz="2000" dirty="0"/>
          </a:p>
        </p:txBody>
      </p:sp>
    </p:spTree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137212" cy="4267200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1905000"/>
            <a:ext cx="3657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 xmlns:mv="urn:schemas-microsoft-com:mac:vml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4964998"/>
              </p:ext>
            </p:extLst>
          </p:nvPr>
        </p:nvGraphicFramePr>
        <p:xfrm>
          <a:off x="1600200" y="2743200"/>
          <a:ext cx="6096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6096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3430708"/>
              </p:ext>
            </p:extLst>
          </p:nvPr>
        </p:nvGraphicFramePr>
        <p:xfrm>
          <a:off x="524328" y="2750457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1905000" cy="106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v="urn:schemas-microsoft-com:mac:vml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371600"/>
            <a:ext cx="4800600" cy="3733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24000"/>
            <a:ext cx="4419600" cy="385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837206"/>
              </p:ext>
            </p:extLst>
          </p:nvPr>
        </p:nvGraphicFramePr>
        <p:xfrm>
          <a:off x="914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3657600" cy="1098550"/>
          </a:xfrm>
        </p:spPr>
        <p:txBody>
          <a:bodyPr>
            <a:normAutofit fontScale="90000"/>
          </a:bodyPr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mv="urn:schemas-microsoft-com:mac:vml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10689</Words>
  <Application>Microsoft Macintosh PowerPoint</Application>
  <PresentationFormat>On-screen Show (4:3)</PresentationFormat>
  <Paragraphs>1034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Custom Design</vt:lpstr>
      <vt:lpstr>Apothecary</vt:lpstr>
      <vt:lpstr>Document</vt:lpstr>
      <vt:lpstr>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Two-State Process Model</vt:lpstr>
      <vt:lpstr>PowerPoint Presentation</vt:lpstr>
      <vt:lpstr>Process Creation / Termination</vt:lpstr>
      <vt:lpstr>PowerPoint Presentation</vt:lpstr>
      <vt:lpstr>Five-State Process Model</vt:lpstr>
      <vt:lpstr>PowerPoint Presentation</vt:lpstr>
      <vt:lpstr>Suspended Processes</vt:lpstr>
      <vt:lpstr>PowerPoint Presentation</vt:lpstr>
      <vt:lpstr>PowerPoint Presentation</vt:lpstr>
      <vt:lpstr>Characteristics of a Suspended Process</vt:lpstr>
      <vt:lpstr>PowerPoint Presentation</vt:lpstr>
      <vt:lpstr>PowerPoint Presentation</vt:lpstr>
      <vt:lpstr>PowerPoint Presentation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PowerPoint Presentation</vt:lpstr>
      <vt:lpstr>Typical Elements of a Process Control Block  </vt:lpstr>
      <vt:lpstr>PowerPoint Presentation</vt:lpstr>
      <vt:lpstr>Process Identification</vt:lpstr>
      <vt:lpstr>Processor State Information</vt:lpstr>
      <vt:lpstr>PowerPoint Presentation</vt:lpstr>
      <vt:lpstr>PowerPoint Presentation</vt:lpstr>
      <vt:lpstr>Role of the  Process Control Block</vt:lpstr>
      <vt:lpstr>Modes of Execution</vt:lpstr>
      <vt:lpstr>PowerPoint Presentation</vt:lpstr>
      <vt:lpstr>Process Creation</vt:lpstr>
      <vt:lpstr>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Within  User Processes</vt:lpstr>
      <vt:lpstr>Table 3.9   UNIX Process States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2014-02-03T01:50:37Z</dcterms:created>
  <dcterms:modified xsi:type="dcterms:W3CDTF">2016-09-22T14:18:41Z</dcterms:modified>
</cp:coreProperties>
</file>