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grandir Bold" panose="020B0604020202020204" charset="0"/>
      <p:regular r:id="rId19"/>
    </p:embeddedFont>
    <p:embeddedFont>
      <p:font typeface="Agrandir" panose="020B0604020202020204" charset="0"/>
      <p:regular r:id="rId20"/>
    </p:embeddedFont>
    <p:embeddedFont>
      <p:font typeface="Agrandir Bold Italics" panose="020B0604020202020204" charset="0"/>
      <p:regular r:id="rId21"/>
    </p:embeddedFont>
    <p:embeddedFont>
      <p:font typeface="Maragsa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500" y="-3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5.sv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513692" y="2352711"/>
            <a:ext cx="7260615" cy="2597943"/>
            <a:chOff x="0" y="0"/>
            <a:chExt cx="1912261" cy="6842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2261" cy="684232"/>
            </a:xfrm>
            <a:custGeom>
              <a:avLst/>
              <a:gdLst/>
              <a:ahLst/>
              <a:cxnLst/>
              <a:rect l="l" t="t" r="r" b="b"/>
              <a:pathLst>
                <a:path w="1912261" h="684232">
                  <a:moveTo>
                    <a:pt x="54381" y="0"/>
                  </a:moveTo>
                  <a:lnTo>
                    <a:pt x="1857880" y="0"/>
                  </a:lnTo>
                  <a:cubicBezTo>
                    <a:pt x="1872303" y="0"/>
                    <a:pt x="1886135" y="5729"/>
                    <a:pt x="1896333" y="15928"/>
                  </a:cubicBezTo>
                  <a:cubicBezTo>
                    <a:pt x="1906531" y="26126"/>
                    <a:pt x="1912261" y="39958"/>
                    <a:pt x="1912261" y="54381"/>
                  </a:cubicBezTo>
                  <a:lnTo>
                    <a:pt x="1912261" y="629851"/>
                  </a:lnTo>
                  <a:cubicBezTo>
                    <a:pt x="1912261" y="644274"/>
                    <a:pt x="1906531" y="658106"/>
                    <a:pt x="1896333" y="668304"/>
                  </a:cubicBezTo>
                  <a:cubicBezTo>
                    <a:pt x="1886135" y="678502"/>
                    <a:pt x="1872303" y="684232"/>
                    <a:pt x="1857880" y="684232"/>
                  </a:cubicBezTo>
                  <a:lnTo>
                    <a:pt x="54381" y="684232"/>
                  </a:lnTo>
                  <a:cubicBezTo>
                    <a:pt x="39958" y="684232"/>
                    <a:pt x="26126" y="678502"/>
                    <a:pt x="15928" y="668304"/>
                  </a:cubicBezTo>
                  <a:cubicBezTo>
                    <a:pt x="5729" y="658106"/>
                    <a:pt x="0" y="644274"/>
                    <a:pt x="0" y="629851"/>
                  </a:cubicBezTo>
                  <a:lnTo>
                    <a:pt x="0" y="54381"/>
                  </a:lnTo>
                  <a:cubicBezTo>
                    <a:pt x="0" y="39958"/>
                    <a:pt x="5729" y="26126"/>
                    <a:pt x="15928" y="15928"/>
                  </a:cubicBezTo>
                  <a:cubicBezTo>
                    <a:pt x="26126" y="5729"/>
                    <a:pt x="39958" y="0"/>
                    <a:pt x="54381" y="0"/>
                  </a:cubicBezTo>
                  <a:close/>
                </a:path>
              </a:pathLst>
            </a:custGeom>
            <a:solidFill>
              <a:srgbClr val="424242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14300"/>
              <a:ext cx="1912261" cy="7985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633922" y="4783229"/>
            <a:ext cx="11020156" cy="2571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91"/>
              </a:lnSpc>
              <a:spcBef>
                <a:spcPct val="0"/>
              </a:spcBef>
            </a:pPr>
            <a:r>
              <a:rPr lang="en-US" sz="14994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633922" y="2378756"/>
            <a:ext cx="11020156" cy="2571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991"/>
              </a:lnSpc>
              <a:spcBef>
                <a:spcPct val="0"/>
              </a:spcBef>
            </a:pPr>
            <a:r>
              <a:rPr lang="en-US" sz="14994">
                <a:solidFill>
                  <a:srgbClr val="F8F4EB"/>
                </a:solidFill>
                <a:latin typeface="Maragsa"/>
                <a:ea typeface="Maragsa"/>
                <a:cs typeface="Maragsa"/>
                <a:sym typeface="Maragsa"/>
              </a:rPr>
              <a:t>SQL</a:t>
            </a:r>
          </a:p>
        </p:txBody>
      </p:sp>
      <p:sp>
        <p:nvSpPr>
          <p:cNvPr id="7" name="Freeform 7"/>
          <p:cNvSpPr/>
          <p:nvPr/>
        </p:nvSpPr>
        <p:spPr>
          <a:xfrm>
            <a:off x="-1032959" y="-2455521"/>
            <a:ext cx="5049982" cy="6172200"/>
          </a:xfrm>
          <a:custGeom>
            <a:avLst/>
            <a:gdLst/>
            <a:ahLst/>
            <a:cxnLst/>
            <a:rect l="l" t="t" r="r" b="b"/>
            <a:pathLst>
              <a:path w="5049982" h="6172200">
                <a:moveTo>
                  <a:pt x="0" y="0"/>
                </a:moveTo>
                <a:lnTo>
                  <a:pt x="5049982" y="0"/>
                </a:lnTo>
                <a:lnTo>
                  <a:pt x="5049982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030195" y="709036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6528756" y="7393171"/>
            <a:ext cx="5230488" cy="5648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38"/>
              </a:lnSpc>
              <a:spcBef>
                <a:spcPct val="0"/>
              </a:spcBef>
            </a:pPr>
            <a:r>
              <a:rPr lang="en-US" sz="2884" b="1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BY HEMAVARSHINE </a:t>
            </a:r>
          </a:p>
        </p:txBody>
      </p:sp>
      <p:sp>
        <p:nvSpPr>
          <p:cNvPr id="11" name="AutoShape 11"/>
          <p:cNvSpPr/>
          <p:nvPr/>
        </p:nvSpPr>
        <p:spPr>
          <a:xfrm>
            <a:off x="5897880" y="5143500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523498" y="1299831"/>
            <a:ext cx="12152716" cy="3035024"/>
          </a:xfrm>
          <a:custGeom>
            <a:avLst/>
            <a:gdLst/>
            <a:ahLst/>
            <a:cxnLst/>
            <a:rect l="l" t="t" r="r" b="b"/>
            <a:pathLst>
              <a:path w="12152716" h="3035024">
                <a:moveTo>
                  <a:pt x="0" y="0"/>
                </a:moveTo>
                <a:lnTo>
                  <a:pt x="12152716" y="0"/>
                </a:lnTo>
                <a:lnTo>
                  <a:pt x="12152716" y="3035024"/>
                </a:lnTo>
                <a:lnTo>
                  <a:pt x="0" y="30350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262" t="-28134" b="-928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949226" y="4424093"/>
            <a:ext cx="11301259" cy="5862907"/>
          </a:xfrm>
          <a:custGeom>
            <a:avLst/>
            <a:gdLst/>
            <a:ahLst/>
            <a:cxnLst/>
            <a:rect l="l" t="t" r="r" b="b"/>
            <a:pathLst>
              <a:path w="11301259" h="5862907">
                <a:moveTo>
                  <a:pt x="0" y="0"/>
                </a:moveTo>
                <a:lnTo>
                  <a:pt x="11301259" y="0"/>
                </a:lnTo>
                <a:lnTo>
                  <a:pt x="11301259" y="5862907"/>
                </a:lnTo>
                <a:lnTo>
                  <a:pt x="0" y="58629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b="-457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78825"/>
            <a:ext cx="16875599" cy="821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2"/>
              </a:lnSpc>
              <a:spcBef>
                <a:spcPct val="0"/>
              </a:spcBef>
            </a:pPr>
            <a:r>
              <a:rPr lang="en-US" sz="4801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Determine the distribution of Orders by hour of the day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174667" y="1877881"/>
            <a:ext cx="10336274" cy="2844314"/>
          </a:xfrm>
          <a:custGeom>
            <a:avLst/>
            <a:gdLst/>
            <a:ahLst/>
            <a:cxnLst/>
            <a:rect l="l" t="t" r="r" b="b"/>
            <a:pathLst>
              <a:path w="10336274" h="2844314">
                <a:moveTo>
                  <a:pt x="0" y="0"/>
                </a:moveTo>
                <a:lnTo>
                  <a:pt x="10336275" y="0"/>
                </a:lnTo>
                <a:lnTo>
                  <a:pt x="10336275" y="2844313"/>
                </a:lnTo>
                <a:lnTo>
                  <a:pt x="0" y="2844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335" t="-22561" b="-24946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014333" y="5714323"/>
            <a:ext cx="10496609" cy="3231776"/>
          </a:xfrm>
          <a:custGeom>
            <a:avLst/>
            <a:gdLst/>
            <a:ahLst/>
            <a:cxnLst/>
            <a:rect l="l" t="t" r="r" b="b"/>
            <a:pathLst>
              <a:path w="10496609" h="3231776">
                <a:moveTo>
                  <a:pt x="0" y="0"/>
                </a:moveTo>
                <a:lnTo>
                  <a:pt x="10496609" y="0"/>
                </a:lnTo>
                <a:lnTo>
                  <a:pt x="10496609" y="3231776"/>
                </a:lnTo>
                <a:lnTo>
                  <a:pt x="0" y="32317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6939" b="-966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78825"/>
            <a:ext cx="16875599" cy="821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2"/>
              </a:lnSpc>
              <a:spcBef>
                <a:spcPct val="0"/>
              </a:spcBef>
            </a:pPr>
            <a:r>
              <a:rPr lang="en-US" sz="4801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Find the category wise distribution of pizzas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284172" y="1607350"/>
            <a:ext cx="10364656" cy="4744984"/>
          </a:xfrm>
          <a:custGeom>
            <a:avLst/>
            <a:gdLst/>
            <a:ahLst/>
            <a:cxnLst/>
            <a:rect l="l" t="t" r="r" b="b"/>
            <a:pathLst>
              <a:path w="10364656" h="4744984">
                <a:moveTo>
                  <a:pt x="0" y="0"/>
                </a:moveTo>
                <a:lnTo>
                  <a:pt x="10364656" y="0"/>
                </a:lnTo>
                <a:lnTo>
                  <a:pt x="10364656" y="4744984"/>
                </a:lnTo>
                <a:lnTo>
                  <a:pt x="0" y="47449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036" t="-7177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284172" y="6999207"/>
            <a:ext cx="10364656" cy="2259093"/>
          </a:xfrm>
          <a:custGeom>
            <a:avLst/>
            <a:gdLst/>
            <a:ahLst/>
            <a:cxnLst/>
            <a:rect l="l" t="t" r="r" b="b"/>
            <a:pathLst>
              <a:path w="10364656" h="2259093">
                <a:moveTo>
                  <a:pt x="0" y="0"/>
                </a:moveTo>
                <a:lnTo>
                  <a:pt x="10364656" y="0"/>
                </a:lnTo>
                <a:lnTo>
                  <a:pt x="10364656" y="2259093"/>
                </a:lnTo>
                <a:lnTo>
                  <a:pt x="0" y="22590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9036" b="-1130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78825"/>
            <a:ext cx="16875599" cy="821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2"/>
              </a:lnSpc>
              <a:spcBef>
                <a:spcPct val="0"/>
              </a:spcBef>
            </a:pPr>
            <a:r>
              <a:rPr lang="en-US" sz="4801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Determine the top 3 most ordered Pizza types based on Revenue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4352747" y="1656310"/>
            <a:ext cx="9582505" cy="5384994"/>
          </a:xfrm>
          <a:custGeom>
            <a:avLst/>
            <a:gdLst/>
            <a:ahLst/>
            <a:cxnLst/>
            <a:rect l="l" t="t" r="r" b="b"/>
            <a:pathLst>
              <a:path w="9582505" h="5384994">
                <a:moveTo>
                  <a:pt x="0" y="0"/>
                </a:moveTo>
                <a:lnTo>
                  <a:pt x="9582506" y="0"/>
                </a:lnTo>
                <a:lnTo>
                  <a:pt x="9582506" y="5384994"/>
                </a:lnTo>
                <a:lnTo>
                  <a:pt x="0" y="53849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77" t="-527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352747" y="7327054"/>
            <a:ext cx="9582505" cy="2669922"/>
          </a:xfrm>
          <a:custGeom>
            <a:avLst/>
            <a:gdLst/>
            <a:ahLst/>
            <a:cxnLst/>
            <a:rect l="l" t="t" r="r" b="b"/>
            <a:pathLst>
              <a:path w="9582505" h="2669922">
                <a:moveTo>
                  <a:pt x="0" y="0"/>
                </a:moveTo>
                <a:lnTo>
                  <a:pt x="9582506" y="0"/>
                </a:lnTo>
                <a:lnTo>
                  <a:pt x="9582506" y="2669922"/>
                </a:lnTo>
                <a:lnTo>
                  <a:pt x="0" y="26699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793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78825"/>
            <a:ext cx="16875599" cy="7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2"/>
              </a:lnSpc>
              <a:spcBef>
                <a:spcPct val="0"/>
              </a:spcBef>
            </a:pPr>
            <a:r>
              <a:rPr lang="en-US" sz="4501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Calculate the percentage contribution of each pizza type to total Revenue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13943" y="2309956"/>
            <a:ext cx="10222747" cy="5139755"/>
          </a:xfrm>
          <a:custGeom>
            <a:avLst/>
            <a:gdLst/>
            <a:ahLst/>
            <a:cxnLst/>
            <a:rect l="l" t="t" r="r" b="b"/>
            <a:pathLst>
              <a:path w="10222747" h="5139755">
                <a:moveTo>
                  <a:pt x="0" y="0"/>
                </a:moveTo>
                <a:lnTo>
                  <a:pt x="10222747" y="0"/>
                </a:lnTo>
                <a:lnTo>
                  <a:pt x="10222747" y="5139755"/>
                </a:lnTo>
                <a:lnTo>
                  <a:pt x="0" y="5139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269" t="-13061" r="-1419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382254" y="2253332"/>
            <a:ext cx="3877046" cy="5780337"/>
          </a:xfrm>
          <a:custGeom>
            <a:avLst/>
            <a:gdLst/>
            <a:ahLst/>
            <a:cxnLst/>
            <a:rect l="l" t="t" r="r" b="b"/>
            <a:pathLst>
              <a:path w="3877046" h="5780337">
                <a:moveTo>
                  <a:pt x="0" y="0"/>
                </a:moveTo>
                <a:lnTo>
                  <a:pt x="3877046" y="0"/>
                </a:lnTo>
                <a:lnTo>
                  <a:pt x="3877046" y="5780336"/>
                </a:lnTo>
                <a:lnTo>
                  <a:pt x="0" y="57803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3250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78825"/>
            <a:ext cx="16875599" cy="781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2"/>
              </a:lnSpc>
              <a:spcBef>
                <a:spcPct val="0"/>
              </a:spcBef>
            </a:pPr>
            <a:r>
              <a:rPr lang="en-US" sz="4501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Analyze the cumulative revenue generated over time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93197" y="1493585"/>
            <a:ext cx="10591711" cy="5494593"/>
          </a:xfrm>
          <a:custGeom>
            <a:avLst/>
            <a:gdLst/>
            <a:ahLst/>
            <a:cxnLst/>
            <a:rect l="l" t="t" r="r" b="b"/>
            <a:pathLst>
              <a:path w="10591711" h="5494593">
                <a:moveTo>
                  <a:pt x="0" y="0"/>
                </a:moveTo>
                <a:lnTo>
                  <a:pt x="10591712" y="0"/>
                </a:lnTo>
                <a:lnTo>
                  <a:pt x="10591712" y="5494594"/>
                </a:lnTo>
                <a:lnTo>
                  <a:pt x="0" y="5494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445" t="-9361" r="-3304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202060" y="3460139"/>
            <a:ext cx="5454586" cy="5466984"/>
          </a:xfrm>
          <a:custGeom>
            <a:avLst/>
            <a:gdLst/>
            <a:ahLst/>
            <a:cxnLst/>
            <a:rect l="l" t="t" r="r" b="b"/>
            <a:pathLst>
              <a:path w="5454586" h="5466984">
                <a:moveTo>
                  <a:pt x="0" y="0"/>
                </a:moveTo>
                <a:lnTo>
                  <a:pt x="5454587" y="0"/>
                </a:lnTo>
                <a:lnTo>
                  <a:pt x="5454587" y="5466984"/>
                </a:lnTo>
                <a:lnTo>
                  <a:pt x="0" y="54669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107188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88350"/>
            <a:ext cx="16875599" cy="648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82"/>
              </a:lnSpc>
              <a:spcBef>
                <a:spcPct val="0"/>
              </a:spcBef>
            </a:pPr>
            <a:r>
              <a:rPr lang="en-US" sz="3701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Determine the top 3 most Ordered pizza types based on revenue for each pizza Category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32959" y="-2455521"/>
            <a:ext cx="5049982" cy="6172200"/>
          </a:xfrm>
          <a:custGeom>
            <a:avLst/>
            <a:gdLst/>
            <a:ahLst/>
            <a:cxnLst/>
            <a:rect l="l" t="t" r="r" b="b"/>
            <a:pathLst>
              <a:path w="5049982" h="6172200">
                <a:moveTo>
                  <a:pt x="0" y="0"/>
                </a:moveTo>
                <a:lnTo>
                  <a:pt x="5049982" y="0"/>
                </a:lnTo>
                <a:lnTo>
                  <a:pt x="5049982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030195" y="709036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6878115" y="5660786"/>
            <a:ext cx="15813629" cy="16379465"/>
          </a:xfrm>
          <a:custGeom>
            <a:avLst/>
            <a:gdLst/>
            <a:ahLst/>
            <a:cxnLst/>
            <a:rect l="l" t="t" r="r" b="b"/>
            <a:pathLst>
              <a:path w="15813629" h="16379465">
                <a:moveTo>
                  <a:pt x="0" y="0"/>
                </a:moveTo>
                <a:lnTo>
                  <a:pt x="15813630" y="0"/>
                </a:lnTo>
                <a:lnTo>
                  <a:pt x="15813630" y="16379465"/>
                </a:lnTo>
                <a:lnTo>
                  <a:pt x="0" y="163794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862383" y="-11235965"/>
            <a:ext cx="15813629" cy="16379465"/>
          </a:xfrm>
          <a:custGeom>
            <a:avLst/>
            <a:gdLst/>
            <a:ahLst/>
            <a:cxnLst/>
            <a:rect l="l" t="t" r="r" b="b"/>
            <a:pathLst>
              <a:path w="15813629" h="16379465">
                <a:moveTo>
                  <a:pt x="0" y="0"/>
                </a:moveTo>
                <a:lnTo>
                  <a:pt x="15813629" y="0"/>
                </a:lnTo>
                <a:lnTo>
                  <a:pt x="15813629" y="16379465"/>
                </a:lnTo>
                <a:lnTo>
                  <a:pt x="0" y="163794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442780" y="3498281"/>
            <a:ext cx="5402440" cy="1093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97"/>
              </a:lnSpc>
              <a:spcBef>
                <a:spcPct val="0"/>
              </a:spcBef>
            </a:pPr>
            <a:r>
              <a:rPr lang="en-US" sz="6427">
                <a:solidFill>
                  <a:srgbClr val="F8F4EB"/>
                </a:solidFill>
                <a:latin typeface="Maragsa"/>
                <a:ea typeface="Maragsa"/>
                <a:cs typeface="Maragsa"/>
                <a:sym typeface="Maragsa"/>
              </a:rPr>
              <a:t>CONCLUSIONS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69546" y="5019675"/>
            <a:ext cx="12711838" cy="1937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8"/>
              </a:lnSpc>
              <a:spcBef>
                <a:spcPct val="0"/>
              </a:spcBef>
            </a:pPr>
            <a:r>
              <a:rPr lang="en-US" sz="2684">
                <a:solidFill>
                  <a:srgbClr val="F8F4EB"/>
                </a:solidFill>
                <a:latin typeface="Agrandir"/>
                <a:ea typeface="Agrandir"/>
                <a:cs typeface="Agrandir"/>
                <a:sym typeface="Agrandir"/>
              </a:rPr>
              <a:t>The analysis of Pizza Hut’s data using SQL highlighted the top-ordered pizzas and their percentage contributions to overall sales. By identifying the most popular menu items, I was able to determine which pizzas generate the most revenue.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242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857035" y="1636614"/>
            <a:ext cx="6697269" cy="6660739"/>
          </a:xfrm>
          <a:custGeom>
            <a:avLst/>
            <a:gdLst/>
            <a:ahLst/>
            <a:cxnLst/>
            <a:rect l="l" t="t" r="r" b="b"/>
            <a:pathLst>
              <a:path w="6697269" h="6660739">
                <a:moveTo>
                  <a:pt x="0" y="0"/>
                </a:moveTo>
                <a:lnTo>
                  <a:pt x="6697270" y="0"/>
                </a:lnTo>
                <a:lnTo>
                  <a:pt x="6697270" y="6660739"/>
                </a:lnTo>
                <a:lnTo>
                  <a:pt x="0" y="6660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830038" y="3731333"/>
            <a:ext cx="10627924" cy="2571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32"/>
              </a:lnSpc>
              <a:spcBef>
                <a:spcPct val="0"/>
              </a:spcBef>
            </a:pPr>
            <a:r>
              <a:rPr lang="en-US" sz="15023">
                <a:solidFill>
                  <a:srgbClr val="F8F4EB"/>
                </a:solidFill>
                <a:latin typeface="Maragsa"/>
                <a:ea typeface="Maragsa"/>
                <a:cs typeface="Maragsa"/>
                <a:sym typeface="Maragsa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37891" y="1214306"/>
            <a:ext cx="8612218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PROJECT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294322" y="2851582"/>
            <a:ext cx="15296094" cy="4438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71"/>
              </a:lnSpc>
            </a:pPr>
            <a:r>
              <a:rPr lang="en-US" sz="4122" b="1" i="1">
                <a:solidFill>
                  <a:srgbClr val="000000"/>
                </a:solidFill>
                <a:latin typeface="Agrandir Bold Italics"/>
                <a:ea typeface="Agrandir Bold Italics"/>
                <a:cs typeface="Agrandir Bold Italics"/>
                <a:sym typeface="Agrandir Bold Italics"/>
              </a:rPr>
              <a:t>Pizza Hut Sales Analysis </a:t>
            </a:r>
          </a:p>
          <a:p>
            <a:pPr marL="890089" lvl="1" indent="-445044" algn="just">
              <a:lnSpc>
                <a:spcPts val="5771"/>
              </a:lnSpc>
              <a:buFont typeface="Arial"/>
              <a:buChar char="•"/>
            </a:pPr>
            <a:r>
              <a:rPr lang="en-US" sz="412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Based on Number of ordered placed</a:t>
            </a:r>
          </a:p>
          <a:p>
            <a:pPr marL="890089" lvl="1" indent="-445044" algn="just">
              <a:lnSpc>
                <a:spcPts val="5771"/>
              </a:lnSpc>
              <a:buFont typeface="Arial"/>
              <a:buChar char="•"/>
            </a:pPr>
            <a:r>
              <a:rPr lang="en-US" sz="412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Total Revenue Generated</a:t>
            </a:r>
          </a:p>
          <a:p>
            <a:pPr marL="890089" lvl="1" indent="-445044" algn="just">
              <a:lnSpc>
                <a:spcPts val="5771"/>
              </a:lnSpc>
              <a:buFont typeface="Arial"/>
              <a:buChar char="•"/>
            </a:pPr>
            <a:r>
              <a:rPr lang="en-US" sz="412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Identifying most common Pizza ordered</a:t>
            </a:r>
          </a:p>
          <a:p>
            <a:pPr marL="890089" lvl="1" indent="-445044" algn="just">
              <a:lnSpc>
                <a:spcPts val="5771"/>
              </a:lnSpc>
              <a:buFont typeface="Arial"/>
              <a:buChar char="•"/>
            </a:pPr>
            <a:r>
              <a:rPr lang="en-US" sz="412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Top 5 most Ordered pizzas </a:t>
            </a:r>
          </a:p>
          <a:p>
            <a:pPr marL="890089" lvl="1" indent="-445044" algn="just">
              <a:lnSpc>
                <a:spcPts val="5771"/>
              </a:lnSpc>
              <a:buFont typeface="Arial"/>
              <a:buChar char="•"/>
            </a:pPr>
            <a:r>
              <a:rPr lang="en-US" sz="4122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Percentage  contribution of each pizza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503476" y="2110527"/>
            <a:ext cx="7027488" cy="7604644"/>
          </a:xfrm>
          <a:custGeom>
            <a:avLst/>
            <a:gdLst/>
            <a:ahLst/>
            <a:cxnLst/>
            <a:rect l="l" t="t" r="r" b="b"/>
            <a:pathLst>
              <a:path w="7027488" h="7604644">
                <a:moveTo>
                  <a:pt x="0" y="0"/>
                </a:moveTo>
                <a:lnTo>
                  <a:pt x="7027488" y="0"/>
                </a:lnTo>
                <a:lnTo>
                  <a:pt x="7027488" y="7604644"/>
                </a:lnTo>
                <a:lnTo>
                  <a:pt x="0" y="76046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290" t="-14842" r="-113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523498" y="440725"/>
            <a:ext cx="12132177" cy="1042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2"/>
              </a:lnSpc>
              <a:spcBef>
                <a:spcPct val="0"/>
              </a:spcBef>
            </a:pPr>
            <a:r>
              <a:rPr lang="en-US" sz="6001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CREATING A DATABASE AND TABLES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487502" y="1877881"/>
            <a:ext cx="12907866" cy="3995516"/>
          </a:xfrm>
          <a:custGeom>
            <a:avLst/>
            <a:gdLst/>
            <a:ahLst/>
            <a:cxnLst/>
            <a:rect l="l" t="t" r="r" b="b"/>
            <a:pathLst>
              <a:path w="12907866" h="3995516">
                <a:moveTo>
                  <a:pt x="0" y="0"/>
                </a:moveTo>
                <a:lnTo>
                  <a:pt x="12907865" y="0"/>
                </a:lnTo>
                <a:lnTo>
                  <a:pt x="12907865" y="3995516"/>
                </a:lnTo>
                <a:lnTo>
                  <a:pt x="0" y="39955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239" r="-18239" b="-1609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842275" y="6263922"/>
            <a:ext cx="12198318" cy="3337035"/>
          </a:xfrm>
          <a:custGeom>
            <a:avLst/>
            <a:gdLst/>
            <a:ahLst/>
            <a:cxnLst/>
            <a:rect l="l" t="t" r="r" b="b"/>
            <a:pathLst>
              <a:path w="12198318" h="3337035">
                <a:moveTo>
                  <a:pt x="0" y="0"/>
                </a:moveTo>
                <a:lnTo>
                  <a:pt x="12198318" y="0"/>
                </a:lnTo>
                <a:lnTo>
                  <a:pt x="12198318" y="3337035"/>
                </a:lnTo>
                <a:lnTo>
                  <a:pt x="0" y="33370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466" t="-10663" r="-5816" b="-1066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40725"/>
            <a:ext cx="15825469" cy="1047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2"/>
              </a:lnSpc>
              <a:spcBef>
                <a:spcPct val="0"/>
              </a:spcBef>
            </a:pPr>
            <a:r>
              <a:rPr lang="en-US" sz="6001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Retrieve Total  Number of Order placed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710227" y="2484844"/>
            <a:ext cx="12871062" cy="3714386"/>
          </a:xfrm>
          <a:custGeom>
            <a:avLst/>
            <a:gdLst/>
            <a:ahLst/>
            <a:cxnLst/>
            <a:rect l="l" t="t" r="r" b="b"/>
            <a:pathLst>
              <a:path w="12871062" h="3714386">
                <a:moveTo>
                  <a:pt x="0" y="0"/>
                </a:moveTo>
                <a:lnTo>
                  <a:pt x="12871063" y="0"/>
                </a:lnTo>
                <a:lnTo>
                  <a:pt x="12871063" y="3714386"/>
                </a:lnTo>
                <a:lnTo>
                  <a:pt x="0" y="37143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42" t="-10216" b="-1895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93371" y="6525623"/>
            <a:ext cx="11301259" cy="2458024"/>
          </a:xfrm>
          <a:custGeom>
            <a:avLst/>
            <a:gdLst/>
            <a:ahLst/>
            <a:cxnLst/>
            <a:rect l="l" t="t" r="r" b="b"/>
            <a:pathLst>
              <a:path w="11301259" h="2458024">
                <a:moveTo>
                  <a:pt x="0" y="0"/>
                </a:moveTo>
                <a:lnTo>
                  <a:pt x="11301258" y="0"/>
                </a:lnTo>
                <a:lnTo>
                  <a:pt x="11301258" y="2458024"/>
                </a:lnTo>
                <a:lnTo>
                  <a:pt x="0" y="24580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40725"/>
            <a:ext cx="15825469" cy="2114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2"/>
              </a:lnSpc>
              <a:spcBef>
                <a:spcPct val="0"/>
              </a:spcBef>
            </a:pPr>
            <a:r>
              <a:rPr lang="en-US" sz="6001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Calculate the Total Revenue generated from pizza sales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899096" y="1488426"/>
            <a:ext cx="11267985" cy="4824434"/>
          </a:xfrm>
          <a:custGeom>
            <a:avLst/>
            <a:gdLst/>
            <a:ahLst/>
            <a:cxnLst/>
            <a:rect l="l" t="t" r="r" b="b"/>
            <a:pathLst>
              <a:path w="11267985" h="4824434">
                <a:moveTo>
                  <a:pt x="0" y="0"/>
                </a:moveTo>
                <a:lnTo>
                  <a:pt x="11267984" y="0"/>
                </a:lnTo>
                <a:lnTo>
                  <a:pt x="11267984" y="4824434"/>
                </a:lnTo>
                <a:lnTo>
                  <a:pt x="0" y="48244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250" t="-1229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899096" y="6630757"/>
            <a:ext cx="11301259" cy="2627543"/>
          </a:xfrm>
          <a:custGeom>
            <a:avLst/>
            <a:gdLst/>
            <a:ahLst/>
            <a:cxnLst/>
            <a:rect l="l" t="t" r="r" b="b"/>
            <a:pathLst>
              <a:path w="11301259" h="2627543">
                <a:moveTo>
                  <a:pt x="0" y="0"/>
                </a:moveTo>
                <a:lnTo>
                  <a:pt x="11301259" y="0"/>
                </a:lnTo>
                <a:lnTo>
                  <a:pt x="11301259" y="2627543"/>
                </a:lnTo>
                <a:lnTo>
                  <a:pt x="0" y="26275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40725"/>
            <a:ext cx="15825469" cy="1047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2"/>
              </a:lnSpc>
              <a:spcBef>
                <a:spcPct val="0"/>
              </a:spcBef>
            </a:pPr>
            <a:r>
              <a:rPr lang="en-US" sz="6001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Identify the Highest-Rated Pizza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008069" y="1670909"/>
            <a:ext cx="11502872" cy="5277059"/>
          </a:xfrm>
          <a:custGeom>
            <a:avLst/>
            <a:gdLst/>
            <a:ahLst/>
            <a:cxnLst/>
            <a:rect l="l" t="t" r="r" b="b"/>
            <a:pathLst>
              <a:path w="11502872" h="5277059">
                <a:moveTo>
                  <a:pt x="0" y="0"/>
                </a:moveTo>
                <a:lnTo>
                  <a:pt x="11502873" y="0"/>
                </a:lnTo>
                <a:lnTo>
                  <a:pt x="11502873" y="5277058"/>
                </a:lnTo>
                <a:lnTo>
                  <a:pt x="0" y="52770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9939" t="-1143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108876" y="7128942"/>
            <a:ext cx="11301259" cy="2909173"/>
          </a:xfrm>
          <a:custGeom>
            <a:avLst/>
            <a:gdLst/>
            <a:ahLst/>
            <a:cxnLst/>
            <a:rect l="l" t="t" r="r" b="b"/>
            <a:pathLst>
              <a:path w="11301259" h="2909173">
                <a:moveTo>
                  <a:pt x="0" y="0"/>
                </a:moveTo>
                <a:lnTo>
                  <a:pt x="11301259" y="0"/>
                </a:lnTo>
                <a:lnTo>
                  <a:pt x="11301259" y="2909173"/>
                </a:lnTo>
                <a:lnTo>
                  <a:pt x="0" y="29091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6829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40725"/>
            <a:ext cx="15825469" cy="1047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2"/>
              </a:lnSpc>
              <a:spcBef>
                <a:spcPct val="0"/>
              </a:spcBef>
            </a:pPr>
            <a:r>
              <a:rPr lang="en-US" sz="6001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Identify the most common Pizza size ordered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325412" y="1607541"/>
            <a:ext cx="11637176" cy="5274797"/>
          </a:xfrm>
          <a:custGeom>
            <a:avLst/>
            <a:gdLst/>
            <a:ahLst/>
            <a:cxnLst/>
            <a:rect l="l" t="t" r="r" b="b"/>
            <a:pathLst>
              <a:path w="11637176" h="5274797">
                <a:moveTo>
                  <a:pt x="0" y="0"/>
                </a:moveTo>
                <a:lnTo>
                  <a:pt x="11637176" y="0"/>
                </a:lnTo>
                <a:lnTo>
                  <a:pt x="11637176" y="5274797"/>
                </a:lnTo>
                <a:lnTo>
                  <a:pt x="0" y="52747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130" t="-15288" b="-9685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493371" y="7082363"/>
            <a:ext cx="11301259" cy="2791241"/>
          </a:xfrm>
          <a:custGeom>
            <a:avLst/>
            <a:gdLst/>
            <a:ahLst/>
            <a:cxnLst/>
            <a:rect l="l" t="t" r="r" b="b"/>
            <a:pathLst>
              <a:path w="11301259" h="2791241">
                <a:moveTo>
                  <a:pt x="0" y="0"/>
                </a:moveTo>
                <a:lnTo>
                  <a:pt x="11301258" y="0"/>
                </a:lnTo>
                <a:lnTo>
                  <a:pt x="11301258" y="2791240"/>
                </a:lnTo>
                <a:lnTo>
                  <a:pt x="0" y="27912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5697" b="-1728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50250"/>
            <a:ext cx="16875599" cy="955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2"/>
              </a:lnSpc>
              <a:spcBef>
                <a:spcPct val="0"/>
              </a:spcBef>
            </a:pPr>
            <a:r>
              <a:rPr lang="en-US" sz="5501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Top 5 most Ordered Pizza types along with their quantities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4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-174586" y="847744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8"/>
                </a:lnTo>
                <a:lnTo>
                  <a:pt x="0" y="3619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510942" y="68326"/>
            <a:ext cx="3777058" cy="3619109"/>
          </a:xfrm>
          <a:custGeom>
            <a:avLst/>
            <a:gdLst/>
            <a:ahLst/>
            <a:cxnLst/>
            <a:rect l="l" t="t" r="r" b="b"/>
            <a:pathLst>
              <a:path w="3777058" h="3619109">
                <a:moveTo>
                  <a:pt x="0" y="0"/>
                </a:moveTo>
                <a:lnTo>
                  <a:pt x="3777058" y="0"/>
                </a:lnTo>
                <a:lnTo>
                  <a:pt x="3777058" y="3619109"/>
                </a:lnTo>
                <a:lnTo>
                  <a:pt x="0" y="3619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3685318" y="1396269"/>
            <a:ext cx="11562363" cy="5330934"/>
          </a:xfrm>
          <a:custGeom>
            <a:avLst/>
            <a:gdLst/>
            <a:ahLst/>
            <a:cxnLst/>
            <a:rect l="l" t="t" r="r" b="b"/>
            <a:pathLst>
              <a:path w="11562363" h="5330934">
                <a:moveTo>
                  <a:pt x="0" y="0"/>
                </a:moveTo>
                <a:lnTo>
                  <a:pt x="11562363" y="0"/>
                </a:lnTo>
                <a:lnTo>
                  <a:pt x="11562363" y="5330934"/>
                </a:lnTo>
                <a:lnTo>
                  <a:pt x="0" y="5330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985" t="-15151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3685318" y="7132922"/>
            <a:ext cx="11301259" cy="2531097"/>
          </a:xfrm>
          <a:custGeom>
            <a:avLst/>
            <a:gdLst/>
            <a:ahLst/>
            <a:cxnLst/>
            <a:rect l="l" t="t" r="r" b="b"/>
            <a:pathLst>
              <a:path w="11301259" h="2531097">
                <a:moveTo>
                  <a:pt x="0" y="0"/>
                </a:moveTo>
                <a:lnTo>
                  <a:pt x="11301259" y="0"/>
                </a:lnTo>
                <a:lnTo>
                  <a:pt x="11301259" y="2531097"/>
                </a:lnTo>
                <a:lnTo>
                  <a:pt x="0" y="25310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945" b="-3300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88350"/>
            <a:ext cx="16875599" cy="688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2"/>
              </a:lnSpc>
              <a:spcBef>
                <a:spcPct val="0"/>
              </a:spcBef>
            </a:pPr>
            <a:r>
              <a:rPr lang="en-US" sz="4001">
                <a:solidFill>
                  <a:srgbClr val="424242"/>
                </a:solidFill>
                <a:latin typeface="Maragsa"/>
                <a:ea typeface="Maragsa"/>
                <a:cs typeface="Maragsa"/>
                <a:sym typeface="Maragsa"/>
              </a:rPr>
              <a:t>Join the necessary table to find the Total quantity of each piza Category Ordered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</Words>
  <Application>Microsoft Office PowerPoint</Application>
  <PresentationFormat>Custom</PresentationFormat>
  <Paragraphs>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Agrandir Bold</vt:lpstr>
      <vt:lpstr>Agrandir</vt:lpstr>
      <vt:lpstr>Arial</vt:lpstr>
      <vt:lpstr>Agrandir Bold Italics</vt:lpstr>
      <vt:lpstr>Maragsa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Beige Simple Clean Project Overview Presentation</dc:title>
  <dc:creator>Hemavarshine</dc:creator>
  <cp:lastModifiedBy>ADMIN</cp:lastModifiedBy>
  <cp:revision>2</cp:revision>
  <dcterms:created xsi:type="dcterms:W3CDTF">2006-08-16T00:00:00Z</dcterms:created>
  <dcterms:modified xsi:type="dcterms:W3CDTF">2025-03-18T01:51:46Z</dcterms:modified>
  <dc:identifier>DAGiCau3A_Q</dc:identifier>
</cp:coreProperties>
</file>