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3/23/21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3/23/21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3/23/21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3/23/21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3/23/21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58F14-0E43-BA44-885E-B6878D376098}"/>
              </a:ext>
            </a:extLst>
          </p:cNvPr>
          <p:cNvSpPr>
            <a:spLocks noGrp="1"/>
          </p:cNvSpPr>
          <p:nvPr>
            <p:ph type="ctrTitle"/>
          </p:nvPr>
        </p:nvSpPr>
        <p:spPr>
          <a:xfrm>
            <a:off x="1154955" y="0"/>
            <a:ext cx="10463888" cy="5744817"/>
          </a:xfrm>
        </p:spPr>
        <p:txBody>
          <a:bodyPr/>
          <a:lstStyle/>
          <a:p>
            <a:r>
              <a:rPr lang="en-US" altLang="zh-CN" b="1" dirty="0"/>
              <a:t>Problems and Challenges of Emerging Technology </a:t>
            </a:r>
            <a:br>
              <a:rPr lang="en-US" altLang="zh-CN" dirty="0"/>
            </a:br>
            <a:endParaRPr kumimoji="1" lang="zh-CN" altLang="en-US" dirty="0"/>
          </a:p>
        </p:txBody>
      </p:sp>
      <p:sp>
        <p:nvSpPr>
          <p:cNvPr id="3" name="副标题 2">
            <a:extLst>
              <a:ext uri="{FF2B5EF4-FFF2-40B4-BE49-F238E27FC236}">
                <a16:creationId xmlns:a16="http://schemas.microsoft.com/office/drawing/2014/main" id="{ED9721AC-0208-7E4C-8FA6-6B73D00C7531}"/>
              </a:ext>
            </a:extLst>
          </p:cNvPr>
          <p:cNvSpPr>
            <a:spLocks noGrp="1"/>
          </p:cNvSpPr>
          <p:nvPr>
            <p:ph type="subTitle" idx="1"/>
          </p:nvPr>
        </p:nvSpPr>
        <p:spPr/>
        <p:txBody>
          <a:bodyPr/>
          <a:lstStyle/>
          <a:p>
            <a:r>
              <a:rPr kumimoji="1" lang="en-US" altLang="zh-CN" dirty="0"/>
              <a:t>YAO XIAO, 2019180015</a:t>
            </a:r>
            <a:endParaRPr kumimoji="1" lang="zh-CN" altLang="en-US" dirty="0"/>
          </a:p>
        </p:txBody>
      </p:sp>
    </p:spTree>
    <p:extLst>
      <p:ext uri="{BB962C8B-B14F-4D97-AF65-F5344CB8AC3E}">
        <p14:creationId xmlns:p14="http://schemas.microsoft.com/office/powerpoint/2010/main" val="164236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B2692-CF84-2448-A9EA-7250F284E053}"/>
              </a:ext>
            </a:extLst>
          </p:cNvPr>
          <p:cNvSpPr>
            <a:spLocks noGrp="1"/>
          </p:cNvSpPr>
          <p:nvPr>
            <p:ph type="title"/>
          </p:nvPr>
        </p:nvSpPr>
        <p:spPr/>
        <p:txBody>
          <a:bodyPr/>
          <a:lstStyle/>
          <a:p>
            <a:r>
              <a:rPr lang="en-US" altLang="zh-CN" b="1" dirty="0"/>
              <a:t>Networks−on−Chip </a:t>
            </a:r>
            <a:br>
              <a:rPr lang="en-US" altLang="zh-CN" dirty="0"/>
            </a:br>
            <a:endParaRPr kumimoji="1" lang="zh-CN" altLang="en-US" dirty="0"/>
          </a:p>
        </p:txBody>
      </p:sp>
      <p:sp>
        <p:nvSpPr>
          <p:cNvPr id="3" name="内容占位符 2">
            <a:extLst>
              <a:ext uri="{FF2B5EF4-FFF2-40B4-BE49-F238E27FC236}">
                <a16:creationId xmlns:a16="http://schemas.microsoft.com/office/drawing/2014/main" id="{EB1CE06D-0328-E04B-A1E7-E4F34133C5A4}"/>
              </a:ext>
            </a:extLst>
          </p:cNvPr>
          <p:cNvSpPr>
            <a:spLocks noGrp="1"/>
          </p:cNvSpPr>
          <p:nvPr>
            <p:ph idx="1"/>
          </p:nvPr>
        </p:nvSpPr>
        <p:spPr/>
        <p:txBody>
          <a:bodyPr>
            <a:normAutofit/>
          </a:bodyPr>
          <a:lstStyle/>
          <a:p>
            <a:r>
              <a:rPr lang="en-US" altLang="zh-CN" dirty="0"/>
              <a:t>The advancement of technology makes it possible to stack many different cores with the same or different processing elements, memory, intellectual property (IP), etc. in a multi-layer single chip. bottleneck. In fact, conventional buses cannot keep up with the bandwidth and complexity of recent multiprocessors or multiprocessor chips. </a:t>
            </a:r>
          </a:p>
          <a:p>
            <a:r>
              <a:rPr lang="en-US" altLang="zh-CN" dirty="0"/>
              <a:t>The essence of the network-on-chip (</a:t>
            </a:r>
            <a:r>
              <a:rPr lang="en-US" altLang="zh-CN" dirty="0" err="1"/>
              <a:t>NoC</a:t>
            </a:r>
            <a:r>
              <a:rPr lang="en-US" altLang="zh-CN" dirty="0"/>
              <a:t>) paradigm is that when extended to this heterogeneity and/or the dimensionality of the core, the concept of on-chip interconnection has changed from a traditional bus to a complex network. Part of the potential of the </a:t>
            </a:r>
            <a:r>
              <a:rPr lang="en-US" altLang="zh-CN" dirty="0" err="1"/>
              <a:t>NoC</a:t>
            </a:r>
            <a:r>
              <a:rPr lang="en-US" altLang="zh-CN" dirty="0"/>
              <a:t> concept lies in the complete separation of computing and data transmission </a:t>
            </a:r>
          </a:p>
          <a:p>
            <a:endParaRPr kumimoji="1" lang="zh-CN" altLang="en-US" dirty="0"/>
          </a:p>
        </p:txBody>
      </p:sp>
    </p:spTree>
    <p:extLst>
      <p:ext uri="{BB962C8B-B14F-4D97-AF65-F5344CB8AC3E}">
        <p14:creationId xmlns:p14="http://schemas.microsoft.com/office/powerpoint/2010/main" val="393904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A254A-AB8A-5140-8875-01FBB2C1BAF2}"/>
              </a:ext>
            </a:extLst>
          </p:cNvPr>
          <p:cNvSpPr>
            <a:spLocks noGrp="1"/>
          </p:cNvSpPr>
          <p:nvPr>
            <p:ph type="title"/>
          </p:nvPr>
        </p:nvSpPr>
        <p:spPr/>
        <p:txBody>
          <a:bodyPr/>
          <a:lstStyle/>
          <a:p>
            <a:r>
              <a:rPr lang="en-US" altLang="zh-CN" b="1" dirty="0"/>
              <a:t>Networks−on−Chip </a:t>
            </a:r>
            <a:br>
              <a:rPr lang="en-US" altLang="zh-CN" dirty="0"/>
            </a:br>
            <a:endParaRPr kumimoji="1" lang="zh-CN" altLang="en-US" dirty="0"/>
          </a:p>
        </p:txBody>
      </p:sp>
      <p:sp>
        <p:nvSpPr>
          <p:cNvPr id="3" name="内容占位符 2">
            <a:extLst>
              <a:ext uri="{FF2B5EF4-FFF2-40B4-BE49-F238E27FC236}">
                <a16:creationId xmlns:a16="http://schemas.microsoft.com/office/drawing/2014/main" id="{566DA211-53DB-E641-9ACD-93E686A73955}"/>
              </a:ext>
            </a:extLst>
          </p:cNvPr>
          <p:cNvSpPr>
            <a:spLocks noGrp="1"/>
          </p:cNvSpPr>
          <p:nvPr>
            <p:ph idx="1"/>
          </p:nvPr>
        </p:nvSpPr>
        <p:spPr/>
        <p:txBody>
          <a:bodyPr/>
          <a:lstStyle/>
          <a:p>
            <a:r>
              <a:rPr lang="en-US" altLang="zh-CN" dirty="0"/>
              <a:t>When switching from classical </a:t>
            </a:r>
            <a:r>
              <a:rPr lang="en-US" altLang="zh-CN" dirty="0" err="1"/>
              <a:t>NoC</a:t>
            </a:r>
            <a:r>
              <a:rPr lang="en-US" altLang="zh-CN" dirty="0"/>
              <a:t> to emerging technology </a:t>
            </a:r>
            <a:r>
              <a:rPr lang="en-US" altLang="zh-CN" dirty="0" err="1"/>
              <a:t>NoC</a:t>
            </a:r>
            <a:r>
              <a:rPr lang="en-US" altLang="zh-CN" dirty="0"/>
              <a:t>, many concepts change essentially, but not exclusively, due to the technology shift. Emerging technology </a:t>
            </a:r>
            <a:r>
              <a:rPr lang="en-US" altLang="zh-CN" dirty="0" err="1"/>
              <a:t>NoC</a:t>
            </a:r>
            <a:r>
              <a:rPr lang="en-US" altLang="zh-CN" dirty="0"/>
              <a:t> are investigated as a response to the higher demands of future applications in terms of bandwidth and energy efficiency. </a:t>
            </a:r>
          </a:p>
          <a:p>
            <a:endParaRPr kumimoji="1" lang="zh-CN" altLang="en-US" dirty="0"/>
          </a:p>
        </p:txBody>
      </p:sp>
      <p:pic>
        <p:nvPicPr>
          <p:cNvPr id="5" name="图片 4" descr="图示&#10;&#10;描述已自动生成">
            <a:extLst>
              <a:ext uri="{FF2B5EF4-FFF2-40B4-BE49-F238E27FC236}">
                <a16:creationId xmlns:a16="http://schemas.microsoft.com/office/drawing/2014/main" id="{2B36D2D3-E79D-AA44-B161-52F4AF087D5A}"/>
              </a:ext>
            </a:extLst>
          </p:cNvPr>
          <p:cNvPicPr>
            <a:picLocks noChangeAspect="1"/>
          </p:cNvPicPr>
          <p:nvPr/>
        </p:nvPicPr>
        <p:blipFill>
          <a:blip r:embed="rId2"/>
          <a:stretch>
            <a:fillRect/>
          </a:stretch>
        </p:blipFill>
        <p:spPr>
          <a:xfrm>
            <a:off x="2635968" y="1355442"/>
            <a:ext cx="6920063" cy="5352628"/>
          </a:xfrm>
          <a:prstGeom prst="rect">
            <a:avLst/>
          </a:prstGeom>
        </p:spPr>
      </p:pic>
    </p:spTree>
    <p:extLst>
      <p:ext uri="{BB962C8B-B14F-4D97-AF65-F5344CB8AC3E}">
        <p14:creationId xmlns:p14="http://schemas.microsoft.com/office/powerpoint/2010/main" val="348846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B3F81-4658-9A4E-A1BF-E5D50F59720C}"/>
              </a:ext>
            </a:extLst>
          </p:cNvPr>
          <p:cNvSpPr>
            <a:spLocks noGrp="1"/>
          </p:cNvSpPr>
          <p:nvPr>
            <p:ph type="title"/>
          </p:nvPr>
        </p:nvSpPr>
        <p:spPr/>
        <p:txBody>
          <a:bodyPr/>
          <a:lstStyle/>
          <a:p>
            <a:r>
              <a:rPr lang="en-US" altLang="zh-CN" b="1" dirty="0"/>
              <a:t>Networks−on−Chip </a:t>
            </a:r>
            <a:br>
              <a:rPr lang="en-US" altLang="zh-CN" dirty="0"/>
            </a:br>
            <a:endParaRPr kumimoji="1" lang="zh-CN" altLang="en-US" dirty="0"/>
          </a:p>
        </p:txBody>
      </p:sp>
      <p:sp>
        <p:nvSpPr>
          <p:cNvPr id="3" name="内容占位符 2">
            <a:extLst>
              <a:ext uri="{FF2B5EF4-FFF2-40B4-BE49-F238E27FC236}">
                <a16:creationId xmlns:a16="http://schemas.microsoft.com/office/drawing/2014/main" id="{DE7DB654-922F-BC4C-A64A-482B3B25B6B3}"/>
              </a:ext>
            </a:extLst>
          </p:cNvPr>
          <p:cNvSpPr>
            <a:spLocks noGrp="1"/>
          </p:cNvSpPr>
          <p:nvPr>
            <p:ph idx="1"/>
          </p:nvPr>
        </p:nvSpPr>
        <p:spPr/>
        <p:txBody>
          <a:bodyPr/>
          <a:lstStyle/>
          <a:p>
            <a:endParaRPr kumimoji="1" lang="zh-CN" altLang="en-US"/>
          </a:p>
        </p:txBody>
      </p:sp>
      <p:pic>
        <p:nvPicPr>
          <p:cNvPr id="4" name="图片 3" descr="图示, 示意图&#10;&#10;描述已自动生成">
            <a:extLst>
              <a:ext uri="{FF2B5EF4-FFF2-40B4-BE49-F238E27FC236}">
                <a16:creationId xmlns:a16="http://schemas.microsoft.com/office/drawing/2014/main" id="{5849E453-D86E-3142-8A42-0B7FBEC9E84C}"/>
              </a:ext>
            </a:extLst>
          </p:cNvPr>
          <p:cNvPicPr>
            <a:picLocks noChangeAspect="1"/>
          </p:cNvPicPr>
          <p:nvPr/>
        </p:nvPicPr>
        <p:blipFill>
          <a:blip r:embed="rId2"/>
          <a:stretch>
            <a:fillRect/>
          </a:stretch>
        </p:blipFill>
        <p:spPr>
          <a:xfrm>
            <a:off x="2284191" y="1675559"/>
            <a:ext cx="7623615" cy="4212270"/>
          </a:xfrm>
          <a:prstGeom prst="rect">
            <a:avLst/>
          </a:prstGeom>
        </p:spPr>
      </p:pic>
      <p:pic>
        <p:nvPicPr>
          <p:cNvPr id="5" name="图片 4" descr="图示&#10;&#10;描述已自动生成">
            <a:extLst>
              <a:ext uri="{FF2B5EF4-FFF2-40B4-BE49-F238E27FC236}">
                <a16:creationId xmlns:a16="http://schemas.microsoft.com/office/drawing/2014/main" id="{602C69B3-4393-5F4D-9C39-B21D87DB7A26}"/>
              </a:ext>
            </a:extLst>
          </p:cNvPr>
          <p:cNvPicPr>
            <a:picLocks noChangeAspect="1"/>
          </p:cNvPicPr>
          <p:nvPr/>
        </p:nvPicPr>
        <p:blipFill>
          <a:blip r:embed="rId3"/>
          <a:stretch>
            <a:fillRect/>
          </a:stretch>
        </p:blipFill>
        <p:spPr>
          <a:xfrm>
            <a:off x="2635968" y="1283069"/>
            <a:ext cx="6920063" cy="5352628"/>
          </a:xfrm>
          <a:prstGeom prst="rect">
            <a:avLst/>
          </a:prstGeom>
        </p:spPr>
      </p:pic>
    </p:spTree>
    <p:extLst>
      <p:ext uri="{BB962C8B-B14F-4D97-AF65-F5344CB8AC3E}">
        <p14:creationId xmlns:p14="http://schemas.microsoft.com/office/powerpoint/2010/main" val="100547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98FFB-65A0-3D46-BAA3-D2CF113FB1D6}"/>
              </a:ext>
            </a:extLst>
          </p:cNvPr>
          <p:cNvSpPr>
            <a:spLocks noGrp="1"/>
          </p:cNvSpPr>
          <p:nvPr>
            <p:ph type="title"/>
          </p:nvPr>
        </p:nvSpPr>
        <p:spPr>
          <a:xfrm>
            <a:off x="646111" y="452718"/>
            <a:ext cx="13030132" cy="1400530"/>
          </a:xfrm>
        </p:spPr>
        <p:txBody>
          <a:bodyPr/>
          <a:lstStyle/>
          <a:p>
            <a:r>
              <a:rPr lang="en-US" altLang="zh-CN" b="1" dirty="0"/>
              <a:t>Networks−on−Chip </a:t>
            </a:r>
            <a:br>
              <a:rPr lang="en-US" altLang="zh-CN" dirty="0"/>
            </a:br>
            <a:r>
              <a:rPr lang="en-US" altLang="zh-CN" dirty="0"/>
              <a:t>Challenges: High throughput capability</a:t>
            </a:r>
            <a:endParaRPr kumimoji="1" lang="zh-CN" altLang="en-US" dirty="0"/>
          </a:p>
        </p:txBody>
      </p:sp>
      <p:sp>
        <p:nvSpPr>
          <p:cNvPr id="3" name="内容占位符 2">
            <a:extLst>
              <a:ext uri="{FF2B5EF4-FFF2-40B4-BE49-F238E27FC236}">
                <a16:creationId xmlns:a16="http://schemas.microsoft.com/office/drawing/2014/main" id="{36FE47B6-A705-C344-818B-B97F47AF04C6}"/>
              </a:ext>
            </a:extLst>
          </p:cNvPr>
          <p:cNvSpPr>
            <a:spLocks noGrp="1"/>
          </p:cNvSpPr>
          <p:nvPr>
            <p:ph idx="1"/>
          </p:nvPr>
        </p:nvSpPr>
        <p:spPr/>
        <p:txBody>
          <a:bodyPr/>
          <a:lstStyle/>
          <a:p>
            <a:r>
              <a:rPr lang="en-US" altLang="zh-CN" dirty="0"/>
              <a:t>The pursuit of high-efficiency </a:t>
            </a:r>
            <a:r>
              <a:rPr lang="en-US" altLang="zh-CN" dirty="0" err="1"/>
              <a:t>NoC</a:t>
            </a:r>
            <a:r>
              <a:rPr lang="en-US" altLang="zh-CN" dirty="0"/>
              <a:t> with high throughput is the main reason for the exploration of emerging technology </a:t>
            </a:r>
            <a:r>
              <a:rPr lang="en-US" altLang="zh-CN" dirty="0" err="1"/>
              <a:t>NoC</a:t>
            </a:r>
            <a:r>
              <a:rPr lang="en-US" altLang="zh-CN" dirty="0"/>
              <a:t>. From this perspective, the hybrid approach is a viable solution. For example, the combination of conventional </a:t>
            </a:r>
            <a:r>
              <a:rPr lang="en-US" altLang="zh-CN" dirty="0" err="1"/>
              <a:t>NoC</a:t>
            </a:r>
            <a:r>
              <a:rPr lang="en-US" altLang="zh-CN" dirty="0"/>
              <a:t> and optical </a:t>
            </a:r>
            <a:r>
              <a:rPr lang="en-US" altLang="zh-CN" dirty="0" err="1"/>
              <a:t>NoC</a:t>
            </a:r>
            <a:r>
              <a:rPr lang="en-US" altLang="zh-CN" dirty="0"/>
              <a:t> is very interesting. Conventional </a:t>
            </a:r>
            <a:r>
              <a:rPr lang="en-US" altLang="zh-CN" dirty="0" err="1"/>
              <a:t>NoC</a:t>
            </a:r>
            <a:r>
              <a:rPr lang="en-US" altLang="zh-CN" dirty="0"/>
              <a:t> can handle local and repeated transactions, while </a:t>
            </a:r>
            <a:r>
              <a:rPr lang="en-US" altLang="zh-CN" dirty="0" err="1"/>
              <a:t>ONoC</a:t>
            </a:r>
            <a:r>
              <a:rPr lang="en-US" altLang="zh-CN" dirty="0"/>
              <a:t> can handle remote transactions or transactions with higher throughput. The same method can be applied to </a:t>
            </a:r>
            <a:r>
              <a:rPr lang="en-US" altLang="zh-CN" dirty="0" err="1"/>
              <a:t>WiNoC</a:t>
            </a:r>
            <a:r>
              <a:rPr lang="en-US" altLang="zh-CN" dirty="0"/>
              <a:t>. </a:t>
            </a:r>
            <a:r>
              <a:rPr lang="en-US" altLang="zh-CN" dirty="0" err="1"/>
              <a:t>WiNoC</a:t>
            </a:r>
            <a:r>
              <a:rPr lang="en-US" altLang="zh-CN" dirty="0"/>
              <a:t> can be used to connect multiple islands of PE locally connected with traditional </a:t>
            </a:r>
            <a:r>
              <a:rPr lang="en-US" altLang="zh-CN" dirty="0" err="1"/>
              <a:t>NoC</a:t>
            </a:r>
            <a:r>
              <a:rPr lang="en-US" altLang="zh-CN" dirty="0"/>
              <a:t>. In addition, the new substrate material can provide higher yields while having a reasonable cost of power consumption. </a:t>
            </a:r>
          </a:p>
          <a:p>
            <a:endParaRPr kumimoji="1" lang="zh-CN" altLang="en-US" dirty="0"/>
          </a:p>
        </p:txBody>
      </p:sp>
    </p:spTree>
    <p:extLst>
      <p:ext uri="{BB962C8B-B14F-4D97-AF65-F5344CB8AC3E}">
        <p14:creationId xmlns:p14="http://schemas.microsoft.com/office/powerpoint/2010/main" val="410273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98FFB-65A0-3D46-BAA3-D2CF113FB1D6}"/>
              </a:ext>
            </a:extLst>
          </p:cNvPr>
          <p:cNvSpPr>
            <a:spLocks noGrp="1"/>
          </p:cNvSpPr>
          <p:nvPr>
            <p:ph type="title"/>
          </p:nvPr>
        </p:nvSpPr>
        <p:spPr/>
        <p:txBody>
          <a:bodyPr/>
          <a:lstStyle/>
          <a:p>
            <a:r>
              <a:rPr lang="en-US" altLang="zh-CN" b="1" dirty="0"/>
              <a:t>Networks−on−Chip </a:t>
            </a:r>
            <a:br>
              <a:rPr lang="en-US" altLang="zh-CN" dirty="0"/>
            </a:br>
            <a:r>
              <a:rPr lang="en-US" altLang="zh-CN" dirty="0"/>
              <a:t>Challenges: Security</a:t>
            </a:r>
            <a:endParaRPr kumimoji="1" lang="zh-CN" altLang="en-US" dirty="0"/>
          </a:p>
        </p:txBody>
      </p:sp>
      <p:sp>
        <p:nvSpPr>
          <p:cNvPr id="3" name="内容占位符 2">
            <a:extLst>
              <a:ext uri="{FF2B5EF4-FFF2-40B4-BE49-F238E27FC236}">
                <a16:creationId xmlns:a16="http://schemas.microsoft.com/office/drawing/2014/main" id="{36FE47B6-A705-C344-818B-B97F47AF04C6}"/>
              </a:ext>
            </a:extLst>
          </p:cNvPr>
          <p:cNvSpPr>
            <a:spLocks noGrp="1"/>
          </p:cNvSpPr>
          <p:nvPr>
            <p:ph idx="1"/>
          </p:nvPr>
        </p:nvSpPr>
        <p:spPr/>
        <p:txBody>
          <a:bodyPr/>
          <a:lstStyle/>
          <a:p>
            <a:r>
              <a:rPr lang="en-US" altLang="zh-CN" dirty="0"/>
              <a:t>For the </a:t>
            </a:r>
            <a:r>
              <a:rPr lang="en-US" altLang="zh-CN" dirty="0" err="1"/>
              <a:t>NoC</a:t>
            </a:r>
            <a:r>
              <a:rPr lang="en-US" altLang="zh-CN" dirty="0"/>
              <a:t> paradigm, many aspects must be reconsidered, and the future SoC is most likely to use </a:t>
            </a:r>
            <a:r>
              <a:rPr lang="en-US" altLang="zh-CN" dirty="0" err="1"/>
              <a:t>NoC</a:t>
            </a:r>
            <a:r>
              <a:rPr lang="en-US" altLang="zh-CN" dirty="0"/>
              <a:t> as an interconnection infrastructure. As a first attempt, </a:t>
            </a:r>
            <a:r>
              <a:rPr lang="en-US" altLang="zh-CN" dirty="0" err="1"/>
              <a:t>Fiorin</a:t>
            </a:r>
            <a:r>
              <a:rPr lang="en-US" altLang="zh-CN" dirty="0"/>
              <a:t> et al. [1] discussed </a:t>
            </a:r>
            <a:r>
              <a:rPr lang="en-US" altLang="zh-CN" dirty="0" err="1"/>
              <a:t>NoC</a:t>
            </a:r>
            <a:r>
              <a:rPr lang="en-US" altLang="zh-CN" dirty="0"/>
              <a:t> security challenges through existing work. The first is how to use </a:t>
            </a:r>
            <a:r>
              <a:rPr lang="en-US" altLang="zh-CN" dirty="0" err="1"/>
              <a:t>NoC</a:t>
            </a:r>
            <a:r>
              <a:rPr lang="en-US" altLang="zh-CN" dirty="0"/>
              <a:t> to protect SoC, and the second is how to authenticate the SoC security mechanism based on secure </a:t>
            </a:r>
            <a:r>
              <a:rPr lang="en-US" altLang="zh-CN" dirty="0" err="1"/>
              <a:t>NoC</a:t>
            </a:r>
            <a:r>
              <a:rPr lang="en-US" altLang="zh-CN" dirty="0"/>
              <a:t>. </a:t>
            </a:r>
          </a:p>
          <a:p>
            <a:r>
              <a:rPr lang="en-US" altLang="zh-CN" dirty="0"/>
              <a:t>Work in this area is focused on using </a:t>
            </a:r>
            <a:r>
              <a:rPr lang="en-US" altLang="zh-CN" dirty="0" err="1"/>
              <a:t>NoC</a:t>
            </a:r>
            <a:r>
              <a:rPr lang="en-US" altLang="zh-CN" dirty="0"/>
              <a:t> to protect the system. However, newer methods assume that in the case of a </a:t>
            </a:r>
            <a:r>
              <a:rPr lang="en-US" altLang="zh-CN" dirty="0" err="1"/>
              <a:t>NoC</a:t>
            </a:r>
            <a:r>
              <a:rPr lang="en-US" altLang="zh-CN" dirty="0"/>
              <a:t> purchased by a third party, the </a:t>
            </a:r>
            <a:r>
              <a:rPr lang="en-US" altLang="zh-CN" dirty="0" err="1"/>
              <a:t>NoC</a:t>
            </a:r>
            <a:r>
              <a:rPr lang="en-US" altLang="zh-CN" dirty="0"/>
              <a:t> itself may be the source of the threat. </a:t>
            </a:r>
          </a:p>
          <a:p>
            <a:endParaRPr kumimoji="1" lang="zh-CN" altLang="en-US" dirty="0"/>
          </a:p>
        </p:txBody>
      </p:sp>
    </p:spTree>
    <p:extLst>
      <p:ext uri="{BB962C8B-B14F-4D97-AF65-F5344CB8AC3E}">
        <p14:creationId xmlns:p14="http://schemas.microsoft.com/office/powerpoint/2010/main" val="331759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FE04E-7ECB-DF44-9DA7-5EDC6E604DFA}"/>
              </a:ext>
            </a:extLst>
          </p:cNvPr>
          <p:cNvSpPr>
            <a:spLocks noGrp="1"/>
          </p:cNvSpPr>
          <p:nvPr>
            <p:ph type="title"/>
          </p:nvPr>
        </p:nvSpPr>
        <p:spPr/>
        <p:txBody>
          <a:bodyPr/>
          <a:lstStyle/>
          <a:p>
            <a:r>
              <a:rPr lang="en-US" altLang="zh-CN" b="1" dirty="0"/>
              <a:t>Cyberattack </a:t>
            </a:r>
            <a:br>
              <a:rPr lang="en-US" altLang="zh-CN" dirty="0"/>
            </a:br>
            <a:endParaRPr kumimoji="1" lang="zh-CN" altLang="en-US" dirty="0"/>
          </a:p>
        </p:txBody>
      </p:sp>
      <p:sp>
        <p:nvSpPr>
          <p:cNvPr id="3" name="内容占位符 2">
            <a:extLst>
              <a:ext uri="{FF2B5EF4-FFF2-40B4-BE49-F238E27FC236}">
                <a16:creationId xmlns:a16="http://schemas.microsoft.com/office/drawing/2014/main" id="{B44579B2-F743-F64F-9E44-3004EA796583}"/>
              </a:ext>
            </a:extLst>
          </p:cNvPr>
          <p:cNvSpPr>
            <a:spLocks noGrp="1"/>
          </p:cNvSpPr>
          <p:nvPr>
            <p:ph idx="1"/>
          </p:nvPr>
        </p:nvSpPr>
        <p:spPr/>
        <p:txBody>
          <a:bodyPr/>
          <a:lstStyle/>
          <a:p>
            <a:r>
              <a:rPr lang="en-US" altLang="zh-CN" dirty="0"/>
              <a:t>Safe operation in cyberspace is a global information flow network associated with the Internet, which is vital to the continued operation of the international economy and many other areas. The Internet is an extraordinary tool for many purposes. It is also vulnerable to attacks by hostile intruders, whether it is to spread misinformation, damage important infrastructure or steal valuable data. Most of these malicious activities are carried out by individuals or groups of people who try to enrich themselves or influence public opinion. However, it is becoming more and more obvious that government agencies that often cooperate with some of them are using cyber weapons to weaken the enemy by sowing mistrust or undermining key institutions, or to enhance their defense capabilities by stealing military-related technical knowledge. </a:t>
            </a:r>
          </a:p>
          <a:p>
            <a:endParaRPr kumimoji="1" lang="zh-CN" altLang="en-US" dirty="0"/>
          </a:p>
        </p:txBody>
      </p:sp>
    </p:spTree>
    <p:extLst>
      <p:ext uri="{BB962C8B-B14F-4D97-AF65-F5344CB8AC3E}">
        <p14:creationId xmlns:p14="http://schemas.microsoft.com/office/powerpoint/2010/main" val="91387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F7355-B207-DD4B-AEB4-DC693BFC986D}"/>
              </a:ext>
            </a:extLst>
          </p:cNvPr>
          <p:cNvSpPr>
            <a:spLocks noGrp="1"/>
          </p:cNvSpPr>
          <p:nvPr>
            <p:ph type="title"/>
          </p:nvPr>
        </p:nvSpPr>
        <p:spPr/>
        <p:txBody>
          <a:bodyPr/>
          <a:lstStyle/>
          <a:p>
            <a:r>
              <a:rPr lang="en-US" altLang="zh-CN" b="1" dirty="0"/>
              <a:t>Cyberattack </a:t>
            </a:r>
            <a:br>
              <a:rPr lang="en-US" altLang="zh-CN" dirty="0"/>
            </a:br>
            <a:r>
              <a:rPr lang="en-US" altLang="zh-CN" dirty="0"/>
              <a:t>Challenges</a:t>
            </a:r>
            <a:endParaRPr kumimoji="1" lang="zh-CN" altLang="en-US" dirty="0"/>
          </a:p>
        </p:txBody>
      </p:sp>
      <p:sp>
        <p:nvSpPr>
          <p:cNvPr id="3" name="内容占位符 2">
            <a:extLst>
              <a:ext uri="{FF2B5EF4-FFF2-40B4-BE49-F238E27FC236}">
                <a16:creationId xmlns:a16="http://schemas.microsoft.com/office/drawing/2014/main" id="{B63510E6-73DB-AB4F-A3D9-644B5250974B}"/>
              </a:ext>
            </a:extLst>
          </p:cNvPr>
          <p:cNvSpPr>
            <a:spLocks noGrp="1"/>
          </p:cNvSpPr>
          <p:nvPr>
            <p:ph idx="1"/>
          </p:nvPr>
        </p:nvSpPr>
        <p:spPr/>
        <p:txBody>
          <a:bodyPr/>
          <a:lstStyle/>
          <a:p>
            <a:r>
              <a:rPr lang="en-US" altLang="zh-CN" dirty="0"/>
              <a:t>It is not difficult to imagine violent skirmishes erupting in cyberspace, for example, if a cyber attack causes the collapse of critical infrastructure. </a:t>
            </a:r>
          </a:p>
          <a:p>
            <a:endParaRPr kumimoji="1" lang="zh-CN" altLang="en-US" dirty="0"/>
          </a:p>
        </p:txBody>
      </p:sp>
      <p:pic>
        <p:nvPicPr>
          <p:cNvPr id="1026" name="Picture 2" descr="Maersk Line: Surviving from a cyber attack">
            <a:extLst>
              <a:ext uri="{FF2B5EF4-FFF2-40B4-BE49-F238E27FC236}">
                <a16:creationId xmlns:a16="http://schemas.microsoft.com/office/drawing/2014/main" id="{2BAF24FB-F883-0647-AD7C-4125F29BE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931" y="3281748"/>
            <a:ext cx="5933302" cy="296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3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F7355-B207-DD4B-AEB4-DC693BFC986D}"/>
              </a:ext>
            </a:extLst>
          </p:cNvPr>
          <p:cNvSpPr>
            <a:spLocks noGrp="1"/>
          </p:cNvSpPr>
          <p:nvPr>
            <p:ph type="title"/>
          </p:nvPr>
        </p:nvSpPr>
        <p:spPr/>
        <p:txBody>
          <a:bodyPr/>
          <a:lstStyle/>
          <a:p>
            <a:r>
              <a:rPr lang="en-US" altLang="zh-CN" b="1" dirty="0"/>
              <a:t>Cyberattack </a:t>
            </a:r>
            <a:br>
              <a:rPr lang="en-US" altLang="zh-CN" dirty="0"/>
            </a:br>
            <a:r>
              <a:rPr lang="en-US" altLang="zh-CN" dirty="0"/>
              <a:t>Challenges</a:t>
            </a:r>
            <a:endParaRPr kumimoji="1" lang="zh-CN" altLang="en-US" dirty="0"/>
          </a:p>
        </p:txBody>
      </p:sp>
      <p:sp>
        <p:nvSpPr>
          <p:cNvPr id="3" name="内容占位符 2">
            <a:extLst>
              <a:ext uri="{FF2B5EF4-FFF2-40B4-BE49-F238E27FC236}">
                <a16:creationId xmlns:a16="http://schemas.microsoft.com/office/drawing/2014/main" id="{B63510E6-73DB-AB4F-A3D9-644B5250974B}"/>
              </a:ext>
            </a:extLst>
          </p:cNvPr>
          <p:cNvSpPr>
            <a:spLocks noGrp="1"/>
          </p:cNvSpPr>
          <p:nvPr>
            <p:ph idx="1"/>
          </p:nvPr>
        </p:nvSpPr>
        <p:spPr/>
        <p:txBody>
          <a:bodyPr/>
          <a:lstStyle/>
          <a:p>
            <a:r>
              <a:rPr lang="en-US" altLang="zh-CN" dirty="0"/>
              <a:t>Cyberspace is only regarded as an area of its own. Although the introduction of cyber weapons instead of nuclear or conventional ammunition is fertile ground for the implementation of regulatory measures, it can be said that these measures are similar to arms control. This is not a new challenge, but a challenge that has become more and more urgent with the development of technology. For example, when will such a digital attack paralyze the critical information systems of other countries? </a:t>
            </a:r>
          </a:p>
          <a:p>
            <a:endParaRPr kumimoji="1" lang="zh-CN" altLang="en-US" dirty="0"/>
          </a:p>
        </p:txBody>
      </p:sp>
    </p:spTree>
    <p:extLst>
      <p:ext uri="{BB962C8B-B14F-4D97-AF65-F5344CB8AC3E}">
        <p14:creationId xmlns:p14="http://schemas.microsoft.com/office/powerpoint/2010/main" val="3000620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离子</Template>
  <TotalTime>19</TotalTime>
  <Words>700</Words>
  <Application>Microsoft Macintosh PowerPoint</Application>
  <PresentationFormat>宽屏</PresentationFormat>
  <Paragraphs>19</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Century Gothic</vt:lpstr>
      <vt:lpstr>Wingdings 3</vt:lpstr>
      <vt:lpstr>离子</vt:lpstr>
      <vt:lpstr>Problems and Challenges of Emerging Technology  </vt:lpstr>
      <vt:lpstr>Networks−on−Chip  </vt:lpstr>
      <vt:lpstr>Networks−on−Chip  </vt:lpstr>
      <vt:lpstr>Networks−on−Chip  </vt:lpstr>
      <vt:lpstr>Networks−on−Chip  Challenges: High throughput capability</vt:lpstr>
      <vt:lpstr>Networks−on−Chip  Challenges: Security</vt:lpstr>
      <vt:lpstr>Cyberattack  </vt:lpstr>
      <vt:lpstr>Cyberattack  Challenges</vt:lpstr>
      <vt:lpstr>Cyberattack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and Challenges of Emerging Technology  </dc:title>
  <dc:creator>Yao Xiao</dc:creator>
  <cp:lastModifiedBy>Yao Xiao</cp:lastModifiedBy>
  <cp:revision>2</cp:revision>
  <dcterms:created xsi:type="dcterms:W3CDTF">2021-03-23T08:58:35Z</dcterms:created>
  <dcterms:modified xsi:type="dcterms:W3CDTF">2021-03-23T09:17:54Z</dcterms:modified>
</cp:coreProperties>
</file>