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DC8C009B.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74" r:id="rId3"/>
    <p:sldId id="261" r:id="rId4"/>
    <p:sldId id="262" r:id="rId5"/>
    <p:sldId id="259" r:id="rId6"/>
    <p:sldId id="258" r:id="rId7"/>
    <p:sldId id="257" r:id="rId8"/>
    <p:sldId id="273" r:id="rId9"/>
    <p:sldId id="260" r:id="rId10"/>
    <p:sldId id="276" r:id="rId11"/>
    <p:sldId id="267" r:id="rId12"/>
    <p:sldId id="280" r:id="rId13"/>
    <p:sldId id="268" r:id="rId14"/>
    <p:sldId id="278" r:id="rId15"/>
    <p:sldId id="264" r:id="rId16"/>
    <p:sldId id="279" r:id="rId17"/>
    <p:sldId id="266" r:id="rId18"/>
    <p:sldId id="269" r:id="rId19"/>
    <p:sldId id="270" r:id="rId20"/>
    <p:sldId id="272" r:id="rId21"/>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B40A79F-1C03-4691-9BA0-12F55F693222}">
          <p14:sldIdLst>
            <p14:sldId id="256"/>
            <p14:sldId id="274"/>
            <p14:sldId id="261"/>
            <p14:sldId id="262"/>
            <p14:sldId id="259"/>
            <p14:sldId id="258"/>
            <p14:sldId id="257"/>
            <p14:sldId id="273"/>
            <p14:sldId id="260"/>
            <p14:sldId id="276"/>
            <p14:sldId id="267"/>
            <p14:sldId id="280"/>
            <p14:sldId id="268"/>
            <p14:sldId id="278"/>
            <p14:sldId id="264"/>
            <p14:sldId id="279"/>
            <p14:sldId id="266"/>
            <p14:sldId id="269"/>
            <p14:sldId id="270"/>
            <p14:sldId id="27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8114EC-EEB5-0097-5667-4BC276EF317C}" name="CHEN Liangrui" initials="" userId="S::lrchen.2023@mqf.smu.edu.sg::32246faf-8fad-45bb-a2de-ec2db7d2761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2D4FE-6680-F82B-90F6-BA61E2309472}" v="560" dt="2023-11-03T23:09:56.774"/>
    <p1510:client id="{71B2D3FE-AD2C-4127-9976-C0D0BFDB7A40}" v="2074" dt="2023-11-04T01:11:23.940"/>
    <p1510:client id="{F7C3CF18-5D22-B3EB-2BF9-F0096EB64A13}" v="13" dt="2023-11-04T00:25:02.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101_DC8C009B.xml><?xml version="1.0" encoding="utf-8"?>
<p188:cmLst xmlns:a="http://schemas.openxmlformats.org/drawingml/2006/main" xmlns:r="http://schemas.openxmlformats.org/officeDocument/2006/relationships" xmlns:p188="http://schemas.microsoft.com/office/powerpoint/2018/8/main">
  <p188:cm id="{0B8B4F19-4E5E-42DF-A14B-CD6A0D56DFBA}" authorId="{6A8114EC-EEB5-0097-5667-4BC276EF317C}" created="2023-10-30T13:50:07.178">
    <pc:sldMkLst xmlns:pc="http://schemas.microsoft.com/office/powerpoint/2013/main/command">
      <pc:docMk/>
      <pc:sldMk cId="3700162715" sldId="257"/>
    </pc:sldMkLst>
    <p188:txBody>
      <a:bodyPr/>
      <a:lstStyle/>
      <a:p>
        <a:r>
          <a:rPr lang="en-SG"/>
          <a:t>Correction on the CCI part</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EA2C5-73A3-4BE2-83A1-896301BBB26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604C4FF-CBB7-4F29-B350-46E94D6EB2A2}">
      <dgm:prSet/>
      <dgm:spPr/>
      <dgm:t>
        <a:bodyPr/>
        <a:lstStyle/>
        <a:p>
          <a:r>
            <a:rPr lang="en-US"/>
            <a:t>First, we selected several typical mean reversion indicators, (TP, SMA_TP, MD, CCI, TS, KS, SSA, SSB, LS, intercept) are our representative indicators. </a:t>
          </a:r>
        </a:p>
      </dgm:t>
    </dgm:pt>
    <dgm:pt modelId="{68CA2E42-890E-44B0-8775-96C7A677CC6D}" type="parTrans" cxnId="{D27E6B61-6F8D-43F2-B574-6DE127E46010}">
      <dgm:prSet/>
      <dgm:spPr/>
      <dgm:t>
        <a:bodyPr/>
        <a:lstStyle/>
        <a:p>
          <a:endParaRPr lang="en-US"/>
        </a:p>
      </dgm:t>
    </dgm:pt>
    <dgm:pt modelId="{57CAEDA0-029E-44BB-80C7-F9E4A1681DF5}" type="sibTrans" cxnId="{D27E6B61-6F8D-43F2-B574-6DE127E46010}">
      <dgm:prSet/>
      <dgm:spPr/>
      <dgm:t>
        <a:bodyPr/>
        <a:lstStyle/>
        <a:p>
          <a:endParaRPr lang="en-US"/>
        </a:p>
      </dgm:t>
    </dgm:pt>
    <dgm:pt modelId="{398EE124-10FE-4183-B93D-636227D6BB7B}">
      <dgm:prSet/>
      <dgm:spPr/>
      <dgm:t>
        <a:bodyPr/>
        <a:lstStyle/>
        <a:p>
          <a:r>
            <a:rPr lang="en-US"/>
            <a:t>We selected TP, TS, SSA as our model indicators by performing OLS regression on these indicators, where typical price – TP – was taken as an average of high, low and close price</a:t>
          </a:r>
        </a:p>
      </dgm:t>
    </dgm:pt>
    <dgm:pt modelId="{39B745F0-CD65-4334-A525-638C54E27406}" type="parTrans" cxnId="{AC06F486-8B59-49E0-8282-E20226E87C96}">
      <dgm:prSet/>
      <dgm:spPr/>
      <dgm:t>
        <a:bodyPr/>
        <a:lstStyle/>
        <a:p>
          <a:endParaRPr lang="en-US"/>
        </a:p>
      </dgm:t>
    </dgm:pt>
    <dgm:pt modelId="{819ECD62-6825-4D8C-BDA5-F290EEADF121}" type="sibTrans" cxnId="{AC06F486-8B59-49E0-8282-E20226E87C96}">
      <dgm:prSet/>
      <dgm:spPr/>
      <dgm:t>
        <a:bodyPr/>
        <a:lstStyle/>
        <a:p>
          <a:endParaRPr lang="en-US"/>
        </a:p>
      </dgm:t>
    </dgm:pt>
    <dgm:pt modelId="{4000CD94-215E-4C38-ADEA-4FAD24903174}">
      <dgm:prSet/>
      <dgm:spPr/>
      <dgm:t>
        <a:bodyPr/>
        <a:lstStyle/>
        <a:p>
          <a:r>
            <a:rPr lang="en-US"/>
            <a:t>TP is often used to represent the "typical" price of an asset.</a:t>
          </a:r>
        </a:p>
      </dgm:t>
    </dgm:pt>
    <dgm:pt modelId="{D1136937-E322-43AA-A3D1-640E08B16000}" type="parTrans" cxnId="{8ED6D4AC-5984-436A-9177-2ADDD7A6678F}">
      <dgm:prSet/>
      <dgm:spPr/>
      <dgm:t>
        <a:bodyPr/>
        <a:lstStyle/>
        <a:p>
          <a:endParaRPr lang="en-US"/>
        </a:p>
      </dgm:t>
    </dgm:pt>
    <dgm:pt modelId="{2FD73262-06F4-4977-B1E1-D8D95C1A849D}" type="sibTrans" cxnId="{8ED6D4AC-5984-436A-9177-2ADDD7A6678F}">
      <dgm:prSet/>
      <dgm:spPr/>
      <dgm:t>
        <a:bodyPr/>
        <a:lstStyle/>
        <a:p>
          <a:endParaRPr lang="en-US"/>
        </a:p>
      </dgm:t>
    </dgm:pt>
    <dgm:pt modelId="{BFC6C58D-3E1F-4CB2-BCBF-169F526626CF}" type="pres">
      <dgm:prSet presAssocID="{2D5EA2C5-73A3-4BE2-83A1-896301BBB261}" presName="linear" presStyleCnt="0">
        <dgm:presLayoutVars>
          <dgm:animLvl val="lvl"/>
          <dgm:resizeHandles val="exact"/>
        </dgm:presLayoutVars>
      </dgm:prSet>
      <dgm:spPr/>
    </dgm:pt>
    <dgm:pt modelId="{2B3FE476-0061-4B41-99D9-0C23280A33F6}" type="pres">
      <dgm:prSet presAssocID="{C604C4FF-CBB7-4F29-B350-46E94D6EB2A2}" presName="parentText" presStyleLbl="node1" presStyleIdx="0" presStyleCnt="3">
        <dgm:presLayoutVars>
          <dgm:chMax val="0"/>
          <dgm:bulletEnabled val="1"/>
        </dgm:presLayoutVars>
      </dgm:prSet>
      <dgm:spPr/>
    </dgm:pt>
    <dgm:pt modelId="{D33C155C-5983-4858-BE0A-F1066152AF3B}" type="pres">
      <dgm:prSet presAssocID="{57CAEDA0-029E-44BB-80C7-F9E4A1681DF5}" presName="spacer" presStyleCnt="0"/>
      <dgm:spPr/>
    </dgm:pt>
    <dgm:pt modelId="{C578A107-6797-4CA5-A216-F094F309571F}" type="pres">
      <dgm:prSet presAssocID="{398EE124-10FE-4183-B93D-636227D6BB7B}" presName="parentText" presStyleLbl="node1" presStyleIdx="1" presStyleCnt="3">
        <dgm:presLayoutVars>
          <dgm:chMax val="0"/>
          <dgm:bulletEnabled val="1"/>
        </dgm:presLayoutVars>
      </dgm:prSet>
      <dgm:spPr/>
    </dgm:pt>
    <dgm:pt modelId="{37EC0D73-EA05-452B-9F2A-7AD82A65FB75}" type="pres">
      <dgm:prSet presAssocID="{819ECD62-6825-4D8C-BDA5-F290EEADF121}" presName="spacer" presStyleCnt="0"/>
      <dgm:spPr/>
    </dgm:pt>
    <dgm:pt modelId="{B0E14C7D-FBD9-48F2-987C-5861CD4B5EE8}" type="pres">
      <dgm:prSet presAssocID="{4000CD94-215E-4C38-ADEA-4FAD24903174}" presName="parentText" presStyleLbl="node1" presStyleIdx="2" presStyleCnt="3">
        <dgm:presLayoutVars>
          <dgm:chMax val="0"/>
          <dgm:bulletEnabled val="1"/>
        </dgm:presLayoutVars>
      </dgm:prSet>
      <dgm:spPr/>
    </dgm:pt>
  </dgm:ptLst>
  <dgm:cxnLst>
    <dgm:cxn modelId="{D27E6B61-6F8D-43F2-B574-6DE127E46010}" srcId="{2D5EA2C5-73A3-4BE2-83A1-896301BBB261}" destId="{C604C4FF-CBB7-4F29-B350-46E94D6EB2A2}" srcOrd="0" destOrd="0" parTransId="{68CA2E42-890E-44B0-8775-96C7A677CC6D}" sibTransId="{57CAEDA0-029E-44BB-80C7-F9E4A1681DF5}"/>
    <dgm:cxn modelId="{A5484566-2965-4A4C-9FCE-3B862E42C07B}" type="presOf" srcId="{4000CD94-215E-4C38-ADEA-4FAD24903174}" destId="{B0E14C7D-FBD9-48F2-987C-5861CD4B5EE8}" srcOrd="0" destOrd="0" presId="urn:microsoft.com/office/officeart/2005/8/layout/vList2"/>
    <dgm:cxn modelId="{5E0FD658-2B91-4197-956A-BAD3717296BF}" type="presOf" srcId="{398EE124-10FE-4183-B93D-636227D6BB7B}" destId="{C578A107-6797-4CA5-A216-F094F309571F}" srcOrd="0" destOrd="0" presId="urn:microsoft.com/office/officeart/2005/8/layout/vList2"/>
    <dgm:cxn modelId="{AC06F486-8B59-49E0-8282-E20226E87C96}" srcId="{2D5EA2C5-73A3-4BE2-83A1-896301BBB261}" destId="{398EE124-10FE-4183-B93D-636227D6BB7B}" srcOrd="1" destOrd="0" parTransId="{39B745F0-CD65-4334-A525-638C54E27406}" sibTransId="{819ECD62-6825-4D8C-BDA5-F290EEADF121}"/>
    <dgm:cxn modelId="{8ED6D4AC-5984-436A-9177-2ADDD7A6678F}" srcId="{2D5EA2C5-73A3-4BE2-83A1-896301BBB261}" destId="{4000CD94-215E-4C38-ADEA-4FAD24903174}" srcOrd="2" destOrd="0" parTransId="{D1136937-E322-43AA-A3D1-640E08B16000}" sibTransId="{2FD73262-06F4-4977-B1E1-D8D95C1A849D}"/>
    <dgm:cxn modelId="{95C19CE5-5673-43DC-9B9C-72BB5BDFE07D}" type="presOf" srcId="{C604C4FF-CBB7-4F29-B350-46E94D6EB2A2}" destId="{2B3FE476-0061-4B41-99D9-0C23280A33F6}" srcOrd="0" destOrd="0" presId="urn:microsoft.com/office/officeart/2005/8/layout/vList2"/>
    <dgm:cxn modelId="{0997C8EC-F047-46D9-B075-42D3C8C3D357}" type="presOf" srcId="{2D5EA2C5-73A3-4BE2-83A1-896301BBB261}" destId="{BFC6C58D-3E1F-4CB2-BCBF-169F526626CF}" srcOrd="0" destOrd="0" presId="urn:microsoft.com/office/officeart/2005/8/layout/vList2"/>
    <dgm:cxn modelId="{0DC6A3A6-043B-463F-B8FC-3BBD910DC27F}" type="presParOf" srcId="{BFC6C58D-3E1F-4CB2-BCBF-169F526626CF}" destId="{2B3FE476-0061-4B41-99D9-0C23280A33F6}" srcOrd="0" destOrd="0" presId="urn:microsoft.com/office/officeart/2005/8/layout/vList2"/>
    <dgm:cxn modelId="{05BCCC66-8BC3-41D8-8F16-2D85AC064B92}" type="presParOf" srcId="{BFC6C58D-3E1F-4CB2-BCBF-169F526626CF}" destId="{D33C155C-5983-4858-BE0A-F1066152AF3B}" srcOrd="1" destOrd="0" presId="urn:microsoft.com/office/officeart/2005/8/layout/vList2"/>
    <dgm:cxn modelId="{161D5EE6-9BC2-41A1-BE8C-3FF63CD82125}" type="presParOf" srcId="{BFC6C58D-3E1F-4CB2-BCBF-169F526626CF}" destId="{C578A107-6797-4CA5-A216-F094F309571F}" srcOrd="2" destOrd="0" presId="urn:microsoft.com/office/officeart/2005/8/layout/vList2"/>
    <dgm:cxn modelId="{27928B27-B9D9-4EB4-A61F-BF049C3D2FEC}" type="presParOf" srcId="{BFC6C58D-3E1F-4CB2-BCBF-169F526626CF}" destId="{37EC0D73-EA05-452B-9F2A-7AD82A65FB75}" srcOrd="3" destOrd="0" presId="urn:microsoft.com/office/officeart/2005/8/layout/vList2"/>
    <dgm:cxn modelId="{D780D315-71DB-40A1-A0F2-0D373F62170E}" type="presParOf" srcId="{BFC6C58D-3E1F-4CB2-BCBF-169F526626CF}" destId="{B0E14C7D-FBD9-48F2-987C-5861CD4B5EE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FE476-0061-4B41-99D9-0C23280A33F6}">
      <dsp:nvSpPr>
        <dsp:cNvPr id="0" name=""/>
        <dsp:cNvSpPr/>
      </dsp:nvSpPr>
      <dsp:spPr>
        <a:xfrm>
          <a:off x="0" y="76581"/>
          <a:ext cx="6797675" cy="178425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First, we selected several typical mean reversion indicators, (TP, SMA_TP, MD, CCI, TS, KS, SSA, SSB, LS, intercept) are our representative indicators. </a:t>
          </a:r>
        </a:p>
      </dsp:txBody>
      <dsp:txXfrm>
        <a:off x="87100" y="163681"/>
        <a:ext cx="6623475" cy="1610050"/>
      </dsp:txXfrm>
    </dsp:sp>
    <dsp:sp modelId="{C578A107-6797-4CA5-A216-F094F309571F}">
      <dsp:nvSpPr>
        <dsp:cNvPr id="0" name=""/>
        <dsp:cNvSpPr/>
      </dsp:nvSpPr>
      <dsp:spPr>
        <a:xfrm>
          <a:off x="0" y="1932831"/>
          <a:ext cx="6797675" cy="1784250"/>
        </a:xfrm>
        <a:prstGeom prst="roundRect">
          <a:avLst/>
        </a:prstGeom>
        <a:gradFill rotWithShape="0">
          <a:gsLst>
            <a:gs pos="0">
              <a:schemeClr val="accent2">
                <a:hueOff val="953895"/>
                <a:satOff val="-21764"/>
                <a:lumOff val="8039"/>
                <a:alphaOff val="0"/>
                <a:shade val="85000"/>
                <a:satMod val="130000"/>
              </a:schemeClr>
            </a:gs>
            <a:gs pos="34000">
              <a:schemeClr val="accent2">
                <a:hueOff val="953895"/>
                <a:satOff val="-21764"/>
                <a:lumOff val="8039"/>
                <a:alphaOff val="0"/>
                <a:shade val="87000"/>
                <a:satMod val="125000"/>
              </a:schemeClr>
            </a:gs>
            <a:gs pos="70000">
              <a:schemeClr val="accent2">
                <a:hueOff val="953895"/>
                <a:satOff val="-21764"/>
                <a:lumOff val="8039"/>
                <a:alphaOff val="0"/>
                <a:tint val="100000"/>
                <a:shade val="90000"/>
                <a:satMod val="130000"/>
              </a:schemeClr>
            </a:gs>
            <a:gs pos="100000">
              <a:schemeClr val="accent2">
                <a:hueOff val="953895"/>
                <a:satOff val="-21764"/>
                <a:lumOff val="803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selected TP, TS, SSA as our model indicators by performing OLS regression on these indicators, where typical price – TP – was taken as an average of high, low and close price</a:t>
          </a:r>
        </a:p>
      </dsp:txBody>
      <dsp:txXfrm>
        <a:off x="87100" y="2019931"/>
        <a:ext cx="6623475" cy="1610050"/>
      </dsp:txXfrm>
    </dsp:sp>
    <dsp:sp modelId="{B0E14C7D-FBD9-48F2-987C-5861CD4B5EE8}">
      <dsp:nvSpPr>
        <dsp:cNvPr id="0" name=""/>
        <dsp:cNvSpPr/>
      </dsp:nvSpPr>
      <dsp:spPr>
        <a:xfrm>
          <a:off x="0" y="3789081"/>
          <a:ext cx="6797675" cy="1784250"/>
        </a:xfrm>
        <a:prstGeom prst="roundRect">
          <a:avLst/>
        </a:prstGeom>
        <a:gradFill rotWithShape="0">
          <a:gsLst>
            <a:gs pos="0">
              <a:schemeClr val="accent2">
                <a:hueOff val="1907789"/>
                <a:satOff val="-43528"/>
                <a:lumOff val="16079"/>
                <a:alphaOff val="0"/>
                <a:shade val="85000"/>
                <a:satMod val="130000"/>
              </a:schemeClr>
            </a:gs>
            <a:gs pos="34000">
              <a:schemeClr val="accent2">
                <a:hueOff val="1907789"/>
                <a:satOff val="-43528"/>
                <a:lumOff val="16079"/>
                <a:alphaOff val="0"/>
                <a:shade val="87000"/>
                <a:satMod val="125000"/>
              </a:schemeClr>
            </a:gs>
            <a:gs pos="70000">
              <a:schemeClr val="accent2">
                <a:hueOff val="1907789"/>
                <a:satOff val="-43528"/>
                <a:lumOff val="16079"/>
                <a:alphaOff val="0"/>
                <a:tint val="100000"/>
                <a:shade val="90000"/>
                <a:satMod val="130000"/>
              </a:schemeClr>
            </a:gs>
            <a:gs pos="100000">
              <a:schemeClr val="accent2">
                <a:hueOff val="1907789"/>
                <a:satOff val="-43528"/>
                <a:lumOff val="1607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TP is often used to represent the "typical" price of an asset.</a:t>
          </a:r>
        </a:p>
      </dsp:txBody>
      <dsp:txXfrm>
        <a:off x="87100" y="3876181"/>
        <a:ext cx="6623475"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861C-E500-4E09-8EF5-D11DA8B53A0A}" type="datetimeFigureOut">
              <a:rPr lang="en-SG" smtClean="0"/>
              <a:t>3/11/2023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AAEC6-8535-45A1-AD18-7F89E3CFB477}" type="slidenum">
              <a:rPr lang="en-SG" smtClean="0"/>
              <a:t>‹#›</a:t>
            </a:fld>
            <a:endParaRPr lang="en-SG"/>
          </a:p>
        </p:txBody>
      </p:sp>
    </p:spTree>
    <p:extLst>
      <p:ext uri="{BB962C8B-B14F-4D97-AF65-F5344CB8AC3E}">
        <p14:creationId xmlns:p14="http://schemas.microsoft.com/office/powerpoint/2010/main" val="25014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Looking at the OLS summary for UOB alone, we can see that it has low p-value for F test, so it’s good overall model.</a:t>
            </a:r>
          </a:p>
          <a:p>
            <a:r>
              <a:rPr lang="en-SG"/>
              <a:t>We can see that the p-value of TP, TS and SSA are small. We can choose to use this to for the mean reversion strategy.</a:t>
            </a:r>
          </a:p>
        </p:txBody>
      </p:sp>
      <p:sp>
        <p:nvSpPr>
          <p:cNvPr id="4" name="Slide Number Placeholder 3"/>
          <p:cNvSpPr>
            <a:spLocks noGrp="1"/>
          </p:cNvSpPr>
          <p:nvPr>
            <p:ph type="sldNum" sz="quarter" idx="5"/>
          </p:nvPr>
        </p:nvSpPr>
        <p:spPr/>
        <p:txBody>
          <a:bodyPr/>
          <a:lstStyle/>
          <a:p>
            <a:fld id="{9C4AAEC6-8535-45A1-AD18-7F89E3CFB477}" type="slidenum">
              <a:rPr lang="en-SG" smtClean="0"/>
              <a:t>11</a:t>
            </a:fld>
            <a:endParaRPr lang="en-SG"/>
          </a:p>
        </p:txBody>
      </p:sp>
    </p:spTree>
    <p:extLst>
      <p:ext uri="{BB962C8B-B14F-4D97-AF65-F5344CB8AC3E}">
        <p14:creationId xmlns:p14="http://schemas.microsoft.com/office/powerpoint/2010/main" val="149812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For the readings below, we can see that omnibus, kurtosis and JB all shows that we have outlier issue. This should be mitigated by taking log on both the independent and dependent variables, but somehow when we conduct the test, it has no effect.</a:t>
            </a:r>
          </a:p>
          <a:p>
            <a:r>
              <a:rPr lang="en-SG"/>
              <a:t>Additionally, we noticed that the t value of PT is a little high. However, despite our attempt at domain knowledge, there’s no clear interaction variable we can use to further reduce it.</a:t>
            </a:r>
          </a:p>
          <a:p>
            <a:r>
              <a:rPr lang="en-SG"/>
              <a:t>The Conditional number is also quite high. This means there’s collinearity present, and can be mitigated by dropping one of the collinear variables or by taking a ratio.</a:t>
            </a:r>
          </a:p>
          <a:p>
            <a:endParaRPr lang="en-SG"/>
          </a:p>
          <a:p>
            <a:r>
              <a:rPr lang="en-SG"/>
              <a:t>(On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We also tested whether TP, TS and SSA are still the best independent variables for the mean-reversion prediction. Unfortunately, as shown when testing with QQ, the best independent variables has changed to TP, CCI and KS. This shows a limitation of our model.</a:t>
            </a:r>
          </a:p>
          <a:p>
            <a:endParaRPr lang="en-SG"/>
          </a:p>
          <a:p>
            <a:endParaRPr lang="en-SG"/>
          </a:p>
        </p:txBody>
      </p:sp>
      <p:sp>
        <p:nvSpPr>
          <p:cNvPr id="4" name="Slide Number Placeholder 3"/>
          <p:cNvSpPr>
            <a:spLocks noGrp="1"/>
          </p:cNvSpPr>
          <p:nvPr>
            <p:ph type="sldNum" sz="quarter" idx="5"/>
          </p:nvPr>
        </p:nvSpPr>
        <p:spPr/>
        <p:txBody>
          <a:bodyPr/>
          <a:lstStyle/>
          <a:p>
            <a:fld id="{9C4AAEC6-8535-45A1-AD18-7F89E3CFB477}" type="slidenum">
              <a:rPr lang="en-SG" smtClean="0"/>
              <a:t>18</a:t>
            </a:fld>
            <a:endParaRPr lang="en-SG"/>
          </a:p>
        </p:txBody>
      </p:sp>
    </p:spTree>
    <p:extLst>
      <p:ext uri="{BB962C8B-B14F-4D97-AF65-F5344CB8AC3E}">
        <p14:creationId xmlns:p14="http://schemas.microsoft.com/office/powerpoint/2010/main" val="28394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58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2436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25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420968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03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7036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8619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205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0406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42608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6191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556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DC8C009B.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5B3A0-46EE-210E-E8F0-DAACAD0FBC2D}"/>
              </a:ext>
            </a:extLst>
          </p:cNvPr>
          <p:cNvSpPr>
            <a:spLocks noGrp="1"/>
          </p:cNvSpPr>
          <p:nvPr>
            <p:ph type="ctrTitle"/>
          </p:nvPr>
        </p:nvSpPr>
        <p:spPr/>
        <p:txBody>
          <a:bodyPr/>
          <a:lstStyle/>
          <a:p>
            <a:r>
              <a:rPr lang="en-US" altLang="zh-SG"/>
              <a:t>603 Alpha Gen</a:t>
            </a:r>
            <a:endParaRPr lang="zh-SG" altLang="en-US"/>
          </a:p>
        </p:txBody>
      </p:sp>
      <p:sp>
        <p:nvSpPr>
          <p:cNvPr id="3" name="副标题 2">
            <a:extLst>
              <a:ext uri="{FF2B5EF4-FFF2-40B4-BE49-F238E27FC236}">
                <a16:creationId xmlns:a16="http://schemas.microsoft.com/office/drawing/2014/main" id="{F4D2A269-51EB-7FDB-72CF-5016219ABCE6}"/>
              </a:ext>
            </a:extLst>
          </p:cNvPr>
          <p:cNvSpPr>
            <a:spLocks noGrp="1"/>
          </p:cNvSpPr>
          <p:nvPr>
            <p:ph type="subTitle" idx="1"/>
          </p:nvPr>
        </p:nvSpPr>
        <p:spPr/>
        <p:txBody>
          <a:bodyPr>
            <a:normAutofit fontScale="92500" lnSpcReduction="10000"/>
          </a:bodyPr>
          <a:lstStyle/>
          <a:p>
            <a:r>
              <a:rPr lang="en-US" altLang="zh-SG"/>
              <a:t>Group 11</a:t>
            </a:r>
          </a:p>
          <a:p>
            <a:r>
              <a:rPr lang="en-SG" altLang="zh-SG"/>
              <a:t>CAI YIHAN, CHEN LIANGRUI, NADEZHDA KHUSNETDINOVA, TOM TAN ZE JIE, WANG HAOTONG, XIA TIAN, YU LINGFENG </a:t>
            </a:r>
          </a:p>
          <a:p>
            <a:endParaRPr lang="zh-SG" altLang="en-US"/>
          </a:p>
        </p:txBody>
      </p:sp>
    </p:spTree>
    <p:extLst>
      <p:ext uri="{BB962C8B-B14F-4D97-AF65-F5344CB8AC3E}">
        <p14:creationId xmlns:p14="http://schemas.microsoft.com/office/powerpoint/2010/main" val="18133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Заголовок 1">
            <a:extLst>
              <a:ext uri="{FF2B5EF4-FFF2-40B4-BE49-F238E27FC236}">
                <a16:creationId xmlns:a16="http://schemas.microsoft.com/office/drawing/2014/main" id="{898DB7DB-B818-50CD-B746-DB80F631A3C6}"/>
              </a:ext>
            </a:extLst>
          </p:cNvPr>
          <p:cNvSpPr>
            <a:spLocks noGrp="1"/>
          </p:cNvSpPr>
          <p:nvPr>
            <p:ph type="title"/>
          </p:nvPr>
        </p:nvSpPr>
        <p:spPr>
          <a:xfrm>
            <a:off x="492370" y="516835"/>
            <a:ext cx="3084844" cy="5772840"/>
          </a:xfrm>
        </p:spPr>
        <p:txBody>
          <a:bodyPr anchor="ctr">
            <a:normAutofit/>
          </a:bodyPr>
          <a:lstStyle/>
          <a:p>
            <a:r>
              <a:rPr lang="ru-RU" sz="4400">
                <a:solidFill>
                  <a:srgbClr val="FFFFFF"/>
                </a:solidFill>
                <a:cs typeface="Calibri Light"/>
              </a:rPr>
              <a:t>Our mean reversion strategy</a:t>
            </a:r>
            <a:endParaRPr lang="ru-RU" sz="4400">
              <a:solidFill>
                <a:srgbClr val="FFFFFF"/>
              </a:solidFill>
            </a:endParaRPr>
          </a:p>
        </p:txBody>
      </p:sp>
      <p:sp>
        <p:nvSpPr>
          <p:cNvPr id="13" name="Rectangle 12">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5" name="Объект 2">
            <a:extLst>
              <a:ext uri="{FF2B5EF4-FFF2-40B4-BE49-F238E27FC236}">
                <a16:creationId xmlns:a16="http://schemas.microsoft.com/office/drawing/2014/main" id="{40E9A814-82AB-BF63-9635-D411350B5652}"/>
              </a:ext>
            </a:extLst>
          </p:cNvPr>
          <p:cNvGraphicFramePr>
            <a:graphicFrameLocks noGrp="1"/>
          </p:cNvGraphicFramePr>
          <p:nvPr>
            <p:ph idx="1"/>
            <p:extLst>
              <p:ext uri="{D42A27DB-BD31-4B8C-83A1-F6EECF244321}">
                <p14:modId xmlns:p14="http://schemas.microsoft.com/office/powerpoint/2010/main" val="14298266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93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50A40-F756-1508-ED34-E9464F7C0B30}"/>
              </a:ext>
            </a:extLst>
          </p:cNvPr>
          <p:cNvSpPr>
            <a:spLocks noGrp="1"/>
          </p:cNvSpPr>
          <p:nvPr>
            <p:ph type="title"/>
          </p:nvPr>
        </p:nvSpPr>
        <p:spPr>
          <a:xfrm>
            <a:off x="838200" y="327802"/>
            <a:ext cx="10515600" cy="1325563"/>
          </a:xfrm>
        </p:spPr>
        <p:txBody>
          <a:bodyPr>
            <a:normAutofit/>
          </a:bodyPr>
          <a:lstStyle/>
          <a:p>
            <a:r>
              <a:rPr lang="en-US" altLang="zh-SG" sz="4400"/>
              <a:t>OLS on indicators</a:t>
            </a:r>
            <a:endParaRPr lang="zh-SG" altLang="en-US" sz="4400"/>
          </a:p>
        </p:txBody>
      </p:sp>
      <p:sp>
        <p:nvSpPr>
          <p:cNvPr id="3" name="内容占位符 2">
            <a:extLst>
              <a:ext uri="{FF2B5EF4-FFF2-40B4-BE49-F238E27FC236}">
                <a16:creationId xmlns:a16="http://schemas.microsoft.com/office/drawing/2014/main" id="{C540D28F-578D-67DB-13AB-5EA213CC7237}"/>
              </a:ext>
            </a:extLst>
          </p:cNvPr>
          <p:cNvSpPr>
            <a:spLocks noGrp="1"/>
          </p:cNvSpPr>
          <p:nvPr>
            <p:ph sz="half" idx="1"/>
          </p:nvPr>
        </p:nvSpPr>
        <p:spPr>
          <a:xfrm>
            <a:off x="888511" y="2096256"/>
            <a:ext cx="5208967" cy="3450339"/>
          </a:xfrm>
        </p:spPr>
        <p:txBody>
          <a:bodyPr vert="horz" lIns="0" tIns="45720" rIns="0" bIns="45720" rtlCol="0" anchor="t">
            <a:noAutofit/>
          </a:bodyPr>
          <a:lstStyle/>
          <a:p>
            <a:pPr marL="285750" indent="-285750">
              <a:lnSpc>
                <a:spcPct val="100000"/>
              </a:lnSpc>
              <a:buFont typeface="Wingdings"/>
              <a:buChar char="v"/>
            </a:pPr>
            <a:r>
              <a:rPr lang="en-US" sz="1800" b="1" u="sng">
                <a:solidFill>
                  <a:schemeClr val="tx1"/>
                </a:solidFill>
                <a:ea typeface="Calibri" panose="020F0502020204030204"/>
                <a:cs typeface="Calibri" panose="020F0502020204030204"/>
              </a:rPr>
              <a:t>TS (Time Series Analysis)</a:t>
            </a:r>
            <a:r>
              <a:rPr lang="en-US" sz="1800">
                <a:solidFill>
                  <a:schemeClr val="tx1"/>
                </a:solidFill>
                <a:ea typeface="Calibri" panose="020F0502020204030204"/>
                <a:cs typeface="Calibri" panose="020F0502020204030204"/>
              </a:rPr>
              <a:t>: a methodology used to analyze time series data and can be used to examine historical trends and patterns in prices to determine whether prices are deviating from their mean values</a:t>
            </a:r>
            <a:endParaRPr lang="en-SG" sz="1800">
              <a:solidFill>
                <a:schemeClr val="tx1"/>
              </a:solidFill>
              <a:ea typeface="Calibri" panose="020F0502020204030204"/>
              <a:cs typeface="Calibri" panose="020F0502020204030204"/>
            </a:endParaRPr>
          </a:p>
          <a:p>
            <a:pPr marL="285750" indent="-285750">
              <a:lnSpc>
                <a:spcPct val="100000"/>
              </a:lnSpc>
              <a:buFont typeface="Wingdings"/>
              <a:buChar char="v"/>
            </a:pPr>
            <a:r>
              <a:rPr lang="en-US" sz="1800" b="1" u="sng">
                <a:solidFill>
                  <a:schemeClr val="tx1"/>
                </a:solidFill>
                <a:ea typeface="Calibri" panose="020F0502020204030204"/>
                <a:cs typeface="Calibri" panose="020F0502020204030204"/>
              </a:rPr>
              <a:t>TP</a:t>
            </a:r>
            <a:r>
              <a:rPr lang="en-US" sz="1800">
                <a:solidFill>
                  <a:schemeClr val="tx1"/>
                </a:solidFill>
                <a:ea typeface="Calibri" panose="020F0502020204030204"/>
                <a:cs typeface="Calibri" panose="020F0502020204030204"/>
              </a:rPr>
              <a:t> In a mean reversion strategy, TP is often used to represent the "typical" price of an asset.</a:t>
            </a:r>
          </a:p>
          <a:p>
            <a:pPr marL="285750" indent="-285750">
              <a:lnSpc>
                <a:spcPct val="100000"/>
              </a:lnSpc>
              <a:buFont typeface="Wingdings"/>
              <a:buChar char="v"/>
            </a:pPr>
            <a:r>
              <a:rPr lang="en-US" sz="1800" b="1" u="sng">
                <a:solidFill>
                  <a:schemeClr val="tx1"/>
                </a:solidFill>
                <a:ea typeface="Calibri" panose="020F0502020204030204"/>
                <a:cs typeface="Calibri" panose="020F0502020204030204"/>
              </a:rPr>
              <a:t>SSB (Singular Spectrum Analysis Back Projection):</a:t>
            </a:r>
            <a:r>
              <a:rPr lang="en-US" sz="1800">
                <a:solidFill>
                  <a:schemeClr val="tx1"/>
                </a:solidFill>
                <a:ea typeface="Calibri" panose="020F0502020204030204"/>
                <a:cs typeface="Calibri" panose="020F0502020204030204"/>
              </a:rPr>
              <a:t> SSB may be used to reduce the major cyclical components of time series data, thus helping to identify cyclical price movements. </a:t>
            </a:r>
            <a:endParaRPr lang="en-SG" sz="1800">
              <a:solidFill>
                <a:schemeClr val="tx1"/>
              </a:solidFill>
              <a:ea typeface="Calibri" panose="020F0502020204030204"/>
              <a:cs typeface="Calibri" panose="020F0502020204030204"/>
            </a:endParaRPr>
          </a:p>
          <a:p>
            <a:pPr marL="285750" indent="-285750">
              <a:lnSpc>
                <a:spcPct val="100000"/>
              </a:lnSpc>
              <a:buFont typeface="Wingdings"/>
              <a:buChar char="v"/>
            </a:pPr>
            <a:r>
              <a:rPr lang="en-US" sz="1800" b="1" u="sng">
                <a:solidFill>
                  <a:schemeClr val="tx1"/>
                </a:solidFill>
                <a:ea typeface="Calibri" panose="020F0502020204030204"/>
                <a:cs typeface="Calibri" panose="020F0502020204030204"/>
              </a:rPr>
              <a:t>Main reason to choose the above</a:t>
            </a:r>
            <a:r>
              <a:rPr lang="en-US" sz="1800">
                <a:solidFill>
                  <a:schemeClr val="tx1"/>
                </a:solidFill>
                <a:ea typeface="Calibri" panose="020F0502020204030204"/>
                <a:cs typeface="Calibri" panose="020F0502020204030204"/>
              </a:rPr>
              <a:t>:  they have the highest contribution to the final closing price (CLOSE) through statistical tests</a:t>
            </a:r>
          </a:p>
          <a:p>
            <a:pPr marL="285750" indent="-285750">
              <a:lnSpc>
                <a:spcPct val="100000"/>
              </a:lnSpc>
              <a:buFont typeface="Wingdings"/>
              <a:buChar char="v"/>
            </a:pPr>
            <a:endParaRPr lang="en-US" sz="1800">
              <a:solidFill>
                <a:schemeClr val="tx1"/>
              </a:solidFill>
              <a:ea typeface="Calibri" panose="020F0502020204030204"/>
              <a:cs typeface="Calibri" panose="020F0502020204030204"/>
            </a:endParaRPr>
          </a:p>
          <a:p>
            <a:pPr>
              <a:lnSpc>
                <a:spcPct val="100000"/>
              </a:lnSpc>
            </a:pPr>
            <a:endParaRPr lang="zh-SG" altLang="en-US" sz="1050">
              <a:ea typeface="宋体"/>
              <a:cs typeface="Calibri"/>
            </a:endParaRPr>
          </a:p>
        </p:txBody>
      </p:sp>
      <p:sp>
        <p:nvSpPr>
          <p:cNvPr id="5" name="Speech Bubble: Rectangle 4">
            <a:extLst>
              <a:ext uri="{FF2B5EF4-FFF2-40B4-BE49-F238E27FC236}">
                <a16:creationId xmlns:a16="http://schemas.microsoft.com/office/drawing/2014/main" id="{FE9A09DF-557B-D811-4C76-2B4C568BD0AF}"/>
              </a:ext>
            </a:extLst>
          </p:cNvPr>
          <p:cNvSpPr/>
          <p:nvPr/>
        </p:nvSpPr>
        <p:spPr>
          <a:xfrm>
            <a:off x="9253977" y="4033416"/>
            <a:ext cx="2425959" cy="162928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u="sng"/>
              <a:t>Assumption:</a:t>
            </a:r>
            <a:r>
              <a:rPr lang="en-SG"/>
              <a:t> </a:t>
            </a:r>
            <a:endParaRPr lang="ru-RU"/>
          </a:p>
          <a:p>
            <a:pPr algn="ctr"/>
            <a:r>
              <a:rPr lang="en-SG"/>
              <a:t>TP, TS and SSA will continue to have high predictive power for every stock’s price</a:t>
            </a:r>
          </a:p>
        </p:txBody>
      </p:sp>
      <p:sp>
        <p:nvSpPr>
          <p:cNvPr id="6" name="Speech Bubble: Rectangle 5">
            <a:extLst>
              <a:ext uri="{FF2B5EF4-FFF2-40B4-BE49-F238E27FC236}">
                <a16:creationId xmlns:a16="http://schemas.microsoft.com/office/drawing/2014/main" id="{C08F7569-EDE1-C9DA-CB28-CC5609A62510}"/>
              </a:ext>
            </a:extLst>
          </p:cNvPr>
          <p:cNvSpPr/>
          <p:nvPr/>
        </p:nvSpPr>
        <p:spPr>
          <a:xfrm>
            <a:off x="6650372" y="1877722"/>
            <a:ext cx="2425959" cy="162928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u="sng"/>
              <a:t>Assumption:</a:t>
            </a:r>
            <a:r>
              <a:rPr lang="en-SG"/>
              <a:t> </a:t>
            </a:r>
            <a:endParaRPr lang="ru-RU"/>
          </a:p>
          <a:p>
            <a:pPr algn="ctr"/>
            <a:r>
              <a:rPr lang="en-SG"/>
              <a:t>Chosen variables satisfy OLS’ 5 assumptions</a:t>
            </a:r>
          </a:p>
        </p:txBody>
      </p:sp>
    </p:spTree>
    <p:extLst>
      <p:ext uri="{BB962C8B-B14F-4D97-AF65-F5344CB8AC3E}">
        <p14:creationId xmlns:p14="http://schemas.microsoft.com/office/powerpoint/2010/main" val="139426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74EECF-C15A-214A-2D94-06FDF2C7F9D0}"/>
              </a:ext>
            </a:extLst>
          </p:cNvPr>
          <p:cNvSpPr>
            <a:spLocks noGrp="1"/>
          </p:cNvSpPr>
          <p:nvPr>
            <p:ph type="title"/>
          </p:nvPr>
        </p:nvSpPr>
        <p:spPr/>
        <p:txBody>
          <a:bodyPr/>
          <a:lstStyle/>
          <a:p>
            <a:r>
              <a:rPr lang="en-US" sz="4400">
                <a:cs typeface="Calibri Light"/>
              </a:rPr>
              <a:t>OLS on indicators: outcomes</a:t>
            </a:r>
            <a:endParaRPr lang="ru-RU" sz="4400">
              <a:cs typeface="Calibri Light"/>
            </a:endParaRPr>
          </a:p>
        </p:txBody>
      </p:sp>
      <p:sp>
        <p:nvSpPr>
          <p:cNvPr id="3" name="Объект 2">
            <a:extLst>
              <a:ext uri="{FF2B5EF4-FFF2-40B4-BE49-F238E27FC236}">
                <a16:creationId xmlns:a16="http://schemas.microsoft.com/office/drawing/2014/main" id="{4118BE10-0B37-931A-46C0-1FF1C805653A}"/>
              </a:ext>
            </a:extLst>
          </p:cNvPr>
          <p:cNvSpPr>
            <a:spLocks noGrp="1"/>
          </p:cNvSpPr>
          <p:nvPr>
            <p:ph sz="half" idx="1"/>
          </p:nvPr>
        </p:nvSpPr>
        <p:spPr>
          <a:xfrm>
            <a:off x="1097278" y="1845734"/>
            <a:ext cx="3820856" cy="4023360"/>
          </a:xfrm>
        </p:spPr>
        <p:txBody>
          <a:bodyPr vert="horz" lIns="0" tIns="45720" rIns="0" bIns="45720" rtlCol="0" anchor="t">
            <a:normAutofit/>
          </a:bodyPr>
          <a:lstStyle/>
          <a:p>
            <a:pPr marL="285750" indent="-285750">
              <a:buFont typeface="Wingdings,Sans-Serif" panose="020F0502020204030204" pitchFamily="34" charset="0"/>
              <a:buChar char="v"/>
            </a:pPr>
            <a:r>
              <a:rPr lang="en-US" sz="1800">
                <a:solidFill>
                  <a:schemeClr val="tx1"/>
                </a:solidFill>
                <a:cs typeface="Calibri"/>
              </a:rPr>
              <a:t>Adjusted R square is used to assess the goodness of linear fit, his value range is (0, 1), the closer to 1 means that our fit is better. </a:t>
            </a:r>
          </a:p>
          <a:p>
            <a:pPr marL="285750" indent="-285750">
              <a:buFont typeface="Wingdings,Sans-Serif" panose="020F0502020204030204" pitchFamily="34" charset="0"/>
              <a:buChar char="v"/>
            </a:pPr>
            <a:r>
              <a:rPr lang="en-US" sz="1800">
                <a:solidFill>
                  <a:schemeClr val="tx1"/>
                </a:solidFill>
                <a:cs typeface="Calibri"/>
              </a:rPr>
              <a:t>At the same time we can see that prob(f) is the P-value of the F-statistic, if the value of prob(F) is very small (usually less than the level of significance, for example, 0.05), it indicates that the F-statistic is significant, and can reject the null hypothesis which means the fit of the predictor variables to the model is significant.</a:t>
            </a:r>
            <a:endParaRPr lang="ru-RU">
              <a:solidFill>
                <a:schemeClr val="tx1"/>
              </a:solidFill>
            </a:endParaRPr>
          </a:p>
        </p:txBody>
      </p:sp>
      <p:pic>
        <p:nvPicPr>
          <p:cNvPr id="5" name="Объект 4" descr="Изображение выглядит как текст, снимок экрана, число, меню&#10;&#10;Автоматически созданное описание">
            <a:extLst>
              <a:ext uri="{FF2B5EF4-FFF2-40B4-BE49-F238E27FC236}">
                <a16:creationId xmlns:a16="http://schemas.microsoft.com/office/drawing/2014/main" id="{811414C2-24A8-7B6B-525A-6DA69EBA2214}"/>
              </a:ext>
            </a:extLst>
          </p:cNvPr>
          <p:cNvPicPr>
            <a:picLocks noGrp="1" noChangeAspect="1"/>
          </p:cNvPicPr>
          <p:nvPr>
            <p:ph sz="half" idx="2"/>
          </p:nvPr>
        </p:nvPicPr>
        <p:blipFill>
          <a:blip r:embed="rId2"/>
          <a:stretch>
            <a:fillRect/>
          </a:stretch>
        </p:blipFill>
        <p:spPr>
          <a:xfrm>
            <a:off x="8336202" y="1843528"/>
            <a:ext cx="2924566" cy="4090401"/>
          </a:xfrm>
        </p:spPr>
      </p:pic>
      <p:pic>
        <p:nvPicPr>
          <p:cNvPr id="6" name="Рисунок 5" descr="Изображение выглядит как текст, снимок экрана, чек, Шрифт&#10;&#10;Автоматически созданное описание">
            <a:extLst>
              <a:ext uri="{FF2B5EF4-FFF2-40B4-BE49-F238E27FC236}">
                <a16:creationId xmlns:a16="http://schemas.microsoft.com/office/drawing/2014/main" id="{CF6C4D43-E348-CD5E-AD32-10500B492157}"/>
              </a:ext>
            </a:extLst>
          </p:cNvPr>
          <p:cNvPicPr>
            <a:picLocks noChangeAspect="1"/>
          </p:cNvPicPr>
          <p:nvPr/>
        </p:nvPicPr>
        <p:blipFill>
          <a:blip r:embed="rId3"/>
          <a:stretch>
            <a:fillRect/>
          </a:stretch>
        </p:blipFill>
        <p:spPr>
          <a:xfrm>
            <a:off x="4922207" y="1843480"/>
            <a:ext cx="3422737" cy="4026988"/>
          </a:xfrm>
          <a:prstGeom prst="rect">
            <a:avLst/>
          </a:prstGeom>
        </p:spPr>
      </p:pic>
    </p:spTree>
    <p:extLst>
      <p:ext uri="{BB962C8B-B14F-4D97-AF65-F5344CB8AC3E}">
        <p14:creationId xmlns:p14="http://schemas.microsoft.com/office/powerpoint/2010/main" val="337629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E8415-FC92-BEDF-4921-D8456009C5A2}"/>
              </a:ext>
            </a:extLst>
          </p:cNvPr>
          <p:cNvSpPr>
            <a:spLocks noGrp="1"/>
          </p:cNvSpPr>
          <p:nvPr>
            <p:ph type="title"/>
          </p:nvPr>
        </p:nvSpPr>
        <p:spPr/>
        <p:txBody>
          <a:bodyPr>
            <a:normAutofit/>
          </a:bodyPr>
          <a:lstStyle/>
          <a:p>
            <a:r>
              <a:rPr lang="en-US" altLang="zh-SG" sz="4400">
                <a:ea typeface="宋体"/>
              </a:rPr>
              <a:t>Sample graphs of MSFT strategy returns</a:t>
            </a:r>
            <a:endParaRPr lang="en-US" altLang="zh-SG" sz="4400">
              <a:ea typeface="宋体"/>
              <a:cs typeface="Calibri Light"/>
            </a:endParaRPr>
          </a:p>
        </p:txBody>
      </p:sp>
      <p:sp>
        <p:nvSpPr>
          <p:cNvPr id="11" name="Text Placeholder 10">
            <a:extLst>
              <a:ext uri="{FF2B5EF4-FFF2-40B4-BE49-F238E27FC236}">
                <a16:creationId xmlns:a16="http://schemas.microsoft.com/office/drawing/2014/main" id="{50A24985-EB27-0913-7CE9-36E0AC9FEB40}"/>
              </a:ext>
            </a:extLst>
          </p:cNvPr>
          <p:cNvSpPr>
            <a:spLocks noGrp="1"/>
          </p:cNvSpPr>
          <p:nvPr>
            <p:ph type="body" idx="1"/>
          </p:nvPr>
        </p:nvSpPr>
        <p:spPr/>
        <p:txBody>
          <a:bodyPr/>
          <a:lstStyle/>
          <a:p>
            <a:r>
              <a:rPr lang="en-SG"/>
              <a:t>Mean reversion</a:t>
            </a:r>
          </a:p>
        </p:txBody>
      </p:sp>
      <p:pic>
        <p:nvPicPr>
          <p:cNvPr id="10" name="Content Placeholder 9">
            <a:extLst>
              <a:ext uri="{FF2B5EF4-FFF2-40B4-BE49-F238E27FC236}">
                <a16:creationId xmlns:a16="http://schemas.microsoft.com/office/drawing/2014/main" id="{640BE291-870C-87A4-99B6-9CAF60F00F68}"/>
              </a:ext>
            </a:extLst>
          </p:cNvPr>
          <p:cNvPicPr>
            <a:picLocks noGrp="1" noChangeAspect="1"/>
          </p:cNvPicPr>
          <p:nvPr>
            <p:ph sz="half" idx="2"/>
          </p:nvPr>
        </p:nvPicPr>
        <p:blipFill>
          <a:blip r:embed="rId2"/>
          <a:stretch>
            <a:fillRect/>
          </a:stretch>
        </p:blipFill>
        <p:spPr>
          <a:xfrm>
            <a:off x="1096963" y="2797330"/>
            <a:ext cx="4938712" cy="2949265"/>
          </a:xfrm>
          <a:prstGeom prst="rect">
            <a:avLst/>
          </a:prstGeom>
        </p:spPr>
      </p:pic>
      <p:sp>
        <p:nvSpPr>
          <p:cNvPr id="12" name="Text Placeholder 11">
            <a:extLst>
              <a:ext uri="{FF2B5EF4-FFF2-40B4-BE49-F238E27FC236}">
                <a16:creationId xmlns:a16="http://schemas.microsoft.com/office/drawing/2014/main" id="{296BD750-FE47-A699-6F8C-301807842A65}"/>
              </a:ext>
            </a:extLst>
          </p:cNvPr>
          <p:cNvSpPr>
            <a:spLocks noGrp="1"/>
          </p:cNvSpPr>
          <p:nvPr>
            <p:ph type="body" sz="quarter" idx="3"/>
          </p:nvPr>
        </p:nvSpPr>
        <p:spPr/>
        <p:txBody>
          <a:bodyPr/>
          <a:lstStyle/>
          <a:p>
            <a:r>
              <a:rPr lang="en-SG"/>
              <a:t>Momentum</a:t>
            </a:r>
          </a:p>
        </p:txBody>
      </p:sp>
      <p:pic>
        <p:nvPicPr>
          <p:cNvPr id="15" name="Content Placeholder 14">
            <a:extLst>
              <a:ext uri="{FF2B5EF4-FFF2-40B4-BE49-F238E27FC236}">
                <a16:creationId xmlns:a16="http://schemas.microsoft.com/office/drawing/2014/main" id="{A17E101F-CD22-DAE1-6F81-8FF2BC78A3CA}"/>
              </a:ext>
            </a:extLst>
          </p:cNvPr>
          <p:cNvPicPr>
            <a:picLocks noGrp="1" noChangeAspect="1"/>
          </p:cNvPicPr>
          <p:nvPr>
            <p:ph sz="quarter" idx="4"/>
          </p:nvPr>
        </p:nvPicPr>
        <p:blipFill>
          <a:blip r:embed="rId3"/>
          <a:stretch>
            <a:fillRect/>
          </a:stretch>
        </p:blipFill>
        <p:spPr>
          <a:xfrm>
            <a:off x="6218238" y="2813666"/>
            <a:ext cx="4937125" cy="2916593"/>
          </a:xfrm>
        </p:spPr>
      </p:pic>
    </p:spTree>
    <p:extLst>
      <p:ext uri="{BB962C8B-B14F-4D97-AF65-F5344CB8AC3E}">
        <p14:creationId xmlns:p14="http://schemas.microsoft.com/office/powerpoint/2010/main" val="313940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F355-39C2-7545-5F72-6EF1EF250E3E}"/>
              </a:ext>
            </a:extLst>
          </p:cNvPr>
          <p:cNvSpPr>
            <a:spLocks noGrp="1"/>
          </p:cNvSpPr>
          <p:nvPr>
            <p:ph type="title"/>
          </p:nvPr>
        </p:nvSpPr>
        <p:spPr/>
        <p:txBody>
          <a:bodyPr vert="horz" lIns="91440" tIns="45720" rIns="91440" bIns="45720" rtlCol="0" anchor="b">
            <a:normAutofit/>
          </a:bodyPr>
          <a:lstStyle/>
          <a:p>
            <a:r>
              <a:rPr lang="en-US" altLang="zh-SG" sz="4400">
                <a:ea typeface="宋体"/>
              </a:rPr>
              <a:t>Data cleaning</a:t>
            </a:r>
            <a:endParaRPr lang="en-US" altLang="zh-SG" sz="4400">
              <a:ea typeface="宋体"/>
              <a:cs typeface="Calibri Light"/>
            </a:endParaRPr>
          </a:p>
        </p:txBody>
      </p:sp>
      <p:pic>
        <p:nvPicPr>
          <p:cNvPr id="7" name="Content Placeholder 6">
            <a:extLst>
              <a:ext uri="{FF2B5EF4-FFF2-40B4-BE49-F238E27FC236}">
                <a16:creationId xmlns:a16="http://schemas.microsoft.com/office/drawing/2014/main" id="{E30FBAE2-2B15-174A-5C57-DEEEEA82F19D}"/>
              </a:ext>
            </a:extLst>
          </p:cNvPr>
          <p:cNvPicPr>
            <a:picLocks noGrp="1" noChangeAspect="1"/>
          </p:cNvPicPr>
          <p:nvPr>
            <p:ph sz="half" idx="1"/>
          </p:nvPr>
        </p:nvPicPr>
        <p:blipFill rotWithShape="1">
          <a:blip r:embed="rId2"/>
          <a:stretch/>
        </p:blipFill>
        <p:spPr>
          <a:xfrm>
            <a:off x="1096963" y="2418081"/>
            <a:ext cx="4938712" cy="2879089"/>
          </a:xfrm>
          <a:prstGeom prst="rect">
            <a:avLst/>
          </a:prstGeom>
          <a:noFill/>
        </p:spPr>
      </p:pic>
      <p:sp>
        <p:nvSpPr>
          <p:cNvPr id="4" name="Text Placeholder 3">
            <a:extLst>
              <a:ext uri="{FF2B5EF4-FFF2-40B4-BE49-F238E27FC236}">
                <a16:creationId xmlns:a16="http://schemas.microsoft.com/office/drawing/2014/main" id="{D628C93C-601F-545D-695B-6CF53CDFBBED}"/>
              </a:ext>
            </a:extLst>
          </p:cNvPr>
          <p:cNvSpPr>
            <a:spLocks noGrp="1"/>
          </p:cNvSpPr>
          <p:nvPr>
            <p:ph sz="half" idx="2"/>
          </p:nvPr>
        </p:nvSpPr>
        <p:spPr>
          <a:xfrm>
            <a:off x="6290988" y="3014831"/>
            <a:ext cx="5136088" cy="1591224"/>
          </a:xfrm>
        </p:spPr>
        <p:txBody>
          <a:bodyPr vert="horz" lIns="0" tIns="45720" rIns="0" bIns="45720" rtlCol="0" anchor="t">
            <a:normAutofit/>
          </a:bodyPr>
          <a:lstStyle/>
          <a:p>
            <a:pPr marL="0" indent="-342900">
              <a:buFont typeface="Wingdings" panose="020F0502020204030204" pitchFamily="34" charset="0"/>
              <a:buChar char="v"/>
            </a:pPr>
            <a:r>
              <a:rPr lang="en-US" sz="1800">
                <a:solidFill>
                  <a:schemeClr val="tx1"/>
                </a:solidFill>
                <a:ea typeface="宋体"/>
                <a:cs typeface="Calibri"/>
              </a:rPr>
              <a:t>Many companies from SND are not eligible for the strategy, because their market cap is too small. </a:t>
            </a:r>
          </a:p>
          <a:p>
            <a:pPr marL="0" indent="-342900">
              <a:buFont typeface="Wingdings" panose="020F0502020204030204" pitchFamily="34" charset="0"/>
              <a:buChar char="v"/>
            </a:pPr>
            <a:r>
              <a:rPr lang="en-US" sz="1800">
                <a:solidFill>
                  <a:schemeClr val="tx1"/>
                </a:solidFill>
                <a:ea typeface="宋体"/>
                <a:cs typeface="Calibri"/>
              </a:rPr>
              <a:t>We have thus removed them from further consideration</a:t>
            </a:r>
            <a:endParaRPr lang="en-US" sz="1800">
              <a:solidFill>
                <a:schemeClr val="tx1"/>
              </a:solidFill>
              <a:cs typeface="Calibri"/>
            </a:endParaRPr>
          </a:p>
        </p:txBody>
      </p:sp>
    </p:spTree>
    <p:extLst>
      <p:ext uri="{BB962C8B-B14F-4D97-AF65-F5344CB8AC3E}">
        <p14:creationId xmlns:p14="http://schemas.microsoft.com/office/powerpoint/2010/main" val="30025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B4FE9-F7CE-3D0C-7D97-140D57028935}"/>
              </a:ext>
            </a:extLst>
          </p:cNvPr>
          <p:cNvSpPr>
            <a:spLocks noGrp="1"/>
          </p:cNvSpPr>
          <p:nvPr>
            <p:ph type="title"/>
          </p:nvPr>
        </p:nvSpPr>
        <p:spPr>
          <a:xfrm>
            <a:off x="70628" y="-1149200"/>
            <a:ext cx="4110658" cy="2286000"/>
          </a:xfrm>
        </p:spPr>
        <p:txBody>
          <a:bodyPr>
            <a:normAutofit/>
          </a:bodyPr>
          <a:lstStyle/>
          <a:p>
            <a:r>
              <a:rPr lang="en-US" altLang="zh-SG" sz="4000">
                <a:ea typeface="宋体"/>
                <a:cs typeface="Calibri Light"/>
              </a:rPr>
              <a:t>Outcome summary</a:t>
            </a:r>
          </a:p>
        </p:txBody>
      </p:sp>
      <p:sp>
        <p:nvSpPr>
          <p:cNvPr id="4" name="Text Placeholder 3">
            <a:extLst>
              <a:ext uri="{FF2B5EF4-FFF2-40B4-BE49-F238E27FC236}">
                <a16:creationId xmlns:a16="http://schemas.microsoft.com/office/drawing/2014/main" id="{3BC3FC8D-B477-F5F9-DDCE-0FD06E084A55}"/>
              </a:ext>
            </a:extLst>
          </p:cNvPr>
          <p:cNvSpPr>
            <a:spLocks noGrp="1"/>
          </p:cNvSpPr>
          <p:nvPr>
            <p:ph type="body" sz="half" idx="2"/>
          </p:nvPr>
        </p:nvSpPr>
        <p:spPr>
          <a:xfrm>
            <a:off x="359362" y="2600014"/>
            <a:ext cx="3200400" cy="3379124"/>
          </a:xfrm>
        </p:spPr>
        <p:txBody>
          <a:bodyPr vert="horz" lIns="91440" tIns="45720" rIns="91440" bIns="45720" rtlCol="0" anchor="t">
            <a:normAutofit/>
          </a:bodyPr>
          <a:lstStyle/>
          <a:p>
            <a:pPr marL="285750" indent="-285750">
              <a:buFont typeface="Wingdings" panose="020F0502020204030204" pitchFamily="34" charset="0"/>
              <a:buChar char="v"/>
            </a:pPr>
            <a:r>
              <a:rPr lang="en-SG" sz="1800"/>
              <a:t>We have a positive return for most of the sampled stocks</a:t>
            </a:r>
            <a:endParaRPr lang="en-SG" sz="1800">
              <a:cs typeface="Calibri"/>
            </a:endParaRPr>
          </a:p>
          <a:p>
            <a:pPr marL="285750" indent="-285750">
              <a:buFont typeface="Wingdings" panose="020F0502020204030204" pitchFamily="34" charset="0"/>
              <a:buChar char="v"/>
            </a:pPr>
            <a:r>
              <a:rPr lang="en-SG" sz="1800"/>
              <a:t>We have a positive win rate or prediction rate for most of the sampled stocks</a:t>
            </a:r>
            <a:endParaRPr lang="en-SG" sz="1800">
              <a:cs typeface="Calibri"/>
            </a:endParaRPr>
          </a:p>
        </p:txBody>
      </p:sp>
      <p:grpSp>
        <p:nvGrpSpPr>
          <p:cNvPr id="8" name="Group 7">
            <a:extLst>
              <a:ext uri="{FF2B5EF4-FFF2-40B4-BE49-F238E27FC236}">
                <a16:creationId xmlns:a16="http://schemas.microsoft.com/office/drawing/2014/main" id="{8E651B69-E453-9850-F8BF-AC9AE1491320}"/>
              </a:ext>
            </a:extLst>
          </p:cNvPr>
          <p:cNvGrpSpPr/>
          <p:nvPr/>
        </p:nvGrpSpPr>
        <p:grpSpPr>
          <a:xfrm>
            <a:off x="5378681" y="533426"/>
            <a:ext cx="4456484" cy="2806259"/>
            <a:chOff x="5378681" y="533426"/>
            <a:chExt cx="4456484" cy="2806259"/>
          </a:xfrm>
        </p:grpSpPr>
        <p:pic>
          <p:nvPicPr>
            <p:cNvPr id="5" name="Picture 4">
              <a:extLst>
                <a:ext uri="{FF2B5EF4-FFF2-40B4-BE49-F238E27FC236}">
                  <a16:creationId xmlns:a16="http://schemas.microsoft.com/office/drawing/2014/main" id="{30CAD4E8-E115-ECC6-D360-3BB5FBEBA2A1}"/>
                </a:ext>
              </a:extLst>
            </p:cNvPr>
            <p:cNvPicPr>
              <a:picLocks noChangeAspect="1"/>
            </p:cNvPicPr>
            <p:nvPr/>
          </p:nvPicPr>
          <p:blipFill>
            <a:blip r:embed="rId2"/>
            <a:stretch>
              <a:fillRect/>
            </a:stretch>
          </p:blipFill>
          <p:spPr>
            <a:xfrm>
              <a:off x="5378681" y="533426"/>
              <a:ext cx="4456484" cy="2806259"/>
            </a:xfrm>
            <a:prstGeom prst="rect">
              <a:avLst/>
            </a:prstGeom>
          </p:spPr>
        </p:pic>
        <p:sp>
          <p:nvSpPr>
            <p:cNvPr id="3" name="Oval 2">
              <a:extLst>
                <a:ext uri="{FF2B5EF4-FFF2-40B4-BE49-F238E27FC236}">
                  <a16:creationId xmlns:a16="http://schemas.microsoft.com/office/drawing/2014/main" id="{E27CF288-2567-384E-DB9F-81BF444B00D3}"/>
                </a:ext>
              </a:extLst>
            </p:cNvPr>
            <p:cNvSpPr/>
            <p:nvPr/>
          </p:nvSpPr>
          <p:spPr>
            <a:xfrm>
              <a:off x="6350000" y="1661440"/>
              <a:ext cx="60960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D808D06B-A392-0CAC-6FD4-E5928CC303FA}"/>
                </a:ext>
              </a:extLst>
            </p:cNvPr>
            <p:cNvSpPr/>
            <p:nvPr/>
          </p:nvSpPr>
          <p:spPr>
            <a:xfrm>
              <a:off x="7810500" y="1661440"/>
              <a:ext cx="60960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9B1F9558-B1CB-F768-9138-DF5E803E1EF4}"/>
                </a:ext>
              </a:extLst>
            </p:cNvPr>
            <p:cNvSpPr/>
            <p:nvPr/>
          </p:nvSpPr>
          <p:spPr>
            <a:xfrm>
              <a:off x="7091249" y="1661440"/>
              <a:ext cx="60960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121C6F-7211-D8C5-112D-CFF66F98BE66}"/>
                </a:ext>
              </a:extLst>
            </p:cNvPr>
            <p:cNvSpPr/>
            <p:nvPr/>
          </p:nvSpPr>
          <p:spPr>
            <a:xfrm>
              <a:off x="8476534" y="1661440"/>
              <a:ext cx="60960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5" name="Group 14">
            <a:extLst>
              <a:ext uri="{FF2B5EF4-FFF2-40B4-BE49-F238E27FC236}">
                <a16:creationId xmlns:a16="http://schemas.microsoft.com/office/drawing/2014/main" id="{287B9EE9-6EAC-2AFF-A39B-62DD0737771F}"/>
              </a:ext>
            </a:extLst>
          </p:cNvPr>
          <p:cNvGrpSpPr/>
          <p:nvPr/>
        </p:nvGrpSpPr>
        <p:grpSpPr>
          <a:xfrm>
            <a:off x="5323668" y="3618713"/>
            <a:ext cx="4506895" cy="2737562"/>
            <a:chOff x="5323668" y="3618713"/>
            <a:chExt cx="4506895" cy="2737562"/>
          </a:xfrm>
        </p:grpSpPr>
        <p:pic>
          <p:nvPicPr>
            <p:cNvPr id="9" name="Рисунок 8"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0CA0BBB9-00BF-8199-ABBD-27EBF697E360}"/>
                </a:ext>
              </a:extLst>
            </p:cNvPr>
            <p:cNvPicPr>
              <a:picLocks noChangeAspect="1"/>
            </p:cNvPicPr>
            <p:nvPr/>
          </p:nvPicPr>
          <p:blipFill rotWithShape="1">
            <a:blip r:embed="rId3"/>
            <a:srcRect r="-2278" b="-1487"/>
            <a:stretch/>
          </p:blipFill>
          <p:spPr>
            <a:xfrm>
              <a:off x="5323668" y="3618713"/>
              <a:ext cx="4506895" cy="2737562"/>
            </a:xfrm>
            <a:prstGeom prst="rect">
              <a:avLst/>
            </a:prstGeom>
          </p:spPr>
        </p:pic>
        <p:sp>
          <p:nvSpPr>
            <p:cNvPr id="11" name="Oval 10">
              <a:extLst>
                <a:ext uri="{FF2B5EF4-FFF2-40B4-BE49-F238E27FC236}">
                  <a16:creationId xmlns:a16="http://schemas.microsoft.com/office/drawing/2014/main" id="{E816BA7B-4138-3A1A-8F10-BF53CDAD8C39}"/>
                </a:ext>
              </a:extLst>
            </p:cNvPr>
            <p:cNvSpPr/>
            <p:nvPr/>
          </p:nvSpPr>
          <p:spPr>
            <a:xfrm>
              <a:off x="6261100" y="5537201"/>
              <a:ext cx="830149" cy="1905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AD3612A4-9A6E-B894-1985-8A1D35653BFC}"/>
                </a:ext>
              </a:extLst>
            </p:cNvPr>
            <p:cNvSpPr/>
            <p:nvPr/>
          </p:nvSpPr>
          <p:spPr>
            <a:xfrm>
              <a:off x="6264047" y="5285461"/>
              <a:ext cx="827202" cy="1905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251F884B-9866-6AD3-54F8-C9A5EDCB25A2}"/>
                </a:ext>
              </a:extLst>
            </p:cNvPr>
            <p:cNvSpPr/>
            <p:nvPr/>
          </p:nvSpPr>
          <p:spPr>
            <a:xfrm>
              <a:off x="8031627" y="5092988"/>
              <a:ext cx="827202" cy="1905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F5623DFD-41CF-C127-E7E2-CD821A2F9025}"/>
                </a:ext>
              </a:extLst>
            </p:cNvPr>
            <p:cNvSpPr/>
            <p:nvPr/>
          </p:nvSpPr>
          <p:spPr>
            <a:xfrm>
              <a:off x="8040527" y="5283488"/>
              <a:ext cx="827202" cy="1905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50578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B4FE9-F7CE-3D0C-7D97-140D57028935}"/>
              </a:ext>
            </a:extLst>
          </p:cNvPr>
          <p:cNvSpPr>
            <a:spLocks noGrp="1"/>
          </p:cNvSpPr>
          <p:nvPr>
            <p:ph type="title"/>
          </p:nvPr>
        </p:nvSpPr>
        <p:spPr>
          <a:xfrm>
            <a:off x="237641" y="-1149200"/>
            <a:ext cx="3755755" cy="2599150"/>
          </a:xfrm>
        </p:spPr>
        <p:txBody>
          <a:bodyPr>
            <a:normAutofit/>
          </a:bodyPr>
          <a:lstStyle/>
          <a:p>
            <a:r>
              <a:rPr lang="en-US" altLang="zh-SG" sz="4000">
                <a:ea typeface="宋体"/>
                <a:cs typeface="Calibri Light"/>
              </a:rPr>
              <a:t>Analysis on the results</a:t>
            </a:r>
          </a:p>
        </p:txBody>
      </p:sp>
      <p:sp>
        <p:nvSpPr>
          <p:cNvPr id="4" name="Text Placeholder 3">
            <a:extLst>
              <a:ext uri="{FF2B5EF4-FFF2-40B4-BE49-F238E27FC236}">
                <a16:creationId xmlns:a16="http://schemas.microsoft.com/office/drawing/2014/main" id="{3BC3FC8D-B477-F5F9-DDCE-0FD06E084A55}"/>
              </a:ext>
            </a:extLst>
          </p:cNvPr>
          <p:cNvSpPr>
            <a:spLocks noGrp="1"/>
          </p:cNvSpPr>
          <p:nvPr>
            <p:ph type="body" sz="half" idx="2"/>
          </p:nvPr>
        </p:nvSpPr>
        <p:spPr>
          <a:xfrm>
            <a:off x="432430" y="1483110"/>
            <a:ext cx="3200400" cy="3379124"/>
          </a:xfrm>
        </p:spPr>
        <p:txBody>
          <a:bodyPr vert="horz" lIns="91440" tIns="45720" rIns="91440" bIns="45720" rtlCol="0" anchor="t">
            <a:normAutofit/>
          </a:bodyPr>
          <a:lstStyle/>
          <a:p>
            <a:pPr marL="285750" indent="-285750">
              <a:lnSpc>
                <a:spcPct val="100000"/>
              </a:lnSpc>
              <a:spcBef>
                <a:spcPts val="0"/>
              </a:spcBef>
              <a:spcAft>
                <a:spcPts val="0"/>
              </a:spcAft>
              <a:buFont typeface="Wingdings,Sans-Serif" panose="020F0502020204030204" pitchFamily="34" charset="0"/>
              <a:buChar char="v"/>
            </a:pPr>
            <a:r>
              <a:rPr lang="en-SG" sz="1600">
                <a:solidFill>
                  <a:schemeClr val="bg1"/>
                </a:solidFill>
              </a:rPr>
              <a:t> a statistical test was conducted to test whether the results obtained could have been a coincidence and mere luck</a:t>
            </a:r>
            <a:endParaRPr lang="en-US" sz="1600">
              <a:solidFill>
                <a:schemeClr val="bg1"/>
              </a:solidFill>
              <a:cs typeface="Calibri"/>
            </a:endParaRPr>
          </a:p>
          <a:p>
            <a:pPr marL="285750" indent="-285750">
              <a:lnSpc>
                <a:spcPct val="100000"/>
              </a:lnSpc>
              <a:spcBef>
                <a:spcPts val="0"/>
              </a:spcBef>
              <a:spcAft>
                <a:spcPts val="0"/>
              </a:spcAft>
              <a:buFont typeface="Wingdings,Sans-Serif" panose="020F0502020204030204" pitchFamily="34" charset="0"/>
              <a:buChar char="v"/>
            </a:pPr>
            <a:r>
              <a:rPr lang="en-SG" sz="1600">
                <a:solidFill>
                  <a:schemeClr val="bg1"/>
                </a:solidFill>
              </a:rPr>
              <a:t>This hypothesis was rejected – our p-value is small, and thus the results are reliable and based on our strategy</a:t>
            </a:r>
            <a:endParaRPr lang="en-SG" sz="1600">
              <a:solidFill>
                <a:schemeClr val="bg1"/>
              </a:solidFill>
              <a:cs typeface="Calibri"/>
            </a:endParaRPr>
          </a:p>
          <a:p>
            <a:pPr marL="285750" indent="-285750">
              <a:lnSpc>
                <a:spcPct val="100000"/>
              </a:lnSpc>
              <a:spcBef>
                <a:spcPts val="0"/>
              </a:spcBef>
              <a:spcAft>
                <a:spcPts val="0"/>
              </a:spcAft>
              <a:buFont typeface="Wingdings,Sans-Serif" panose="020F0502020204030204" pitchFamily="34" charset="0"/>
              <a:buChar char="v"/>
            </a:pPr>
            <a:r>
              <a:rPr lang="en-SG" sz="1600">
                <a:solidFill>
                  <a:schemeClr val="bg1"/>
                </a:solidFill>
                <a:cs typeface="Calibri"/>
              </a:rPr>
              <a:t>No clear correlation between the win% and return, unless we group them by stock type</a:t>
            </a:r>
          </a:p>
        </p:txBody>
      </p:sp>
      <p:pic>
        <p:nvPicPr>
          <p:cNvPr id="8" name="Рисунок 7" descr="Изображение выглядит как текст, Шрифт, снимок экрана&#10;&#10;Автоматически созданное описание">
            <a:extLst>
              <a:ext uri="{FF2B5EF4-FFF2-40B4-BE49-F238E27FC236}">
                <a16:creationId xmlns:a16="http://schemas.microsoft.com/office/drawing/2014/main" id="{EBC1ED1B-F5E4-5D7F-66B8-488FF82BE15B}"/>
              </a:ext>
            </a:extLst>
          </p:cNvPr>
          <p:cNvPicPr>
            <a:picLocks noChangeAspect="1"/>
          </p:cNvPicPr>
          <p:nvPr/>
        </p:nvPicPr>
        <p:blipFill>
          <a:blip r:embed="rId2"/>
          <a:stretch>
            <a:fillRect/>
          </a:stretch>
        </p:blipFill>
        <p:spPr>
          <a:xfrm>
            <a:off x="866188" y="4590594"/>
            <a:ext cx="2328144" cy="2133990"/>
          </a:xfrm>
          <a:prstGeom prst="rect">
            <a:avLst/>
          </a:prstGeom>
        </p:spPr>
      </p:pic>
      <p:sp>
        <p:nvSpPr>
          <p:cNvPr id="15" name="TextBox 14">
            <a:extLst>
              <a:ext uri="{FF2B5EF4-FFF2-40B4-BE49-F238E27FC236}">
                <a16:creationId xmlns:a16="http://schemas.microsoft.com/office/drawing/2014/main" id="{127E8EF9-6B2B-E7F9-FDBC-0B529BA7E13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7" name="Овал 16">
            <a:extLst>
              <a:ext uri="{FF2B5EF4-FFF2-40B4-BE49-F238E27FC236}">
                <a16:creationId xmlns:a16="http://schemas.microsoft.com/office/drawing/2014/main" id="{66ECEAD5-B1E1-9B2E-51D0-836365CF40A8}"/>
              </a:ext>
            </a:extLst>
          </p:cNvPr>
          <p:cNvSpPr/>
          <p:nvPr/>
        </p:nvSpPr>
        <p:spPr>
          <a:xfrm>
            <a:off x="1503122" y="6075123"/>
            <a:ext cx="866383" cy="313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8" name="Овал 17">
            <a:extLst>
              <a:ext uri="{FF2B5EF4-FFF2-40B4-BE49-F238E27FC236}">
                <a16:creationId xmlns:a16="http://schemas.microsoft.com/office/drawing/2014/main" id="{A2EED347-F55E-14E2-4283-F3898E510320}"/>
              </a:ext>
            </a:extLst>
          </p:cNvPr>
          <p:cNvSpPr/>
          <p:nvPr/>
        </p:nvSpPr>
        <p:spPr>
          <a:xfrm>
            <a:off x="2369506" y="6075122"/>
            <a:ext cx="866383" cy="313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20" name="Picture 14" descr="Изображение выглядит как текст, снимок экрана, Шрифт, линия&#10;&#10;Автоматически созданное описание">
            <a:extLst>
              <a:ext uri="{FF2B5EF4-FFF2-40B4-BE49-F238E27FC236}">
                <a16:creationId xmlns:a16="http://schemas.microsoft.com/office/drawing/2014/main" id="{734D88B7-71DA-1752-6B73-884DFEEDD1A8}"/>
              </a:ext>
            </a:extLst>
          </p:cNvPr>
          <p:cNvPicPr>
            <a:picLocks noChangeAspect="1"/>
          </p:cNvPicPr>
          <p:nvPr/>
        </p:nvPicPr>
        <p:blipFill>
          <a:blip r:embed="rId3"/>
          <a:stretch>
            <a:fillRect/>
          </a:stretch>
        </p:blipFill>
        <p:spPr>
          <a:xfrm>
            <a:off x="4621459" y="1550596"/>
            <a:ext cx="6197221" cy="1569209"/>
          </a:xfrm>
          <a:prstGeom prst="rect">
            <a:avLst/>
          </a:prstGeom>
        </p:spPr>
      </p:pic>
      <p:sp>
        <p:nvSpPr>
          <p:cNvPr id="21" name="Стрелка: вправо 20">
            <a:extLst>
              <a:ext uri="{FF2B5EF4-FFF2-40B4-BE49-F238E27FC236}">
                <a16:creationId xmlns:a16="http://schemas.microsoft.com/office/drawing/2014/main" id="{F93A9D6C-34A5-F74F-0D60-C9E2432B872D}"/>
              </a:ext>
            </a:extLst>
          </p:cNvPr>
          <p:cNvSpPr/>
          <p:nvPr/>
        </p:nvSpPr>
        <p:spPr>
          <a:xfrm>
            <a:off x="3997890" y="2077233"/>
            <a:ext cx="668054" cy="4279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3" name="Content Placeholder 4"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025A3AC9-44CF-79B8-9711-B4228E5A28D2}"/>
              </a:ext>
            </a:extLst>
          </p:cNvPr>
          <p:cNvPicPr>
            <a:picLocks noChangeAspect="1"/>
          </p:cNvPicPr>
          <p:nvPr/>
        </p:nvPicPr>
        <p:blipFill>
          <a:blip r:embed="rId4"/>
          <a:stretch>
            <a:fillRect/>
          </a:stretch>
        </p:blipFill>
        <p:spPr>
          <a:xfrm>
            <a:off x="4665190" y="3503866"/>
            <a:ext cx="6153262" cy="2660377"/>
          </a:xfrm>
          <a:prstGeom prst="rect">
            <a:avLst/>
          </a:prstGeom>
        </p:spPr>
      </p:pic>
      <p:sp>
        <p:nvSpPr>
          <p:cNvPr id="30" name="Овал 29">
            <a:extLst>
              <a:ext uri="{FF2B5EF4-FFF2-40B4-BE49-F238E27FC236}">
                <a16:creationId xmlns:a16="http://schemas.microsoft.com/office/drawing/2014/main" id="{3BE0910C-DC74-BE1E-FC36-9E7AE8DDED7A}"/>
              </a:ext>
            </a:extLst>
          </p:cNvPr>
          <p:cNvSpPr/>
          <p:nvPr/>
        </p:nvSpPr>
        <p:spPr>
          <a:xfrm>
            <a:off x="6513533" y="5104355"/>
            <a:ext cx="866383" cy="313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32" name="TextBox 31">
            <a:extLst>
              <a:ext uri="{FF2B5EF4-FFF2-40B4-BE49-F238E27FC236}">
                <a16:creationId xmlns:a16="http://schemas.microsoft.com/office/drawing/2014/main" id="{7D62E8E8-91C0-55BC-1BC1-157A89DAB01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3" name="Овал 32">
            <a:extLst>
              <a:ext uri="{FF2B5EF4-FFF2-40B4-BE49-F238E27FC236}">
                <a16:creationId xmlns:a16="http://schemas.microsoft.com/office/drawing/2014/main" id="{AA9E7696-6365-1CBC-6023-0BC12E528A0B}"/>
              </a:ext>
            </a:extLst>
          </p:cNvPr>
          <p:cNvSpPr/>
          <p:nvPr/>
        </p:nvSpPr>
        <p:spPr>
          <a:xfrm>
            <a:off x="8862162" y="5761972"/>
            <a:ext cx="866383" cy="313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43580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1" name="Rectangle 2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23" name="Straight Connector 2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44613499-ED27-4396-CAE4-05B819EB2BA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ltLang="zh-SG" sz="4400">
                <a:ea typeface="宋体"/>
              </a:rPr>
              <a:t>Analysis on the results</a:t>
            </a:r>
          </a:p>
        </p:txBody>
      </p:sp>
      <p:sp>
        <p:nvSpPr>
          <p:cNvPr id="10" name="Content Placeholder 9">
            <a:extLst>
              <a:ext uri="{FF2B5EF4-FFF2-40B4-BE49-F238E27FC236}">
                <a16:creationId xmlns:a16="http://schemas.microsoft.com/office/drawing/2014/main" id="{8005EE69-E7DC-BD6F-6B43-6B9D2AEBE354}"/>
              </a:ext>
            </a:extLst>
          </p:cNvPr>
          <p:cNvSpPr>
            <a:spLocks/>
          </p:cNvSpPr>
          <p:nvPr/>
        </p:nvSpPr>
        <p:spPr>
          <a:xfrm>
            <a:off x="1097278" y="1845734"/>
            <a:ext cx="4937760" cy="4023360"/>
          </a:xfrm>
          <a:prstGeom prst="rect">
            <a:avLst/>
          </a:prstGeom>
        </p:spPr>
        <p:txBody>
          <a:bodyPr/>
          <a:lstStyle/>
          <a:p>
            <a:endParaRPr lang="en-SG"/>
          </a:p>
        </p:txBody>
      </p:sp>
      <p:pic>
        <p:nvPicPr>
          <p:cNvPr id="13" name="Content Placeholder 12">
            <a:extLst>
              <a:ext uri="{FF2B5EF4-FFF2-40B4-BE49-F238E27FC236}">
                <a16:creationId xmlns:a16="http://schemas.microsoft.com/office/drawing/2014/main" id="{7FA50AA6-6291-D42A-C45F-E0D58DC488CE}"/>
              </a:ext>
            </a:extLst>
          </p:cNvPr>
          <p:cNvPicPr>
            <a:picLocks noChangeAspect="1"/>
          </p:cNvPicPr>
          <p:nvPr/>
        </p:nvPicPr>
        <p:blipFill>
          <a:blip r:embed="rId2"/>
          <a:stretch>
            <a:fillRect/>
          </a:stretch>
        </p:blipFill>
        <p:spPr>
          <a:xfrm>
            <a:off x="6385366" y="1872140"/>
            <a:ext cx="4266512" cy="2994763"/>
          </a:xfrm>
          <a:prstGeom prst="rect">
            <a:avLst/>
          </a:prstGeom>
        </p:spPr>
      </p:pic>
      <p:pic>
        <p:nvPicPr>
          <p:cNvPr id="4" name="Picture 3">
            <a:extLst>
              <a:ext uri="{FF2B5EF4-FFF2-40B4-BE49-F238E27FC236}">
                <a16:creationId xmlns:a16="http://schemas.microsoft.com/office/drawing/2014/main" id="{40EC2341-0BF7-342F-88C9-E2E79EF9636A}"/>
              </a:ext>
            </a:extLst>
          </p:cNvPr>
          <p:cNvPicPr>
            <a:picLocks noChangeAspect="1"/>
          </p:cNvPicPr>
          <p:nvPr/>
        </p:nvPicPr>
        <p:blipFill>
          <a:blip r:embed="rId3"/>
          <a:stretch>
            <a:fillRect/>
          </a:stretch>
        </p:blipFill>
        <p:spPr>
          <a:xfrm>
            <a:off x="1334139" y="1874463"/>
            <a:ext cx="4353807" cy="3000553"/>
          </a:xfrm>
          <a:prstGeom prst="rect">
            <a:avLst/>
          </a:prstGeom>
        </p:spPr>
      </p:pic>
      <p:sp>
        <p:nvSpPr>
          <p:cNvPr id="7" name="TextBox 6">
            <a:extLst>
              <a:ext uri="{FF2B5EF4-FFF2-40B4-BE49-F238E27FC236}">
                <a16:creationId xmlns:a16="http://schemas.microsoft.com/office/drawing/2014/main" id="{3DBA2967-205E-4700-6243-47505E9CA928}"/>
              </a:ext>
            </a:extLst>
          </p:cNvPr>
          <p:cNvSpPr txBox="1"/>
          <p:nvPr/>
        </p:nvSpPr>
        <p:spPr>
          <a:xfrm>
            <a:off x="1609535" y="4733726"/>
            <a:ext cx="4135561" cy="1600438"/>
          </a:xfrm>
          <a:prstGeom prst="rect">
            <a:avLst/>
          </a:prstGeom>
          <a:noFill/>
        </p:spPr>
        <p:txBody>
          <a:bodyPr wrap="square" lIns="91440" tIns="45720" rIns="91440" bIns="45720" rtlCol="0" anchor="t">
            <a:spAutoFit/>
          </a:bodyPr>
          <a:lstStyle/>
          <a:p>
            <a:pPr defTabSz="713232">
              <a:spcAft>
                <a:spcPts val="600"/>
              </a:spcAft>
            </a:pPr>
            <a:r>
              <a:rPr lang="en-SG" sz="1100" b="1" u="sng" kern="1200">
                <a:latin typeface="+mn-lt"/>
                <a:ea typeface="+mn-ea"/>
                <a:cs typeface="+mn-cs"/>
              </a:rPr>
              <a:t>Conclusion: most of the stocks </a:t>
            </a:r>
            <a:r>
              <a:rPr lang="en-SG" sz="1100" b="1" u="sng"/>
              <a:t>give</a:t>
            </a:r>
            <a:r>
              <a:rPr lang="en-SG" sz="1100" b="1" u="sng" kern="1200">
                <a:latin typeface="+mn-lt"/>
                <a:ea typeface="+mn-ea"/>
                <a:cs typeface="+mn-cs"/>
              </a:rPr>
              <a:t> us minimal return, and the win% varies widely</a:t>
            </a:r>
            <a:r>
              <a:rPr lang="en-SG" sz="1100" kern="1200">
                <a:latin typeface="+mn-lt"/>
                <a:ea typeface="+mn-ea"/>
                <a:cs typeface="+mn-cs"/>
              </a:rPr>
              <a:t>.</a:t>
            </a:r>
          </a:p>
          <a:p>
            <a:pPr marL="171450" indent="-171450" defTabSz="713232">
              <a:spcAft>
                <a:spcPts val="600"/>
              </a:spcAft>
              <a:buFont typeface="Wingdings"/>
              <a:buChar char="v"/>
            </a:pPr>
            <a:r>
              <a:rPr lang="en-SG" sz="1100"/>
              <a:t>There</a:t>
            </a:r>
            <a:r>
              <a:rPr lang="en-SG" sz="1100" kern="1200">
                <a:latin typeface="+mn-lt"/>
                <a:ea typeface="+mn-ea"/>
                <a:cs typeface="+mn-cs"/>
              </a:rPr>
              <a:t> </a:t>
            </a:r>
            <a:r>
              <a:rPr lang="en-SG" sz="1100"/>
              <a:t>are</a:t>
            </a:r>
            <a:r>
              <a:rPr lang="en-SG" sz="1100" kern="1200">
                <a:latin typeface="+mn-lt"/>
                <a:ea typeface="+mn-ea"/>
                <a:cs typeface="+mn-cs"/>
              </a:rPr>
              <a:t> </a:t>
            </a:r>
            <a:r>
              <a:rPr lang="en-SG" sz="1100"/>
              <a:t>a </a:t>
            </a:r>
            <a:r>
              <a:rPr lang="en-SG" sz="1100" kern="1200">
                <a:latin typeface="+mn-lt"/>
                <a:ea typeface="+mn-ea"/>
                <a:cs typeface="+mn-cs"/>
              </a:rPr>
              <a:t>few stocks giving us high return and decent win</a:t>
            </a:r>
            <a:r>
              <a:rPr lang="en-SG" sz="1100"/>
              <a:t>%:</a:t>
            </a:r>
            <a:r>
              <a:rPr lang="en-SG" sz="1100" kern="1200">
                <a:latin typeface="+mn-lt"/>
                <a:ea typeface="+mn-ea"/>
                <a:cs typeface="+mn-cs"/>
              </a:rPr>
              <a:t> UMS (SD), YZJ </a:t>
            </a:r>
            <a:r>
              <a:rPr lang="en-SG" sz="1100" kern="1200" err="1">
                <a:latin typeface="+mn-lt"/>
                <a:ea typeface="+mn-ea"/>
                <a:cs typeface="+mn-cs"/>
              </a:rPr>
              <a:t>Shipbldg</a:t>
            </a:r>
            <a:r>
              <a:rPr lang="en-SG" sz="1100" kern="1200">
                <a:latin typeface="+mn-lt"/>
                <a:ea typeface="+mn-ea"/>
                <a:cs typeface="+mn-cs"/>
              </a:rPr>
              <a:t>(SD), </a:t>
            </a:r>
            <a:r>
              <a:rPr lang="en-SG" sz="1100" kern="1200" err="1">
                <a:latin typeface="+mn-lt"/>
                <a:ea typeface="+mn-ea"/>
                <a:cs typeface="+mn-cs"/>
              </a:rPr>
              <a:t>ThaiBev</a:t>
            </a:r>
            <a:r>
              <a:rPr lang="en-SG" sz="1100" kern="1200">
                <a:latin typeface="+mn-lt"/>
                <a:ea typeface="+mn-ea"/>
                <a:cs typeface="+mn-cs"/>
              </a:rPr>
              <a:t>(SD), </a:t>
            </a:r>
            <a:r>
              <a:rPr lang="en-SG" sz="1100" kern="1200" err="1">
                <a:latin typeface="+mn-lt"/>
                <a:ea typeface="+mn-ea"/>
                <a:cs typeface="+mn-cs"/>
              </a:rPr>
              <a:t>Seatrium</a:t>
            </a:r>
            <a:r>
              <a:rPr lang="en-SG" sz="1100" kern="1200">
                <a:latin typeface="+mn-lt"/>
                <a:ea typeface="+mn-ea"/>
                <a:cs typeface="+mn-cs"/>
              </a:rPr>
              <a:t> (SD), ComfortDelGro(SD), Sembcorp(SD), SMIC(CND), MSFT(USD), NVDA(USND)</a:t>
            </a:r>
            <a:endParaRPr lang="en-SG" sz="1100" kern="1200">
              <a:latin typeface="+mn-lt"/>
              <a:cs typeface="Calibri"/>
            </a:endParaRPr>
          </a:p>
          <a:p>
            <a:pPr marL="171450" indent="-171450" defTabSz="713232">
              <a:spcAft>
                <a:spcPts val="600"/>
              </a:spcAft>
              <a:buFont typeface="Wingdings"/>
              <a:buChar char="v"/>
            </a:pPr>
            <a:r>
              <a:rPr lang="en-SG" sz="1100" kern="1200">
                <a:solidFill>
                  <a:schemeClr val="tx1"/>
                </a:solidFill>
                <a:latin typeface="+mn-lt"/>
                <a:ea typeface="+mn-ea"/>
                <a:cs typeface="+mn-cs"/>
              </a:rPr>
              <a:t>It appears that our mean-reversion strategy is more suitable for SD stocks</a:t>
            </a:r>
            <a:endParaRPr lang="en-SG" sz="1100">
              <a:cs typeface="Calibri" panose="020F0502020204030204"/>
            </a:endParaRPr>
          </a:p>
        </p:txBody>
      </p:sp>
      <p:sp>
        <p:nvSpPr>
          <p:cNvPr id="14" name="TextBox 13">
            <a:extLst>
              <a:ext uri="{FF2B5EF4-FFF2-40B4-BE49-F238E27FC236}">
                <a16:creationId xmlns:a16="http://schemas.microsoft.com/office/drawing/2014/main" id="{BD86F1CF-E577-7962-E532-232123EB4125}"/>
              </a:ext>
            </a:extLst>
          </p:cNvPr>
          <p:cNvSpPr txBox="1"/>
          <p:nvPr/>
        </p:nvSpPr>
        <p:spPr>
          <a:xfrm>
            <a:off x="6580943" y="4781075"/>
            <a:ext cx="4126185" cy="1261884"/>
          </a:xfrm>
          <a:prstGeom prst="rect">
            <a:avLst/>
          </a:prstGeom>
          <a:noFill/>
        </p:spPr>
        <p:txBody>
          <a:bodyPr wrap="square" lIns="91440" tIns="45720" rIns="91440" bIns="45720" rtlCol="0" anchor="t">
            <a:spAutoFit/>
          </a:bodyPr>
          <a:lstStyle/>
          <a:p>
            <a:pPr defTabSz="713232">
              <a:spcAft>
                <a:spcPts val="600"/>
              </a:spcAft>
            </a:pPr>
            <a:r>
              <a:rPr lang="en-SG" sz="1100" b="1" u="sng" kern="1200">
                <a:latin typeface="+mn-lt"/>
                <a:ea typeface="+mn-ea"/>
                <a:cs typeface="+mn-cs"/>
              </a:rPr>
              <a:t>Conclusion: most of the stocks gives us minimal return, and the win% varies widely.</a:t>
            </a:r>
            <a:endParaRPr lang="ru-RU">
              <a:cs typeface="Calibri" panose="020F0502020204030204"/>
            </a:endParaRPr>
          </a:p>
          <a:p>
            <a:pPr marL="171450" indent="-171450" defTabSz="713232">
              <a:spcAft>
                <a:spcPts val="600"/>
              </a:spcAft>
              <a:buFont typeface="Wingdings"/>
              <a:buChar char="v"/>
            </a:pPr>
            <a:r>
              <a:rPr lang="en-SG" sz="1100" kern="1200">
                <a:latin typeface="+mn-lt"/>
                <a:ea typeface="+mn-ea"/>
                <a:cs typeface="+mn-cs"/>
              </a:rPr>
              <a:t>There’s a few stocks giving us high return and decent win%, they </a:t>
            </a:r>
            <a:r>
              <a:rPr lang="en-SG" sz="1100" kern="1200" err="1">
                <a:latin typeface="+mn-lt"/>
                <a:ea typeface="+mn-ea"/>
                <a:cs typeface="+mn-cs"/>
              </a:rPr>
              <a:t>are:NIO</a:t>
            </a:r>
            <a:r>
              <a:rPr lang="en-SG" sz="1100" kern="1200">
                <a:latin typeface="+mn-lt"/>
                <a:ea typeface="+mn-ea"/>
                <a:cs typeface="+mn-cs"/>
              </a:rPr>
              <a:t>(CND), BYD(CND), TSLA(USND), MRNA(USND), UMS(SD)</a:t>
            </a:r>
            <a:endParaRPr lang="en-SG" sz="1100" kern="1200">
              <a:latin typeface="+mn-lt"/>
              <a:cs typeface="Calibri"/>
            </a:endParaRPr>
          </a:p>
          <a:p>
            <a:pPr marL="171450" indent="-171450" defTabSz="713232">
              <a:spcAft>
                <a:spcPts val="600"/>
              </a:spcAft>
              <a:buFont typeface="Wingdings"/>
              <a:buChar char="v"/>
            </a:pPr>
            <a:r>
              <a:rPr lang="en-SG" sz="1100" kern="1200">
                <a:latin typeface="+mn-lt"/>
                <a:ea typeface="+mn-ea"/>
                <a:cs typeface="+mn-cs"/>
              </a:rPr>
              <a:t>It appears that our </a:t>
            </a:r>
            <a:r>
              <a:rPr lang="en-SG" sz="1100"/>
              <a:t>momentum</a:t>
            </a:r>
            <a:r>
              <a:rPr lang="en-SG" sz="1100" kern="1200">
                <a:latin typeface="+mn-lt"/>
                <a:ea typeface="+mn-ea"/>
                <a:cs typeface="+mn-cs"/>
              </a:rPr>
              <a:t> strategy is somehow more suitable for car stocks</a:t>
            </a:r>
            <a:endParaRPr lang="en-SG" sz="1100">
              <a:cs typeface="Calibri"/>
            </a:endParaRPr>
          </a:p>
        </p:txBody>
      </p:sp>
    </p:spTree>
    <p:extLst>
      <p:ext uri="{BB962C8B-B14F-4D97-AF65-F5344CB8AC3E}">
        <p14:creationId xmlns:p14="http://schemas.microsoft.com/office/powerpoint/2010/main" val="53941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EA6C6-D6FE-5B12-8475-4210034ABCEA}"/>
              </a:ext>
            </a:extLst>
          </p:cNvPr>
          <p:cNvSpPr>
            <a:spLocks noGrp="1"/>
          </p:cNvSpPr>
          <p:nvPr>
            <p:ph type="title"/>
          </p:nvPr>
        </p:nvSpPr>
        <p:spPr/>
        <p:txBody>
          <a:bodyPr>
            <a:normAutofit/>
          </a:bodyPr>
          <a:lstStyle/>
          <a:p>
            <a:r>
              <a:rPr lang="en-US" altLang="zh-SG" sz="4400">
                <a:ea typeface="宋体"/>
              </a:rPr>
              <a:t>Discussion on limitation</a:t>
            </a:r>
            <a:endParaRPr lang="zh-SG" altLang="en-US" sz="4400">
              <a:ea typeface="宋体"/>
              <a:cs typeface="Calibri Light"/>
            </a:endParaRPr>
          </a:p>
        </p:txBody>
      </p:sp>
      <p:sp>
        <p:nvSpPr>
          <p:cNvPr id="3" name="内容占位符 2">
            <a:extLst>
              <a:ext uri="{FF2B5EF4-FFF2-40B4-BE49-F238E27FC236}">
                <a16:creationId xmlns:a16="http://schemas.microsoft.com/office/drawing/2014/main" id="{55AA770E-8EAF-BACF-F04C-AEF4F94F6EEB}"/>
              </a:ext>
            </a:extLst>
          </p:cNvPr>
          <p:cNvSpPr>
            <a:spLocks noGrp="1"/>
          </p:cNvSpPr>
          <p:nvPr>
            <p:ph idx="1"/>
          </p:nvPr>
        </p:nvSpPr>
        <p:spPr>
          <a:xfrm>
            <a:off x="1097280" y="2002309"/>
            <a:ext cx="5201920" cy="4023360"/>
          </a:xfrm>
        </p:spPr>
        <p:txBody>
          <a:bodyPr vert="horz" lIns="0" tIns="45720" rIns="0" bIns="45720" rtlCol="0" anchor="t">
            <a:normAutofit/>
          </a:bodyPr>
          <a:lstStyle/>
          <a:p>
            <a:pPr>
              <a:buFont typeface="Wingdings" panose="02070309020205020404" pitchFamily="49" charset="0"/>
              <a:buChar char="v"/>
            </a:pPr>
            <a:r>
              <a:rPr lang="en-SG" altLang="zh-SG" sz="1800">
                <a:ea typeface="宋体"/>
              </a:rPr>
              <a:t>Unsure whether the strategy would continue to work well for the highlighted types of stocks</a:t>
            </a:r>
            <a:endParaRPr lang="ru-RU" sz="1800">
              <a:ea typeface="宋体"/>
              <a:cs typeface="Calibri"/>
            </a:endParaRPr>
          </a:p>
          <a:p>
            <a:pPr>
              <a:buFont typeface="Wingdings" panose="02070309020205020404" pitchFamily="49" charset="0"/>
              <a:buChar char="v"/>
            </a:pPr>
            <a:r>
              <a:rPr lang="en-SG" altLang="zh-SG" sz="1800">
                <a:ea typeface="宋体"/>
              </a:rPr>
              <a:t>Further refinements should be explored and tested</a:t>
            </a:r>
            <a:endParaRPr lang="en-SG" altLang="zh-SG" sz="1800">
              <a:ea typeface="宋体"/>
              <a:cs typeface="Calibri" panose="020F0502020204030204"/>
            </a:endParaRPr>
          </a:p>
          <a:p>
            <a:pPr>
              <a:buFont typeface="Wingdings" panose="02070309020205020404" pitchFamily="49" charset="0"/>
              <a:buChar char="v"/>
            </a:pPr>
            <a:r>
              <a:rPr lang="en-SG" altLang="zh-SG" sz="1800">
                <a:ea typeface="宋体"/>
              </a:rPr>
              <a:t>Choice of independent variable for Mean-reversion strategy is somewhat arbitrary and may not be replicable</a:t>
            </a:r>
            <a:endParaRPr lang="en-SG" altLang="zh-SG" sz="1800">
              <a:ea typeface="宋体"/>
              <a:cs typeface="Calibri" panose="020F0502020204030204"/>
            </a:endParaRPr>
          </a:p>
          <a:p>
            <a:pPr>
              <a:buFont typeface="Wingdings" panose="02070309020205020404" pitchFamily="49" charset="0"/>
              <a:buChar char="v"/>
            </a:pPr>
            <a:r>
              <a:rPr lang="en-SG" altLang="zh-SG" sz="1800">
                <a:ea typeface="宋体"/>
              </a:rPr>
              <a:t>Investors would compare against a different investment, rather than against saving in the bank</a:t>
            </a:r>
            <a:endParaRPr lang="en-SG" altLang="zh-SG" sz="1800">
              <a:ea typeface="宋体"/>
              <a:cs typeface="Calibri" panose="020F0502020204030204"/>
            </a:endParaRPr>
          </a:p>
          <a:p>
            <a:pPr>
              <a:buFont typeface="Wingdings" panose="02070309020205020404" pitchFamily="49" charset="0"/>
              <a:buChar char="v"/>
            </a:pPr>
            <a:r>
              <a:rPr lang="en-SG" altLang="zh-SG" sz="1800">
                <a:ea typeface="宋体"/>
              </a:rPr>
              <a:t>How much money do we invest? What about MDD? And Risk?</a:t>
            </a:r>
            <a:endParaRPr lang="en-SG" altLang="zh-SG" sz="1800">
              <a:ea typeface="宋体"/>
              <a:cs typeface="Calibri" panose="020F0502020204030204"/>
            </a:endParaRPr>
          </a:p>
        </p:txBody>
      </p:sp>
      <p:grpSp>
        <p:nvGrpSpPr>
          <p:cNvPr id="10" name="Group 9">
            <a:extLst>
              <a:ext uri="{FF2B5EF4-FFF2-40B4-BE49-F238E27FC236}">
                <a16:creationId xmlns:a16="http://schemas.microsoft.com/office/drawing/2014/main" id="{42A974EB-FD64-1E92-263D-B966DA4591E6}"/>
              </a:ext>
            </a:extLst>
          </p:cNvPr>
          <p:cNvGrpSpPr/>
          <p:nvPr/>
        </p:nvGrpSpPr>
        <p:grpSpPr>
          <a:xfrm>
            <a:off x="6494971" y="2051496"/>
            <a:ext cx="2274898" cy="3714886"/>
            <a:chOff x="6539421" y="2479289"/>
            <a:chExt cx="2274898" cy="3714886"/>
          </a:xfrm>
        </p:grpSpPr>
        <p:pic>
          <p:nvPicPr>
            <p:cNvPr id="4" name="Picture 3">
              <a:extLst>
                <a:ext uri="{FF2B5EF4-FFF2-40B4-BE49-F238E27FC236}">
                  <a16:creationId xmlns:a16="http://schemas.microsoft.com/office/drawing/2014/main" id="{669D2904-AFF3-CC22-547D-B133DFA9D65B}"/>
                </a:ext>
              </a:extLst>
            </p:cNvPr>
            <p:cNvPicPr>
              <a:picLocks noChangeAspect="1"/>
            </p:cNvPicPr>
            <p:nvPr/>
          </p:nvPicPr>
          <p:blipFill>
            <a:blip r:embed="rId3"/>
            <a:stretch>
              <a:fillRect/>
            </a:stretch>
          </p:blipFill>
          <p:spPr>
            <a:xfrm>
              <a:off x="6539421" y="2479289"/>
              <a:ext cx="2274898" cy="3714886"/>
            </a:xfrm>
            <a:prstGeom prst="rect">
              <a:avLst/>
            </a:prstGeom>
          </p:spPr>
        </p:pic>
        <p:sp>
          <p:nvSpPr>
            <p:cNvPr id="6" name="Oval 5">
              <a:extLst>
                <a:ext uri="{FF2B5EF4-FFF2-40B4-BE49-F238E27FC236}">
                  <a16:creationId xmlns:a16="http://schemas.microsoft.com/office/drawing/2014/main" id="{1C1BF594-CAAA-A6DE-8CF2-2B3F2A50A83A}"/>
                </a:ext>
              </a:extLst>
            </p:cNvPr>
            <p:cNvSpPr/>
            <p:nvPr/>
          </p:nvSpPr>
          <p:spPr>
            <a:xfrm>
              <a:off x="7734300" y="4241800"/>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B142EF6D-13E8-6D02-465B-D7CA53D83933}"/>
                </a:ext>
              </a:extLst>
            </p:cNvPr>
            <p:cNvSpPr/>
            <p:nvPr/>
          </p:nvSpPr>
          <p:spPr>
            <a:xfrm>
              <a:off x="7734300" y="4775200"/>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A121DB1C-0C4D-9F28-A356-F9451D9D16BE}"/>
                </a:ext>
              </a:extLst>
            </p:cNvPr>
            <p:cNvSpPr/>
            <p:nvPr/>
          </p:nvSpPr>
          <p:spPr>
            <a:xfrm>
              <a:off x="7734300" y="5040455"/>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4" name="Group 13">
            <a:extLst>
              <a:ext uri="{FF2B5EF4-FFF2-40B4-BE49-F238E27FC236}">
                <a16:creationId xmlns:a16="http://schemas.microsoft.com/office/drawing/2014/main" id="{AF006A9E-A5ED-65FC-C18B-A1A3476B0800}"/>
              </a:ext>
            </a:extLst>
          </p:cNvPr>
          <p:cNvGrpSpPr/>
          <p:nvPr/>
        </p:nvGrpSpPr>
        <p:grpSpPr>
          <a:xfrm>
            <a:off x="9054540" y="2098289"/>
            <a:ext cx="2341361" cy="3621302"/>
            <a:chOff x="8814319" y="1845734"/>
            <a:chExt cx="2574532" cy="4254857"/>
          </a:xfrm>
        </p:grpSpPr>
        <p:pic>
          <p:nvPicPr>
            <p:cNvPr id="5" name="Content Placeholder 5" descr="A screenshot of a data&#10;&#10;Description automatically generated">
              <a:extLst>
                <a:ext uri="{FF2B5EF4-FFF2-40B4-BE49-F238E27FC236}">
                  <a16:creationId xmlns:a16="http://schemas.microsoft.com/office/drawing/2014/main" id="{49D7BFB0-DD74-9583-2495-042C6E9B1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4319" y="1845734"/>
              <a:ext cx="2574532" cy="4254857"/>
            </a:xfrm>
            <a:prstGeom prst="rect">
              <a:avLst/>
            </a:prstGeom>
          </p:spPr>
        </p:pic>
        <p:sp>
          <p:nvSpPr>
            <p:cNvPr id="9" name="Oval 8">
              <a:extLst>
                <a:ext uri="{FF2B5EF4-FFF2-40B4-BE49-F238E27FC236}">
                  <a16:creationId xmlns:a16="http://schemas.microsoft.com/office/drawing/2014/main" id="{A26E6971-3F3E-4D0A-1B56-225B81930D55}"/>
                </a:ext>
              </a:extLst>
            </p:cNvPr>
            <p:cNvSpPr/>
            <p:nvPr/>
          </p:nvSpPr>
          <p:spPr>
            <a:xfrm>
              <a:off x="10204450" y="3890612"/>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A08ED030-60FC-F4AD-9CC9-5ACC14A1602D}"/>
                </a:ext>
              </a:extLst>
            </p:cNvPr>
            <p:cNvSpPr/>
            <p:nvPr/>
          </p:nvSpPr>
          <p:spPr>
            <a:xfrm>
              <a:off x="10204450" y="4692650"/>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D312A1F-6E03-7B2F-EEDC-D73A83234C57}"/>
                </a:ext>
              </a:extLst>
            </p:cNvPr>
            <p:cNvSpPr/>
            <p:nvPr/>
          </p:nvSpPr>
          <p:spPr>
            <a:xfrm>
              <a:off x="10201275" y="5123005"/>
              <a:ext cx="260350" cy="1651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F7684DE2-D005-F547-B770-5FD721422F6C}"/>
              </a:ext>
            </a:extLst>
          </p:cNvPr>
          <p:cNvSpPr txBox="1"/>
          <p:nvPr/>
        </p:nvSpPr>
        <p:spPr>
          <a:xfrm>
            <a:off x="7115932" y="5926629"/>
            <a:ext cx="516488" cy="307777"/>
          </a:xfrm>
          <a:prstGeom prst="rect">
            <a:avLst/>
          </a:prstGeom>
          <a:noFill/>
        </p:spPr>
        <p:txBody>
          <a:bodyPr wrap="none" rtlCol="0">
            <a:spAutoFit/>
          </a:bodyPr>
          <a:lstStyle/>
          <a:p>
            <a:r>
              <a:rPr lang="en-SG" sz="1400"/>
              <a:t>UOB</a:t>
            </a:r>
          </a:p>
        </p:txBody>
      </p:sp>
      <p:sp>
        <p:nvSpPr>
          <p:cNvPr id="16" name="TextBox 15">
            <a:extLst>
              <a:ext uri="{FF2B5EF4-FFF2-40B4-BE49-F238E27FC236}">
                <a16:creationId xmlns:a16="http://schemas.microsoft.com/office/drawing/2014/main" id="{B68C5A8B-E709-7380-E034-C8779FBE2E15}"/>
              </a:ext>
            </a:extLst>
          </p:cNvPr>
          <p:cNvSpPr txBox="1"/>
          <p:nvPr/>
        </p:nvSpPr>
        <p:spPr>
          <a:xfrm>
            <a:off x="9917779" y="5869094"/>
            <a:ext cx="425116" cy="307777"/>
          </a:xfrm>
          <a:prstGeom prst="rect">
            <a:avLst/>
          </a:prstGeom>
          <a:noFill/>
        </p:spPr>
        <p:txBody>
          <a:bodyPr wrap="none" rtlCol="0">
            <a:spAutoFit/>
          </a:bodyPr>
          <a:lstStyle/>
          <a:p>
            <a:r>
              <a:rPr lang="en-SG" sz="1400"/>
              <a:t>QQ</a:t>
            </a:r>
          </a:p>
        </p:txBody>
      </p:sp>
    </p:spTree>
    <p:extLst>
      <p:ext uri="{BB962C8B-B14F-4D97-AF65-F5344CB8AC3E}">
        <p14:creationId xmlns:p14="http://schemas.microsoft.com/office/powerpoint/2010/main" val="157356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标题 1">
            <a:extLst>
              <a:ext uri="{FF2B5EF4-FFF2-40B4-BE49-F238E27FC236}">
                <a16:creationId xmlns:a16="http://schemas.microsoft.com/office/drawing/2014/main" id="{BC2A892B-72FE-381F-79B9-47507F58766A}"/>
              </a:ext>
            </a:extLst>
          </p:cNvPr>
          <p:cNvSpPr>
            <a:spLocks noGrp="1"/>
          </p:cNvSpPr>
          <p:nvPr>
            <p:ph type="title"/>
          </p:nvPr>
        </p:nvSpPr>
        <p:spPr>
          <a:xfrm>
            <a:off x="492370" y="516835"/>
            <a:ext cx="3450186" cy="2103875"/>
          </a:xfrm>
        </p:spPr>
        <p:txBody>
          <a:bodyPr>
            <a:normAutofit/>
          </a:bodyPr>
          <a:lstStyle/>
          <a:p>
            <a:r>
              <a:rPr lang="en-US" altLang="zh-SG" sz="4000">
                <a:solidFill>
                  <a:srgbClr val="FFFFFF"/>
                </a:solidFill>
                <a:ea typeface="宋体"/>
              </a:rPr>
              <a:t>Future development of our strategy</a:t>
            </a:r>
            <a:endParaRPr lang="zh-SG" altLang="en-US" sz="4000">
              <a:solidFill>
                <a:srgbClr val="FFFFFF"/>
              </a:solidFill>
              <a:ea typeface="宋体"/>
            </a:endParaRPr>
          </a:p>
        </p:txBody>
      </p:sp>
      <p:sp>
        <p:nvSpPr>
          <p:cNvPr id="3" name="内容占位符 2">
            <a:extLst>
              <a:ext uri="{FF2B5EF4-FFF2-40B4-BE49-F238E27FC236}">
                <a16:creationId xmlns:a16="http://schemas.microsoft.com/office/drawing/2014/main" id="{46237DC4-8DA4-0133-5A35-C11C82CAB388}"/>
              </a:ext>
            </a:extLst>
          </p:cNvPr>
          <p:cNvSpPr>
            <a:spLocks noGrp="1"/>
          </p:cNvSpPr>
          <p:nvPr>
            <p:ph idx="1"/>
          </p:nvPr>
        </p:nvSpPr>
        <p:spPr>
          <a:xfrm>
            <a:off x="314919" y="2612047"/>
            <a:ext cx="3408433" cy="3335519"/>
          </a:xfrm>
        </p:spPr>
        <p:txBody>
          <a:bodyPr vert="horz" lIns="0" tIns="45720" rIns="0" bIns="45720" rtlCol="0" anchor="t">
            <a:normAutofit lnSpcReduction="10000"/>
          </a:bodyPr>
          <a:lstStyle/>
          <a:p>
            <a:pPr>
              <a:buFont typeface="Wingdings" panose="020F0502020204030204" pitchFamily="34" charset="0"/>
              <a:buChar char="v"/>
            </a:pPr>
            <a:endParaRPr lang="en-SG" altLang="zh-SG" sz="1600">
              <a:solidFill>
                <a:srgbClr val="FFFFFF"/>
              </a:solidFill>
              <a:ea typeface="宋体"/>
              <a:cs typeface="Calibri"/>
            </a:endParaRPr>
          </a:p>
          <a:p>
            <a:pPr marL="383540" lvl="1">
              <a:buFont typeface="Wingdings" pitchFamily="34" charset="0"/>
              <a:buChar char="v"/>
            </a:pPr>
            <a:r>
              <a:rPr lang="en-SG" altLang="zh-SG" sz="1600">
                <a:solidFill>
                  <a:srgbClr val="FFFFFF"/>
                </a:solidFill>
                <a:ea typeface="宋体"/>
              </a:rPr>
              <a:t>Find out why some stocks are more or less suitable for our strategy</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Define better strategy's</a:t>
            </a:r>
            <a:r>
              <a:rPr lang="zh-SG" altLang="en-US" sz="1600">
                <a:solidFill>
                  <a:srgbClr val="FFFFFF"/>
                </a:solidFill>
                <a:ea typeface="宋体"/>
              </a:rPr>
              <a:t> </a:t>
            </a:r>
            <a:r>
              <a:rPr lang="en-SG" altLang="zh-SG" sz="1600">
                <a:solidFill>
                  <a:srgbClr val="FFFFFF"/>
                </a:solidFill>
                <a:ea typeface="宋体"/>
              </a:rPr>
              <a:t>effective range</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Consider further use of time-series decomposition</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Hyper-parameter tuning</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A more rigorous method for determining mean-reversion indicator</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Compare against CAPM or risk-free rate</a:t>
            </a:r>
            <a:endParaRPr lang="en-SG" altLang="zh-SG" sz="1600">
              <a:solidFill>
                <a:srgbClr val="FFFFFF"/>
              </a:solidFill>
              <a:ea typeface="宋体"/>
              <a:cs typeface="Calibri" panose="020F0502020204030204"/>
            </a:endParaRPr>
          </a:p>
          <a:p>
            <a:pPr marL="383540" lvl="1">
              <a:buFont typeface="Wingdings" pitchFamily="34" charset="0"/>
              <a:buChar char="v"/>
            </a:pPr>
            <a:r>
              <a:rPr lang="en-SG" altLang="zh-SG" sz="1600">
                <a:solidFill>
                  <a:srgbClr val="FFFFFF"/>
                </a:solidFill>
                <a:ea typeface="宋体"/>
              </a:rPr>
              <a:t>Risk/reward &amp; money management</a:t>
            </a:r>
            <a:endParaRPr lang="en-SG" altLang="zh-SG" sz="1600">
              <a:solidFill>
                <a:srgbClr val="FFFFFF"/>
              </a:solidFill>
              <a:ea typeface="宋体"/>
              <a:cs typeface="Calibri" panose="020F0502020204030204"/>
            </a:endParaRPr>
          </a:p>
        </p:txBody>
      </p:sp>
      <p:pic>
        <p:nvPicPr>
          <p:cNvPr id="4" name="Рисунок 3" descr="Пин на доске Обхуярики">
            <a:extLst>
              <a:ext uri="{FF2B5EF4-FFF2-40B4-BE49-F238E27FC236}">
                <a16:creationId xmlns:a16="http://schemas.microsoft.com/office/drawing/2014/main" id="{1E175D6F-F779-7326-7320-7B9B1BE1DD38}"/>
              </a:ext>
            </a:extLst>
          </p:cNvPr>
          <p:cNvPicPr>
            <a:picLocks noChangeAspect="1"/>
          </p:cNvPicPr>
          <p:nvPr/>
        </p:nvPicPr>
        <p:blipFill rotWithShape="1">
          <a:blip r:embed="rId2"/>
          <a:srcRect l="31023" t="1277" r="15266" b="17518"/>
          <a:stretch/>
        </p:blipFill>
        <p:spPr>
          <a:xfrm>
            <a:off x="4034869" y="11"/>
            <a:ext cx="8159807" cy="6855653"/>
          </a:xfrm>
          <a:prstGeom prst="rect">
            <a:avLst/>
          </a:prstGeom>
        </p:spPr>
      </p:pic>
      <p:sp>
        <p:nvSpPr>
          <p:cNvPr id="8"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43738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9C4AE-8A1F-B470-E731-6EFF0A067845}"/>
              </a:ext>
            </a:extLst>
          </p:cNvPr>
          <p:cNvSpPr>
            <a:spLocks noGrp="1"/>
          </p:cNvSpPr>
          <p:nvPr>
            <p:ph type="title"/>
          </p:nvPr>
        </p:nvSpPr>
        <p:spPr>
          <a:xfrm>
            <a:off x="489993" y="219784"/>
            <a:ext cx="3087221" cy="1277298"/>
          </a:xfrm>
        </p:spPr>
        <p:txBody>
          <a:bodyPr>
            <a:normAutofit/>
          </a:bodyPr>
          <a:lstStyle/>
          <a:p>
            <a:r>
              <a:rPr lang="en-SG" sz="4000"/>
              <a:t>Contents at a glance</a:t>
            </a:r>
          </a:p>
        </p:txBody>
      </p:sp>
      <p:cxnSp>
        <p:nvCxnSpPr>
          <p:cNvPr id="11" name="Straight Connector 1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C14709-C489-7563-3924-23A1F452DC0B}"/>
              </a:ext>
            </a:extLst>
          </p:cNvPr>
          <p:cNvSpPr>
            <a:spLocks noGrp="1"/>
          </p:cNvSpPr>
          <p:nvPr>
            <p:ph idx="1"/>
          </p:nvPr>
        </p:nvSpPr>
        <p:spPr>
          <a:xfrm>
            <a:off x="492371" y="1719630"/>
            <a:ext cx="3084844" cy="4954623"/>
          </a:xfrm>
        </p:spPr>
        <p:txBody>
          <a:bodyPr vert="horz" lIns="0" tIns="45720" rIns="0" bIns="45720" rtlCol="0" anchor="t">
            <a:normAutofit/>
          </a:bodyPr>
          <a:lstStyle/>
          <a:p>
            <a:pPr marL="514350" indent="-514350">
              <a:buFont typeface="+mj-lt"/>
              <a:buAutoNum type="arabicPeriod"/>
            </a:pPr>
            <a:r>
              <a:rPr lang="en-SG" sz="1600"/>
              <a:t>Intro &amp; Assumptions</a:t>
            </a:r>
            <a:endParaRPr lang="en-SG" sz="1600">
              <a:cs typeface="Calibri"/>
            </a:endParaRPr>
          </a:p>
          <a:p>
            <a:pPr marL="514350" indent="-514350">
              <a:buFont typeface="+mj-lt"/>
              <a:buAutoNum type="arabicPeriod"/>
            </a:pPr>
            <a:r>
              <a:rPr lang="en-SG" sz="1600"/>
              <a:t>Methodology and Asset selection</a:t>
            </a:r>
            <a:endParaRPr lang="en-SG" sz="1600">
              <a:cs typeface="Calibri"/>
            </a:endParaRPr>
          </a:p>
          <a:p>
            <a:pPr marL="914400" lvl="1" indent="-457200">
              <a:buFont typeface="+mj-lt"/>
              <a:buAutoNum type="arabicPeriod"/>
            </a:pPr>
            <a:r>
              <a:rPr lang="en-SG" sz="1600"/>
              <a:t>Momentum</a:t>
            </a:r>
            <a:endParaRPr lang="en-SG" sz="1600">
              <a:cs typeface="Calibri"/>
            </a:endParaRPr>
          </a:p>
          <a:p>
            <a:pPr marL="1371600" lvl="2" indent="-457200">
              <a:buFont typeface="+mj-lt"/>
              <a:buAutoNum type="arabicPeriod"/>
            </a:pPr>
            <a:r>
              <a:rPr lang="en-SG" sz="1600" err="1"/>
              <a:t>Ichimoku</a:t>
            </a:r>
            <a:endParaRPr lang="en-SG" sz="1600">
              <a:cs typeface="Calibri"/>
            </a:endParaRPr>
          </a:p>
          <a:p>
            <a:pPr marL="1371600" lvl="2" indent="-457200">
              <a:buFont typeface="+mj-lt"/>
              <a:buAutoNum type="arabicPeriod"/>
            </a:pPr>
            <a:r>
              <a:rPr lang="en-SG" sz="1600"/>
              <a:t>CCI</a:t>
            </a:r>
            <a:endParaRPr lang="en-SG" sz="1600">
              <a:cs typeface="Calibri"/>
            </a:endParaRPr>
          </a:p>
          <a:p>
            <a:pPr marL="914400" lvl="1" indent="-457200">
              <a:buFont typeface="+mj-lt"/>
              <a:buAutoNum type="arabicPeriod"/>
            </a:pPr>
            <a:r>
              <a:rPr lang="en-SG" sz="1600"/>
              <a:t>Mean Reversion</a:t>
            </a:r>
            <a:endParaRPr lang="en-SG" sz="1600">
              <a:cs typeface="Calibri"/>
            </a:endParaRPr>
          </a:p>
          <a:p>
            <a:pPr marL="1371600" lvl="2" indent="-457200">
              <a:buFont typeface="+mj-lt"/>
              <a:buAutoNum type="arabicPeriod"/>
            </a:pPr>
            <a:r>
              <a:rPr lang="en-SG" sz="1600"/>
              <a:t>TP</a:t>
            </a:r>
            <a:endParaRPr lang="en-SG" sz="1600">
              <a:cs typeface="Calibri"/>
            </a:endParaRPr>
          </a:p>
          <a:p>
            <a:pPr marL="1371600" lvl="2" indent="-457200">
              <a:buFont typeface="+mj-lt"/>
              <a:buAutoNum type="arabicPeriod"/>
            </a:pPr>
            <a:r>
              <a:rPr lang="en-SG" sz="1600"/>
              <a:t>TS</a:t>
            </a:r>
            <a:endParaRPr lang="en-SG" sz="1600">
              <a:cs typeface="Calibri"/>
            </a:endParaRPr>
          </a:p>
          <a:p>
            <a:pPr marL="1371600" lvl="2" indent="-457200">
              <a:buFont typeface="+mj-lt"/>
              <a:buAutoNum type="arabicPeriod"/>
            </a:pPr>
            <a:r>
              <a:rPr lang="en-SG" sz="1600"/>
              <a:t>SSB</a:t>
            </a:r>
            <a:endParaRPr lang="en-SG" sz="1600">
              <a:cs typeface="Calibri"/>
            </a:endParaRPr>
          </a:p>
          <a:p>
            <a:pPr marL="514350" indent="-514350">
              <a:buFont typeface="+mj-lt"/>
              <a:buAutoNum type="arabicPeriod"/>
            </a:pPr>
            <a:r>
              <a:rPr lang="en-SG" sz="1600"/>
              <a:t>Results</a:t>
            </a:r>
            <a:endParaRPr lang="en-SG" sz="1600">
              <a:cs typeface="Calibri"/>
            </a:endParaRPr>
          </a:p>
          <a:p>
            <a:pPr marL="514350" indent="-514350">
              <a:buFont typeface="+mj-lt"/>
              <a:buAutoNum type="arabicPeriod"/>
            </a:pPr>
            <a:r>
              <a:rPr lang="en-SG" sz="1600"/>
              <a:t>Discussion &amp; future developments</a:t>
            </a:r>
            <a:endParaRPr lang="en-SG" sz="1600">
              <a:cs typeface="Calibri"/>
            </a:endParaRPr>
          </a:p>
          <a:p>
            <a:endParaRPr lang="en-SG" sz="1600">
              <a:cs typeface="Calibri"/>
            </a:endParaRPr>
          </a:p>
        </p:txBody>
      </p:sp>
      <p:pic>
        <p:nvPicPr>
          <p:cNvPr id="5" name="Picture 4" descr="A digital stock market graph">
            <a:extLst>
              <a:ext uri="{FF2B5EF4-FFF2-40B4-BE49-F238E27FC236}">
                <a16:creationId xmlns:a16="http://schemas.microsoft.com/office/drawing/2014/main" id="{38ABA152-AC20-C1FE-412B-C577222F5051}"/>
              </a:ext>
            </a:extLst>
          </p:cNvPr>
          <p:cNvPicPr>
            <a:picLocks noChangeAspect="1"/>
          </p:cNvPicPr>
          <p:nvPr/>
        </p:nvPicPr>
        <p:blipFill rotWithShape="1">
          <a:blip r:embed="rId2"/>
          <a:srcRect l="19553" r="-4" b="-4"/>
          <a:stretch/>
        </p:blipFill>
        <p:spPr>
          <a:xfrm>
            <a:off x="4075043" y="10"/>
            <a:ext cx="8111272" cy="6857990"/>
          </a:xfrm>
          <a:prstGeom prst="rect">
            <a:avLst/>
          </a:prstGeom>
        </p:spPr>
      </p:pic>
    </p:spTree>
    <p:extLst>
      <p:ext uri="{BB962C8B-B14F-4D97-AF65-F5344CB8AC3E}">
        <p14:creationId xmlns:p14="http://schemas.microsoft.com/office/powerpoint/2010/main" val="176449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descr="stonks - YouTube">
            <a:extLst>
              <a:ext uri="{FF2B5EF4-FFF2-40B4-BE49-F238E27FC236}">
                <a16:creationId xmlns:a16="http://schemas.microsoft.com/office/drawing/2014/main" id="{D40823B5-52E1-5F10-2422-25037D38C0B8}"/>
              </a:ext>
            </a:extLst>
          </p:cNvPr>
          <p:cNvPicPr>
            <a:picLocks noGrp="1" noChangeAspect="1"/>
          </p:cNvPicPr>
          <p:nvPr>
            <p:ph idx="1"/>
          </p:nvPr>
        </p:nvPicPr>
        <p:blipFill>
          <a:blip r:embed="rId2"/>
          <a:stretch>
            <a:fillRect/>
          </a:stretch>
        </p:blipFill>
        <p:spPr>
          <a:xfrm>
            <a:off x="6102" y="-618"/>
            <a:ext cx="12253035" cy="6864079"/>
          </a:xfrm>
        </p:spPr>
      </p:pic>
      <p:sp>
        <p:nvSpPr>
          <p:cNvPr id="8" name="Заголовок 7">
            <a:extLst>
              <a:ext uri="{FF2B5EF4-FFF2-40B4-BE49-F238E27FC236}">
                <a16:creationId xmlns:a16="http://schemas.microsoft.com/office/drawing/2014/main" id="{1CFE23A1-3CCE-8999-ABBD-7EA589C0AF8F}"/>
              </a:ext>
            </a:extLst>
          </p:cNvPr>
          <p:cNvSpPr>
            <a:spLocks noGrp="1"/>
          </p:cNvSpPr>
          <p:nvPr>
            <p:ph type="title"/>
          </p:nvPr>
        </p:nvSpPr>
        <p:spPr>
          <a:xfrm>
            <a:off x="4717128" y="1665357"/>
            <a:ext cx="6652547" cy="1539971"/>
          </a:xfrm>
        </p:spPr>
        <p:txBody>
          <a:bodyPr>
            <a:noAutofit/>
          </a:bodyPr>
          <a:lstStyle/>
          <a:p>
            <a:r>
              <a:rPr lang="ru-RU" sz="3200" b="1" u="sng" err="1">
                <a:solidFill>
                  <a:schemeClr val="bg1"/>
                </a:solidFill>
                <a:highlight>
                  <a:srgbClr val="000000"/>
                </a:highlight>
                <a:cs typeface="Calibri Light"/>
              </a:rPr>
              <a:t>Thank</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you</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for</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your</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attention</a:t>
            </a:r>
            <a:r>
              <a:rPr lang="ru-RU" sz="3200" b="1" u="sng">
                <a:solidFill>
                  <a:schemeClr val="bg1"/>
                </a:solidFill>
                <a:highlight>
                  <a:srgbClr val="000000"/>
                </a:highlight>
                <a:cs typeface="Calibri Light"/>
              </a:rPr>
              <a:t>, </a:t>
            </a:r>
            <a:br>
              <a:rPr lang="ru-RU" sz="3200" b="1" u="sng">
                <a:solidFill>
                  <a:schemeClr val="bg1"/>
                </a:solidFill>
                <a:highlight>
                  <a:srgbClr val="000000"/>
                </a:highlight>
                <a:cs typeface="Calibri Light"/>
              </a:rPr>
            </a:br>
            <a:r>
              <a:rPr lang="ru-RU" sz="3200" b="1" u="sng" err="1">
                <a:solidFill>
                  <a:schemeClr val="bg1"/>
                </a:solidFill>
                <a:highlight>
                  <a:srgbClr val="000000"/>
                </a:highlight>
                <a:cs typeface="Calibri Light"/>
              </a:rPr>
              <a:t>please</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feel</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free</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to</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ask</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any</a:t>
            </a:r>
            <a:r>
              <a:rPr lang="ru-RU" sz="3200" b="1" u="sng">
                <a:solidFill>
                  <a:schemeClr val="bg1"/>
                </a:solidFill>
                <a:highlight>
                  <a:srgbClr val="000000"/>
                </a:highlight>
                <a:cs typeface="Calibri Light"/>
              </a:rPr>
              <a:t> </a:t>
            </a:r>
            <a:r>
              <a:rPr lang="ru-RU" sz="3200" b="1" u="sng" err="1">
                <a:solidFill>
                  <a:schemeClr val="bg1"/>
                </a:solidFill>
                <a:highlight>
                  <a:srgbClr val="000000"/>
                </a:highlight>
                <a:cs typeface="Calibri Light"/>
              </a:rPr>
              <a:t>questions</a:t>
            </a:r>
            <a:r>
              <a:rPr lang="ru-RU" sz="3200" b="1" u="sng">
                <a:solidFill>
                  <a:schemeClr val="bg1"/>
                </a:solidFill>
                <a:highlight>
                  <a:srgbClr val="000000"/>
                </a:highlight>
                <a:cs typeface="Calibri Light"/>
              </a:rPr>
              <a:t>!</a:t>
            </a:r>
          </a:p>
        </p:txBody>
      </p:sp>
    </p:spTree>
    <p:extLst>
      <p:ext uri="{BB962C8B-B14F-4D97-AF65-F5344CB8AC3E}">
        <p14:creationId xmlns:p14="http://schemas.microsoft.com/office/powerpoint/2010/main" val="409737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2B236-2AC9-2192-7054-9406302C6F04}"/>
              </a:ext>
            </a:extLst>
          </p:cNvPr>
          <p:cNvSpPr>
            <a:spLocks/>
          </p:cNvSpPr>
          <p:nvPr/>
        </p:nvSpPr>
        <p:spPr>
          <a:xfrm>
            <a:off x="838200" y="365125"/>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SG" sz="4000">
                <a:latin typeface="+mj-lt"/>
                <a:ea typeface="等线 Light"/>
                <a:cs typeface="+mj-cs"/>
              </a:rPr>
              <a:t>Introduction</a:t>
            </a:r>
            <a:endParaRPr kumimoji="0" lang="zh-SG" altLang="en-US" sz="4000" b="0" i="0" u="none" strike="noStrike" kern="1200" cap="none" spc="0" normalizeH="0" baseline="0" noProof="0">
              <a:ln>
                <a:noFill/>
              </a:ln>
              <a:effectLst/>
              <a:uLnTx/>
              <a:uFillTx/>
              <a:latin typeface="+mj-lt"/>
              <a:ea typeface="+mj-ea"/>
              <a:cs typeface="+mj-cs"/>
            </a:endParaRPr>
          </a:p>
        </p:txBody>
      </p:sp>
      <p:sp>
        <p:nvSpPr>
          <p:cNvPr id="5" name="TextBox 4">
            <a:extLst>
              <a:ext uri="{FF2B5EF4-FFF2-40B4-BE49-F238E27FC236}">
                <a16:creationId xmlns:a16="http://schemas.microsoft.com/office/drawing/2014/main" id="{F3A53CFF-2D46-F301-9D4B-74266B301A97}"/>
              </a:ext>
            </a:extLst>
          </p:cNvPr>
          <p:cNvSpPr txBox="1"/>
          <p:nvPr/>
        </p:nvSpPr>
        <p:spPr>
          <a:xfrm>
            <a:off x="1214032" y="2647627"/>
            <a:ext cx="503694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solidFill>
                  <a:srgbClr val="404040"/>
                </a:solidFill>
                <a:ea typeface="Calibri"/>
                <a:cs typeface="Calibri"/>
              </a:rPr>
              <a:t>Alpha generation – generation of excess returns</a:t>
            </a:r>
            <a:endParaRPr lang="ru-RU"/>
          </a:p>
          <a:p>
            <a:pPr marL="285750" indent="-285750">
              <a:buFont typeface="Wingdings"/>
              <a:buChar char="v"/>
            </a:pPr>
            <a:endParaRPr lang="en-US">
              <a:solidFill>
                <a:srgbClr val="404040"/>
              </a:solidFill>
              <a:ea typeface="Calibri"/>
              <a:cs typeface="Calibri"/>
            </a:endParaRPr>
          </a:p>
          <a:p>
            <a:pPr marL="285750" indent="-285750">
              <a:buFont typeface="Wingdings"/>
              <a:buChar char="v"/>
            </a:pPr>
            <a:r>
              <a:rPr lang="en-US" u="sng">
                <a:solidFill>
                  <a:srgbClr val="404040"/>
                </a:solidFill>
                <a:ea typeface="Calibri"/>
                <a:cs typeface="Calibri"/>
              </a:rPr>
              <a:t>Our goal</a:t>
            </a:r>
            <a:r>
              <a:rPr lang="en-US">
                <a:solidFill>
                  <a:srgbClr val="404040"/>
                </a:solidFill>
                <a:ea typeface="Calibri"/>
                <a:cs typeface="Calibri"/>
              </a:rPr>
              <a:t>: development and </a:t>
            </a:r>
            <a:r>
              <a:rPr lang="en-US" err="1">
                <a:solidFill>
                  <a:srgbClr val="404040"/>
                </a:solidFill>
                <a:ea typeface="Calibri"/>
                <a:cs typeface="Calibri"/>
              </a:rPr>
              <a:t>backtest</a:t>
            </a:r>
            <a:r>
              <a:rPr lang="en-US">
                <a:solidFill>
                  <a:srgbClr val="404040"/>
                </a:solidFill>
                <a:ea typeface="Calibri"/>
                <a:cs typeface="Calibri"/>
              </a:rPr>
              <a:t> of a strategy, that would generate higher returns than the market</a:t>
            </a:r>
            <a:br>
              <a:rPr lang="en-US">
                <a:solidFill>
                  <a:srgbClr val="404040"/>
                </a:solidFill>
                <a:ea typeface="Calibri"/>
                <a:cs typeface="Calibri"/>
              </a:rPr>
            </a:br>
            <a:endParaRPr lang="ru-RU">
              <a:solidFill>
                <a:srgbClr val="404040"/>
              </a:solidFill>
              <a:ea typeface="Calibri"/>
              <a:cs typeface="Calibri"/>
            </a:endParaRPr>
          </a:p>
          <a:p>
            <a:pPr marL="285750" indent="-285750">
              <a:buFont typeface="Wingdings"/>
              <a:buChar char="v"/>
            </a:pPr>
            <a:r>
              <a:rPr lang="en-US" u="sng">
                <a:solidFill>
                  <a:srgbClr val="404040"/>
                </a:solidFill>
                <a:ea typeface="Calibri"/>
                <a:cs typeface="Calibri"/>
              </a:rPr>
              <a:t>Our methods</a:t>
            </a:r>
            <a:r>
              <a:rPr lang="en-US">
                <a:solidFill>
                  <a:srgbClr val="404040"/>
                </a:solidFill>
                <a:ea typeface="Calibri"/>
                <a:cs typeface="Calibri"/>
              </a:rPr>
              <a:t>: technical analysis tools and indicators (a theory driven approach)</a:t>
            </a:r>
          </a:p>
        </p:txBody>
      </p:sp>
      <p:pic>
        <p:nvPicPr>
          <p:cNvPr id="6" name="Рисунок 5" descr="Premium Vector | Business man thinking and analyzing stock graph chart">
            <a:extLst>
              <a:ext uri="{FF2B5EF4-FFF2-40B4-BE49-F238E27FC236}">
                <a16:creationId xmlns:a16="http://schemas.microsoft.com/office/drawing/2014/main" id="{C355D265-3D85-C15E-DB79-1E84732F43B3}"/>
              </a:ext>
            </a:extLst>
          </p:cNvPr>
          <p:cNvPicPr>
            <a:picLocks noChangeAspect="1"/>
          </p:cNvPicPr>
          <p:nvPr/>
        </p:nvPicPr>
        <p:blipFill>
          <a:blip r:embed="rId2"/>
          <a:stretch>
            <a:fillRect/>
          </a:stretch>
        </p:blipFill>
        <p:spPr>
          <a:xfrm>
            <a:off x="7229960" y="2048426"/>
            <a:ext cx="3750589" cy="3768536"/>
          </a:xfrm>
          <a:prstGeom prst="rect">
            <a:avLst/>
          </a:prstGeom>
        </p:spPr>
      </p:pic>
    </p:spTree>
    <p:extLst>
      <p:ext uri="{BB962C8B-B14F-4D97-AF65-F5344CB8AC3E}">
        <p14:creationId xmlns:p14="http://schemas.microsoft.com/office/powerpoint/2010/main" val="217763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432C667-CD7F-2262-CA0A-7AC5EE47BBEB}"/>
              </a:ext>
            </a:extLst>
          </p:cNvPr>
          <p:cNvSpPr>
            <a:spLocks noGrp="1"/>
          </p:cNvSpPr>
          <p:nvPr>
            <p:ph type="title"/>
          </p:nvPr>
        </p:nvSpPr>
        <p:spPr>
          <a:xfrm>
            <a:off x="5181601" y="634946"/>
            <a:ext cx="6368142" cy="1450757"/>
          </a:xfrm>
        </p:spPr>
        <p:txBody>
          <a:bodyPr>
            <a:normAutofit/>
          </a:bodyPr>
          <a:lstStyle/>
          <a:p>
            <a:r>
              <a:rPr lang="en-US" altLang="zh-SG" sz="4000">
                <a:ea typeface="宋体"/>
                <a:cs typeface="Calibri Light"/>
              </a:rPr>
              <a:t>Underlying data </a:t>
            </a:r>
          </a:p>
        </p:txBody>
      </p:sp>
      <p:pic>
        <p:nvPicPr>
          <p:cNvPr id="5" name="Picture 4" descr="Digital graph of stock market">
            <a:extLst>
              <a:ext uri="{FF2B5EF4-FFF2-40B4-BE49-F238E27FC236}">
                <a16:creationId xmlns:a16="http://schemas.microsoft.com/office/drawing/2014/main" id="{6BD699B8-C510-42B2-7D1E-90DFAD16D73E}"/>
              </a:ext>
            </a:extLst>
          </p:cNvPr>
          <p:cNvPicPr>
            <a:picLocks noChangeAspect="1"/>
          </p:cNvPicPr>
          <p:nvPr/>
        </p:nvPicPr>
        <p:blipFill rotWithShape="1">
          <a:blip r:embed="rId2"/>
          <a:srcRect l="18304" r="30889" b="6"/>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FFFF00E-86AA-6693-580C-7A08227304D9}"/>
              </a:ext>
            </a:extLst>
          </p:cNvPr>
          <p:cNvSpPr>
            <a:spLocks noGrp="1"/>
          </p:cNvSpPr>
          <p:nvPr>
            <p:ph idx="1"/>
          </p:nvPr>
        </p:nvSpPr>
        <p:spPr>
          <a:xfrm>
            <a:off x="5181601" y="2188476"/>
            <a:ext cx="6368142" cy="2281879"/>
          </a:xfrm>
        </p:spPr>
        <p:txBody>
          <a:bodyPr vert="horz" lIns="0" tIns="45720" rIns="0" bIns="45720" rtlCol="0" anchor="t">
            <a:normAutofit/>
          </a:bodyPr>
          <a:lstStyle/>
          <a:p>
            <a:pPr>
              <a:buFont typeface="Wingdings" panose="020F0502020204030204" pitchFamily="34" charset="0"/>
              <a:buChar char="v"/>
            </a:pPr>
            <a:r>
              <a:rPr lang="en-US" sz="1600">
                <a:latin typeface="Calibri"/>
                <a:ea typeface="SimSun"/>
                <a:cs typeface="Arial"/>
              </a:rPr>
              <a:t> Three</a:t>
            </a:r>
            <a:r>
              <a:rPr lang="en-US" sz="1600">
                <a:effectLst/>
                <a:latin typeface="Calibri"/>
                <a:ea typeface="SimSun"/>
                <a:cs typeface="Arial"/>
              </a:rPr>
              <a:t> stock markets</a:t>
            </a:r>
            <a:r>
              <a:rPr lang="en-US" sz="1600">
                <a:latin typeface="Calibri"/>
                <a:ea typeface="SimSun"/>
                <a:cs typeface="Arial"/>
              </a:rPr>
              <a:t> -</a:t>
            </a:r>
            <a:r>
              <a:rPr lang="en-US" sz="1600">
                <a:effectLst/>
                <a:latin typeface="Calibri"/>
                <a:ea typeface="SimSun"/>
                <a:cs typeface="Arial"/>
              </a:rPr>
              <a:t> China, the U.S</a:t>
            </a:r>
            <a:r>
              <a:rPr lang="en-US" sz="1600">
                <a:latin typeface="Calibri"/>
                <a:ea typeface="SimSun"/>
                <a:cs typeface="Arial"/>
              </a:rPr>
              <a:t>.</a:t>
            </a:r>
            <a:r>
              <a:rPr lang="en-US" sz="1600">
                <a:effectLst/>
                <a:latin typeface="Calibri"/>
                <a:ea typeface="SimSun"/>
                <a:cs typeface="Arial"/>
              </a:rPr>
              <a:t> and Singapore</a:t>
            </a:r>
            <a:endParaRPr lang="zh-SG" altLang="en-US" sz="1600">
              <a:latin typeface="Calibri"/>
              <a:ea typeface="SimSun"/>
              <a:cs typeface="Arial"/>
            </a:endParaRPr>
          </a:p>
          <a:p>
            <a:pPr>
              <a:buFont typeface="Wingdings" panose="020F0502020204030204" pitchFamily="34" charset="0"/>
              <a:buChar char="v"/>
            </a:pPr>
            <a:r>
              <a:rPr lang="en-US" sz="1600">
                <a:latin typeface="Calibri"/>
                <a:ea typeface="SimSun"/>
                <a:cs typeface="Arial"/>
              </a:rPr>
              <a:t> Dividend and non-dividend stocks analyzed separately</a:t>
            </a:r>
            <a:endParaRPr lang="zh-SG" altLang="en-US" sz="1600">
              <a:latin typeface="Calibri"/>
              <a:ea typeface="SimSun"/>
              <a:cs typeface="Arial"/>
            </a:endParaRPr>
          </a:p>
          <a:p>
            <a:pPr>
              <a:buFont typeface="Wingdings" panose="020F0502020204030204" pitchFamily="34" charset="0"/>
              <a:buChar char="v"/>
            </a:pPr>
            <a:r>
              <a:rPr lang="en-US" sz="1600">
                <a:latin typeface="Calibri"/>
                <a:ea typeface="SimSun"/>
                <a:cs typeface="Arial"/>
              </a:rPr>
              <a:t> The</a:t>
            </a:r>
            <a:r>
              <a:rPr lang="en-US" sz="1600">
                <a:effectLst/>
                <a:latin typeface="Calibri"/>
                <a:ea typeface="SimSun"/>
                <a:cs typeface="Arial"/>
              </a:rPr>
              <a:t> suitability of our model for </a:t>
            </a:r>
            <a:r>
              <a:rPr lang="en-US" sz="1600">
                <a:latin typeface="Calibri"/>
                <a:ea typeface="SimSun"/>
                <a:cs typeface="Arial"/>
              </a:rPr>
              <a:t>different</a:t>
            </a:r>
            <a:r>
              <a:rPr lang="en-US" sz="1600">
                <a:effectLst/>
                <a:latin typeface="Calibri"/>
                <a:ea typeface="SimSun"/>
                <a:cs typeface="Arial"/>
              </a:rPr>
              <a:t> </a:t>
            </a:r>
            <a:r>
              <a:rPr lang="en-US" sz="1600">
                <a:latin typeface="Calibri"/>
                <a:ea typeface="SimSun"/>
                <a:cs typeface="Arial"/>
              </a:rPr>
              <a:t>sectors </a:t>
            </a:r>
            <a:r>
              <a:rPr lang="en-US" sz="1600">
                <a:effectLst/>
                <a:latin typeface="Calibri"/>
                <a:ea typeface="SimSun"/>
                <a:cs typeface="Arial"/>
              </a:rPr>
              <a:t>in different stock markets</a:t>
            </a:r>
            <a:r>
              <a:rPr lang="en-US" sz="1600">
                <a:latin typeface="Calibri"/>
                <a:ea typeface="SimSun"/>
                <a:cs typeface="Arial"/>
              </a:rPr>
              <a:t> was assessed</a:t>
            </a:r>
            <a:endParaRPr lang="zh-SG" altLang="en-US" sz="1600">
              <a:latin typeface="Calibri"/>
              <a:ea typeface="SimSun"/>
              <a:cs typeface="Arial"/>
            </a:endParaRPr>
          </a:p>
          <a:p>
            <a:pPr>
              <a:buFont typeface="Wingdings" panose="020F0502020204030204" pitchFamily="34" charset="0"/>
              <a:buChar char="v"/>
            </a:pPr>
            <a:r>
              <a:rPr lang="en-US" sz="1600">
                <a:latin typeface="Calibri"/>
                <a:ea typeface="SimSun"/>
                <a:cs typeface="Arial"/>
              </a:rPr>
              <a:t> As a result we established a</a:t>
            </a:r>
            <a:r>
              <a:rPr lang="en-US" sz="1600">
                <a:effectLst/>
                <a:latin typeface="Calibri"/>
                <a:ea typeface="SimSun"/>
                <a:cs typeface="Arial"/>
              </a:rPr>
              <a:t> relationship between strategy </a:t>
            </a:r>
            <a:r>
              <a:rPr lang="en-US" sz="1600">
                <a:latin typeface="Calibri"/>
                <a:ea typeface="SimSun"/>
                <a:cs typeface="Arial"/>
              </a:rPr>
              <a:t>and</a:t>
            </a:r>
            <a:r>
              <a:rPr lang="en-US" sz="1600">
                <a:effectLst/>
                <a:latin typeface="Calibri"/>
                <a:ea typeface="SimSun"/>
                <a:cs typeface="Arial"/>
              </a:rPr>
              <a:t> market returns</a:t>
            </a:r>
            <a:endParaRPr lang="en-US" altLang="zh-SG" sz="1600">
              <a:latin typeface="Calibri"/>
              <a:ea typeface="SimSun"/>
              <a:cs typeface="Arial"/>
            </a:endParaRPr>
          </a:p>
        </p:txBody>
      </p:sp>
      <p:sp>
        <p:nvSpPr>
          <p:cNvPr id="6" name="标题 1">
            <a:extLst>
              <a:ext uri="{FF2B5EF4-FFF2-40B4-BE49-F238E27FC236}">
                <a16:creationId xmlns:a16="http://schemas.microsoft.com/office/drawing/2014/main" id="{FEEE1E77-4D87-2971-890C-64EA795DA8E7}"/>
              </a:ext>
            </a:extLst>
          </p:cNvPr>
          <p:cNvSpPr txBox="1">
            <a:spLocks/>
          </p:cNvSpPr>
          <p:nvPr/>
        </p:nvSpPr>
        <p:spPr>
          <a:xfrm>
            <a:off x="5135672" y="3417812"/>
            <a:ext cx="6368142"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SG" sz="3600">
                <a:ea typeface="宋体"/>
                <a:cs typeface="Calibri Light"/>
              </a:rPr>
              <a:t>Assumption:</a:t>
            </a:r>
          </a:p>
        </p:txBody>
      </p:sp>
      <p:sp>
        <p:nvSpPr>
          <p:cNvPr id="8" name="内容占位符 2">
            <a:extLst>
              <a:ext uri="{FF2B5EF4-FFF2-40B4-BE49-F238E27FC236}">
                <a16:creationId xmlns:a16="http://schemas.microsoft.com/office/drawing/2014/main" id="{17E4E967-1DB2-E687-1461-0524A4FE5583}"/>
              </a:ext>
            </a:extLst>
          </p:cNvPr>
          <p:cNvSpPr txBox="1">
            <a:spLocks/>
          </p:cNvSpPr>
          <p:nvPr/>
        </p:nvSpPr>
        <p:spPr>
          <a:xfrm>
            <a:off x="5136924" y="5018995"/>
            <a:ext cx="6363221" cy="724841"/>
          </a:xfrm>
          <a:prstGeom prst="rect">
            <a:avLst/>
          </a:prstGeom>
        </p:spPr>
        <p:txBody>
          <a:bodyPr vert="horz" lIns="0" tIns="45720" rIns="0" bIns="45720" rtlCol="0" anchor="t">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altLang="zh-SG" i="1">
                <a:ea typeface="宋体"/>
              </a:rPr>
              <a:t>Theory driven technical analysis (momentum and mean reversion, as well as the indicators used) is a relevant choice of strategy.</a:t>
            </a:r>
          </a:p>
          <a:p>
            <a:endParaRPr lang="zh-SG" altLang="en-US"/>
          </a:p>
        </p:txBody>
      </p:sp>
    </p:spTree>
    <p:extLst>
      <p:ext uri="{BB962C8B-B14F-4D97-AF65-F5344CB8AC3E}">
        <p14:creationId xmlns:p14="http://schemas.microsoft.com/office/powerpoint/2010/main" val="59716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0DF1D-B784-849E-DC3E-523205594532}"/>
              </a:ext>
            </a:extLst>
          </p:cNvPr>
          <p:cNvSpPr>
            <a:spLocks noGrp="1"/>
          </p:cNvSpPr>
          <p:nvPr>
            <p:ph type="title"/>
          </p:nvPr>
        </p:nvSpPr>
        <p:spPr/>
        <p:txBody>
          <a:bodyPr>
            <a:normAutofit/>
          </a:bodyPr>
          <a:lstStyle/>
          <a:p>
            <a:r>
              <a:rPr lang="en-US" altLang="zh-SG" sz="4000">
                <a:ea typeface="宋体"/>
              </a:rPr>
              <a:t>Momentum</a:t>
            </a:r>
            <a:endParaRPr lang="zh-SG" altLang="en-US" sz="4000"/>
          </a:p>
        </p:txBody>
      </p:sp>
      <p:pic>
        <p:nvPicPr>
          <p:cNvPr id="5" name="Объект 4" descr="What is Momentum Investing? - The Financial Star">
            <a:extLst>
              <a:ext uri="{FF2B5EF4-FFF2-40B4-BE49-F238E27FC236}">
                <a16:creationId xmlns:a16="http://schemas.microsoft.com/office/drawing/2014/main" id="{FF23A634-275A-C0C4-5AAB-E4072DB173CB}"/>
              </a:ext>
            </a:extLst>
          </p:cNvPr>
          <p:cNvPicPr>
            <a:picLocks noGrp="1" noChangeAspect="1"/>
          </p:cNvPicPr>
          <p:nvPr>
            <p:ph idx="1"/>
          </p:nvPr>
        </p:nvPicPr>
        <p:blipFill>
          <a:blip r:embed="rId2"/>
          <a:stretch>
            <a:fillRect/>
          </a:stretch>
        </p:blipFill>
        <p:spPr>
          <a:xfrm>
            <a:off x="5307336" y="2331009"/>
            <a:ext cx="5848107" cy="3363601"/>
          </a:xfrm>
        </p:spPr>
      </p:pic>
      <p:sp>
        <p:nvSpPr>
          <p:cNvPr id="4" name="Speech Bubble: Rectangle 3">
            <a:extLst>
              <a:ext uri="{FF2B5EF4-FFF2-40B4-BE49-F238E27FC236}">
                <a16:creationId xmlns:a16="http://schemas.microsoft.com/office/drawing/2014/main" id="{19D7D5F6-A7FA-478A-E3FA-776B4979620C}"/>
              </a:ext>
            </a:extLst>
          </p:cNvPr>
          <p:cNvSpPr/>
          <p:nvPr/>
        </p:nvSpPr>
        <p:spPr>
          <a:xfrm>
            <a:off x="1419788" y="4413732"/>
            <a:ext cx="2555111" cy="131482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sz="1600" b="1" u="sng"/>
              <a:t>Assumption:</a:t>
            </a:r>
            <a:endParaRPr lang="ru-RU" sz="1600" b="1" u="sng"/>
          </a:p>
          <a:p>
            <a:pPr algn="ctr"/>
            <a:r>
              <a:rPr lang="en-SG" sz="1600"/>
              <a:t>momentum strategy has net predictive power for some stocks</a:t>
            </a:r>
          </a:p>
        </p:txBody>
      </p:sp>
      <p:sp>
        <p:nvSpPr>
          <p:cNvPr id="6" name="TextBox 5">
            <a:extLst>
              <a:ext uri="{FF2B5EF4-FFF2-40B4-BE49-F238E27FC236}">
                <a16:creationId xmlns:a16="http://schemas.microsoft.com/office/drawing/2014/main" id="{D80B6865-AAD6-DA5E-C769-9438E6749AFA}"/>
              </a:ext>
            </a:extLst>
          </p:cNvPr>
          <p:cNvSpPr txBox="1"/>
          <p:nvPr/>
        </p:nvSpPr>
        <p:spPr>
          <a:xfrm>
            <a:off x="1097796" y="2324746"/>
            <a:ext cx="362918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ru-RU" sz="1600" err="1">
                <a:ea typeface="Calibri" panose="020F0502020204030204"/>
                <a:cs typeface="Calibri" panose="020F0502020204030204"/>
              </a:rPr>
              <a:t>Following</a:t>
            </a:r>
            <a:r>
              <a:rPr lang="ru-RU" sz="1600">
                <a:ea typeface="Calibri" panose="020F0502020204030204"/>
                <a:cs typeface="Calibri" panose="020F0502020204030204"/>
              </a:rPr>
              <a:t> </a:t>
            </a:r>
            <a:r>
              <a:rPr lang="ru-RU" sz="1600" err="1">
                <a:ea typeface="Calibri" panose="020F0502020204030204"/>
                <a:cs typeface="Calibri" panose="020F0502020204030204"/>
              </a:rPr>
              <a:t>the</a:t>
            </a:r>
            <a:r>
              <a:rPr lang="ru-RU" sz="1600">
                <a:ea typeface="Calibri" panose="020F0502020204030204"/>
                <a:cs typeface="Calibri" panose="020F0502020204030204"/>
              </a:rPr>
              <a:t> </a:t>
            </a:r>
            <a:r>
              <a:rPr lang="ru-RU" sz="1600" err="1">
                <a:ea typeface="Calibri" panose="020F0502020204030204"/>
                <a:cs typeface="Calibri" panose="020F0502020204030204"/>
              </a:rPr>
              <a:t>market</a:t>
            </a:r>
            <a:r>
              <a:rPr lang="ru-RU" sz="1600">
                <a:ea typeface="Calibri" panose="020F0502020204030204"/>
                <a:cs typeface="Calibri" panose="020F0502020204030204"/>
              </a:rPr>
              <a:t> </a:t>
            </a:r>
            <a:r>
              <a:rPr lang="ru-RU" sz="1600" err="1">
                <a:ea typeface="Calibri" panose="020F0502020204030204"/>
                <a:cs typeface="Calibri" panose="020F0502020204030204"/>
              </a:rPr>
              <a:t>trend</a:t>
            </a:r>
            <a:endParaRPr lang="ru-RU" sz="1600">
              <a:ea typeface="Calibri" panose="020F0502020204030204"/>
              <a:cs typeface="Calibri" panose="020F0502020204030204"/>
            </a:endParaRPr>
          </a:p>
          <a:p>
            <a:pPr marL="285750" indent="-285750">
              <a:buFont typeface="Wingdings"/>
              <a:buChar char="v"/>
            </a:pPr>
            <a:r>
              <a:rPr lang="ru-RU" sz="1600">
                <a:ea typeface="Calibri" panose="020F0502020204030204"/>
                <a:cs typeface="Calibri" panose="020F0502020204030204"/>
              </a:rPr>
              <a:t>High </a:t>
            </a:r>
            <a:r>
              <a:rPr lang="ru-RU" sz="1600" err="1">
                <a:ea typeface="Calibri" panose="020F0502020204030204"/>
                <a:cs typeface="Calibri" panose="020F0502020204030204"/>
              </a:rPr>
              <a:t>performing</a:t>
            </a:r>
            <a:r>
              <a:rPr lang="ru-RU" sz="1600">
                <a:ea typeface="Calibri" panose="020F0502020204030204"/>
                <a:cs typeface="Calibri" panose="020F0502020204030204"/>
              </a:rPr>
              <a:t> </a:t>
            </a:r>
            <a:r>
              <a:rPr lang="ru-RU" sz="1600" err="1">
                <a:ea typeface="Calibri" panose="020F0502020204030204"/>
                <a:cs typeface="Calibri" panose="020F0502020204030204"/>
              </a:rPr>
              <a:t>stocks</a:t>
            </a:r>
            <a:r>
              <a:rPr lang="ru-RU" sz="1600">
                <a:ea typeface="Calibri" panose="020F0502020204030204"/>
                <a:cs typeface="Calibri" panose="020F0502020204030204"/>
              </a:rPr>
              <a:t> </a:t>
            </a:r>
            <a:r>
              <a:rPr lang="ru-RU" sz="1600" err="1">
                <a:ea typeface="Calibri" panose="020F0502020204030204"/>
                <a:cs typeface="Calibri" panose="020F0502020204030204"/>
              </a:rPr>
              <a:t>will</a:t>
            </a:r>
            <a:r>
              <a:rPr lang="ru-RU" sz="1600">
                <a:ea typeface="Calibri" panose="020F0502020204030204"/>
                <a:cs typeface="Calibri" panose="020F0502020204030204"/>
              </a:rPr>
              <a:t> </a:t>
            </a:r>
            <a:r>
              <a:rPr lang="ru-RU" sz="1600" err="1">
                <a:ea typeface="Calibri" panose="020F0502020204030204"/>
                <a:cs typeface="Calibri" panose="020F0502020204030204"/>
              </a:rPr>
              <a:t>continue</a:t>
            </a:r>
            <a:r>
              <a:rPr lang="ru-RU" sz="1600">
                <a:ea typeface="Calibri" panose="020F0502020204030204"/>
                <a:cs typeface="Calibri" panose="020F0502020204030204"/>
              </a:rPr>
              <a:t> </a:t>
            </a:r>
            <a:r>
              <a:rPr lang="ru-RU" sz="1600" err="1">
                <a:ea typeface="Calibri" panose="020F0502020204030204"/>
                <a:cs typeface="Calibri" panose="020F0502020204030204"/>
              </a:rPr>
              <a:t>to</a:t>
            </a:r>
            <a:r>
              <a:rPr lang="ru-RU" sz="1600">
                <a:ea typeface="Calibri" panose="020F0502020204030204"/>
                <a:cs typeface="Calibri" panose="020F0502020204030204"/>
              </a:rPr>
              <a:t> </a:t>
            </a:r>
            <a:r>
              <a:rPr lang="ru-RU" sz="1600" err="1">
                <a:ea typeface="Calibri" panose="020F0502020204030204"/>
                <a:cs typeface="Calibri" panose="020F0502020204030204"/>
              </a:rPr>
              <a:t>rise</a:t>
            </a:r>
            <a:r>
              <a:rPr lang="ru-RU" sz="1600">
                <a:ea typeface="Calibri" panose="020F0502020204030204"/>
                <a:cs typeface="Calibri" panose="020F0502020204030204"/>
              </a:rPr>
              <a:t>, </a:t>
            </a:r>
            <a:r>
              <a:rPr lang="ru-RU" sz="1600" err="1">
                <a:ea typeface="Calibri" panose="020F0502020204030204"/>
                <a:cs typeface="Calibri" panose="020F0502020204030204"/>
              </a:rPr>
              <a:t>so</a:t>
            </a:r>
            <a:r>
              <a:rPr lang="ru-RU" sz="1600">
                <a:ea typeface="Calibri" panose="020F0502020204030204"/>
                <a:cs typeface="Calibri" panose="020F0502020204030204"/>
              </a:rPr>
              <a:t> </a:t>
            </a:r>
            <a:r>
              <a:rPr lang="ru-RU" sz="1600" err="1">
                <a:ea typeface="Calibri" panose="020F0502020204030204"/>
                <a:cs typeface="Calibri" panose="020F0502020204030204"/>
              </a:rPr>
              <a:t>we'd</a:t>
            </a:r>
            <a:r>
              <a:rPr lang="ru-RU" sz="1600">
                <a:ea typeface="Calibri" panose="020F0502020204030204"/>
                <a:cs typeface="Calibri" panose="020F0502020204030204"/>
              </a:rPr>
              <a:t> </a:t>
            </a:r>
            <a:r>
              <a:rPr lang="ru-RU" sz="1600" err="1">
                <a:ea typeface="Calibri" panose="020F0502020204030204"/>
                <a:cs typeface="Calibri" panose="020F0502020204030204"/>
              </a:rPr>
              <a:t>want</a:t>
            </a:r>
            <a:r>
              <a:rPr lang="ru-RU" sz="1600">
                <a:ea typeface="Calibri" panose="020F0502020204030204"/>
                <a:cs typeface="Calibri" panose="020F0502020204030204"/>
              </a:rPr>
              <a:t> </a:t>
            </a:r>
            <a:r>
              <a:rPr lang="ru-RU" sz="1600" err="1">
                <a:ea typeface="Calibri" panose="020F0502020204030204"/>
                <a:cs typeface="Calibri" panose="020F0502020204030204"/>
              </a:rPr>
              <a:t>to</a:t>
            </a:r>
            <a:r>
              <a:rPr lang="ru-RU" sz="1600">
                <a:ea typeface="Calibri" panose="020F0502020204030204"/>
                <a:cs typeface="Calibri" panose="020F0502020204030204"/>
              </a:rPr>
              <a:t> </a:t>
            </a:r>
            <a:r>
              <a:rPr lang="ru-RU" sz="1600" err="1">
                <a:ea typeface="Calibri" panose="020F0502020204030204"/>
                <a:cs typeface="Calibri" panose="020F0502020204030204"/>
              </a:rPr>
              <a:t>buy</a:t>
            </a:r>
            <a:r>
              <a:rPr lang="ru-RU" sz="1600">
                <a:ea typeface="Calibri" panose="020F0502020204030204"/>
                <a:cs typeface="Calibri" panose="020F0502020204030204"/>
              </a:rPr>
              <a:t> </a:t>
            </a:r>
            <a:r>
              <a:rPr lang="ru-RU" sz="1600" err="1">
                <a:ea typeface="Calibri" panose="020F0502020204030204"/>
                <a:cs typeface="Calibri" panose="020F0502020204030204"/>
              </a:rPr>
              <a:t>them</a:t>
            </a:r>
            <a:endParaRPr lang="ru-RU" sz="1600">
              <a:ea typeface="Calibri" panose="020F0502020204030204"/>
              <a:cs typeface="Calibri" panose="020F0502020204030204"/>
            </a:endParaRPr>
          </a:p>
          <a:p>
            <a:pPr marL="285750" indent="-285750">
              <a:buFont typeface="Wingdings"/>
              <a:buChar char="v"/>
            </a:pPr>
            <a:r>
              <a:rPr lang="ru-RU" sz="1600" err="1">
                <a:ea typeface="Calibri" panose="020F0502020204030204"/>
                <a:cs typeface="Calibri" panose="020F0502020204030204"/>
              </a:rPr>
              <a:t>Low</a:t>
            </a:r>
            <a:r>
              <a:rPr lang="ru-RU" sz="1600">
                <a:ea typeface="Calibri" panose="020F0502020204030204"/>
                <a:cs typeface="Calibri" panose="020F0502020204030204"/>
              </a:rPr>
              <a:t> </a:t>
            </a:r>
            <a:r>
              <a:rPr lang="ru-RU" sz="1600" err="1">
                <a:ea typeface="Calibri" panose="020F0502020204030204"/>
                <a:cs typeface="Calibri" panose="020F0502020204030204"/>
              </a:rPr>
              <a:t>performing</a:t>
            </a:r>
            <a:r>
              <a:rPr lang="ru-RU" sz="1600">
                <a:ea typeface="Calibri" panose="020F0502020204030204"/>
                <a:cs typeface="Calibri" panose="020F0502020204030204"/>
              </a:rPr>
              <a:t> </a:t>
            </a:r>
            <a:r>
              <a:rPr lang="ru-RU" sz="1600" err="1">
                <a:ea typeface="Calibri" panose="020F0502020204030204"/>
                <a:cs typeface="Calibri" panose="020F0502020204030204"/>
              </a:rPr>
              <a:t>stocks</a:t>
            </a:r>
            <a:r>
              <a:rPr lang="ru-RU" sz="1600">
                <a:ea typeface="Calibri" panose="020F0502020204030204"/>
                <a:cs typeface="Calibri" panose="020F0502020204030204"/>
              </a:rPr>
              <a:t> </a:t>
            </a:r>
            <a:r>
              <a:rPr lang="ru-RU" sz="1600" err="1">
                <a:ea typeface="Calibri" panose="020F0502020204030204"/>
                <a:cs typeface="Calibri" panose="020F0502020204030204"/>
              </a:rPr>
              <a:t>will</a:t>
            </a:r>
            <a:r>
              <a:rPr lang="ru-RU" sz="1600">
                <a:ea typeface="Calibri" panose="020F0502020204030204"/>
                <a:cs typeface="Calibri" panose="020F0502020204030204"/>
              </a:rPr>
              <a:t> </a:t>
            </a:r>
            <a:r>
              <a:rPr lang="ru-RU" sz="1600" err="1">
                <a:ea typeface="Calibri" panose="020F0502020204030204"/>
                <a:cs typeface="Calibri" panose="020F0502020204030204"/>
              </a:rPr>
              <a:t>further</a:t>
            </a:r>
            <a:r>
              <a:rPr lang="ru-RU" sz="1600">
                <a:ea typeface="Calibri" panose="020F0502020204030204"/>
                <a:cs typeface="Calibri" panose="020F0502020204030204"/>
              </a:rPr>
              <a:t> </a:t>
            </a:r>
            <a:r>
              <a:rPr lang="ru-RU" sz="1600" err="1">
                <a:ea typeface="Calibri" panose="020F0502020204030204"/>
                <a:cs typeface="Calibri" panose="020F0502020204030204"/>
              </a:rPr>
              <a:t>fall</a:t>
            </a:r>
            <a:r>
              <a:rPr lang="ru-RU" sz="1600">
                <a:ea typeface="Calibri" panose="020F0502020204030204"/>
                <a:cs typeface="Calibri" panose="020F0502020204030204"/>
              </a:rPr>
              <a:t>, </a:t>
            </a:r>
            <a:r>
              <a:rPr lang="ru-RU" sz="1600" err="1">
                <a:ea typeface="Calibri" panose="020F0502020204030204"/>
                <a:cs typeface="Calibri" panose="020F0502020204030204"/>
              </a:rPr>
              <a:t>so</a:t>
            </a:r>
            <a:r>
              <a:rPr lang="ru-RU" sz="1600">
                <a:ea typeface="Calibri" panose="020F0502020204030204"/>
                <a:cs typeface="Calibri" panose="020F0502020204030204"/>
              </a:rPr>
              <a:t> </a:t>
            </a:r>
            <a:r>
              <a:rPr lang="ru-RU" sz="1600" err="1">
                <a:ea typeface="Calibri" panose="020F0502020204030204"/>
                <a:cs typeface="Calibri" panose="020F0502020204030204"/>
              </a:rPr>
              <a:t>we</a:t>
            </a:r>
            <a:r>
              <a:rPr lang="ru-RU" sz="1600">
                <a:ea typeface="Calibri" panose="020F0502020204030204"/>
                <a:cs typeface="Calibri" panose="020F0502020204030204"/>
              </a:rPr>
              <a:t> </a:t>
            </a:r>
            <a:r>
              <a:rPr lang="ru-RU" sz="1600" err="1">
                <a:ea typeface="Calibri" panose="020F0502020204030204"/>
                <a:cs typeface="Calibri" panose="020F0502020204030204"/>
              </a:rPr>
              <a:t>sell</a:t>
            </a:r>
            <a:r>
              <a:rPr lang="ru-RU" sz="1600">
                <a:ea typeface="Calibri" panose="020F0502020204030204"/>
                <a:cs typeface="Calibri" panose="020F0502020204030204"/>
              </a:rPr>
              <a:t> </a:t>
            </a:r>
          </a:p>
          <a:p>
            <a:pPr marL="285750" indent="-285750">
              <a:buFont typeface="Wingdings"/>
              <a:buChar char="v"/>
            </a:pPr>
            <a:r>
              <a:rPr lang="ru-RU" sz="1600">
                <a:ea typeface="Calibri" panose="020F0502020204030204"/>
                <a:cs typeface="Calibri" panose="020F0502020204030204"/>
              </a:rPr>
              <a:t>As </a:t>
            </a:r>
            <a:r>
              <a:rPr lang="ru-RU" sz="1600" err="1">
                <a:ea typeface="Calibri" panose="020F0502020204030204"/>
                <a:cs typeface="Calibri" panose="020F0502020204030204"/>
              </a:rPr>
              <a:t>momentum</a:t>
            </a:r>
            <a:r>
              <a:rPr lang="ru-RU" sz="1600">
                <a:ea typeface="Calibri" panose="020F0502020204030204"/>
                <a:cs typeface="Calibri" panose="020F0502020204030204"/>
              </a:rPr>
              <a:t> </a:t>
            </a:r>
            <a:r>
              <a:rPr lang="ru-RU" sz="1600" err="1">
                <a:ea typeface="Calibri" panose="020F0502020204030204"/>
                <a:cs typeface="Calibri" panose="020F0502020204030204"/>
              </a:rPr>
              <a:t>indicators</a:t>
            </a:r>
            <a:r>
              <a:rPr lang="ru-RU" sz="1600">
                <a:ea typeface="Calibri" panose="020F0502020204030204"/>
                <a:cs typeface="Calibri" panose="020F0502020204030204"/>
              </a:rPr>
              <a:t> </a:t>
            </a:r>
            <a:r>
              <a:rPr lang="ru-RU" sz="1600" err="1">
                <a:ea typeface="Calibri" panose="020F0502020204030204"/>
                <a:cs typeface="Calibri" panose="020F0502020204030204"/>
              </a:rPr>
              <a:t>we</a:t>
            </a:r>
            <a:r>
              <a:rPr lang="ru-RU" sz="1600">
                <a:ea typeface="Calibri" panose="020F0502020204030204"/>
                <a:cs typeface="Calibri" panose="020F0502020204030204"/>
              </a:rPr>
              <a:t> </a:t>
            </a:r>
            <a:r>
              <a:rPr lang="ru-RU" sz="1600" err="1">
                <a:ea typeface="Calibri" panose="020F0502020204030204"/>
                <a:cs typeface="Calibri" panose="020F0502020204030204"/>
              </a:rPr>
              <a:t>have</a:t>
            </a:r>
            <a:r>
              <a:rPr lang="ru-RU" sz="1600">
                <a:ea typeface="Calibri" panose="020F0502020204030204"/>
                <a:cs typeface="Calibri" panose="020F0502020204030204"/>
              </a:rPr>
              <a:t> </a:t>
            </a:r>
            <a:r>
              <a:rPr lang="ru-RU" sz="1600" err="1">
                <a:ea typeface="Calibri" panose="020F0502020204030204"/>
                <a:cs typeface="Calibri" panose="020F0502020204030204"/>
              </a:rPr>
              <a:t>chosen</a:t>
            </a:r>
            <a:r>
              <a:rPr lang="ru-RU" sz="1600">
                <a:ea typeface="Calibri" panose="020F0502020204030204"/>
                <a:cs typeface="Calibri" panose="020F0502020204030204"/>
              </a:rPr>
              <a:t> </a:t>
            </a:r>
            <a:r>
              <a:rPr lang="en-US" sz="1600">
                <a:ea typeface="Calibri" panose="020F0502020204030204"/>
                <a:cs typeface="Calibri" panose="020F0502020204030204"/>
              </a:rPr>
              <a:t>CCI and </a:t>
            </a:r>
            <a:r>
              <a:rPr lang="en-US" sz="1600" err="1">
                <a:ea typeface="Calibri" panose="020F0502020204030204"/>
                <a:cs typeface="Calibri" panose="020F0502020204030204"/>
              </a:rPr>
              <a:t>Ichimoku</a:t>
            </a:r>
            <a:endParaRPr lang="ru-RU" sz="1600" err="1">
              <a:ea typeface="Calibri" panose="020F0502020204030204"/>
              <a:cs typeface="Calibri" panose="020F0502020204030204"/>
            </a:endParaRPr>
          </a:p>
          <a:p>
            <a:pPr marL="285750" indent="-285750">
              <a:buFont typeface="Wingdings"/>
              <a:buChar char="v"/>
            </a:pPr>
            <a:endParaRPr lang="ru-RU" sz="1600">
              <a:ea typeface="Calibri" panose="020F0502020204030204"/>
              <a:cs typeface="Calibri" panose="020F0502020204030204"/>
            </a:endParaRPr>
          </a:p>
        </p:txBody>
      </p:sp>
    </p:spTree>
    <p:extLst>
      <p:ext uri="{BB962C8B-B14F-4D97-AF65-F5344CB8AC3E}">
        <p14:creationId xmlns:p14="http://schemas.microsoft.com/office/powerpoint/2010/main" val="357865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6C527-56EA-AB3E-2BB6-8ADDEA27CB4C}"/>
              </a:ext>
            </a:extLst>
          </p:cNvPr>
          <p:cNvSpPr>
            <a:spLocks noGrp="1"/>
          </p:cNvSpPr>
          <p:nvPr>
            <p:ph type="title"/>
          </p:nvPr>
        </p:nvSpPr>
        <p:spPr/>
        <p:txBody>
          <a:bodyPr>
            <a:normAutofit/>
          </a:bodyPr>
          <a:lstStyle/>
          <a:p>
            <a:r>
              <a:rPr lang="en-US" altLang="zh-SG" sz="4000" err="1">
                <a:ea typeface="宋体"/>
              </a:rPr>
              <a:t>Ichimoku</a:t>
            </a:r>
            <a:r>
              <a:rPr lang="en-US" altLang="zh-SG" sz="4000">
                <a:ea typeface="宋体"/>
              </a:rPr>
              <a:t> Cloud</a:t>
            </a:r>
            <a:endParaRPr lang="zh-SG" altLang="en-US" sz="4000"/>
          </a:p>
        </p:txBody>
      </p:sp>
      <p:sp>
        <p:nvSpPr>
          <p:cNvPr id="3" name="内容占位符 2">
            <a:extLst>
              <a:ext uri="{FF2B5EF4-FFF2-40B4-BE49-F238E27FC236}">
                <a16:creationId xmlns:a16="http://schemas.microsoft.com/office/drawing/2014/main" id="{B5E2892B-9406-7CE4-1E42-9310AA71F00E}"/>
              </a:ext>
            </a:extLst>
          </p:cNvPr>
          <p:cNvSpPr>
            <a:spLocks noGrp="1"/>
          </p:cNvSpPr>
          <p:nvPr>
            <p:ph idx="1"/>
          </p:nvPr>
        </p:nvSpPr>
        <p:spPr>
          <a:xfrm>
            <a:off x="4479661" y="5375491"/>
            <a:ext cx="6661689" cy="626648"/>
          </a:xfrm>
        </p:spPr>
        <p:txBody>
          <a:bodyPr vert="horz" lIns="0" tIns="45720" rIns="0" bIns="45720" rtlCol="0" anchor="t">
            <a:normAutofit/>
          </a:bodyPr>
          <a:lstStyle/>
          <a:p>
            <a:r>
              <a:rPr lang="en-US" sz="1800">
                <a:solidFill>
                  <a:srgbClr val="000000"/>
                </a:solidFill>
                <a:latin typeface="Calibri"/>
                <a:ea typeface="SimSun"/>
                <a:cs typeface="Arial"/>
              </a:rPr>
              <a:t>The </a:t>
            </a:r>
            <a:r>
              <a:rPr lang="en-US" sz="1800">
                <a:solidFill>
                  <a:srgbClr val="000000"/>
                </a:solidFill>
                <a:effectLst/>
                <a:latin typeface="Calibri"/>
                <a:ea typeface="SimSun"/>
                <a:cs typeface="Arial"/>
              </a:rPr>
              <a:t>color and position of the cloud relative to the price chart provides information on the direction of the trend.</a:t>
            </a:r>
            <a:r>
              <a:rPr lang="en-US" sz="1800">
                <a:solidFill>
                  <a:srgbClr val="000000"/>
                </a:solidFill>
                <a:latin typeface="Calibri"/>
                <a:ea typeface="SimSun"/>
                <a:cs typeface="Arial"/>
              </a:rPr>
              <a:t> </a:t>
            </a:r>
            <a:endParaRPr lang="en-SG" sz="1800">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p>
            <a:endParaRPr lang="zh-SG" altLang="en-US"/>
          </a:p>
        </p:txBody>
      </p:sp>
      <p:pic>
        <p:nvPicPr>
          <p:cNvPr id="4" name="Рисунок 3" descr="How to use the Ichimoku Kinko Hyo technical indicator">
            <a:extLst>
              <a:ext uri="{FF2B5EF4-FFF2-40B4-BE49-F238E27FC236}">
                <a16:creationId xmlns:a16="http://schemas.microsoft.com/office/drawing/2014/main" id="{05D16B34-1C66-F328-8D65-F2966D504282}"/>
              </a:ext>
            </a:extLst>
          </p:cNvPr>
          <p:cNvPicPr>
            <a:picLocks noChangeAspect="1"/>
          </p:cNvPicPr>
          <p:nvPr/>
        </p:nvPicPr>
        <p:blipFill>
          <a:blip r:embed="rId2"/>
          <a:stretch>
            <a:fillRect/>
          </a:stretch>
        </p:blipFill>
        <p:spPr>
          <a:xfrm>
            <a:off x="4414434" y="2380475"/>
            <a:ext cx="6798590" cy="2716982"/>
          </a:xfrm>
          <a:prstGeom prst="rect">
            <a:avLst/>
          </a:prstGeom>
        </p:spPr>
      </p:pic>
      <p:sp>
        <p:nvSpPr>
          <p:cNvPr id="5" name="TextBox 4">
            <a:extLst>
              <a:ext uri="{FF2B5EF4-FFF2-40B4-BE49-F238E27FC236}">
                <a16:creationId xmlns:a16="http://schemas.microsoft.com/office/drawing/2014/main" id="{1E3BC2FB-EC4A-9C0C-3402-89FEDB4BFF8B}"/>
              </a:ext>
            </a:extLst>
          </p:cNvPr>
          <p:cNvSpPr txBox="1"/>
          <p:nvPr/>
        </p:nvSpPr>
        <p:spPr>
          <a:xfrm>
            <a:off x="974483" y="2461505"/>
            <a:ext cx="31177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ru-RU" sz="1600">
                <a:ea typeface="Calibri" panose="020F0502020204030204"/>
                <a:cs typeface="Calibri" panose="020F0502020204030204"/>
              </a:rPr>
              <a:t>a </a:t>
            </a:r>
            <a:r>
              <a:rPr lang="ru-RU" sz="1600" err="1">
                <a:ea typeface="Calibri" panose="020F0502020204030204"/>
                <a:cs typeface="Calibri" panose="020F0502020204030204"/>
              </a:rPr>
              <a:t>collection</a:t>
            </a:r>
            <a:r>
              <a:rPr lang="ru-RU" sz="1600">
                <a:ea typeface="Calibri" panose="020F0502020204030204"/>
                <a:cs typeface="Calibri" panose="020F0502020204030204"/>
              </a:rPr>
              <a:t> </a:t>
            </a:r>
            <a:r>
              <a:rPr lang="ru-RU" sz="1600" err="1">
                <a:ea typeface="Calibri" panose="020F0502020204030204"/>
                <a:cs typeface="Calibri" panose="020F0502020204030204"/>
              </a:rPr>
              <a:t>of</a:t>
            </a:r>
            <a:r>
              <a:rPr lang="ru-RU" sz="1600">
                <a:ea typeface="Calibri" panose="020F0502020204030204"/>
                <a:cs typeface="Calibri" panose="020F0502020204030204"/>
              </a:rPr>
              <a:t> </a:t>
            </a:r>
            <a:r>
              <a:rPr lang="ru-RU" sz="1600" err="1">
                <a:ea typeface="Calibri" panose="020F0502020204030204"/>
                <a:cs typeface="Calibri" panose="020F0502020204030204"/>
              </a:rPr>
              <a:t>technical</a:t>
            </a:r>
            <a:r>
              <a:rPr lang="ru-RU" sz="1600">
                <a:ea typeface="Calibri" panose="020F0502020204030204"/>
                <a:cs typeface="Calibri" panose="020F0502020204030204"/>
              </a:rPr>
              <a:t> </a:t>
            </a:r>
            <a:r>
              <a:rPr lang="ru-RU" sz="1600" err="1">
                <a:ea typeface="Calibri" panose="020F0502020204030204"/>
                <a:cs typeface="Calibri" panose="020F0502020204030204"/>
              </a:rPr>
              <a:t>indicators</a:t>
            </a:r>
            <a:r>
              <a:rPr lang="ru-RU" sz="1600">
                <a:ea typeface="Calibri" panose="020F0502020204030204"/>
                <a:cs typeface="Calibri" panose="020F0502020204030204"/>
              </a:rPr>
              <a:t> </a:t>
            </a:r>
            <a:r>
              <a:rPr lang="ru-RU" sz="1600" err="1">
                <a:ea typeface="Calibri" panose="020F0502020204030204"/>
                <a:cs typeface="Calibri" panose="020F0502020204030204"/>
              </a:rPr>
              <a:t>that</a:t>
            </a:r>
            <a:r>
              <a:rPr lang="ru-RU" sz="1600">
                <a:ea typeface="Calibri" panose="020F0502020204030204"/>
                <a:cs typeface="Calibri" panose="020F0502020204030204"/>
              </a:rPr>
              <a:t> </a:t>
            </a:r>
            <a:r>
              <a:rPr lang="ru-RU" sz="1600" err="1">
                <a:ea typeface="Calibri" panose="020F0502020204030204"/>
                <a:cs typeface="Calibri" panose="020F0502020204030204"/>
              </a:rPr>
              <a:t>show</a:t>
            </a:r>
            <a:r>
              <a:rPr lang="ru-RU" sz="1600">
                <a:ea typeface="Calibri" panose="020F0502020204030204"/>
                <a:cs typeface="Calibri" panose="020F0502020204030204"/>
              </a:rPr>
              <a:t> </a:t>
            </a:r>
            <a:r>
              <a:rPr lang="ru-RU" sz="1600" err="1">
                <a:ea typeface="Calibri" panose="020F0502020204030204"/>
                <a:cs typeface="Calibri" panose="020F0502020204030204"/>
              </a:rPr>
              <a:t>support</a:t>
            </a:r>
            <a:r>
              <a:rPr lang="ru-RU" sz="1600">
                <a:ea typeface="Calibri" panose="020F0502020204030204"/>
                <a:cs typeface="Calibri" panose="020F0502020204030204"/>
              </a:rPr>
              <a:t> </a:t>
            </a:r>
            <a:r>
              <a:rPr lang="ru-RU" sz="1600" err="1">
                <a:ea typeface="Calibri" panose="020F0502020204030204"/>
                <a:cs typeface="Calibri" panose="020F0502020204030204"/>
              </a:rPr>
              <a:t>and</a:t>
            </a:r>
            <a:r>
              <a:rPr lang="ru-RU" sz="1600">
                <a:ea typeface="Calibri" panose="020F0502020204030204"/>
                <a:cs typeface="Calibri" panose="020F0502020204030204"/>
              </a:rPr>
              <a:t> </a:t>
            </a:r>
            <a:r>
              <a:rPr lang="ru-RU" sz="1600" err="1">
                <a:ea typeface="Calibri" panose="020F0502020204030204"/>
                <a:cs typeface="Calibri" panose="020F0502020204030204"/>
              </a:rPr>
              <a:t>resistance</a:t>
            </a:r>
            <a:r>
              <a:rPr lang="ru-RU" sz="1600">
                <a:ea typeface="Calibri" panose="020F0502020204030204"/>
                <a:cs typeface="Calibri" panose="020F0502020204030204"/>
              </a:rPr>
              <a:t> </a:t>
            </a:r>
            <a:r>
              <a:rPr lang="ru-RU" sz="1600" err="1">
                <a:ea typeface="Calibri" panose="020F0502020204030204"/>
                <a:cs typeface="Calibri" panose="020F0502020204030204"/>
              </a:rPr>
              <a:t>levels</a:t>
            </a:r>
            <a:r>
              <a:rPr lang="ru-RU" sz="1600">
                <a:ea typeface="Calibri" panose="020F0502020204030204"/>
                <a:cs typeface="Calibri" panose="020F0502020204030204"/>
              </a:rPr>
              <a:t>, </a:t>
            </a:r>
            <a:r>
              <a:rPr lang="ru-RU" sz="1600" err="1">
                <a:ea typeface="Calibri" panose="020F0502020204030204"/>
                <a:cs typeface="Calibri" panose="020F0502020204030204"/>
              </a:rPr>
              <a:t>as</a:t>
            </a:r>
            <a:r>
              <a:rPr lang="ru-RU" sz="1600">
                <a:ea typeface="Calibri" panose="020F0502020204030204"/>
                <a:cs typeface="Calibri" panose="020F0502020204030204"/>
              </a:rPr>
              <a:t> </a:t>
            </a:r>
            <a:r>
              <a:rPr lang="ru-RU" sz="1600" err="1">
                <a:ea typeface="Calibri" panose="020F0502020204030204"/>
                <a:cs typeface="Calibri" panose="020F0502020204030204"/>
              </a:rPr>
              <a:t>well</a:t>
            </a:r>
            <a:r>
              <a:rPr lang="ru-RU" sz="1600">
                <a:ea typeface="Calibri" panose="020F0502020204030204"/>
                <a:cs typeface="Calibri" panose="020F0502020204030204"/>
              </a:rPr>
              <a:t> </a:t>
            </a:r>
            <a:r>
              <a:rPr lang="ru-RU" sz="1600" err="1">
                <a:ea typeface="Calibri" panose="020F0502020204030204"/>
                <a:cs typeface="Calibri" panose="020F0502020204030204"/>
              </a:rPr>
              <a:t>as</a:t>
            </a:r>
            <a:r>
              <a:rPr lang="ru-RU" sz="1600">
                <a:ea typeface="Calibri" panose="020F0502020204030204"/>
                <a:cs typeface="Calibri" panose="020F0502020204030204"/>
              </a:rPr>
              <a:t> </a:t>
            </a:r>
            <a:r>
              <a:rPr lang="ru-RU" sz="1600" err="1">
                <a:ea typeface="Calibri" panose="020F0502020204030204"/>
                <a:cs typeface="Calibri" panose="020F0502020204030204"/>
              </a:rPr>
              <a:t>momentum</a:t>
            </a:r>
            <a:r>
              <a:rPr lang="ru-RU" sz="1600">
                <a:ea typeface="Calibri" panose="020F0502020204030204"/>
                <a:cs typeface="Calibri" panose="020F0502020204030204"/>
              </a:rPr>
              <a:t> </a:t>
            </a:r>
            <a:r>
              <a:rPr lang="ru-RU" sz="1600" err="1">
                <a:ea typeface="Calibri" panose="020F0502020204030204"/>
                <a:cs typeface="Calibri" panose="020F0502020204030204"/>
              </a:rPr>
              <a:t>and</a:t>
            </a:r>
            <a:r>
              <a:rPr lang="ru-RU" sz="1600">
                <a:ea typeface="Calibri" panose="020F0502020204030204"/>
                <a:cs typeface="Calibri" panose="020F0502020204030204"/>
              </a:rPr>
              <a:t> </a:t>
            </a:r>
            <a:r>
              <a:rPr lang="ru-RU" sz="1600" err="1">
                <a:ea typeface="Calibri" panose="020F0502020204030204"/>
                <a:cs typeface="Calibri" panose="020F0502020204030204"/>
              </a:rPr>
              <a:t>trend</a:t>
            </a:r>
            <a:r>
              <a:rPr lang="ru-RU" sz="1600">
                <a:ea typeface="Calibri" panose="020F0502020204030204"/>
                <a:cs typeface="Calibri" panose="020F0502020204030204"/>
              </a:rPr>
              <a:t> </a:t>
            </a:r>
            <a:r>
              <a:rPr lang="ru-RU" sz="1600" err="1">
                <a:ea typeface="Calibri" panose="020F0502020204030204"/>
                <a:cs typeface="Calibri" panose="020F0502020204030204"/>
              </a:rPr>
              <a:t>direction</a:t>
            </a:r>
            <a:endParaRPr lang="ru-RU" sz="1600">
              <a:ea typeface="Calibri" panose="020F0502020204030204"/>
              <a:cs typeface="Calibri" panose="020F0502020204030204"/>
            </a:endParaRPr>
          </a:p>
          <a:p>
            <a:pPr marL="285750" indent="-285750">
              <a:buFont typeface="Wingdings"/>
              <a:buChar char="v"/>
            </a:pPr>
            <a:endParaRPr lang="ru-RU" sz="1600">
              <a:ea typeface="Calibri" panose="020F0502020204030204"/>
              <a:cs typeface="Calibri" panose="020F0502020204030204"/>
            </a:endParaRPr>
          </a:p>
          <a:p>
            <a:pPr marL="285750" indent="-285750">
              <a:buFont typeface="Wingdings"/>
              <a:buChar char="v"/>
            </a:pPr>
            <a:r>
              <a:rPr lang="ru-RU" sz="1600">
                <a:ea typeface="Calibri" panose="020F0502020204030204"/>
                <a:cs typeface="Calibri" panose="020F0502020204030204"/>
              </a:rPr>
              <a:t>It </a:t>
            </a:r>
            <a:r>
              <a:rPr lang="ru-RU" sz="1600" err="1">
                <a:ea typeface="Calibri" panose="020F0502020204030204"/>
                <a:cs typeface="Calibri" panose="020F0502020204030204"/>
              </a:rPr>
              <a:t>comprises</a:t>
            </a:r>
            <a:r>
              <a:rPr lang="ru-RU" sz="1600">
                <a:ea typeface="Calibri" panose="020F0502020204030204"/>
                <a:cs typeface="Calibri" panose="020F0502020204030204"/>
              </a:rPr>
              <a:t> </a:t>
            </a:r>
            <a:r>
              <a:rPr lang="ru-RU" sz="1600" err="1">
                <a:ea typeface="Calibri" panose="020F0502020204030204"/>
                <a:cs typeface="Calibri" panose="020F0502020204030204"/>
              </a:rPr>
              <a:t>of</a:t>
            </a:r>
            <a:r>
              <a:rPr lang="ru-RU" sz="1600">
                <a:ea typeface="Calibri" panose="020F0502020204030204"/>
                <a:cs typeface="Calibri" panose="020F0502020204030204"/>
              </a:rPr>
              <a:t> 9d </a:t>
            </a:r>
            <a:r>
              <a:rPr lang="ru-RU" sz="1600" err="1">
                <a:ea typeface="Calibri" panose="020F0502020204030204"/>
                <a:cs typeface="Calibri" panose="020F0502020204030204"/>
              </a:rPr>
              <a:t>avg</a:t>
            </a:r>
            <a:r>
              <a:rPr lang="ru-RU" sz="1600">
                <a:ea typeface="Calibri" panose="020F0502020204030204"/>
                <a:cs typeface="Calibri" panose="020F0502020204030204"/>
              </a:rPr>
              <a:t>, 26d </a:t>
            </a:r>
            <a:r>
              <a:rPr lang="ru-RU" sz="1600" err="1">
                <a:ea typeface="Calibri" panose="020F0502020204030204"/>
                <a:cs typeface="Calibri" panose="020F0502020204030204"/>
              </a:rPr>
              <a:t>avg</a:t>
            </a:r>
            <a:r>
              <a:rPr lang="ru-RU" sz="1600">
                <a:ea typeface="Calibri" panose="020F0502020204030204"/>
                <a:cs typeface="Calibri" panose="020F0502020204030204"/>
              </a:rPr>
              <a:t>, </a:t>
            </a:r>
            <a:r>
              <a:rPr lang="ru-RU" sz="1600" err="1">
                <a:ea typeface="Calibri" panose="020F0502020204030204"/>
                <a:cs typeface="Calibri" panose="020F0502020204030204"/>
              </a:rPr>
              <a:t>avg</a:t>
            </a:r>
            <a:r>
              <a:rPr lang="ru-RU" sz="1600">
                <a:ea typeface="Calibri" panose="020F0502020204030204"/>
                <a:cs typeface="Calibri" panose="020F0502020204030204"/>
              </a:rPr>
              <a:t> </a:t>
            </a:r>
            <a:r>
              <a:rPr lang="ru-RU" sz="1600" err="1">
                <a:ea typeface="Calibri" panose="020F0502020204030204"/>
                <a:cs typeface="Calibri" panose="020F0502020204030204"/>
              </a:rPr>
              <a:t>of</a:t>
            </a:r>
            <a:r>
              <a:rPr lang="ru-RU" sz="1600">
                <a:ea typeface="Calibri" panose="020F0502020204030204"/>
                <a:cs typeface="Calibri" panose="020F0502020204030204"/>
              </a:rPr>
              <a:t> </a:t>
            </a:r>
            <a:r>
              <a:rPr lang="ru-RU" sz="1600" err="1">
                <a:ea typeface="Calibri" panose="020F0502020204030204"/>
                <a:cs typeface="Calibri" panose="020F0502020204030204"/>
              </a:rPr>
              <a:t>these</a:t>
            </a:r>
            <a:r>
              <a:rPr lang="ru-RU" sz="1600">
                <a:ea typeface="Calibri" panose="020F0502020204030204"/>
                <a:cs typeface="Calibri" panose="020F0502020204030204"/>
              </a:rPr>
              <a:t> </a:t>
            </a:r>
            <a:r>
              <a:rPr lang="ru-RU" sz="1600" err="1">
                <a:ea typeface="Calibri" panose="020F0502020204030204"/>
                <a:cs typeface="Calibri" panose="020F0502020204030204"/>
              </a:rPr>
              <a:t>two</a:t>
            </a:r>
            <a:r>
              <a:rPr lang="ru-RU" sz="1600">
                <a:ea typeface="Calibri" panose="020F0502020204030204"/>
                <a:cs typeface="Calibri" panose="020F0502020204030204"/>
              </a:rPr>
              <a:t> </a:t>
            </a:r>
            <a:r>
              <a:rPr lang="ru-RU" sz="1600" err="1">
                <a:ea typeface="Calibri" panose="020F0502020204030204"/>
                <a:cs typeface="Calibri" panose="020F0502020204030204"/>
              </a:rPr>
              <a:t>averages</a:t>
            </a:r>
            <a:r>
              <a:rPr lang="ru-RU" sz="1600">
                <a:ea typeface="Calibri" panose="020F0502020204030204"/>
                <a:cs typeface="Calibri" panose="020F0502020204030204"/>
              </a:rPr>
              <a:t>, 52d </a:t>
            </a:r>
            <a:r>
              <a:rPr lang="ru-RU" sz="1600" err="1">
                <a:ea typeface="Calibri" panose="020F0502020204030204"/>
                <a:cs typeface="Calibri" panose="020F0502020204030204"/>
              </a:rPr>
              <a:t>avg</a:t>
            </a:r>
            <a:r>
              <a:rPr lang="ru-RU" sz="1600">
                <a:ea typeface="Calibri" panose="020F0502020204030204"/>
                <a:cs typeface="Calibri" panose="020F0502020204030204"/>
              </a:rPr>
              <a:t> </a:t>
            </a:r>
            <a:r>
              <a:rPr lang="ru-RU" sz="1600" err="1">
                <a:ea typeface="Calibri" panose="020F0502020204030204"/>
                <a:cs typeface="Calibri" panose="020F0502020204030204"/>
              </a:rPr>
              <a:t>and</a:t>
            </a:r>
            <a:r>
              <a:rPr lang="ru-RU" sz="1600">
                <a:ea typeface="Calibri" panose="020F0502020204030204"/>
                <a:cs typeface="Calibri" panose="020F0502020204030204"/>
              </a:rPr>
              <a:t> a </a:t>
            </a:r>
            <a:r>
              <a:rPr lang="ru-RU" sz="1600" err="1">
                <a:ea typeface="Calibri" panose="020F0502020204030204"/>
                <a:cs typeface="Calibri" panose="020F0502020204030204"/>
              </a:rPr>
              <a:t>lagging</a:t>
            </a:r>
            <a:r>
              <a:rPr lang="ru-RU" sz="1600">
                <a:ea typeface="Calibri" panose="020F0502020204030204"/>
                <a:cs typeface="Calibri" panose="020F0502020204030204"/>
              </a:rPr>
              <a:t> </a:t>
            </a:r>
            <a:r>
              <a:rPr lang="ru-RU" sz="1600" err="1">
                <a:ea typeface="Calibri" panose="020F0502020204030204"/>
                <a:cs typeface="Calibri" panose="020F0502020204030204"/>
              </a:rPr>
              <a:t>close</a:t>
            </a:r>
            <a:r>
              <a:rPr lang="ru-RU" sz="1600">
                <a:ea typeface="Calibri" panose="020F0502020204030204"/>
                <a:cs typeface="Calibri" panose="020F0502020204030204"/>
              </a:rPr>
              <a:t> </a:t>
            </a:r>
            <a:r>
              <a:rPr lang="ru-RU" sz="1600" err="1">
                <a:ea typeface="Calibri" panose="020F0502020204030204"/>
                <a:cs typeface="Calibri" panose="020F0502020204030204"/>
              </a:rPr>
              <a:t>price</a:t>
            </a:r>
            <a:r>
              <a:rPr lang="ru-RU" sz="1600">
                <a:ea typeface="Calibri" panose="020F0502020204030204"/>
                <a:cs typeface="Calibri" panose="020F0502020204030204"/>
              </a:rPr>
              <a:t> </a:t>
            </a:r>
            <a:r>
              <a:rPr lang="ru-RU" sz="1600" err="1">
                <a:ea typeface="Calibri" panose="020F0502020204030204"/>
                <a:cs typeface="Calibri" panose="020F0502020204030204"/>
              </a:rPr>
              <a:t>line</a:t>
            </a:r>
          </a:p>
        </p:txBody>
      </p:sp>
    </p:spTree>
    <p:extLst>
      <p:ext uri="{BB962C8B-B14F-4D97-AF65-F5344CB8AC3E}">
        <p14:creationId xmlns:p14="http://schemas.microsoft.com/office/powerpoint/2010/main" val="273733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BCC41-B5CF-B192-D017-63BF0DB7EBDF}"/>
              </a:ext>
            </a:extLst>
          </p:cNvPr>
          <p:cNvSpPr>
            <a:spLocks noGrp="1"/>
          </p:cNvSpPr>
          <p:nvPr>
            <p:ph type="title"/>
          </p:nvPr>
        </p:nvSpPr>
        <p:spPr/>
        <p:txBody>
          <a:bodyPr>
            <a:normAutofit/>
          </a:bodyPr>
          <a:lstStyle/>
          <a:p>
            <a:r>
              <a:rPr lang="en-US" altLang="zh-SG" sz="4000">
                <a:ea typeface="宋体"/>
              </a:rPr>
              <a:t>Commodity channel index (CCI)</a:t>
            </a:r>
            <a:endParaRPr lang="zh-SG" altLang="en-US" sz="4000">
              <a:ea typeface="宋体"/>
            </a:endParaRPr>
          </a:p>
        </p:txBody>
      </p:sp>
      <p:sp>
        <p:nvSpPr>
          <p:cNvPr id="6" name="TextBox 5">
            <a:extLst>
              <a:ext uri="{FF2B5EF4-FFF2-40B4-BE49-F238E27FC236}">
                <a16:creationId xmlns:a16="http://schemas.microsoft.com/office/drawing/2014/main" id="{D8266437-0469-95FB-9770-1A3FD7DADA21}"/>
              </a:ext>
            </a:extLst>
          </p:cNvPr>
          <p:cNvSpPr txBox="1"/>
          <p:nvPr/>
        </p:nvSpPr>
        <p:spPr>
          <a:xfrm>
            <a:off x="1136542" y="2370923"/>
            <a:ext cx="373767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a:ea typeface="Calibri" panose="020F0502020204030204"/>
                <a:cs typeface="Calibri" panose="020F0502020204030204"/>
              </a:rPr>
              <a:t>A scaled oscillator</a:t>
            </a:r>
          </a:p>
          <a:p>
            <a:pPr marL="285750" indent="-285750">
              <a:buFont typeface="Wingdings"/>
              <a:buChar char="v"/>
            </a:pPr>
            <a:endParaRPr lang="en-US" sz="1600">
              <a:ea typeface="Calibri" panose="020F0502020204030204"/>
              <a:cs typeface="Calibri" panose="020F0502020204030204"/>
            </a:endParaRPr>
          </a:p>
          <a:p>
            <a:pPr marL="285750" indent="-285750">
              <a:buFont typeface="Wingdings"/>
              <a:buChar char="v"/>
            </a:pPr>
            <a:r>
              <a:rPr lang="en-US" sz="1600">
                <a:ea typeface="Calibri" panose="020F0502020204030204"/>
                <a:cs typeface="Calibri" panose="020F0502020204030204"/>
              </a:rPr>
              <a:t>Measures the deviation of the price from its statistical mean </a:t>
            </a:r>
            <a:endParaRPr lang="en-US" sz="1600"/>
          </a:p>
          <a:p>
            <a:pPr marL="285750" indent="-285750">
              <a:buFont typeface="Wingdings"/>
              <a:buChar char="v"/>
            </a:pPr>
            <a:endParaRPr lang="en-US" sz="1600">
              <a:ea typeface="Calibri" panose="020F0502020204030204"/>
              <a:cs typeface="Calibri" panose="020F0502020204030204"/>
            </a:endParaRPr>
          </a:p>
          <a:p>
            <a:pPr marL="285750" indent="-285750">
              <a:buFont typeface="Wingdings"/>
              <a:buChar char="v"/>
            </a:pPr>
            <a:r>
              <a:rPr lang="en-US" sz="1600">
                <a:ea typeface="Calibri" panose="020F0502020204030204"/>
                <a:cs typeface="Calibri" panose="020F0502020204030204"/>
              </a:rPr>
              <a:t>The asset has strong up or down trend when the CCI value is above +100 or below –100</a:t>
            </a:r>
          </a:p>
          <a:p>
            <a:pPr marL="285750" indent="-285750">
              <a:buFont typeface="Wingdings"/>
              <a:buChar char="v"/>
            </a:pPr>
            <a:endParaRPr lang="en-US" sz="1600">
              <a:ea typeface="Calibri" panose="020F0502020204030204"/>
              <a:cs typeface="Calibri" panose="020F0502020204030204"/>
            </a:endParaRPr>
          </a:p>
          <a:p>
            <a:pPr marL="285750" indent="-285750">
              <a:buFont typeface="Wingdings"/>
              <a:buChar char="v"/>
            </a:pPr>
            <a:r>
              <a:rPr lang="en-US" sz="1600">
                <a:ea typeface="Calibri" panose="020F0502020204030204"/>
                <a:cs typeface="Calibri" panose="020F0502020204030204"/>
              </a:rPr>
              <a:t>Above 100 is a buy signal, under –100 is a sell signal</a:t>
            </a:r>
          </a:p>
          <a:p>
            <a:pPr marL="285750" indent="-285750">
              <a:buFont typeface="Wingdings"/>
              <a:buChar char="v"/>
            </a:pPr>
            <a:endParaRPr lang="en-US" sz="1600">
              <a:ea typeface="Calibri" panose="020F0502020204030204"/>
              <a:cs typeface="Calibri" panose="020F0502020204030204"/>
            </a:endParaRPr>
          </a:p>
        </p:txBody>
      </p:sp>
      <p:grpSp>
        <p:nvGrpSpPr>
          <p:cNvPr id="7" name="Group 6">
            <a:extLst>
              <a:ext uri="{FF2B5EF4-FFF2-40B4-BE49-F238E27FC236}">
                <a16:creationId xmlns:a16="http://schemas.microsoft.com/office/drawing/2014/main" id="{190D084D-55E7-6BD1-5C37-3775CD6BD448}"/>
              </a:ext>
            </a:extLst>
          </p:cNvPr>
          <p:cNvGrpSpPr/>
          <p:nvPr/>
        </p:nvGrpSpPr>
        <p:grpSpPr>
          <a:xfrm>
            <a:off x="5189349" y="1943472"/>
            <a:ext cx="6385299" cy="4340071"/>
            <a:chOff x="5189349" y="1943472"/>
            <a:chExt cx="6385299" cy="4340071"/>
          </a:xfrm>
        </p:grpSpPr>
        <p:pic>
          <p:nvPicPr>
            <p:cNvPr id="5" name="Рисунок 4" descr="Commodity Channel Index (CCI) Indicator: Meaning &amp; Benefits | Finschool By  5paisa">
              <a:extLst>
                <a:ext uri="{FF2B5EF4-FFF2-40B4-BE49-F238E27FC236}">
                  <a16:creationId xmlns:a16="http://schemas.microsoft.com/office/drawing/2014/main" id="{4C654582-4841-2865-2A87-35390D519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9349" y="1943472"/>
              <a:ext cx="6385299" cy="4340071"/>
            </a:xfrm>
            <a:prstGeom prst="rect">
              <a:avLst/>
            </a:prstGeom>
          </p:spPr>
        </p:pic>
        <p:sp>
          <p:nvSpPr>
            <p:cNvPr id="3" name="Rectangle 2">
              <a:extLst>
                <a:ext uri="{FF2B5EF4-FFF2-40B4-BE49-F238E27FC236}">
                  <a16:creationId xmlns:a16="http://schemas.microsoft.com/office/drawing/2014/main" id="{7CE7D41E-BC12-B971-2C8D-0728980BCE88}"/>
                </a:ext>
              </a:extLst>
            </p:cNvPr>
            <p:cNvSpPr/>
            <p:nvPr/>
          </p:nvSpPr>
          <p:spPr>
            <a:xfrm>
              <a:off x="6430616" y="4880113"/>
              <a:ext cx="1232453" cy="2484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solidFill>
                </a:rPr>
                <a:t>Up-trend bound</a:t>
              </a:r>
            </a:p>
          </p:txBody>
        </p:sp>
        <p:sp>
          <p:nvSpPr>
            <p:cNvPr id="4" name="Rectangle 3">
              <a:extLst>
                <a:ext uri="{FF2B5EF4-FFF2-40B4-BE49-F238E27FC236}">
                  <a16:creationId xmlns:a16="http://schemas.microsoft.com/office/drawing/2014/main" id="{93E2C0ED-22C8-AAA7-6E95-523D2D0E1C1F}"/>
                </a:ext>
              </a:extLst>
            </p:cNvPr>
            <p:cNvSpPr/>
            <p:nvPr/>
          </p:nvSpPr>
          <p:spPr>
            <a:xfrm>
              <a:off x="7825405" y="5847521"/>
              <a:ext cx="1368291" cy="2948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solidFill>
                </a:rPr>
                <a:t>Down-trend bound</a:t>
              </a:r>
            </a:p>
          </p:txBody>
        </p:sp>
      </p:grpSp>
    </p:spTree>
    <p:extLst>
      <p:ext uri="{BB962C8B-B14F-4D97-AF65-F5344CB8AC3E}">
        <p14:creationId xmlns:p14="http://schemas.microsoft.com/office/powerpoint/2010/main" val="370016271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5D13-EDC6-FF8F-B7A5-9B623C577178}"/>
              </a:ext>
            </a:extLst>
          </p:cNvPr>
          <p:cNvSpPr>
            <a:spLocks noGrp="1"/>
          </p:cNvSpPr>
          <p:nvPr>
            <p:ph type="title"/>
          </p:nvPr>
        </p:nvSpPr>
        <p:spPr/>
        <p:txBody>
          <a:bodyPr>
            <a:normAutofit/>
          </a:bodyPr>
          <a:lstStyle/>
          <a:p>
            <a:r>
              <a:rPr lang="en-SG" sz="4000"/>
              <a:t>Our momentum strategy: CCI + ICHI</a:t>
            </a:r>
          </a:p>
        </p:txBody>
      </p:sp>
      <p:sp>
        <p:nvSpPr>
          <p:cNvPr id="3" name="Content Placeholder 2">
            <a:extLst>
              <a:ext uri="{FF2B5EF4-FFF2-40B4-BE49-F238E27FC236}">
                <a16:creationId xmlns:a16="http://schemas.microsoft.com/office/drawing/2014/main" id="{907B40EF-3AD7-6D4A-E288-245358561E45}"/>
              </a:ext>
            </a:extLst>
          </p:cNvPr>
          <p:cNvSpPr>
            <a:spLocks noGrp="1"/>
          </p:cNvSpPr>
          <p:nvPr>
            <p:ph idx="1"/>
          </p:nvPr>
        </p:nvSpPr>
        <p:spPr>
          <a:xfrm>
            <a:off x="1097280" y="2064940"/>
            <a:ext cx="10058400" cy="4023360"/>
          </a:xfrm>
        </p:spPr>
        <p:txBody>
          <a:bodyPr vert="horz" lIns="0" tIns="45720" rIns="0" bIns="45720" rtlCol="0" anchor="t">
            <a:normAutofit/>
          </a:bodyPr>
          <a:lstStyle/>
          <a:p>
            <a:pPr>
              <a:buFont typeface="Wingdings" panose="020F0502020204030204" pitchFamily="34" charset="0"/>
              <a:buChar char="v"/>
            </a:pPr>
            <a:r>
              <a:rPr lang="en-US" sz="1800"/>
              <a:t> </a:t>
            </a:r>
            <a:r>
              <a:rPr lang="en-US" sz="1800" err="1"/>
              <a:t>Ichmoku</a:t>
            </a:r>
            <a:r>
              <a:rPr lang="en-US" sz="1800"/>
              <a:t> contains a total of five indicators, KS\TS\SSA\SSB\Lagging Span</a:t>
            </a:r>
            <a:endParaRPr lang="en-SG" sz="1800"/>
          </a:p>
          <a:p>
            <a:pPr>
              <a:buFont typeface="Wingdings" panose="020F0502020204030204" pitchFamily="34" charset="0"/>
              <a:buChar char="v"/>
            </a:pPr>
            <a:r>
              <a:rPr lang="en-US" sz="1800"/>
              <a:t> A way of combining momentum indicators and trend recognition indicators</a:t>
            </a:r>
            <a:endParaRPr lang="en-SG" sz="1800"/>
          </a:p>
          <a:p>
            <a:pPr>
              <a:buFont typeface="Wingdings" panose="020F0502020204030204" pitchFamily="34" charset="0"/>
              <a:buChar char="v"/>
            </a:pPr>
            <a:r>
              <a:rPr lang="en-US" sz="1800"/>
              <a:t> when the price crosses the cloud it indicates buy or sell signals</a:t>
            </a:r>
            <a:r>
              <a:rPr lang="en-SG" sz="1800"/>
              <a:t>. </a:t>
            </a:r>
            <a:r>
              <a:rPr lang="en-US" sz="1800" err="1"/>
              <a:t>Ichimoku</a:t>
            </a:r>
            <a:r>
              <a:rPr lang="en-US" sz="1800"/>
              <a:t> cloud provides trend direction and reversal signals.</a:t>
            </a:r>
          </a:p>
          <a:p>
            <a:pPr>
              <a:buFont typeface="Wingdings" panose="020F0502020204030204" pitchFamily="34" charset="0"/>
              <a:buChar char="v"/>
            </a:pPr>
            <a:r>
              <a:rPr lang="en-US" sz="1800"/>
              <a:t>CCI provides the confirmation</a:t>
            </a:r>
            <a:endParaRPr lang="en-SG" sz="1800"/>
          </a:p>
          <a:p>
            <a:pPr>
              <a:buFont typeface="Wingdings" panose="020F0502020204030204" pitchFamily="34" charset="0"/>
              <a:buChar char="v"/>
            </a:pPr>
            <a:r>
              <a:rPr lang="en-US" sz="1800"/>
              <a:t> In combination you can selectively trade to ensure alignment of trades are aligned with the main trend, which significantly improves the accuracy of our trades</a:t>
            </a:r>
            <a:endParaRPr lang="en-US" sz="1800">
              <a:cs typeface="Calibri"/>
            </a:endParaRPr>
          </a:p>
          <a:p>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a:p>
            <a:pPr>
              <a:buFont typeface="Wingdings" panose="020F0502020204030204" pitchFamily="34" charset="0"/>
              <a:buChar char="v"/>
            </a:pPr>
            <a:endParaRPr lang="en-US" sz="1800">
              <a:ea typeface="Calibri" panose="020F0502020204030204"/>
              <a:cs typeface="Calibri" panose="020F0502020204030204"/>
            </a:endParaRPr>
          </a:p>
        </p:txBody>
      </p:sp>
      <p:sp>
        <p:nvSpPr>
          <p:cNvPr id="5" name="Speech Bubble: Rectangle 3">
            <a:extLst>
              <a:ext uri="{FF2B5EF4-FFF2-40B4-BE49-F238E27FC236}">
                <a16:creationId xmlns:a16="http://schemas.microsoft.com/office/drawing/2014/main" id="{4A2EDB8B-A732-4101-B6D0-6554254549D6}"/>
              </a:ext>
            </a:extLst>
          </p:cNvPr>
          <p:cNvSpPr/>
          <p:nvPr/>
        </p:nvSpPr>
        <p:spPr>
          <a:xfrm>
            <a:off x="1294528" y="4664253"/>
            <a:ext cx="2555111" cy="131482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FFFFFF"/>
                </a:solidFill>
              </a:rPr>
              <a:t>Buy and sell signals are judged through </a:t>
            </a:r>
            <a:r>
              <a:rPr lang="en-US" sz="2000" b="1" u="sng">
                <a:solidFill>
                  <a:srgbClr val="FFFFFF"/>
                </a:solidFill>
              </a:rPr>
              <a:t>ICHI</a:t>
            </a:r>
            <a:endParaRPr lang="en-US" sz="2000" b="1" u="sng">
              <a:solidFill>
                <a:srgbClr val="FFFFFF"/>
              </a:solidFill>
              <a:cs typeface="Calibri"/>
            </a:endParaRPr>
          </a:p>
        </p:txBody>
      </p:sp>
      <p:sp>
        <p:nvSpPr>
          <p:cNvPr id="6" name="Speech Bubble: Rectangle 3">
            <a:extLst>
              <a:ext uri="{FF2B5EF4-FFF2-40B4-BE49-F238E27FC236}">
                <a16:creationId xmlns:a16="http://schemas.microsoft.com/office/drawing/2014/main" id="{5279E3C3-2E39-B3A4-543D-DC5AE3E7DE26}"/>
              </a:ext>
            </a:extLst>
          </p:cNvPr>
          <p:cNvSpPr/>
          <p:nvPr/>
        </p:nvSpPr>
        <p:spPr>
          <a:xfrm>
            <a:off x="8410833" y="4664252"/>
            <a:ext cx="2555111" cy="131482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u="sng">
                <a:solidFill>
                  <a:schemeClr val="bg1"/>
                </a:solidFill>
              </a:rPr>
              <a:t>CCI</a:t>
            </a:r>
            <a:r>
              <a:rPr lang="en-US" sz="2000">
                <a:solidFill>
                  <a:schemeClr val="bg1"/>
                </a:solidFill>
              </a:rPr>
              <a:t> confirms that the signals are correct</a:t>
            </a:r>
            <a:endParaRPr lang="en-US" sz="2000">
              <a:solidFill>
                <a:schemeClr val="bg1"/>
              </a:solidFill>
              <a:cs typeface="Calibri"/>
            </a:endParaRPr>
          </a:p>
        </p:txBody>
      </p:sp>
    </p:spTree>
    <p:extLst>
      <p:ext uri="{BB962C8B-B14F-4D97-AF65-F5344CB8AC3E}">
        <p14:creationId xmlns:p14="http://schemas.microsoft.com/office/powerpoint/2010/main" val="282710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DCDCB-F4C6-8CBE-3DFC-9D33BF3C48BF}"/>
              </a:ext>
            </a:extLst>
          </p:cNvPr>
          <p:cNvSpPr>
            <a:spLocks noGrp="1"/>
          </p:cNvSpPr>
          <p:nvPr>
            <p:ph type="title"/>
          </p:nvPr>
        </p:nvSpPr>
        <p:spPr/>
        <p:txBody>
          <a:bodyPr>
            <a:normAutofit/>
          </a:bodyPr>
          <a:lstStyle/>
          <a:p>
            <a:r>
              <a:rPr lang="en-US" altLang="zh-SG" sz="4400"/>
              <a:t>Mean reversion</a:t>
            </a:r>
            <a:endParaRPr lang="zh-SG" altLang="en-US" sz="4400"/>
          </a:p>
        </p:txBody>
      </p:sp>
      <p:sp>
        <p:nvSpPr>
          <p:cNvPr id="4" name="Speech Bubble: Rectangle 3">
            <a:extLst>
              <a:ext uri="{FF2B5EF4-FFF2-40B4-BE49-F238E27FC236}">
                <a16:creationId xmlns:a16="http://schemas.microsoft.com/office/drawing/2014/main" id="{78E0F7EE-75E3-0E3A-D906-5CECF83D5E44}"/>
              </a:ext>
            </a:extLst>
          </p:cNvPr>
          <p:cNvSpPr/>
          <p:nvPr/>
        </p:nvSpPr>
        <p:spPr>
          <a:xfrm>
            <a:off x="1191207" y="5077540"/>
            <a:ext cx="2425959" cy="10823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u="sng"/>
              <a:t>Assumption</a:t>
            </a:r>
            <a:r>
              <a:rPr lang="en-SG"/>
              <a:t>: </a:t>
            </a:r>
            <a:endParaRPr lang="ru-RU"/>
          </a:p>
          <a:p>
            <a:pPr algn="ctr"/>
            <a:r>
              <a:rPr lang="en-SG"/>
              <a:t>mean reversion strategy has net predictive power for some stocks</a:t>
            </a:r>
          </a:p>
        </p:txBody>
      </p:sp>
      <p:sp>
        <p:nvSpPr>
          <p:cNvPr id="6" name="TextBox 5">
            <a:extLst>
              <a:ext uri="{FF2B5EF4-FFF2-40B4-BE49-F238E27FC236}">
                <a16:creationId xmlns:a16="http://schemas.microsoft.com/office/drawing/2014/main" id="{BAD7CC20-79F8-B598-50A3-CC8B0A7EFBA7}"/>
              </a:ext>
            </a:extLst>
          </p:cNvPr>
          <p:cNvSpPr txBox="1"/>
          <p:nvPr/>
        </p:nvSpPr>
        <p:spPr>
          <a:xfrm>
            <a:off x="1097796" y="2118102"/>
            <a:ext cx="47786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a:ea typeface="Calibri" panose="020F0502020204030204"/>
                <a:cs typeface="Calibri" panose="020F0502020204030204"/>
              </a:rPr>
              <a:t>The price of a stock should always fluctuate around the mean</a:t>
            </a:r>
            <a:endParaRPr lang="ru-RU" sz="1600">
              <a:ea typeface="Calibri" panose="020F0502020204030204"/>
              <a:cs typeface="Calibri" panose="020F0502020204030204"/>
            </a:endParaRPr>
          </a:p>
          <a:p>
            <a:pPr marL="285750" indent="-285750">
              <a:buFont typeface="Wingdings"/>
              <a:buChar char="v"/>
            </a:pPr>
            <a:r>
              <a:rPr lang="ru-RU" sz="1600">
                <a:ea typeface="Calibri" panose="020F0502020204030204"/>
                <a:cs typeface="Calibri" panose="020F0502020204030204"/>
              </a:rPr>
              <a:t>High </a:t>
            </a:r>
            <a:r>
              <a:rPr lang="ru-RU" sz="1600" err="1">
                <a:ea typeface="Calibri" panose="020F0502020204030204"/>
                <a:cs typeface="Calibri" panose="020F0502020204030204"/>
              </a:rPr>
              <a:t>performing</a:t>
            </a:r>
            <a:r>
              <a:rPr lang="ru-RU" sz="1600">
                <a:ea typeface="Calibri" panose="020F0502020204030204"/>
                <a:cs typeface="Calibri" panose="020F0502020204030204"/>
              </a:rPr>
              <a:t> </a:t>
            </a:r>
            <a:r>
              <a:rPr lang="ru-RU" sz="1600" err="1">
                <a:ea typeface="Calibri" panose="020F0502020204030204"/>
                <a:cs typeface="Calibri" panose="020F0502020204030204"/>
              </a:rPr>
              <a:t>stocks</a:t>
            </a:r>
            <a:r>
              <a:rPr lang="ru-RU" sz="1600">
                <a:ea typeface="Calibri" panose="020F0502020204030204"/>
                <a:cs typeface="Calibri" panose="020F0502020204030204"/>
              </a:rPr>
              <a:t> will eventually fall back </a:t>
            </a:r>
            <a:r>
              <a:rPr lang="ru-RU" sz="1600" err="1">
                <a:ea typeface="Calibri" panose="020F0502020204030204"/>
                <a:cs typeface="Calibri" panose="020F0502020204030204"/>
              </a:rPr>
              <a:t>to</a:t>
            </a:r>
            <a:r>
              <a:rPr lang="ru-RU" sz="1600">
                <a:ea typeface="Calibri" panose="020F0502020204030204"/>
                <a:cs typeface="Calibri" panose="020F0502020204030204"/>
              </a:rPr>
              <a:t> </a:t>
            </a:r>
            <a:r>
              <a:rPr lang="ru-RU" sz="1600" err="1">
                <a:ea typeface="Calibri" panose="020F0502020204030204"/>
                <a:cs typeface="Calibri" panose="020F0502020204030204"/>
              </a:rPr>
              <a:t>their</a:t>
            </a:r>
            <a:r>
              <a:rPr lang="ru-RU" sz="1600">
                <a:ea typeface="Calibri" panose="020F0502020204030204"/>
                <a:cs typeface="Calibri" panose="020F0502020204030204"/>
              </a:rPr>
              <a:t> </a:t>
            </a:r>
            <a:r>
              <a:rPr lang="ru-RU" sz="1600" err="1">
                <a:ea typeface="Calibri" panose="020F0502020204030204"/>
                <a:cs typeface="Calibri" panose="020F0502020204030204"/>
              </a:rPr>
              <a:t>average</a:t>
            </a:r>
            <a:r>
              <a:rPr lang="ru-RU" sz="1600">
                <a:ea typeface="Calibri" panose="020F0502020204030204"/>
                <a:cs typeface="Calibri" panose="020F0502020204030204"/>
              </a:rPr>
              <a:t>, </a:t>
            </a:r>
            <a:r>
              <a:rPr lang="ru-RU" sz="1600" err="1">
                <a:ea typeface="Calibri" panose="020F0502020204030204"/>
                <a:cs typeface="Calibri" panose="020F0502020204030204"/>
              </a:rPr>
              <a:t>so</a:t>
            </a:r>
            <a:r>
              <a:rPr lang="ru-RU" sz="1600">
                <a:ea typeface="Calibri" panose="020F0502020204030204"/>
                <a:cs typeface="Calibri" panose="020F0502020204030204"/>
              </a:rPr>
              <a:t> </a:t>
            </a:r>
            <a:r>
              <a:rPr lang="ru-RU" sz="1600" err="1">
                <a:ea typeface="Calibri" panose="020F0502020204030204"/>
                <a:cs typeface="Calibri" panose="020F0502020204030204"/>
              </a:rPr>
              <a:t>we</a:t>
            </a:r>
            <a:r>
              <a:rPr lang="ru-RU" sz="1600">
                <a:ea typeface="Calibri" panose="020F0502020204030204"/>
                <a:cs typeface="Calibri" panose="020F0502020204030204"/>
              </a:rPr>
              <a:t> sell them</a:t>
            </a:r>
          </a:p>
          <a:p>
            <a:pPr marL="285750" indent="-285750">
              <a:buFont typeface="Wingdings"/>
              <a:buChar char="v"/>
            </a:pPr>
            <a:r>
              <a:rPr lang="ru-RU" sz="1600">
                <a:ea typeface="Calibri" panose="020F0502020204030204"/>
                <a:cs typeface="Calibri" panose="020F0502020204030204"/>
              </a:rPr>
              <a:t>Low performing stocks will grow back </a:t>
            </a:r>
            <a:r>
              <a:rPr lang="ru-RU" sz="1600" err="1">
                <a:ea typeface="Calibri" panose="020F0502020204030204"/>
                <a:cs typeface="Calibri" panose="020F0502020204030204"/>
              </a:rPr>
              <a:t>to</a:t>
            </a:r>
            <a:r>
              <a:rPr lang="ru-RU" sz="1600">
                <a:ea typeface="Calibri" panose="020F0502020204030204"/>
                <a:cs typeface="Calibri" panose="020F0502020204030204"/>
              </a:rPr>
              <a:t> </a:t>
            </a:r>
            <a:r>
              <a:rPr lang="ru-RU" sz="1600" err="1">
                <a:ea typeface="Calibri" panose="020F0502020204030204"/>
                <a:cs typeface="Calibri" panose="020F0502020204030204"/>
              </a:rPr>
              <a:t>their</a:t>
            </a:r>
            <a:r>
              <a:rPr lang="ru-RU" sz="1600">
                <a:ea typeface="Calibri" panose="020F0502020204030204"/>
                <a:cs typeface="Calibri" panose="020F0502020204030204"/>
              </a:rPr>
              <a:t> </a:t>
            </a:r>
            <a:r>
              <a:rPr lang="ru-RU" sz="1600" err="1">
                <a:ea typeface="Calibri" panose="020F0502020204030204"/>
                <a:cs typeface="Calibri" panose="020F0502020204030204"/>
              </a:rPr>
              <a:t>mean</a:t>
            </a:r>
            <a:r>
              <a:rPr lang="ru-RU" sz="1600">
                <a:ea typeface="Calibri" panose="020F0502020204030204"/>
                <a:cs typeface="Calibri" panose="020F0502020204030204"/>
              </a:rPr>
              <a:t>, </a:t>
            </a:r>
            <a:r>
              <a:rPr lang="ru-RU" sz="1600" err="1">
                <a:ea typeface="Calibri" panose="020F0502020204030204"/>
                <a:cs typeface="Calibri" panose="020F0502020204030204"/>
              </a:rPr>
              <a:t>so</a:t>
            </a:r>
            <a:r>
              <a:rPr lang="ru-RU" sz="1600">
                <a:ea typeface="Calibri" panose="020F0502020204030204"/>
                <a:cs typeface="Calibri" panose="020F0502020204030204"/>
              </a:rPr>
              <a:t> </a:t>
            </a:r>
            <a:r>
              <a:rPr lang="ru-RU" sz="1600" err="1">
                <a:ea typeface="Calibri" panose="020F0502020204030204"/>
                <a:cs typeface="Calibri" panose="020F0502020204030204"/>
              </a:rPr>
              <a:t>we</a:t>
            </a:r>
            <a:r>
              <a:rPr lang="ru-RU" sz="1600">
                <a:ea typeface="Calibri" panose="020F0502020204030204"/>
                <a:cs typeface="Calibri" panose="020F0502020204030204"/>
              </a:rPr>
              <a:t> </a:t>
            </a:r>
            <a:r>
              <a:rPr lang="ru-RU" sz="1600" err="1">
                <a:ea typeface="Calibri" panose="020F0502020204030204"/>
                <a:cs typeface="Calibri" panose="020F0502020204030204"/>
              </a:rPr>
              <a:t>want</a:t>
            </a:r>
            <a:r>
              <a:rPr lang="ru-RU" sz="1600">
                <a:ea typeface="Calibri" panose="020F0502020204030204"/>
                <a:cs typeface="Calibri" panose="020F0502020204030204"/>
              </a:rPr>
              <a:t> to buy </a:t>
            </a:r>
          </a:p>
          <a:p>
            <a:pPr marL="285750" indent="-285750">
              <a:buFont typeface="Wingdings"/>
              <a:buChar char="v"/>
            </a:pPr>
            <a:r>
              <a:rPr lang="ru-RU" sz="1600">
                <a:ea typeface="Calibri" panose="020F0502020204030204"/>
                <a:cs typeface="Calibri" panose="020F0502020204030204"/>
              </a:rPr>
              <a:t>In </a:t>
            </a:r>
            <a:r>
              <a:rPr lang="ru-RU" sz="1600" err="1">
                <a:ea typeface="Calibri" panose="020F0502020204030204"/>
                <a:cs typeface="Calibri" panose="020F0502020204030204"/>
              </a:rPr>
              <a:t>terms</a:t>
            </a:r>
            <a:r>
              <a:rPr lang="ru-RU" sz="1600">
                <a:ea typeface="Calibri" panose="020F0502020204030204"/>
                <a:cs typeface="Calibri" panose="020F0502020204030204"/>
              </a:rPr>
              <a:t> </a:t>
            </a:r>
            <a:r>
              <a:rPr lang="ru-RU" sz="1600" err="1">
                <a:ea typeface="Calibri" panose="020F0502020204030204"/>
                <a:cs typeface="Calibri" panose="020F0502020204030204"/>
              </a:rPr>
              <a:t>of</a:t>
            </a:r>
            <a:r>
              <a:rPr lang="ru-RU" sz="1600">
                <a:ea typeface="Calibri" panose="020F0502020204030204"/>
                <a:cs typeface="Calibri" panose="020F0502020204030204"/>
              </a:rPr>
              <a:t> </a:t>
            </a:r>
            <a:r>
              <a:rPr lang="ru-RU" sz="1600" err="1">
                <a:ea typeface="Calibri" panose="020F0502020204030204"/>
                <a:cs typeface="Calibri" panose="020F0502020204030204"/>
              </a:rPr>
              <a:t>mean</a:t>
            </a:r>
            <a:r>
              <a:rPr lang="ru-RU" sz="1600">
                <a:ea typeface="Calibri" panose="020F0502020204030204"/>
                <a:cs typeface="Calibri" panose="020F0502020204030204"/>
              </a:rPr>
              <a:t> </a:t>
            </a:r>
            <a:r>
              <a:rPr lang="ru-RU" sz="1600" err="1">
                <a:ea typeface="Calibri" panose="020F0502020204030204"/>
                <a:cs typeface="Calibri" panose="020F0502020204030204"/>
              </a:rPr>
              <a:t>reversion</a:t>
            </a:r>
            <a:r>
              <a:rPr lang="ru-RU" sz="1600">
                <a:ea typeface="Calibri" panose="020F0502020204030204"/>
                <a:cs typeface="Calibri" panose="020F0502020204030204"/>
              </a:rPr>
              <a:t> </a:t>
            </a:r>
            <a:r>
              <a:rPr lang="ru-RU" sz="1600" err="1">
                <a:ea typeface="Calibri" panose="020F0502020204030204"/>
                <a:cs typeface="Calibri" panose="020F0502020204030204"/>
              </a:rPr>
              <a:t>strategy</a:t>
            </a:r>
            <a:r>
              <a:rPr lang="ru-RU" sz="1600">
                <a:ea typeface="Calibri" panose="020F0502020204030204"/>
                <a:cs typeface="Calibri" panose="020F0502020204030204"/>
              </a:rPr>
              <a:t> </a:t>
            </a:r>
            <a:r>
              <a:rPr lang="ru-RU" sz="1600" err="1">
                <a:ea typeface="Calibri" panose="020F0502020204030204"/>
                <a:cs typeface="Calibri" panose="020F0502020204030204"/>
              </a:rPr>
              <a:t>we</a:t>
            </a:r>
            <a:r>
              <a:rPr lang="ru-RU" sz="1600">
                <a:ea typeface="Calibri" panose="020F0502020204030204"/>
                <a:cs typeface="Calibri" panose="020F0502020204030204"/>
              </a:rPr>
              <a:t> </a:t>
            </a:r>
            <a:r>
              <a:rPr lang="ru-RU" sz="1600" err="1">
                <a:ea typeface="Calibri" panose="020F0502020204030204"/>
                <a:cs typeface="Calibri" panose="020F0502020204030204"/>
              </a:rPr>
              <a:t>analyzed</a:t>
            </a:r>
            <a:r>
              <a:rPr lang="ru-RU" sz="1600">
                <a:ea typeface="Calibri" panose="020F0502020204030204"/>
                <a:cs typeface="Calibri" panose="020F0502020204030204"/>
              </a:rPr>
              <a:t> TP </a:t>
            </a:r>
            <a:r>
              <a:rPr lang="ru-RU" sz="1600" err="1">
                <a:ea typeface="Calibri" panose="020F0502020204030204"/>
                <a:cs typeface="Calibri" panose="020F0502020204030204"/>
              </a:rPr>
              <a:t>indicator</a:t>
            </a:r>
            <a:r>
              <a:rPr lang="ru-RU" sz="1600">
                <a:ea typeface="Calibri" panose="020F0502020204030204"/>
                <a:cs typeface="Calibri" panose="020F0502020204030204"/>
              </a:rPr>
              <a:t>, </a:t>
            </a:r>
            <a:r>
              <a:rPr lang="ru-RU" sz="1600" err="1">
                <a:ea typeface="Calibri" panose="020F0502020204030204"/>
                <a:cs typeface="Calibri" panose="020F0502020204030204"/>
              </a:rPr>
              <a:t>performed</a:t>
            </a:r>
            <a:r>
              <a:rPr lang="ru-RU" sz="1600">
                <a:ea typeface="Calibri" panose="020F0502020204030204"/>
                <a:cs typeface="Calibri" panose="020F0502020204030204"/>
              </a:rPr>
              <a:t> a TS </a:t>
            </a:r>
            <a:r>
              <a:rPr lang="ru-RU" sz="1600" err="1">
                <a:ea typeface="Calibri" panose="020F0502020204030204"/>
                <a:cs typeface="Calibri" panose="020F0502020204030204"/>
              </a:rPr>
              <a:t>decomposition</a:t>
            </a:r>
            <a:r>
              <a:rPr lang="ru-RU" sz="1600">
                <a:ea typeface="Calibri" panose="020F0502020204030204"/>
                <a:cs typeface="Calibri" panose="020F0502020204030204"/>
              </a:rPr>
              <a:t> </a:t>
            </a:r>
            <a:r>
              <a:rPr lang="ru-RU" sz="1600" err="1">
                <a:ea typeface="Calibri" panose="020F0502020204030204"/>
                <a:cs typeface="Calibri" panose="020F0502020204030204"/>
              </a:rPr>
              <a:t>and</a:t>
            </a:r>
            <a:r>
              <a:rPr lang="ru-RU" sz="1600">
                <a:ea typeface="Calibri" panose="020F0502020204030204"/>
                <a:cs typeface="Calibri" panose="020F0502020204030204"/>
              </a:rPr>
              <a:t> Spectrum Analysis Back </a:t>
            </a:r>
            <a:r>
              <a:rPr lang="ru-RU" sz="1600" err="1">
                <a:ea typeface="Calibri" panose="020F0502020204030204"/>
                <a:cs typeface="Calibri" panose="020F0502020204030204"/>
              </a:rPr>
              <a:t>Projecstion</a:t>
            </a:r>
            <a:endParaRPr lang="en-US" sz="1600" err="1">
              <a:ea typeface="Calibri" panose="020F0502020204030204"/>
              <a:cs typeface="Calibri" panose="020F0502020204030204"/>
            </a:endParaRPr>
          </a:p>
        </p:txBody>
      </p:sp>
      <p:pic>
        <p:nvPicPr>
          <p:cNvPr id="9" name="Рисунок 8" descr="A Simple RSI Mean Reversion Strategy - Tradinformed">
            <a:extLst>
              <a:ext uri="{FF2B5EF4-FFF2-40B4-BE49-F238E27FC236}">
                <a16:creationId xmlns:a16="http://schemas.microsoft.com/office/drawing/2014/main" id="{DD6B3FA5-C541-BF47-E5C0-F158B2C46356}"/>
              </a:ext>
            </a:extLst>
          </p:cNvPr>
          <p:cNvPicPr>
            <a:picLocks noChangeAspect="1"/>
          </p:cNvPicPr>
          <p:nvPr/>
        </p:nvPicPr>
        <p:blipFill>
          <a:blip r:embed="rId2"/>
          <a:stretch>
            <a:fillRect/>
          </a:stretch>
        </p:blipFill>
        <p:spPr>
          <a:xfrm>
            <a:off x="6991458" y="1796629"/>
            <a:ext cx="3439476" cy="1933153"/>
          </a:xfrm>
          <a:prstGeom prst="rect">
            <a:avLst/>
          </a:prstGeom>
        </p:spPr>
      </p:pic>
      <p:pic>
        <p:nvPicPr>
          <p:cNvPr id="5" name="Picture 4">
            <a:extLst>
              <a:ext uri="{FF2B5EF4-FFF2-40B4-BE49-F238E27FC236}">
                <a16:creationId xmlns:a16="http://schemas.microsoft.com/office/drawing/2014/main" id="{668051A4-8EFA-53BD-B3DA-9363D5B7DEDF}"/>
              </a:ext>
            </a:extLst>
          </p:cNvPr>
          <p:cNvPicPr>
            <a:picLocks noChangeAspect="1"/>
          </p:cNvPicPr>
          <p:nvPr/>
        </p:nvPicPr>
        <p:blipFill>
          <a:blip r:embed="rId3"/>
          <a:stretch>
            <a:fillRect/>
          </a:stretch>
        </p:blipFill>
        <p:spPr>
          <a:xfrm>
            <a:off x="6403023" y="3835731"/>
            <a:ext cx="4597770" cy="2483617"/>
          </a:xfrm>
          <a:prstGeom prst="rect">
            <a:avLst/>
          </a:prstGeom>
        </p:spPr>
      </p:pic>
    </p:spTree>
    <p:extLst>
      <p:ext uri="{BB962C8B-B14F-4D97-AF65-F5344CB8AC3E}">
        <p14:creationId xmlns:p14="http://schemas.microsoft.com/office/powerpoint/2010/main" val="39164447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603 Alpha Gen</vt:lpstr>
      <vt:lpstr>Contents at a glance</vt:lpstr>
      <vt:lpstr>PowerPoint Presentation</vt:lpstr>
      <vt:lpstr>Underlying data </vt:lpstr>
      <vt:lpstr>Momentum</vt:lpstr>
      <vt:lpstr>Ichimoku Cloud</vt:lpstr>
      <vt:lpstr>Commodity channel index (CCI)</vt:lpstr>
      <vt:lpstr>Our momentum strategy: CCI + ICHI</vt:lpstr>
      <vt:lpstr>Mean reversion</vt:lpstr>
      <vt:lpstr>Our mean reversion strategy</vt:lpstr>
      <vt:lpstr>OLS on indicators</vt:lpstr>
      <vt:lpstr>OLS on indicators: outcomes</vt:lpstr>
      <vt:lpstr>Sample graphs of MSFT strategy returns</vt:lpstr>
      <vt:lpstr>Data cleaning</vt:lpstr>
      <vt:lpstr>Outcome summary</vt:lpstr>
      <vt:lpstr>Analysis on the results</vt:lpstr>
      <vt:lpstr>Analysis on the results</vt:lpstr>
      <vt:lpstr>Discussion on limitation</vt:lpstr>
      <vt:lpstr>Future development of our strategy</vt:lpstr>
      <vt:lpstr>Thank you for your attention,  please feel free to ask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603 Alpha Gen</dc:title>
  <dc:creator>凌风 于</dc:creator>
  <cp:revision>2</cp:revision>
  <dcterms:created xsi:type="dcterms:W3CDTF">2023-10-26T02:32:27Z</dcterms:created>
  <dcterms:modified xsi:type="dcterms:W3CDTF">2023-11-04T01:22:58Z</dcterms:modified>
</cp:coreProperties>
</file>