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67" r:id="rId12"/>
    <p:sldId id="268" r:id="rId13"/>
    <p:sldId id="270" r:id="rId14"/>
    <p:sldId id="258" r:id="rId15"/>
    <p:sldId id="257" r:id="rId16"/>
    <p:sldId id="271" r:id="rId17"/>
    <p:sldId id="274" r:id="rId18"/>
    <p:sldId id="273" r:id="rId19"/>
    <p:sldId id="277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0EE87-0B77-482E-81AE-4AF3DFC6F520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E397-5F4F-4E98-836B-8B739BEFE6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0EE87-0B77-482E-81AE-4AF3DFC6F520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E397-5F4F-4E98-836B-8B739BEFE6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0EE87-0B77-482E-81AE-4AF3DFC6F520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E397-5F4F-4E98-836B-8B739BEFE6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0EE87-0B77-482E-81AE-4AF3DFC6F520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Nagabhushanam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E397-5F4F-4E98-836B-8B739BEFE6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0EE87-0B77-482E-81AE-4AF3DFC6F520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E397-5F4F-4E98-836B-8B739BEFE6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0EE87-0B77-482E-81AE-4AF3DFC6F520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E397-5F4F-4E98-836B-8B739BEFE6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0EE87-0B77-482E-81AE-4AF3DFC6F520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E397-5F4F-4E98-836B-8B739BEFE6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0EE87-0B77-482E-81AE-4AF3DFC6F520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E397-5F4F-4E98-836B-8B739BEFE6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0EE87-0B77-482E-81AE-4AF3DFC6F520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E397-5F4F-4E98-836B-8B739BEFE6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0EE87-0B77-482E-81AE-4AF3DFC6F520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E397-5F4F-4E98-836B-8B739BEFE6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0EE87-0B77-482E-81AE-4AF3DFC6F520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E397-5F4F-4E98-836B-8B739BEFE6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0EE87-0B77-482E-81AE-4AF3DFC6F520}" type="datetimeFigureOut">
              <a:rPr lang="en-US" smtClean="0"/>
              <a:pPr/>
              <a:t>12/5/2011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Nagabhushanam 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9E397-5F4F-4E98-836B-8B739BEFE6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4" y="148478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Hibernate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Common Problems with JDBC API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must manually handle database connections.</a:t>
            </a:r>
          </a:p>
          <a:p>
            <a:r>
              <a:rPr lang="en-US" dirty="0" smtClean="0"/>
              <a:t>You have to write a lot of bulky code.</a:t>
            </a:r>
          </a:p>
          <a:p>
            <a:r>
              <a:rPr lang="en-US" dirty="0" smtClean="0"/>
              <a:t>You have to manually handle associations.</a:t>
            </a:r>
          </a:p>
          <a:p>
            <a:r>
              <a:rPr lang="en-US" dirty="0" smtClean="0"/>
              <a:t>The code isn’t portable to other databases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EJB 2.x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EJB API provides ability to</a:t>
            </a:r>
          </a:p>
          <a:p>
            <a:pPr lvl="1">
              <a:buNone/>
            </a:pPr>
            <a:r>
              <a:rPr lang="en-US" dirty="0"/>
              <a:t>– Map object model to database tables</a:t>
            </a:r>
          </a:p>
          <a:p>
            <a:pPr lvl="1">
              <a:buNone/>
            </a:pPr>
            <a:r>
              <a:rPr lang="en-US" dirty="0"/>
              <a:t>– Hand off management of database connections</a:t>
            </a:r>
          </a:p>
          <a:p>
            <a:pPr lvl="1">
              <a:buNone/>
            </a:pPr>
            <a:r>
              <a:rPr lang="en-US" dirty="0"/>
              <a:t>– Take care of relationship management</a:t>
            </a:r>
          </a:p>
          <a:p>
            <a:pPr lvl="1">
              <a:buNone/>
            </a:pPr>
            <a:r>
              <a:rPr lang="en-US" dirty="0"/>
              <a:t>– Manage transactions</a:t>
            </a:r>
          </a:p>
          <a:p>
            <a:pPr lvl="1">
              <a:buNone/>
            </a:pPr>
            <a:r>
              <a:rPr lang="en-US" dirty="0"/>
              <a:t>– Use callback methods.</a:t>
            </a:r>
          </a:p>
          <a:p>
            <a:pPr lvl="1">
              <a:buNone/>
            </a:pPr>
            <a:r>
              <a:rPr lang="en-US" dirty="0"/>
              <a:t>– Search for desired objects</a:t>
            </a:r>
          </a:p>
          <a:p>
            <a:pPr lvl="1">
              <a:buNone/>
            </a:pPr>
            <a:r>
              <a:rPr lang="en-US" dirty="0"/>
              <a:t>– Access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EJB 2.x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Basic Steps to EJB Operations</a:t>
            </a:r>
          </a:p>
          <a:p>
            <a:pPr lvl="1"/>
            <a:r>
              <a:rPr lang="en-US" dirty="0"/>
              <a:t>1. Create your EJB</a:t>
            </a:r>
          </a:p>
          <a:p>
            <a:pPr lvl="1">
              <a:buNone/>
            </a:pPr>
            <a:r>
              <a:rPr lang="en-US" dirty="0" smtClean="0"/>
              <a:t>		• </a:t>
            </a:r>
            <a:r>
              <a:rPr lang="en-US" dirty="0"/>
              <a:t>Home Interface</a:t>
            </a:r>
          </a:p>
          <a:p>
            <a:pPr lvl="1">
              <a:buNone/>
            </a:pPr>
            <a:r>
              <a:rPr lang="en-US" dirty="0" smtClean="0"/>
              <a:t>		• </a:t>
            </a:r>
            <a:r>
              <a:rPr lang="en-US" dirty="0"/>
              <a:t>Remote Interface</a:t>
            </a:r>
          </a:p>
          <a:p>
            <a:pPr lvl="1">
              <a:buNone/>
            </a:pPr>
            <a:r>
              <a:rPr lang="en-US" dirty="0" smtClean="0"/>
              <a:t>		• </a:t>
            </a:r>
            <a:r>
              <a:rPr lang="en-US" dirty="0"/>
              <a:t>Bean Class (implementation class)</a:t>
            </a:r>
          </a:p>
          <a:p>
            <a:pPr lvl="1"/>
            <a:r>
              <a:rPr lang="en-US" dirty="0"/>
              <a:t>2. Setup deployment descriptors</a:t>
            </a:r>
          </a:p>
          <a:p>
            <a:pPr lvl="1">
              <a:buNone/>
            </a:pPr>
            <a:r>
              <a:rPr lang="en-US" dirty="0" smtClean="0"/>
              <a:t>		• </a:t>
            </a:r>
            <a:r>
              <a:rPr lang="en-US" dirty="0"/>
              <a:t>ejb-jar.xml</a:t>
            </a:r>
          </a:p>
          <a:p>
            <a:pPr lvl="1">
              <a:buNone/>
            </a:pPr>
            <a:r>
              <a:rPr lang="en-US" dirty="0" smtClean="0"/>
              <a:t>	• </a:t>
            </a:r>
            <a:r>
              <a:rPr lang="en-US" dirty="0"/>
              <a:t>Container specific EJB descriptor (&lt;container&gt;-ejb-jar.xml)</a:t>
            </a:r>
          </a:p>
          <a:p>
            <a:pPr lvl="1"/>
            <a:r>
              <a:rPr lang="en-US" dirty="0"/>
              <a:t>3. In code, look up the EJB Home Interface</a:t>
            </a:r>
          </a:p>
          <a:p>
            <a:pPr lvl="1"/>
            <a:r>
              <a:rPr lang="en-US" dirty="0"/>
              <a:t>4. Create an instance of the EJB off the Home Interface, </a:t>
            </a:r>
            <a:r>
              <a:rPr lang="en-US" dirty="0" smtClean="0"/>
              <a:t>using attributes </a:t>
            </a:r>
            <a:r>
              <a:rPr lang="en-US" dirty="0"/>
              <a:t>passed in through the method 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Traditional Persistence </a:t>
            </a:r>
            <a:r>
              <a:rPr lang="en-US" b="1" dirty="0" smtClean="0"/>
              <a:t>vs.</a:t>
            </a:r>
            <a:br>
              <a:rPr lang="en-US" b="1" dirty="0" smtClean="0"/>
            </a:br>
            <a:r>
              <a:rPr lang="en-US" b="1" dirty="0" smtClean="0"/>
              <a:t>Hibernate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3842" y="1600200"/>
            <a:ext cx="541631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800" dirty="0"/>
          </a:p>
          <a:p>
            <a:r>
              <a:rPr lang="en-US" sz="2800" dirty="0" smtClean="0"/>
              <a:t>ORM ( Object Relational Mapping) Tool.</a:t>
            </a:r>
          </a:p>
          <a:p>
            <a:r>
              <a:rPr lang="en-US" sz="2800" dirty="0" smtClean="0"/>
              <a:t>Used  in the </a:t>
            </a:r>
            <a:r>
              <a:rPr lang="en-US" sz="2800" dirty="0" smtClean="0">
                <a:solidFill>
                  <a:srgbClr val="00B050"/>
                </a:solidFill>
              </a:rPr>
              <a:t>DATA LAYER</a:t>
            </a:r>
            <a:r>
              <a:rPr lang="en-US" sz="2800" dirty="0" smtClean="0"/>
              <a:t> of  Application</a:t>
            </a:r>
          </a:p>
          <a:p>
            <a:r>
              <a:rPr lang="en-US" sz="2800" dirty="0" smtClean="0"/>
              <a:t>Implements JPA.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Reasons</a:t>
            </a:r>
          </a:p>
          <a:p>
            <a:pPr lvl="1"/>
            <a:r>
              <a:rPr lang="en-US" b="1" dirty="0" smtClean="0"/>
              <a:t>Performance</a:t>
            </a:r>
          </a:p>
          <a:p>
            <a:pPr lvl="1"/>
            <a:r>
              <a:rPr lang="en-US" b="1" dirty="0" smtClean="0"/>
              <a:t>Effective Cross-Database Portability</a:t>
            </a:r>
          </a:p>
          <a:p>
            <a:pPr lvl="1"/>
            <a:r>
              <a:rPr lang="en-US" b="1" dirty="0" smtClean="0"/>
              <a:t>Developers' Productivity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Hibernate?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Impedance mismatch</a:t>
            </a:r>
          </a:p>
          <a:p>
            <a:pPr lvl="1"/>
            <a:r>
              <a:rPr lang="en-US" dirty="0"/>
              <a:t>– Object-oriented vs. </a:t>
            </a:r>
            <a:r>
              <a:rPr lang="en-US" dirty="0" smtClean="0"/>
              <a:t>relational</a:t>
            </a:r>
          </a:p>
          <a:p>
            <a:r>
              <a:rPr lang="en-US" b="1" dirty="0"/>
              <a:t>Failure of EJB 2.x</a:t>
            </a:r>
          </a:p>
          <a:p>
            <a:pPr lvl="1"/>
            <a:r>
              <a:rPr lang="en-US" dirty="0" smtClean="0"/>
              <a:t>– </a:t>
            </a:r>
            <a:r>
              <a:rPr lang="en-US" dirty="0"/>
              <a:t>Entity Beans were extremely slow, </a:t>
            </a:r>
            <a:r>
              <a:rPr lang="en-US" dirty="0" smtClean="0"/>
              <a:t>complex</a:t>
            </a:r>
          </a:p>
          <a:p>
            <a:r>
              <a:rPr lang="en-US" b="1" dirty="0"/>
              <a:t>Java developers are not database </a:t>
            </a:r>
            <a:r>
              <a:rPr lang="en-US" b="1" dirty="0" smtClean="0"/>
              <a:t>developers</a:t>
            </a:r>
          </a:p>
          <a:p>
            <a:r>
              <a:rPr lang="en-US" b="1" dirty="0"/>
              <a:t>Increase performance by deferring to experts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Software Product/Application</a:t>
            </a:r>
          </a:p>
          <a:p>
            <a:endParaRPr lang="en-US" dirty="0"/>
          </a:p>
          <a:p>
            <a:pPr lvl="1"/>
            <a:r>
              <a:rPr lang="en-US" dirty="0" smtClean="0"/>
              <a:t>Application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O</a:t>
            </a:r>
            <a:r>
              <a:rPr lang="en-US" dirty="0" smtClean="0">
                <a:sym typeface="Wingdings" pitchFamily="2" charset="2"/>
              </a:rPr>
              <a:t>bject Model</a:t>
            </a:r>
            <a:endParaRPr lang="en-US" dirty="0" smtClean="0"/>
          </a:p>
          <a:p>
            <a:pPr lvl="1"/>
            <a:r>
              <a:rPr lang="en-US" dirty="0" smtClean="0"/>
              <a:t>Database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R</a:t>
            </a:r>
            <a:r>
              <a:rPr lang="en-US" dirty="0" smtClean="0">
                <a:sym typeface="Wingdings" pitchFamily="2" charset="2"/>
              </a:rPr>
              <a:t>elational Model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9552" y="2204864"/>
          <a:ext cx="1728192" cy="1828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28192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 CLASS</a:t>
                      </a:r>
                      <a:endParaRPr 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Dob</a:t>
                      </a:r>
                      <a:endParaRPr 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11960" y="2204864"/>
          <a:ext cx="4404320" cy="172819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1080"/>
                <a:gridCol w="1101080"/>
                <a:gridCol w="1101080"/>
                <a:gridCol w="1101080"/>
              </a:tblGrid>
              <a:tr h="432048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555776" y="2852936"/>
            <a:ext cx="144016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ORM-Challenges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Enterprise Application Architectures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ORM- Impedance Mismatch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140969"/>
            <a:ext cx="822960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772816"/>
            <a:ext cx="1728192" cy="157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419872" y="191683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Object Model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2699792" y="2132856"/>
            <a:ext cx="50405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60232" y="270892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Relational Model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rot="10800000" flipV="1">
            <a:off x="6084168" y="2893586"/>
            <a:ext cx="576064" cy="391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ORM-Relationships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9725" y="2348880"/>
            <a:ext cx="5924550" cy="2557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627784" y="198884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Object Model with relationship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ORM-Relationships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600200"/>
            <a:ext cx="541112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15616" y="177281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Relational Model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ORM-Relationships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48881"/>
            <a:ext cx="8229600" cy="2692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15616" y="177281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Relational Model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ORM-Inheritance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3475" y="2029619"/>
            <a:ext cx="687705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170080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Object Model with Inheritance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ORM-Inheritance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7443" y="1600200"/>
            <a:ext cx="680911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ORM-Inheritance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76220"/>
            <a:ext cx="8229600" cy="2373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Setting Up Hibernate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041" y="1600200"/>
            <a:ext cx="778791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3568" y="90872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www.hibernate.org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 architecture</a:t>
            </a:r>
            <a:endParaRPr lang="en-US" dirty="0"/>
          </a:p>
        </p:txBody>
      </p:sp>
      <p:pic>
        <p:nvPicPr>
          <p:cNvPr id="1434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053657"/>
            <a:ext cx="3528391" cy="361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N-Tier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Application </a:t>
            </a:r>
            <a:r>
              <a:rPr lang="en-US" b="1" dirty="0"/>
              <a:t>is made up of </a:t>
            </a:r>
            <a:r>
              <a:rPr lang="en-US" b="1" dirty="0" smtClean="0"/>
              <a:t>layers </a:t>
            </a:r>
            <a:r>
              <a:rPr lang="en-US" b="1" dirty="0"/>
              <a:t>or </a:t>
            </a:r>
            <a:r>
              <a:rPr lang="en-US" b="1" dirty="0" smtClean="0"/>
              <a:t>tiers.</a:t>
            </a:r>
          </a:p>
          <a:p>
            <a:r>
              <a:rPr lang="en-US" b="1" dirty="0" smtClean="0"/>
              <a:t>Common tiers</a:t>
            </a:r>
          </a:p>
          <a:p>
            <a:pPr lvl="1"/>
            <a:r>
              <a:rPr lang="en-US" dirty="0" smtClean="0"/>
              <a:t>Presentation</a:t>
            </a:r>
          </a:p>
          <a:p>
            <a:pPr lvl="1"/>
            <a:r>
              <a:rPr lang="en-US" dirty="0" smtClean="0"/>
              <a:t>Service</a:t>
            </a:r>
          </a:p>
          <a:p>
            <a:pPr lvl="1"/>
            <a:r>
              <a:rPr lang="en-US" dirty="0"/>
              <a:t>Persistence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3 ways</a:t>
            </a:r>
            <a:endParaRPr lang="en-US" b="1" dirty="0"/>
          </a:p>
          <a:p>
            <a:pPr lvl="1"/>
            <a:r>
              <a:rPr lang="en-US" b="1" dirty="0" smtClean="0"/>
              <a:t>Programmatic </a:t>
            </a:r>
          </a:p>
          <a:p>
            <a:pPr lvl="1"/>
            <a:r>
              <a:rPr lang="en-US" b="1" dirty="0" smtClean="0"/>
              <a:t>Properties File </a:t>
            </a:r>
          </a:p>
          <a:p>
            <a:pPr lvl="1"/>
            <a:r>
              <a:rPr lang="en-US" b="1" dirty="0" smtClean="0"/>
              <a:t>XML Based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Based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Hibernate's configuration, we can use a  </a:t>
            </a:r>
            <a:r>
              <a:rPr lang="en-US" dirty="0" smtClean="0">
                <a:solidFill>
                  <a:srgbClr val="00B0F0"/>
                </a:solidFill>
              </a:rPr>
              <a:t>hibernate.cfg.xml</a:t>
            </a:r>
            <a:r>
              <a:rPr lang="en-US" dirty="0" smtClean="0"/>
              <a:t> file.</a:t>
            </a:r>
          </a:p>
          <a:p>
            <a:r>
              <a:rPr lang="en-US" dirty="0" smtClean="0"/>
              <a:t>Most users prefer the XML configuration file.</a:t>
            </a:r>
          </a:p>
          <a:p>
            <a:r>
              <a:rPr lang="en-US" dirty="0" smtClean="0"/>
              <a:t>XML Need to present in project's CLASSPATH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Persistent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in an application that implement the entities of the business problem</a:t>
            </a:r>
          </a:p>
          <a:p>
            <a:pPr lvl="1"/>
            <a:r>
              <a:rPr lang="en-US" dirty="0" smtClean="0"/>
              <a:t> (e.g. Customer and Order in an E-commerce application). 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Persistent Classes-Rules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Simple POJO</a:t>
            </a:r>
          </a:p>
          <a:p>
            <a:pPr lvl="1"/>
            <a:r>
              <a:rPr lang="en-US" b="1" dirty="0" smtClean="0"/>
              <a:t>Implement a no-argument constructor</a:t>
            </a:r>
          </a:p>
          <a:p>
            <a:pPr lvl="1"/>
            <a:r>
              <a:rPr lang="en-US" b="1" dirty="0" smtClean="0"/>
              <a:t>Provide an identifier property</a:t>
            </a:r>
          </a:p>
          <a:p>
            <a:pPr lvl="1"/>
            <a:r>
              <a:rPr lang="en-US" b="1" dirty="0" smtClean="0"/>
              <a:t>Prefer non-final classes</a:t>
            </a:r>
          </a:p>
          <a:p>
            <a:pPr lvl="1"/>
            <a:r>
              <a:rPr lang="en-US" b="1" dirty="0" smtClean="0"/>
              <a:t> Declare setters/getters for persistent fields (optional)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O/R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Object/relational mappings can be defined in three approaches:</a:t>
            </a:r>
          </a:p>
          <a:p>
            <a:pPr lvl="1"/>
            <a:r>
              <a:rPr lang="en-US" dirty="0" smtClean="0"/>
              <a:t>using Java 5 annotations (via the Java Persistence 2 annotations)</a:t>
            </a:r>
          </a:p>
          <a:p>
            <a:pPr lvl="1"/>
            <a:r>
              <a:rPr lang="en-US" dirty="0" smtClean="0"/>
              <a:t>using JPA 2 XML deployment descriptors</a:t>
            </a:r>
          </a:p>
          <a:p>
            <a:pPr lvl="1"/>
            <a:r>
              <a:rPr lang="en-US" dirty="0" smtClean="0"/>
              <a:t>using the Hibernate legacy XML files approach known as hbm.xml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N-Tier Architecture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3774" y="1600200"/>
            <a:ext cx="648862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Access Object</a:t>
            </a:r>
          </a:p>
          <a:p>
            <a:pPr lvl="1"/>
            <a:r>
              <a:rPr lang="en-US" dirty="0"/>
              <a:t>Abstracts CRUD (Create, Retrieve, Update, </a:t>
            </a:r>
            <a:r>
              <a:rPr lang="en-US" dirty="0" smtClean="0"/>
              <a:t>Delete)operations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– </a:t>
            </a:r>
            <a:r>
              <a:rPr lang="en-US" dirty="0"/>
              <a:t>Decouples persistence layer</a:t>
            </a:r>
          </a:p>
          <a:p>
            <a:pPr lvl="1"/>
            <a:r>
              <a:rPr lang="en-US" dirty="0"/>
              <a:t>– Encourages and supports code reuse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Traditional Persistence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3774" y="1600200"/>
            <a:ext cx="577645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012160" y="4365104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Persistence With JDBC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Traditional Persistence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628800"/>
            <a:ext cx="477490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076056" y="494116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Persistence with EJB 2.x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JDBC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JDBC API provides ability to</a:t>
            </a:r>
          </a:p>
          <a:p>
            <a:pPr lvl="1">
              <a:buNone/>
            </a:pPr>
            <a:r>
              <a:rPr lang="en-US" dirty="0"/>
              <a:t>– Establish connection to a database</a:t>
            </a:r>
          </a:p>
          <a:p>
            <a:pPr lvl="1">
              <a:buNone/>
            </a:pPr>
            <a:r>
              <a:rPr lang="en-US" dirty="0"/>
              <a:t>– Execute SQL statements</a:t>
            </a:r>
          </a:p>
          <a:p>
            <a:pPr lvl="1">
              <a:buNone/>
            </a:pPr>
            <a:r>
              <a:rPr lang="en-US" dirty="0"/>
              <a:t>– Create parameterized queries</a:t>
            </a:r>
          </a:p>
          <a:p>
            <a:pPr lvl="1">
              <a:buNone/>
            </a:pPr>
            <a:r>
              <a:rPr lang="en-US" dirty="0"/>
              <a:t>– Iterate through results</a:t>
            </a:r>
          </a:p>
          <a:p>
            <a:pPr lvl="1">
              <a:buNone/>
            </a:pPr>
            <a:r>
              <a:rPr lang="en-US" dirty="0"/>
              <a:t>– Manage database transactions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JDBC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Basic Steps to JDBC Operations</a:t>
            </a:r>
          </a:p>
          <a:p>
            <a:pPr lvl="1">
              <a:buNone/>
            </a:pPr>
            <a:r>
              <a:rPr lang="en-US" dirty="0" smtClean="0"/>
              <a:t> 1</a:t>
            </a:r>
            <a:r>
              <a:rPr lang="en-US" dirty="0"/>
              <a:t>. Load driver or obtain datasource</a:t>
            </a:r>
          </a:p>
          <a:p>
            <a:pPr lvl="1">
              <a:buNone/>
            </a:pPr>
            <a:r>
              <a:rPr lang="en-US" dirty="0" smtClean="0"/>
              <a:t> 2</a:t>
            </a:r>
            <a:r>
              <a:rPr lang="en-US" dirty="0"/>
              <a:t>. Establish connection using a JDBC URL</a:t>
            </a:r>
          </a:p>
          <a:p>
            <a:pPr lvl="1">
              <a:buNone/>
            </a:pPr>
            <a:r>
              <a:rPr lang="en-US" dirty="0" smtClean="0"/>
              <a:t> 3. Create </a:t>
            </a:r>
            <a:r>
              <a:rPr lang="en-US" dirty="0"/>
              <a:t>statement</a:t>
            </a:r>
          </a:p>
          <a:p>
            <a:pPr lvl="1">
              <a:buNone/>
            </a:pPr>
            <a:r>
              <a:rPr lang="en-US" dirty="0" smtClean="0"/>
              <a:t> 4</a:t>
            </a:r>
            <a:r>
              <a:rPr lang="en-US" dirty="0"/>
              <a:t>. Execute statement</a:t>
            </a:r>
          </a:p>
          <a:p>
            <a:pPr lvl="1">
              <a:buNone/>
            </a:pPr>
            <a:r>
              <a:rPr lang="en-US" dirty="0" smtClean="0"/>
              <a:t> 5</a:t>
            </a:r>
            <a:r>
              <a:rPr lang="en-US" dirty="0"/>
              <a:t>. Optionally, process results in result set</a:t>
            </a:r>
          </a:p>
          <a:p>
            <a:pPr lvl="1">
              <a:buNone/>
            </a:pPr>
            <a:r>
              <a:rPr lang="en-US" dirty="0" smtClean="0"/>
              <a:t> 6</a:t>
            </a:r>
            <a:r>
              <a:rPr lang="en-US" dirty="0"/>
              <a:t>. Close database resources</a:t>
            </a:r>
          </a:p>
          <a:p>
            <a:pPr lvl="1">
              <a:buNone/>
            </a:pPr>
            <a:r>
              <a:rPr lang="en-US" dirty="0" smtClean="0"/>
              <a:t> 7</a:t>
            </a:r>
            <a:r>
              <a:rPr lang="en-US" dirty="0"/>
              <a:t>. </a:t>
            </a:r>
            <a:r>
              <a:rPr lang="en-US" dirty="0" smtClean="0"/>
              <a:t> Optionally</a:t>
            </a:r>
            <a:r>
              <a:rPr lang="en-US" dirty="0"/>
              <a:t>, commit/rollback transaction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478</Words>
  <Application>Microsoft Office PowerPoint</Application>
  <PresentationFormat>On-screen Show (4:3)</PresentationFormat>
  <Paragraphs>142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Hibernate</vt:lpstr>
      <vt:lpstr> Enterprise Application Architectures </vt:lpstr>
      <vt:lpstr>N-Tier Architecture</vt:lpstr>
      <vt:lpstr>N-Tier Architecture</vt:lpstr>
      <vt:lpstr>DAO Design Pattern</vt:lpstr>
      <vt:lpstr>Traditional Persistence</vt:lpstr>
      <vt:lpstr>Traditional Persistence</vt:lpstr>
      <vt:lpstr>JDBC Overview</vt:lpstr>
      <vt:lpstr>JDBC Overview</vt:lpstr>
      <vt:lpstr>Common Problems with JDBC API</vt:lpstr>
      <vt:lpstr>EJB 2.x Overview</vt:lpstr>
      <vt:lpstr>EJB 2.x Overview</vt:lpstr>
      <vt:lpstr>Traditional Persistence vs. Hibernate</vt:lpstr>
      <vt:lpstr>Hibernate</vt:lpstr>
      <vt:lpstr>Need for Hibernate</vt:lpstr>
      <vt:lpstr>Why Hibernate?</vt:lpstr>
      <vt:lpstr>ORM</vt:lpstr>
      <vt:lpstr>ORM</vt:lpstr>
      <vt:lpstr>ORM-Challenges</vt:lpstr>
      <vt:lpstr>ORM- Impedance Mismatch</vt:lpstr>
      <vt:lpstr>ORM-Relationships</vt:lpstr>
      <vt:lpstr>ORM-Relationships</vt:lpstr>
      <vt:lpstr>ORM-Relationships</vt:lpstr>
      <vt:lpstr>ORM-Inheritance</vt:lpstr>
      <vt:lpstr>ORM-Inheritance</vt:lpstr>
      <vt:lpstr>ORM-Inheritance</vt:lpstr>
      <vt:lpstr>Setting Up Hibernate</vt:lpstr>
      <vt:lpstr>download</vt:lpstr>
      <vt:lpstr>Hibernate architecture</vt:lpstr>
      <vt:lpstr>Configuration</vt:lpstr>
      <vt:lpstr>XML Based Configuration</vt:lpstr>
      <vt:lpstr>Persistent Classes</vt:lpstr>
      <vt:lpstr>Persistent Classes-Rules</vt:lpstr>
      <vt:lpstr>O/R Mapping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</dc:title>
  <dc:creator>Sangi</dc:creator>
  <cp:lastModifiedBy>Sangi</cp:lastModifiedBy>
  <cp:revision>37</cp:revision>
  <dcterms:created xsi:type="dcterms:W3CDTF">2011-12-04T15:14:27Z</dcterms:created>
  <dcterms:modified xsi:type="dcterms:W3CDTF">2011-12-04T18:58:41Z</dcterms:modified>
</cp:coreProperties>
</file>