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7189"/>
            <a:ext cx="9144000" cy="2546773"/>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842174"/>
            <a:ext cx="9144000" cy="1766146"/>
          </a:xfrm>
        </p:spPr>
        <p:txBody>
          <a:bodyPr/>
          <a:lstStyle>
            <a:lvl1pPr marL="0" indent="0" algn="ctr">
              <a:buNone/>
              <a:defRPr sz="2400"/>
            </a:lvl1pPr>
            <a:lvl2pPr marL="457223" indent="0" algn="ctr">
              <a:buNone/>
              <a:defRPr sz="2000"/>
            </a:lvl2pPr>
            <a:lvl3pPr marL="914445" indent="0" algn="ctr">
              <a:buNone/>
              <a:defRPr sz="1801"/>
            </a:lvl3pPr>
            <a:lvl4pPr marL="1371668" indent="0" algn="ctr">
              <a:buNone/>
              <a:defRPr sz="1600"/>
            </a:lvl4pPr>
            <a:lvl5pPr marL="1828892" indent="0" algn="ctr">
              <a:buNone/>
              <a:defRPr sz="1600"/>
            </a:lvl5pPr>
            <a:lvl6pPr marL="2286115"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13BB56-2AD8-42CB-B4A2-7DA090C1C93C}"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89525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3BB56-2AD8-42CB-B4A2-7DA090C1C93C}"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15891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89467"/>
            <a:ext cx="2628900" cy="619929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89467"/>
            <a:ext cx="7734300" cy="619929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3BB56-2AD8-42CB-B4A2-7DA090C1C93C}"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341004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3BB56-2AD8-42CB-B4A2-7DA090C1C93C}"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206825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823723"/>
            <a:ext cx="10515600" cy="3042919"/>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895430"/>
            <a:ext cx="10515600" cy="1600199"/>
          </a:xfrm>
        </p:spPr>
        <p:txBody>
          <a:bodyPr/>
          <a:lstStyle>
            <a:lvl1pPr marL="0" indent="0">
              <a:buNone/>
              <a:defRPr sz="2400">
                <a:solidFill>
                  <a:schemeClr val="tx1">
                    <a:tint val="75000"/>
                  </a:schemeClr>
                </a:solidFill>
              </a:defRPr>
            </a:lvl1pPr>
            <a:lvl2pPr marL="457223" indent="0">
              <a:buNone/>
              <a:defRPr sz="2000">
                <a:solidFill>
                  <a:schemeClr val="tx1">
                    <a:tint val="75000"/>
                  </a:schemeClr>
                </a:solidFill>
              </a:defRPr>
            </a:lvl2pPr>
            <a:lvl3pPr marL="914445" indent="0">
              <a:buNone/>
              <a:defRPr sz="1801">
                <a:solidFill>
                  <a:schemeClr val="tx1">
                    <a:tint val="75000"/>
                  </a:schemeClr>
                </a:solidFill>
              </a:defRPr>
            </a:lvl3pPr>
            <a:lvl4pPr marL="1371668" indent="0">
              <a:buNone/>
              <a:defRPr sz="1600">
                <a:solidFill>
                  <a:schemeClr val="tx1">
                    <a:tint val="75000"/>
                  </a:schemeClr>
                </a:solidFill>
              </a:defRPr>
            </a:lvl4pPr>
            <a:lvl5pPr marL="1828892" indent="0">
              <a:buNone/>
              <a:defRPr sz="1600">
                <a:solidFill>
                  <a:schemeClr val="tx1">
                    <a:tint val="75000"/>
                  </a:schemeClr>
                </a:solidFill>
              </a:defRPr>
            </a:lvl5pPr>
            <a:lvl6pPr marL="2286115" indent="0">
              <a:buNone/>
              <a:defRPr sz="1600">
                <a:solidFill>
                  <a:schemeClr val="tx1">
                    <a:tint val="75000"/>
                  </a:schemeClr>
                </a:solidFill>
              </a:defRPr>
            </a:lvl6pPr>
            <a:lvl7pPr marL="2743337" indent="0">
              <a:buNone/>
              <a:defRPr sz="1600">
                <a:solidFill>
                  <a:schemeClr val="tx1">
                    <a:tint val="75000"/>
                  </a:schemeClr>
                </a:solidFill>
              </a:defRPr>
            </a:lvl7pPr>
            <a:lvl8pPr marL="3200560" indent="0">
              <a:buNone/>
              <a:defRPr sz="1600">
                <a:solidFill>
                  <a:schemeClr val="tx1">
                    <a:tint val="75000"/>
                  </a:schemeClr>
                </a:solidFill>
              </a:defRPr>
            </a:lvl8pPr>
            <a:lvl9pPr marL="3657783"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13BB56-2AD8-42CB-B4A2-7DA090C1C93C}"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138103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947335"/>
            <a:ext cx="5181600" cy="46414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947335"/>
            <a:ext cx="5181600" cy="46414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13BB56-2AD8-42CB-B4A2-7DA090C1C93C}"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62842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89469"/>
            <a:ext cx="10515600" cy="14139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91" y="1793241"/>
            <a:ext cx="5157787" cy="878839"/>
          </a:xfrm>
        </p:spPr>
        <p:txBody>
          <a:bodyPr anchor="b"/>
          <a:lstStyle>
            <a:lvl1pPr marL="0" indent="0">
              <a:buNone/>
              <a:defRPr sz="2400" b="1"/>
            </a:lvl1pPr>
            <a:lvl2pPr marL="457223" indent="0">
              <a:buNone/>
              <a:defRPr sz="2000" b="1"/>
            </a:lvl2pPr>
            <a:lvl3pPr marL="914445" indent="0">
              <a:buNone/>
              <a:defRPr sz="1801" b="1"/>
            </a:lvl3pPr>
            <a:lvl4pPr marL="1371668" indent="0">
              <a:buNone/>
              <a:defRPr sz="1600" b="1"/>
            </a:lvl4pPr>
            <a:lvl5pPr marL="1828892" indent="0">
              <a:buNone/>
              <a:defRPr sz="1600" b="1"/>
            </a:lvl5pPr>
            <a:lvl6pPr marL="2286115"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91" y="2672082"/>
            <a:ext cx="5157787" cy="39302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793241"/>
            <a:ext cx="5183188" cy="878839"/>
          </a:xfrm>
        </p:spPr>
        <p:txBody>
          <a:bodyPr anchor="b"/>
          <a:lstStyle>
            <a:lvl1pPr marL="0" indent="0">
              <a:buNone/>
              <a:defRPr sz="2400" b="1"/>
            </a:lvl1pPr>
            <a:lvl2pPr marL="457223" indent="0">
              <a:buNone/>
              <a:defRPr sz="2000" b="1"/>
            </a:lvl2pPr>
            <a:lvl3pPr marL="914445" indent="0">
              <a:buNone/>
              <a:defRPr sz="1801" b="1"/>
            </a:lvl3pPr>
            <a:lvl4pPr marL="1371668" indent="0">
              <a:buNone/>
              <a:defRPr sz="1600" b="1"/>
            </a:lvl4pPr>
            <a:lvl5pPr marL="1828892" indent="0">
              <a:buNone/>
              <a:defRPr sz="1600" b="1"/>
            </a:lvl5pPr>
            <a:lvl6pPr marL="2286115"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672082"/>
            <a:ext cx="5183188" cy="39302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13BB56-2AD8-42CB-B4A2-7DA090C1C93C}"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23026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13BB56-2AD8-42CB-B4A2-7DA090C1C93C}"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365988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13BB56-2AD8-42CB-B4A2-7DA090C1C93C}"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56622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487680"/>
            <a:ext cx="3932237" cy="170688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1053256"/>
            <a:ext cx="6172200" cy="51985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93" y="2194560"/>
            <a:ext cx="3932237" cy="4065694"/>
          </a:xfrm>
        </p:spPr>
        <p:txBody>
          <a:bodyPr/>
          <a:lstStyle>
            <a:lvl1pPr marL="0" indent="0">
              <a:buNone/>
              <a:defRPr sz="1600"/>
            </a:lvl1pPr>
            <a:lvl2pPr marL="457223" indent="0">
              <a:buNone/>
              <a:defRPr sz="1401"/>
            </a:lvl2pPr>
            <a:lvl3pPr marL="914445" indent="0">
              <a:buNone/>
              <a:defRPr sz="1200"/>
            </a:lvl3pPr>
            <a:lvl4pPr marL="1371668" indent="0">
              <a:buNone/>
              <a:defRPr sz="1000"/>
            </a:lvl4pPr>
            <a:lvl5pPr marL="1828892" indent="0">
              <a:buNone/>
              <a:defRPr sz="1000"/>
            </a:lvl5pPr>
            <a:lvl6pPr marL="2286115" indent="0">
              <a:buNone/>
              <a:defRPr sz="1000"/>
            </a:lvl6pPr>
            <a:lvl7pPr marL="2743337" indent="0">
              <a:buNone/>
              <a:defRPr sz="1000"/>
            </a:lvl7pPr>
            <a:lvl8pPr marL="3200560" indent="0">
              <a:buNone/>
              <a:defRPr sz="1000"/>
            </a:lvl8pPr>
            <a:lvl9pPr marL="365778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3BB56-2AD8-42CB-B4A2-7DA090C1C93C}"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337052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487680"/>
            <a:ext cx="3932237" cy="170688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1053256"/>
            <a:ext cx="6172200" cy="5198533"/>
          </a:xfrm>
        </p:spPr>
        <p:txBody>
          <a:bodyPr anchor="t"/>
          <a:lstStyle>
            <a:lvl1pPr marL="0" indent="0">
              <a:buNone/>
              <a:defRPr sz="3200"/>
            </a:lvl1pPr>
            <a:lvl2pPr marL="457223" indent="0">
              <a:buNone/>
              <a:defRPr sz="2800"/>
            </a:lvl2pPr>
            <a:lvl3pPr marL="914445" indent="0">
              <a:buNone/>
              <a:defRPr sz="2400"/>
            </a:lvl3pPr>
            <a:lvl4pPr marL="1371668" indent="0">
              <a:buNone/>
              <a:defRPr sz="2000"/>
            </a:lvl4pPr>
            <a:lvl5pPr marL="1828892" indent="0">
              <a:buNone/>
              <a:defRPr sz="2000"/>
            </a:lvl5pPr>
            <a:lvl6pPr marL="2286115" indent="0">
              <a:buNone/>
              <a:defRPr sz="2000"/>
            </a:lvl6pPr>
            <a:lvl7pPr marL="2743337" indent="0">
              <a:buNone/>
              <a:defRPr sz="2000"/>
            </a:lvl7pPr>
            <a:lvl8pPr marL="3200560" indent="0">
              <a:buNone/>
              <a:defRPr sz="2000"/>
            </a:lvl8pPr>
            <a:lvl9pPr marL="3657783"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93" y="2194560"/>
            <a:ext cx="3932237" cy="4065694"/>
          </a:xfrm>
        </p:spPr>
        <p:txBody>
          <a:bodyPr/>
          <a:lstStyle>
            <a:lvl1pPr marL="0" indent="0">
              <a:buNone/>
              <a:defRPr sz="1600"/>
            </a:lvl1pPr>
            <a:lvl2pPr marL="457223" indent="0">
              <a:buNone/>
              <a:defRPr sz="1401"/>
            </a:lvl2pPr>
            <a:lvl3pPr marL="914445" indent="0">
              <a:buNone/>
              <a:defRPr sz="1200"/>
            </a:lvl3pPr>
            <a:lvl4pPr marL="1371668" indent="0">
              <a:buNone/>
              <a:defRPr sz="1000"/>
            </a:lvl4pPr>
            <a:lvl5pPr marL="1828892" indent="0">
              <a:buNone/>
              <a:defRPr sz="1000"/>
            </a:lvl5pPr>
            <a:lvl6pPr marL="2286115" indent="0">
              <a:buNone/>
              <a:defRPr sz="1000"/>
            </a:lvl6pPr>
            <a:lvl7pPr marL="2743337" indent="0">
              <a:buNone/>
              <a:defRPr sz="1000"/>
            </a:lvl7pPr>
            <a:lvl8pPr marL="3200560" indent="0">
              <a:buNone/>
              <a:defRPr sz="1000"/>
            </a:lvl8pPr>
            <a:lvl9pPr marL="365778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3BB56-2AD8-42CB-B4A2-7DA090C1C93C}"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09CCC-A3B0-4FCB-998F-B65B8FE232CF}" type="slidenum">
              <a:rPr lang="en-US" smtClean="0"/>
              <a:t>‹#›</a:t>
            </a:fld>
            <a:endParaRPr lang="en-US"/>
          </a:p>
        </p:txBody>
      </p:sp>
    </p:spTree>
    <p:extLst>
      <p:ext uri="{BB962C8B-B14F-4D97-AF65-F5344CB8AC3E}">
        <p14:creationId xmlns:p14="http://schemas.microsoft.com/office/powerpoint/2010/main" val="3366832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89469"/>
            <a:ext cx="10515600" cy="14139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947335"/>
            <a:ext cx="10515600" cy="464142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780109"/>
            <a:ext cx="274320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5313BB56-2AD8-42CB-B4A2-7DA090C1C93C}" type="datetimeFigureOut">
              <a:rPr lang="en-US" smtClean="0"/>
              <a:t>5/2/2023</a:t>
            </a:fld>
            <a:endParaRPr lang="en-US"/>
          </a:p>
        </p:txBody>
      </p:sp>
      <p:sp>
        <p:nvSpPr>
          <p:cNvPr id="5" name="Footer Placeholder 4"/>
          <p:cNvSpPr>
            <a:spLocks noGrp="1"/>
          </p:cNvSpPr>
          <p:nvPr>
            <p:ph type="ftr" sz="quarter" idx="3"/>
          </p:nvPr>
        </p:nvSpPr>
        <p:spPr>
          <a:xfrm>
            <a:off x="4038600" y="6780109"/>
            <a:ext cx="411480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780109"/>
            <a:ext cx="274320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40D09CCC-A3B0-4FCB-998F-B65B8FE232CF}" type="slidenum">
              <a:rPr lang="en-US" smtClean="0"/>
              <a:t>‹#›</a:t>
            </a:fld>
            <a:endParaRPr lang="en-US"/>
          </a:p>
        </p:txBody>
      </p:sp>
    </p:spTree>
    <p:extLst>
      <p:ext uri="{BB962C8B-B14F-4D97-AF65-F5344CB8AC3E}">
        <p14:creationId xmlns:p14="http://schemas.microsoft.com/office/powerpoint/2010/main" val="3525105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4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2" indent="-228612" algn="l" defTabSz="91444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5" indent="-228612" algn="l" defTabSz="91444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2" algn="l" defTabSz="91444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504"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725"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949"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172"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396"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45" rtl="0" eaLnBrk="1" latinLnBrk="0" hangingPunct="1">
        <a:defRPr sz="1801" kern="1200">
          <a:solidFill>
            <a:schemeClr val="tx1"/>
          </a:solidFill>
          <a:latin typeface="+mn-lt"/>
          <a:ea typeface="+mn-ea"/>
          <a:cs typeface="+mn-cs"/>
        </a:defRPr>
      </a:lvl1pPr>
      <a:lvl2pPr marL="457223" algn="l" defTabSz="914445" rtl="0" eaLnBrk="1" latinLnBrk="0" hangingPunct="1">
        <a:defRPr sz="1801" kern="1200">
          <a:solidFill>
            <a:schemeClr val="tx1"/>
          </a:solidFill>
          <a:latin typeface="+mn-lt"/>
          <a:ea typeface="+mn-ea"/>
          <a:cs typeface="+mn-cs"/>
        </a:defRPr>
      </a:lvl2pPr>
      <a:lvl3pPr marL="914445" algn="l" defTabSz="914445" rtl="0" eaLnBrk="1" latinLnBrk="0" hangingPunct="1">
        <a:defRPr sz="1801" kern="1200">
          <a:solidFill>
            <a:schemeClr val="tx1"/>
          </a:solidFill>
          <a:latin typeface="+mn-lt"/>
          <a:ea typeface="+mn-ea"/>
          <a:cs typeface="+mn-cs"/>
        </a:defRPr>
      </a:lvl3pPr>
      <a:lvl4pPr marL="1371668" algn="l" defTabSz="914445" rtl="0" eaLnBrk="1" latinLnBrk="0" hangingPunct="1">
        <a:defRPr sz="1801" kern="1200">
          <a:solidFill>
            <a:schemeClr val="tx1"/>
          </a:solidFill>
          <a:latin typeface="+mn-lt"/>
          <a:ea typeface="+mn-ea"/>
          <a:cs typeface="+mn-cs"/>
        </a:defRPr>
      </a:lvl4pPr>
      <a:lvl5pPr marL="1828892" algn="l" defTabSz="914445" rtl="0" eaLnBrk="1" latinLnBrk="0" hangingPunct="1">
        <a:defRPr sz="1801" kern="1200">
          <a:solidFill>
            <a:schemeClr val="tx1"/>
          </a:solidFill>
          <a:latin typeface="+mn-lt"/>
          <a:ea typeface="+mn-ea"/>
          <a:cs typeface="+mn-cs"/>
        </a:defRPr>
      </a:lvl5pPr>
      <a:lvl6pPr marL="2286115" algn="l" defTabSz="914445" rtl="0" eaLnBrk="1" latinLnBrk="0" hangingPunct="1">
        <a:defRPr sz="1801" kern="1200">
          <a:solidFill>
            <a:schemeClr val="tx1"/>
          </a:solidFill>
          <a:latin typeface="+mn-lt"/>
          <a:ea typeface="+mn-ea"/>
          <a:cs typeface="+mn-cs"/>
        </a:defRPr>
      </a:lvl6pPr>
      <a:lvl7pPr marL="2743337" algn="l" defTabSz="914445" rtl="0" eaLnBrk="1" latinLnBrk="0" hangingPunct="1">
        <a:defRPr sz="1801" kern="1200">
          <a:solidFill>
            <a:schemeClr val="tx1"/>
          </a:solidFill>
          <a:latin typeface="+mn-lt"/>
          <a:ea typeface="+mn-ea"/>
          <a:cs typeface="+mn-cs"/>
        </a:defRPr>
      </a:lvl7pPr>
      <a:lvl8pPr marL="3200560" algn="l" defTabSz="914445" rtl="0" eaLnBrk="1" latinLnBrk="0" hangingPunct="1">
        <a:defRPr sz="1801" kern="1200">
          <a:solidFill>
            <a:schemeClr val="tx1"/>
          </a:solidFill>
          <a:latin typeface="+mn-lt"/>
          <a:ea typeface="+mn-ea"/>
          <a:cs typeface="+mn-cs"/>
        </a:defRPr>
      </a:lvl8pPr>
      <a:lvl9pPr marL="3657783" algn="l" defTabSz="914445"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0" y="2928259"/>
            <a:ext cx="12192000" cy="2457450"/>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16" name="Rectangle 15"/>
          <p:cNvSpPr/>
          <p:nvPr/>
        </p:nvSpPr>
        <p:spPr>
          <a:xfrm>
            <a:off x="1857120" y="1112686"/>
            <a:ext cx="8477768" cy="1107996"/>
          </a:xfrm>
          <a:prstGeom prst="rect">
            <a:avLst/>
          </a:prstGeom>
        </p:spPr>
        <p:txBody>
          <a:bodyPr wrap="square">
            <a:spAutoFit/>
          </a:bodyPr>
          <a:lstStyle/>
          <a:p>
            <a:pPr algn="ctr" defTabSz="1036342" fontAlgn="base">
              <a:lnSpc>
                <a:spcPct val="150000"/>
              </a:lnSpc>
              <a:spcBef>
                <a:spcPct val="0"/>
              </a:spcBef>
              <a:spcAft>
                <a:spcPct val="0"/>
              </a:spcAft>
            </a:pPr>
            <a:r>
              <a:rPr lang="en-US" sz="4400" b="1" dirty="0">
                <a:ea typeface="Calibri" pitchFamily="34" charset="0"/>
                <a:cs typeface="Times New Roman" pitchFamily="18" charset="0"/>
              </a:rPr>
              <a:t>WEB-BASED HELP DESK SYSTEM</a:t>
            </a:r>
            <a:endParaRPr lang="en-US" sz="4400" b="1" dirty="0">
              <a:ea typeface="Calibri" pitchFamily="34" charset="0"/>
              <a:cs typeface="Times New Roman" pitchFamily="18" charset="0"/>
            </a:endParaRPr>
          </a:p>
        </p:txBody>
      </p:sp>
      <p:sp>
        <p:nvSpPr>
          <p:cNvPr id="17" name="Rectangle 16"/>
          <p:cNvSpPr/>
          <p:nvPr/>
        </p:nvSpPr>
        <p:spPr>
          <a:xfrm>
            <a:off x="2923711" y="1995973"/>
            <a:ext cx="6344578" cy="615681"/>
          </a:xfrm>
          <a:prstGeom prst="rect">
            <a:avLst/>
          </a:prstGeom>
        </p:spPr>
        <p:txBody>
          <a:bodyPr wrap="square">
            <a:spAutoFit/>
          </a:bodyPr>
          <a:lstStyle/>
          <a:p>
            <a:pPr algn="ctr" defTabSz="1036342" fontAlgn="base">
              <a:lnSpc>
                <a:spcPct val="150000"/>
              </a:lnSpc>
              <a:spcBef>
                <a:spcPct val="0"/>
              </a:spcBef>
              <a:spcAft>
                <a:spcPct val="0"/>
              </a:spcAft>
            </a:pPr>
            <a:r>
              <a:rPr lang="en-US" sz="2267" b="1" dirty="0">
                <a:ea typeface="Calibri" pitchFamily="34" charset="0"/>
                <a:cs typeface="Times New Roman" pitchFamily="18" charset="0"/>
              </a:rPr>
              <a:t>A CASE STUDY OF GOMBE STATE UNIVERSITY</a:t>
            </a:r>
            <a:endParaRPr lang="en-US" sz="2267" b="1" dirty="0">
              <a:ea typeface="Calibri" pitchFamily="34" charset="0"/>
              <a:cs typeface="Times New Roman" pitchFamily="18" charset="0"/>
            </a:endParaRPr>
          </a:p>
        </p:txBody>
      </p:sp>
      <p:sp>
        <p:nvSpPr>
          <p:cNvPr id="18" name="Rectangle 17"/>
          <p:cNvSpPr/>
          <p:nvPr/>
        </p:nvSpPr>
        <p:spPr>
          <a:xfrm>
            <a:off x="1120019" y="860593"/>
            <a:ext cx="9951962" cy="615681"/>
          </a:xfrm>
          <a:prstGeom prst="rect">
            <a:avLst/>
          </a:prstGeom>
        </p:spPr>
        <p:txBody>
          <a:bodyPr wrap="square">
            <a:spAutoFit/>
          </a:bodyPr>
          <a:lstStyle/>
          <a:p>
            <a:pPr algn="ctr" defTabSz="1036342" fontAlgn="base">
              <a:lnSpc>
                <a:spcPct val="150000"/>
              </a:lnSpc>
              <a:spcBef>
                <a:spcPct val="0"/>
              </a:spcBef>
              <a:spcAft>
                <a:spcPct val="0"/>
              </a:spcAft>
            </a:pPr>
            <a:r>
              <a:rPr lang="en-US" sz="2267" b="1" dirty="0">
                <a:ea typeface="Calibri" pitchFamily="34" charset="0"/>
                <a:cs typeface="Times New Roman" pitchFamily="18" charset="0"/>
              </a:rPr>
              <a:t>PROJECT DEFENCE ON </a:t>
            </a:r>
          </a:p>
        </p:txBody>
      </p:sp>
      <p:sp>
        <p:nvSpPr>
          <p:cNvPr id="19" name="Rectangle 18"/>
          <p:cNvSpPr/>
          <p:nvPr/>
        </p:nvSpPr>
        <p:spPr>
          <a:xfrm>
            <a:off x="2641600" y="3283361"/>
            <a:ext cx="6908800" cy="1676485"/>
          </a:xfrm>
          <a:prstGeom prst="rect">
            <a:avLst/>
          </a:prstGeom>
        </p:spPr>
        <p:txBody>
          <a:bodyPr>
            <a:spAutoFit/>
          </a:bodyPr>
          <a:lstStyle/>
          <a:p>
            <a:pPr algn="ctr" defTabSz="1036342">
              <a:defRPr/>
            </a:pPr>
            <a:r>
              <a:rPr lang="en-US" sz="2947" kern="0" cap="small" dirty="0">
                <a:solidFill>
                  <a:schemeClr val="bg1"/>
                </a:solidFill>
                <a:ea typeface="+mj-ea"/>
                <a:cs typeface="Times New Roman" panose="02020603050405020304" pitchFamily="18" charset="0"/>
              </a:rPr>
              <a:t>BY</a:t>
            </a:r>
            <a:r>
              <a:rPr lang="en-US" sz="2947" i="1" kern="0" cap="small" dirty="0">
                <a:solidFill>
                  <a:schemeClr val="bg1"/>
                </a:solidFill>
                <a:ea typeface="+mj-ea"/>
                <a:cs typeface="Times New Roman" panose="02020603050405020304" pitchFamily="18" charset="0"/>
              </a:rPr>
              <a:t> </a:t>
            </a:r>
            <a:r>
              <a:rPr lang="en-US" sz="2947" kern="0" cap="small" dirty="0">
                <a:solidFill>
                  <a:schemeClr val="bg1"/>
                </a:solidFill>
                <a:ea typeface="+mj-ea"/>
                <a:cs typeface="Times New Roman" panose="02020603050405020304" pitchFamily="18" charset="0"/>
              </a:rPr>
              <a:t/>
            </a:r>
            <a:br>
              <a:rPr lang="en-US" sz="2947" kern="0" cap="small" dirty="0">
                <a:solidFill>
                  <a:schemeClr val="bg1"/>
                </a:solidFill>
                <a:ea typeface="+mj-ea"/>
                <a:cs typeface="Times New Roman" panose="02020603050405020304" pitchFamily="18" charset="0"/>
              </a:rPr>
            </a:br>
            <a:r>
              <a:rPr lang="en-US" sz="2947" b="1" kern="0" cap="small" dirty="0">
                <a:solidFill>
                  <a:schemeClr val="bg1"/>
                </a:solidFill>
                <a:ea typeface="+mj-ea"/>
                <a:cs typeface="Times New Roman" panose="02020603050405020304" pitchFamily="18" charset="0"/>
              </a:rPr>
              <a:t>   </a:t>
            </a:r>
            <a:r>
              <a:rPr lang="en-US" sz="4400" b="1" kern="0" cap="small" dirty="0">
                <a:solidFill>
                  <a:schemeClr val="bg1"/>
                </a:solidFill>
                <a:ea typeface="+mj-ea"/>
                <a:cs typeface="Times New Roman" panose="02020603050405020304" pitchFamily="18" charset="0"/>
              </a:rPr>
              <a:t>BASHIR ISMAIL</a:t>
            </a:r>
            <a:r>
              <a:rPr lang="en-US" sz="2947" b="1" i="1" kern="0" cap="small" dirty="0">
                <a:solidFill>
                  <a:schemeClr val="bg1"/>
                </a:solidFill>
                <a:ea typeface="+mj-ea"/>
                <a:cs typeface="Times New Roman" panose="02020603050405020304" pitchFamily="18" charset="0"/>
              </a:rPr>
              <a:t> </a:t>
            </a:r>
            <a:r>
              <a:rPr lang="en-US" sz="2947" b="1" kern="0" cap="small" dirty="0">
                <a:solidFill>
                  <a:schemeClr val="bg1"/>
                </a:solidFill>
                <a:ea typeface="+mj-ea"/>
                <a:cs typeface="Times New Roman" panose="02020603050405020304" pitchFamily="18" charset="0"/>
              </a:rPr>
              <a:t/>
            </a:r>
            <a:br>
              <a:rPr lang="en-US" sz="2947" b="1" kern="0" cap="small" dirty="0">
                <a:solidFill>
                  <a:schemeClr val="bg1"/>
                </a:solidFill>
                <a:ea typeface="+mj-ea"/>
                <a:cs typeface="Times New Roman" panose="02020603050405020304" pitchFamily="18" charset="0"/>
              </a:rPr>
            </a:br>
            <a:r>
              <a:rPr lang="en-US" sz="2947" b="1" kern="0" cap="small" dirty="0">
                <a:solidFill>
                  <a:schemeClr val="bg1"/>
                </a:solidFill>
                <a:ea typeface="+mj-ea"/>
                <a:cs typeface="Times New Roman" panose="02020603050405020304" pitchFamily="18" charset="0"/>
              </a:rPr>
              <a:t> </a:t>
            </a:r>
            <a:r>
              <a:rPr lang="en-US" sz="2400" b="1" kern="0" cap="small" dirty="0">
                <a:solidFill>
                  <a:schemeClr val="bg1"/>
                </a:solidFill>
                <a:ea typeface="+mj-ea"/>
                <a:cs typeface="Times New Roman" panose="02020603050405020304" pitchFamily="18" charset="0"/>
              </a:rPr>
              <a:t>UG17/SCCS/1022 </a:t>
            </a:r>
            <a:endParaRPr lang="en-US" sz="2400" b="1" kern="0" dirty="0">
              <a:solidFill>
                <a:schemeClr val="bg1"/>
              </a:solidFill>
              <a:cs typeface="Times New Roman" panose="02020603050405020304" pitchFamily="18" charset="0"/>
            </a:endParaRPr>
          </a:p>
        </p:txBody>
      </p:sp>
      <p:sp>
        <p:nvSpPr>
          <p:cNvPr id="20" name="Rectangle 19"/>
          <p:cNvSpPr/>
          <p:nvPr/>
        </p:nvSpPr>
        <p:spPr>
          <a:xfrm>
            <a:off x="2641600" y="5606708"/>
            <a:ext cx="6908800" cy="999376"/>
          </a:xfrm>
          <a:prstGeom prst="rect">
            <a:avLst/>
          </a:prstGeom>
        </p:spPr>
        <p:txBody>
          <a:bodyPr>
            <a:spAutoFit/>
          </a:bodyPr>
          <a:lstStyle/>
          <a:p>
            <a:pPr algn="ctr" defTabSz="1036342">
              <a:defRPr/>
            </a:pPr>
            <a:r>
              <a:rPr lang="en-US" sz="2267" b="1" kern="0" cap="small" dirty="0">
                <a:ea typeface="+mj-ea"/>
                <a:cs typeface="Times New Roman" panose="02020603050405020304" pitchFamily="18" charset="0"/>
              </a:rPr>
              <a:t>SUPERVISED BY </a:t>
            </a:r>
          </a:p>
          <a:p>
            <a:pPr algn="ctr" defTabSz="1036342">
              <a:defRPr/>
            </a:pPr>
            <a:r>
              <a:rPr lang="en-US" sz="3627" b="1" kern="0" dirty="0">
                <a:cs typeface="Times New Roman" panose="02020603050405020304" pitchFamily="18" charset="0"/>
              </a:rPr>
              <a:t>MR. ABDULKADIR A. LAMIDO</a:t>
            </a:r>
            <a:endParaRPr lang="en-US" sz="3627" b="1" kern="0" dirty="0">
              <a:cs typeface="Times New Roman" panose="02020603050405020304" pitchFamily="18" charset="0"/>
            </a:endParaRPr>
          </a:p>
        </p:txBody>
      </p:sp>
      <p:sp>
        <p:nvSpPr>
          <p:cNvPr id="29" name="Rectangle 28"/>
          <p:cNvSpPr/>
          <p:nvPr/>
        </p:nvSpPr>
        <p:spPr>
          <a:xfrm>
            <a:off x="0" y="7213600"/>
            <a:ext cx="12192000" cy="101600"/>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Tree>
    <p:extLst>
      <p:ext uri="{BB962C8B-B14F-4D97-AF65-F5344CB8AC3E}">
        <p14:creationId xmlns:p14="http://schemas.microsoft.com/office/powerpoint/2010/main" val="3371406131"/>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6894287"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NON-FUNCTIONAL </a:t>
            </a:r>
            <a:r>
              <a:rPr lang="en-US" sz="2800" b="1" kern="0" cap="small" dirty="0">
                <a:cs typeface="Times New Roman" panose="02020603050405020304" pitchFamily="18" charset="0"/>
              </a:rPr>
              <a:t>REQUIREMENTS </a:t>
            </a: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9</a:t>
            </a:r>
            <a:endParaRPr lang="en-US" sz="1801" dirty="0">
              <a:solidFill>
                <a:schemeClr val="tx1"/>
              </a:solidFill>
            </a:endParaRPr>
          </a:p>
        </p:txBody>
      </p:sp>
      <p:sp>
        <p:nvSpPr>
          <p:cNvPr id="10" name="Rectangle 9"/>
          <p:cNvSpPr/>
          <p:nvPr/>
        </p:nvSpPr>
        <p:spPr>
          <a:xfrm>
            <a:off x="580572" y="1629797"/>
            <a:ext cx="10929257" cy="4616648"/>
          </a:xfrm>
          <a:prstGeom prst="rect">
            <a:avLst/>
          </a:prstGeom>
        </p:spPr>
        <p:txBody>
          <a:bodyPr wrap="square">
            <a:spAutoFit/>
          </a:bodyPr>
          <a:lstStyle/>
          <a:p>
            <a:pPr algn="just">
              <a:lnSpc>
                <a:spcPct val="150000"/>
              </a:lnSpc>
            </a:pPr>
            <a:r>
              <a:rPr lang="en-US" sz="2800" dirty="0" smtClean="0"/>
              <a:t>Requirements that describe how the system should perform and behave in terms of quality attributes such as performance, reliability, security, </a:t>
            </a:r>
          </a:p>
          <a:p>
            <a:pPr algn="just">
              <a:lnSpc>
                <a:spcPct val="150000"/>
              </a:lnSpc>
            </a:pPr>
            <a:r>
              <a:rPr lang="en-US" sz="2800" dirty="0" smtClean="0"/>
              <a:t>•</a:t>
            </a:r>
            <a:r>
              <a:rPr lang="en-US" sz="2800" dirty="0"/>
              <a:t> </a:t>
            </a:r>
            <a:r>
              <a:rPr lang="en-US" sz="2800" dirty="0" smtClean="0"/>
              <a:t>The system should always be available when needed.</a:t>
            </a:r>
          </a:p>
          <a:p>
            <a:pPr algn="just">
              <a:lnSpc>
                <a:spcPct val="150000"/>
              </a:lnSpc>
            </a:pPr>
            <a:r>
              <a:rPr lang="en-US" sz="2800" dirty="0" smtClean="0"/>
              <a:t>• The system should be able to process and store complaint data securely, protecting sensitive student information.</a:t>
            </a:r>
          </a:p>
          <a:p>
            <a:pPr algn="just">
              <a:lnSpc>
                <a:spcPct val="150000"/>
              </a:lnSpc>
            </a:pPr>
            <a:r>
              <a:rPr lang="en-US" sz="2800" dirty="0" smtClean="0"/>
              <a:t>• The system should have a user-friendly interface that is easy to navigate • The system should provide fast response times for user actions.</a:t>
            </a:r>
          </a:p>
        </p:txBody>
      </p:sp>
    </p:spTree>
    <p:extLst>
      <p:ext uri="{BB962C8B-B14F-4D97-AF65-F5344CB8AC3E}">
        <p14:creationId xmlns:p14="http://schemas.microsoft.com/office/powerpoint/2010/main" val="280643064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4368801"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USER INTERFACE</a:t>
            </a:r>
            <a:endParaRPr lang="en-US" sz="2800" b="1" kern="0" cap="small" dirty="0">
              <a:cs typeface="Times New Roman" panose="02020603050405020304" pitchFamily="18" charset="0"/>
            </a:endParaRP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10</a:t>
            </a:r>
            <a:endParaRPr lang="en-US" sz="1801" dirty="0">
              <a:solidFill>
                <a:schemeClr val="tx1"/>
              </a:solidFill>
            </a:endParaRPr>
          </a:p>
        </p:txBody>
      </p:sp>
      <p:sp>
        <p:nvSpPr>
          <p:cNvPr id="10" name="Rectangle 9"/>
          <p:cNvSpPr/>
          <p:nvPr/>
        </p:nvSpPr>
        <p:spPr>
          <a:xfrm>
            <a:off x="4114346" y="6397609"/>
            <a:ext cx="3497942" cy="589072"/>
          </a:xfrm>
          <a:prstGeom prst="rect">
            <a:avLst/>
          </a:prstGeom>
        </p:spPr>
        <p:txBody>
          <a:bodyPr wrap="square">
            <a:spAutoFit/>
          </a:bodyPr>
          <a:lstStyle/>
          <a:p>
            <a:pPr algn="ctr">
              <a:lnSpc>
                <a:spcPct val="150000"/>
              </a:lnSpc>
            </a:pPr>
            <a:r>
              <a:rPr lang="en-US" sz="2400" b="1" dirty="0" smtClean="0"/>
              <a:t>HOMEPAGE</a:t>
            </a:r>
          </a:p>
        </p:txBody>
      </p:sp>
      <p:pic>
        <p:nvPicPr>
          <p:cNvPr id="6" name="Picture 5"/>
          <p:cNvPicPr/>
          <p:nvPr/>
        </p:nvPicPr>
        <p:blipFill rotWithShape="1">
          <a:blip r:embed="rId2">
            <a:extLst>
              <a:ext uri="{28A0092B-C50C-407E-A947-70E740481C1C}">
                <a14:useLocalDpi xmlns:a14="http://schemas.microsoft.com/office/drawing/2010/main" val="0"/>
              </a:ext>
            </a:extLst>
          </a:blip>
          <a:srcRect t="8885" r="1888" b="4029"/>
          <a:stretch/>
        </p:blipFill>
        <p:spPr bwMode="auto">
          <a:xfrm>
            <a:off x="1234621" y="1685233"/>
            <a:ext cx="9257393" cy="47123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4029895"/>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4368801"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USER INTERFACE</a:t>
            </a:r>
            <a:endParaRPr lang="en-US" sz="2800" b="1" kern="0" cap="small" dirty="0">
              <a:cs typeface="Times New Roman" panose="02020603050405020304" pitchFamily="18" charset="0"/>
            </a:endParaRP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11</a:t>
            </a:r>
            <a:endParaRPr lang="en-US" sz="1801" dirty="0">
              <a:solidFill>
                <a:schemeClr val="tx1"/>
              </a:solidFill>
            </a:endParaRPr>
          </a:p>
        </p:txBody>
      </p:sp>
      <p:sp>
        <p:nvSpPr>
          <p:cNvPr id="10" name="Rectangle 9"/>
          <p:cNvSpPr/>
          <p:nvPr/>
        </p:nvSpPr>
        <p:spPr>
          <a:xfrm>
            <a:off x="4347029" y="6397609"/>
            <a:ext cx="3497942" cy="589072"/>
          </a:xfrm>
          <a:prstGeom prst="rect">
            <a:avLst/>
          </a:prstGeom>
        </p:spPr>
        <p:txBody>
          <a:bodyPr wrap="square">
            <a:spAutoFit/>
          </a:bodyPr>
          <a:lstStyle/>
          <a:p>
            <a:pPr algn="ctr">
              <a:lnSpc>
                <a:spcPct val="150000"/>
              </a:lnSpc>
            </a:pPr>
            <a:r>
              <a:rPr lang="en-US" sz="2400" b="1" dirty="0" smtClean="0"/>
              <a:t>DASHBOARD</a:t>
            </a:r>
          </a:p>
        </p:txBody>
      </p:sp>
      <p:pic>
        <p:nvPicPr>
          <p:cNvPr id="7" name="Picture 6"/>
          <p:cNvPicPr/>
          <p:nvPr/>
        </p:nvPicPr>
        <p:blipFill rotWithShape="1">
          <a:blip r:embed="rId2">
            <a:extLst>
              <a:ext uri="{28A0092B-C50C-407E-A947-70E740481C1C}">
                <a14:useLocalDpi xmlns:a14="http://schemas.microsoft.com/office/drawing/2010/main" val="0"/>
              </a:ext>
            </a:extLst>
          </a:blip>
          <a:srcRect l="-200" t="8886" r="1490" b="4039"/>
          <a:stretch/>
        </p:blipFill>
        <p:spPr bwMode="auto">
          <a:xfrm>
            <a:off x="1025184" y="1654855"/>
            <a:ext cx="9676266" cy="47427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05519011"/>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4368801"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USER INTERFACE</a:t>
            </a:r>
            <a:endParaRPr lang="en-US" sz="2800" b="1" kern="0" cap="small" dirty="0">
              <a:cs typeface="Times New Roman" panose="02020603050405020304" pitchFamily="18" charset="0"/>
            </a:endParaRP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12</a:t>
            </a:r>
            <a:endParaRPr lang="en-US" sz="1801" dirty="0">
              <a:solidFill>
                <a:schemeClr val="tx1"/>
              </a:solidFill>
            </a:endParaRPr>
          </a:p>
        </p:txBody>
      </p:sp>
      <p:sp>
        <p:nvSpPr>
          <p:cNvPr id="10" name="Rectangle 9"/>
          <p:cNvSpPr/>
          <p:nvPr/>
        </p:nvSpPr>
        <p:spPr>
          <a:xfrm>
            <a:off x="4347029" y="6397609"/>
            <a:ext cx="3497942" cy="589072"/>
          </a:xfrm>
          <a:prstGeom prst="rect">
            <a:avLst/>
          </a:prstGeom>
        </p:spPr>
        <p:txBody>
          <a:bodyPr wrap="square">
            <a:spAutoFit/>
          </a:bodyPr>
          <a:lstStyle/>
          <a:p>
            <a:pPr algn="ctr">
              <a:lnSpc>
                <a:spcPct val="150000"/>
              </a:lnSpc>
            </a:pPr>
            <a:r>
              <a:rPr lang="en-US" sz="2400" b="1" dirty="0" smtClean="0"/>
              <a:t>ADD COMPLAIN</a:t>
            </a:r>
          </a:p>
        </p:txBody>
      </p:sp>
      <p:pic>
        <p:nvPicPr>
          <p:cNvPr id="8" name="Picture 7"/>
          <p:cNvPicPr/>
          <p:nvPr/>
        </p:nvPicPr>
        <p:blipFill rotWithShape="1">
          <a:blip r:embed="rId2">
            <a:extLst>
              <a:ext uri="{28A0092B-C50C-407E-A947-70E740481C1C}">
                <a14:useLocalDpi xmlns:a14="http://schemas.microsoft.com/office/drawing/2010/main" val="0"/>
              </a:ext>
            </a:extLst>
          </a:blip>
          <a:srcRect t="8885" r="1677" b="3683"/>
          <a:stretch/>
        </p:blipFill>
        <p:spPr bwMode="auto">
          <a:xfrm>
            <a:off x="1234621" y="1612694"/>
            <a:ext cx="9466309" cy="49976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3719449"/>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4368801"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USER INTERFACE</a:t>
            </a:r>
            <a:endParaRPr lang="en-US" sz="2800" b="1" kern="0" cap="small" dirty="0">
              <a:cs typeface="Times New Roman" panose="02020603050405020304" pitchFamily="18" charset="0"/>
            </a:endParaRP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13</a:t>
            </a:r>
            <a:endParaRPr lang="en-US" sz="1801" dirty="0">
              <a:solidFill>
                <a:schemeClr val="tx1"/>
              </a:solidFill>
            </a:endParaRPr>
          </a:p>
        </p:txBody>
      </p:sp>
      <p:sp>
        <p:nvSpPr>
          <p:cNvPr id="10" name="Rectangle 9"/>
          <p:cNvSpPr/>
          <p:nvPr/>
        </p:nvSpPr>
        <p:spPr>
          <a:xfrm>
            <a:off x="4347029" y="6397609"/>
            <a:ext cx="3497942" cy="589072"/>
          </a:xfrm>
          <a:prstGeom prst="rect">
            <a:avLst/>
          </a:prstGeom>
        </p:spPr>
        <p:txBody>
          <a:bodyPr wrap="square">
            <a:spAutoFit/>
          </a:bodyPr>
          <a:lstStyle/>
          <a:p>
            <a:pPr algn="ctr">
              <a:lnSpc>
                <a:spcPct val="150000"/>
              </a:lnSpc>
            </a:pPr>
            <a:r>
              <a:rPr lang="en-US" sz="2400" b="1" dirty="0" smtClean="0"/>
              <a:t>VIEW COMPLAIN</a:t>
            </a:r>
          </a:p>
        </p:txBody>
      </p:sp>
      <p:pic>
        <p:nvPicPr>
          <p:cNvPr id="2" name="Picture 1"/>
          <p:cNvPicPr>
            <a:picLocks noChangeAspect="1"/>
          </p:cNvPicPr>
          <p:nvPr/>
        </p:nvPicPr>
        <p:blipFill rotWithShape="1">
          <a:blip r:embed="rId2"/>
          <a:srcRect l="1" t="8730" r="1586" b="4364"/>
          <a:stretch/>
        </p:blipFill>
        <p:spPr>
          <a:xfrm>
            <a:off x="907595" y="1567220"/>
            <a:ext cx="9892849" cy="4911557"/>
          </a:xfrm>
          <a:prstGeom prst="rect">
            <a:avLst/>
          </a:prstGeom>
        </p:spPr>
      </p:pic>
    </p:spTree>
    <p:extLst>
      <p:ext uri="{BB962C8B-B14F-4D97-AF65-F5344CB8AC3E}">
        <p14:creationId xmlns:p14="http://schemas.microsoft.com/office/powerpoint/2010/main" val="1871245907"/>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4368801"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CONCLUSION</a:t>
            </a:r>
            <a:endParaRPr lang="en-US" sz="2800" b="1" kern="0" cap="small" dirty="0">
              <a:cs typeface="Times New Roman" panose="02020603050405020304" pitchFamily="18" charset="0"/>
            </a:endParaRP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14</a:t>
            </a:r>
            <a:endParaRPr lang="en-US" sz="1801" dirty="0">
              <a:solidFill>
                <a:schemeClr val="tx1"/>
              </a:solidFill>
            </a:endParaRPr>
          </a:p>
        </p:txBody>
      </p:sp>
      <p:sp>
        <p:nvSpPr>
          <p:cNvPr id="7" name="Rectangle 6"/>
          <p:cNvSpPr/>
          <p:nvPr/>
        </p:nvSpPr>
        <p:spPr>
          <a:xfrm>
            <a:off x="580572" y="1629797"/>
            <a:ext cx="10929257" cy="3903504"/>
          </a:xfrm>
          <a:prstGeom prst="rect">
            <a:avLst/>
          </a:prstGeom>
        </p:spPr>
        <p:txBody>
          <a:bodyPr wrap="square">
            <a:spAutoFit/>
          </a:bodyPr>
          <a:lstStyle/>
          <a:p>
            <a:pPr algn="just">
              <a:lnSpc>
                <a:spcPct val="150000"/>
              </a:lnSpc>
            </a:pPr>
            <a:r>
              <a:rPr lang="en-US" sz="2800" dirty="0" smtClean="0"/>
              <a:t>At any point in time, a help desk software such as the one proposed in this project, can help in always knowing what students think of the school system. The help desk system can instantly allow  students to lodge their complaint and still receive feedback from the right body. Details stored in a database make it easier to retrieve respective complaints at any point in time.</a:t>
            </a:r>
          </a:p>
        </p:txBody>
      </p:sp>
    </p:spTree>
    <p:extLst>
      <p:ext uri="{BB962C8B-B14F-4D97-AF65-F5344CB8AC3E}">
        <p14:creationId xmlns:p14="http://schemas.microsoft.com/office/powerpoint/2010/main" val="3838533248"/>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4586515"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RECOMMENDATION</a:t>
            </a:r>
            <a:endParaRPr lang="en-US" sz="2800" b="1" kern="0" cap="small" dirty="0">
              <a:cs typeface="Times New Roman" panose="02020603050405020304" pitchFamily="18" charset="0"/>
            </a:endParaRP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15</a:t>
            </a:r>
            <a:endParaRPr lang="en-US" sz="1801" dirty="0">
              <a:solidFill>
                <a:schemeClr val="tx1"/>
              </a:solidFill>
            </a:endParaRPr>
          </a:p>
        </p:txBody>
      </p:sp>
      <p:sp>
        <p:nvSpPr>
          <p:cNvPr id="7" name="Rectangle 6"/>
          <p:cNvSpPr/>
          <p:nvPr/>
        </p:nvSpPr>
        <p:spPr>
          <a:xfrm>
            <a:off x="580572" y="1629797"/>
            <a:ext cx="10929257" cy="2677656"/>
          </a:xfrm>
          <a:prstGeom prst="rect">
            <a:avLst/>
          </a:prstGeom>
        </p:spPr>
        <p:txBody>
          <a:bodyPr wrap="square">
            <a:spAutoFit/>
          </a:bodyPr>
          <a:lstStyle/>
          <a:p>
            <a:pPr algn="just">
              <a:lnSpc>
                <a:spcPct val="150000"/>
              </a:lnSpc>
            </a:pPr>
            <a:r>
              <a:rPr lang="en-US" sz="2800" dirty="0" smtClean="0"/>
              <a:t>Additionally, I advise including additional features like automated email alerts to inform students of the progress of their complaints and more sophisticated reporting tools to help administrators better monitor and evaluate complaint data.</a:t>
            </a:r>
          </a:p>
        </p:txBody>
      </p:sp>
    </p:spTree>
    <p:extLst>
      <p:ext uri="{BB962C8B-B14F-4D97-AF65-F5344CB8AC3E}">
        <p14:creationId xmlns:p14="http://schemas.microsoft.com/office/powerpoint/2010/main" val="3473997827"/>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0" y="1219542"/>
            <a:ext cx="12192000" cy="4876117"/>
            <a:chOff x="0" y="716481"/>
            <a:chExt cx="12192000" cy="4876117"/>
          </a:xfrm>
        </p:grpSpPr>
        <p:sp>
          <p:nvSpPr>
            <p:cNvPr id="6" name="TextBox 5">
              <a:extLst>
                <a:ext uri="{FF2B5EF4-FFF2-40B4-BE49-F238E27FC236}">
                  <a16:creationId xmlns:a16="http://schemas.microsoft.com/office/drawing/2014/main" id="{DF691C40-340A-44BC-A6B3-C3A20A9ED913}"/>
                </a:ext>
              </a:extLst>
            </p:cNvPr>
            <p:cNvSpPr txBox="1"/>
            <p:nvPr/>
          </p:nvSpPr>
          <p:spPr>
            <a:xfrm>
              <a:off x="0" y="2424868"/>
              <a:ext cx="12192000" cy="1446550"/>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r>
                <a:rPr lang="en-US" altLang="ko-KR" sz="8800" b="1" dirty="0" smtClean="0">
                  <a:solidFill>
                    <a:schemeClr val="tx1"/>
                  </a:solidFill>
                  <a:cs typeface="Arial" pitchFamily="34" charset="0"/>
                </a:rPr>
                <a:t>THANKS</a:t>
              </a:r>
              <a:endParaRPr lang="ko-KR" altLang="en-US" sz="8800" b="1" dirty="0">
                <a:solidFill>
                  <a:schemeClr val="tx1"/>
                </a:solidFill>
                <a:cs typeface="Arial" pitchFamily="34" charset="0"/>
              </a:endParaRPr>
            </a:p>
          </p:txBody>
        </p:sp>
        <p:sp>
          <p:nvSpPr>
            <p:cNvPr id="8" name="TextBox 7">
              <a:extLst>
                <a:ext uri="{FF2B5EF4-FFF2-40B4-BE49-F238E27FC236}">
                  <a16:creationId xmlns:a16="http://schemas.microsoft.com/office/drawing/2014/main" id="{FB2F21A8-A2DC-448E-8003-AFE4C77CBA6F}"/>
                </a:ext>
              </a:extLst>
            </p:cNvPr>
            <p:cNvSpPr txBox="1"/>
            <p:nvPr/>
          </p:nvSpPr>
          <p:spPr>
            <a:xfrm>
              <a:off x="0" y="3551537"/>
              <a:ext cx="12191852" cy="584775"/>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r>
                <a:rPr lang="en-US" altLang="ko-KR" sz="3200" dirty="0" smtClean="0">
                  <a:solidFill>
                    <a:schemeClr val="tx1"/>
                  </a:solidFill>
                  <a:cs typeface="Arial" pitchFamily="34" charset="0"/>
                </a:rPr>
                <a:t>FOR LISTENING</a:t>
              </a:r>
              <a:endParaRPr lang="ko-KR" altLang="en-US" sz="3200" dirty="0">
                <a:solidFill>
                  <a:schemeClr val="tx1"/>
                </a:solidFill>
                <a:cs typeface="Arial" pitchFamily="34" charset="0"/>
              </a:endParaRPr>
            </a:p>
          </p:txBody>
        </p:sp>
        <p:grpSp>
          <p:nvGrpSpPr>
            <p:cNvPr id="9" name="Group 8">
              <a:extLst>
                <a:ext uri="{FF2B5EF4-FFF2-40B4-BE49-F238E27FC236}">
                  <a16:creationId xmlns:a16="http://schemas.microsoft.com/office/drawing/2014/main" id="{4D50BE5F-66E1-4E8D-ADB5-EB475C7F2D4D}"/>
                </a:ext>
              </a:extLst>
            </p:cNvPr>
            <p:cNvGrpSpPr/>
            <p:nvPr/>
          </p:nvGrpSpPr>
          <p:grpSpPr>
            <a:xfrm>
              <a:off x="2229738" y="716481"/>
              <a:ext cx="7803176" cy="4876117"/>
              <a:chOff x="2229738" y="716481"/>
              <a:chExt cx="7803176" cy="4876117"/>
            </a:xfrm>
          </p:grpSpPr>
          <p:sp>
            <p:nvSpPr>
              <p:cNvPr id="10" name="Freeform: Shape 12">
                <a:extLst>
                  <a:ext uri="{FF2B5EF4-FFF2-40B4-BE49-F238E27FC236}">
                    <a16:creationId xmlns:a16="http://schemas.microsoft.com/office/drawing/2014/main" id="{7A8A5672-B625-4236-8666-6B2C8697FD9C}"/>
                  </a:ext>
                </a:extLst>
              </p:cNvPr>
              <p:cNvSpPr/>
              <p:nvPr/>
            </p:nvSpPr>
            <p:spPr>
              <a:xfrm rot="10800000">
                <a:off x="3609975" y="3756839"/>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solidFill>
                    <a:schemeClr val="tx1"/>
                  </a:solidFill>
                </a:endParaRPr>
              </a:p>
            </p:txBody>
          </p:sp>
          <p:grpSp>
            <p:nvGrpSpPr>
              <p:cNvPr id="11" name="Group 10">
                <a:extLst>
                  <a:ext uri="{FF2B5EF4-FFF2-40B4-BE49-F238E27FC236}">
                    <a16:creationId xmlns:a16="http://schemas.microsoft.com/office/drawing/2014/main" id="{EA1E921E-2438-45A2-AA41-C1A40356A72B}"/>
                  </a:ext>
                </a:extLst>
              </p:cNvPr>
              <p:cNvGrpSpPr/>
              <p:nvPr/>
            </p:nvGrpSpPr>
            <p:grpSpPr>
              <a:xfrm>
                <a:off x="2229738" y="716481"/>
                <a:ext cx="7803176" cy="4876117"/>
                <a:chOff x="2229738" y="716481"/>
                <a:chExt cx="7803176" cy="4876117"/>
              </a:xfrm>
            </p:grpSpPr>
            <p:sp>
              <p:nvSpPr>
                <p:cNvPr id="12" name="Freeform: Shape 14">
                  <a:extLst>
                    <a:ext uri="{FF2B5EF4-FFF2-40B4-BE49-F238E27FC236}">
                      <a16:creationId xmlns:a16="http://schemas.microsoft.com/office/drawing/2014/main" id="{797B5F1E-CB20-4033-9037-143A9CFF317F}"/>
                    </a:ext>
                  </a:extLst>
                </p:cNvPr>
                <p:cNvSpPr/>
                <p:nvPr/>
              </p:nvSpPr>
              <p:spPr>
                <a:xfrm>
                  <a:off x="3609975" y="1232742"/>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solidFill>
                      <a:schemeClr val="tx1"/>
                    </a:solidFill>
                  </a:endParaRPr>
                </a:p>
              </p:txBody>
            </p:sp>
            <p:sp>
              <p:nvSpPr>
                <p:cNvPr id="13" name="Rectangle 12">
                  <a:extLst>
                    <a:ext uri="{FF2B5EF4-FFF2-40B4-BE49-F238E27FC236}">
                      <a16:creationId xmlns:a16="http://schemas.microsoft.com/office/drawing/2014/main" id="{55ACAC44-0CA4-4D15-AE76-405C924BA3E4}"/>
                    </a:ext>
                  </a:extLst>
                </p:cNvPr>
                <p:cNvSpPr/>
                <p:nvPr/>
              </p:nvSpPr>
              <p:spPr>
                <a:xfrm rot="2735247">
                  <a:off x="8529637" y="490381"/>
                  <a:ext cx="104775" cy="144523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solidFill>
                      <a:schemeClr val="tx1"/>
                    </a:solidFill>
                  </a:endParaRPr>
                </a:p>
              </p:txBody>
            </p:sp>
            <p:sp>
              <p:nvSpPr>
                <p:cNvPr id="14" name="Rectangle 13">
                  <a:extLst>
                    <a:ext uri="{FF2B5EF4-FFF2-40B4-BE49-F238E27FC236}">
                      <a16:creationId xmlns:a16="http://schemas.microsoft.com/office/drawing/2014/main" id="{2DF41FE1-6DDF-420A-9003-47CAF9ED3A91}"/>
                    </a:ext>
                  </a:extLst>
                </p:cNvPr>
                <p:cNvSpPr/>
                <p:nvPr/>
              </p:nvSpPr>
              <p:spPr>
                <a:xfrm rot="2735247">
                  <a:off x="3452813" y="4544899"/>
                  <a:ext cx="104775" cy="144523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solidFill>
                      <a:schemeClr val="tx1"/>
                    </a:solidFill>
                  </a:endParaRPr>
                </a:p>
              </p:txBody>
            </p:sp>
            <p:sp>
              <p:nvSpPr>
                <p:cNvPr id="15" name="Rectangle 14">
                  <a:extLst>
                    <a:ext uri="{FF2B5EF4-FFF2-40B4-BE49-F238E27FC236}">
                      <a16:creationId xmlns:a16="http://schemas.microsoft.com/office/drawing/2014/main" id="{227F7607-67B0-483B-ACA2-AABF6AE10F5A}"/>
                    </a:ext>
                  </a:extLst>
                </p:cNvPr>
                <p:cNvSpPr/>
                <p:nvPr/>
              </p:nvSpPr>
              <p:spPr>
                <a:xfrm rot="2735247">
                  <a:off x="9257907" y="46249"/>
                  <a:ext cx="104775" cy="144523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solidFill>
                      <a:schemeClr val="tx1"/>
                    </a:solidFill>
                  </a:endParaRPr>
                </a:p>
              </p:txBody>
            </p:sp>
            <p:sp>
              <p:nvSpPr>
                <p:cNvPr id="16" name="Rectangle 15">
                  <a:extLst>
                    <a:ext uri="{FF2B5EF4-FFF2-40B4-BE49-F238E27FC236}">
                      <a16:creationId xmlns:a16="http://schemas.microsoft.com/office/drawing/2014/main" id="{FEC737F8-5AC4-42D6-95C7-D0925369CE05}"/>
                    </a:ext>
                  </a:extLst>
                </p:cNvPr>
                <p:cNvSpPr/>
                <p:nvPr/>
              </p:nvSpPr>
              <p:spPr>
                <a:xfrm rot="2735247">
                  <a:off x="2899970" y="4817591"/>
                  <a:ext cx="104775" cy="144523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solidFill>
                      <a:schemeClr val="tx1"/>
                    </a:solidFill>
                  </a:endParaRPr>
                </a:p>
              </p:txBody>
            </p:sp>
          </p:grpSp>
        </p:grpSp>
      </p:grpSp>
    </p:spTree>
    <p:extLst>
      <p:ext uri="{BB962C8B-B14F-4D97-AF65-F5344CB8AC3E}">
        <p14:creationId xmlns:p14="http://schemas.microsoft.com/office/powerpoint/2010/main" val="143645851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0" y="605515"/>
            <a:ext cx="4514850"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ea typeface="Calibri" pitchFamily="34" charset="0"/>
                <a:cs typeface="Times New Roman" pitchFamily="18" charset="0"/>
              </a:rPr>
              <a:t>	INTRODUCTION</a:t>
            </a:r>
          </a:p>
        </p:txBody>
      </p:sp>
      <p:sp>
        <p:nvSpPr>
          <p:cNvPr id="20" name="Rectangle 19"/>
          <p:cNvSpPr/>
          <p:nvPr/>
        </p:nvSpPr>
        <p:spPr>
          <a:xfrm>
            <a:off x="580572" y="1629795"/>
            <a:ext cx="10929257" cy="3970318"/>
          </a:xfrm>
          <a:prstGeom prst="rect">
            <a:avLst/>
          </a:prstGeom>
        </p:spPr>
        <p:txBody>
          <a:bodyPr wrap="square">
            <a:spAutoFit/>
          </a:bodyPr>
          <a:lstStyle/>
          <a:p>
            <a:pPr algn="just" defTabSz="1036342">
              <a:lnSpc>
                <a:spcPct val="150000"/>
              </a:lnSpc>
              <a:defRPr/>
            </a:pPr>
            <a:r>
              <a:rPr lang="en-US" sz="2800" dirty="0"/>
              <a:t>A Help desk or service desk is a one-stop point of contact that provides centralized information and support management service to handle a company’s internal or external queries. A help desk system can generally collect complaints, and store them and these records are collected by the appropriate authority and then decide on the next step to be taken in solving the issues.</a:t>
            </a:r>
            <a:endParaRPr lang="en-US" sz="2800" kern="0" cap="small" dirty="0">
              <a:ea typeface="+mj-ea"/>
              <a:cs typeface="Times New Roman" panose="02020603050405020304" pitchFamily="18" charset="0"/>
            </a:endParaRP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a:solidFill>
                  <a:schemeClr val="tx1"/>
                </a:solidFill>
              </a:rPr>
              <a:t>1</a:t>
            </a:r>
          </a:p>
        </p:txBody>
      </p:sp>
    </p:spTree>
    <p:extLst>
      <p:ext uri="{BB962C8B-B14F-4D97-AF65-F5344CB8AC3E}">
        <p14:creationId xmlns:p14="http://schemas.microsoft.com/office/powerpoint/2010/main" val="66165764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0" y="605515"/>
            <a:ext cx="6210300"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None/>
            </a:pPr>
            <a:r>
              <a:rPr lang="en-US" sz="2800" b="1" dirty="0">
                <a:cs typeface="Times New Roman" pitchFamily="18" charset="0"/>
              </a:rPr>
              <a:t>STATEMENT OF THE PROBLEM</a:t>
            </a:r>
            <a:endParaRPr lang="en-US" sz="2800" b="1" dirty="0">
              <a:cs typeface="Times New Roman" pitchFamily="18" charset="0"/>
            </a:endParaRPr>
          </a:p>
        </p:txBody>
      </p:sp>
      <p:sp>
        <p:nvSpPr>
          <p:cNvPr id="20" name="Rectangle 19"/>
          <p:cNvSpPr/>
          <p:nvPr/>
        </p:nvSpPr>
        <p:spPr>
          <a:xfrm>
            <a:off x="580572" y="1629795"/>
            <a:ext cx="10929257" cy="4616648"/>
          </a:xfrm>
          <a:prstGeom prst="rect">
            <a:avLst/>
          </a:prstGeom>
        </p:spPr>
        <p:txBody>
          <a:bodyPr wrap="square">
            <a:spAutoFit/>
          </a:bodyPr>
          <a:lstStyle/>
          <a:p>
            <a:pPr algn="just">
              <a:lnSpc>
                <a:spcPct val="150000"/>
              </a:lnSpc>
            </a:pPr>
            <a:r>
              <a:rPr lang="en-US" sz="2800" dirty="0"/>
              <a:t>Manual complain record keeping has resulted in many setbacks to the expected standard.  The setback encountered include:</a:t>
            </a:r>
          </a:p>
          <a:p>
            <a:pPr marL="457223" indent="-457223" algn="just">
              <a:lnSpc>
                <a:spcPct val="150000"/>
              </a:lnSpc>
              <a:buFont typeface="Arial" panose="020B0604020202020204" pitchFamily="34" charset="0"/>
              <a:buChar char="•"/>
            </a:pPr>
            <a:r>
              <a:rPr lang="en-US" sz="2800" dirty="0"/>
              <a:t>People are facing many difficulties while transferring data/information from one place to the other  </a:t>
            </a:r>
          </a:p>
          <a:p>
            <a:pPr marL="457223" indent="-457223" algn="just">
              <a:lnSpc>
                <a:spcPct val="150000"/>
              </a:lnSpc>
              <a:buFont typeface="Arial" panose="020B0604020202020204" pitchFamily="34" charset="0"/>
              <a:buChar char="•"/>
            </a:pPr>
            <a:r>
              <a:rPr lang="en-US" sz="2800" dirty="0"/>
              <a:t>Time wastage in manual processing of information and at times there is delay in response from the university staff.</a:t>
            </a:r>
          </a:p>
          <a:p>
            <a:pPr marL="457223" indent="-457223" algn="just">
              <a:lnSpc>
                <a:spcPct val="150000"/>
              </a:lnSpc>
              <a:buFont typeface="Arial" panose="020B0604020202020204" pitchFamily="34" charset="0"/>
              <a:buChar char="•"/>
            </a:pPr>
            <a:r>
              <a:rPr lang="en-US" sz="2800" dirty="0"/>
              <a:t>Partial or total loss of file or documents.</a:t>
            </a: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2</a:t>
            </a:r>
            <a:endParaRPr lang="en-US" sz="1801" dirty="0">
              <a:solidFill>
                <a:schemeClr val="tx1"/>
              </a:solidFill>
            </a:endParaRPr>
          </a:p>
        </p:txBody>
      </p:sp>
    </p:spTree>
    <p:extLst>
      <p:ext uri="{BB962C8B-B14F-4D97-AF65-F5344CB8AC3E}">
        <p14:creationId xmlns:p14="http://schemas.microsoft.com/office/powerpoint/2010/main" val="2808117680"/>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0" y="605515"/>
            <a:ext cx="6210300"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sz="2800" b="1" dirty="0" smtClean="0">
                <a:cs typeface="Times New Roman" pitchFamily="18" charset="0"/>
              </a:rPr>
              <a:t>	AIMS </a:t>
            </a:r>
            <a:r>
              <a:rPr lang="en-US" sz="2800" b="1" dirty="0">
                <a:cs typeface="Times New Roman" pitchFamily="18" charset="0"/>
              </a:rPr>
              <a:t>AND OBJECTIVES</a:t>
            </a:r>
            <a:endParaRPr lang="en-US" sz="2800" b="1" dirty="0">
              <a:cs typeface="Times New Roman" pitchFamily="18" charset="0"/>
            </a:endParaRPr>
          </a:p>
        </p:txBody>
      </p:sp>
      <p:sp>
        <p:nvSpPr>
          <p:cNvPr id="20" name="Rectangle 19"/>
          <p:cNvSpPr/>
          <p:nvPr/>
        </p:nvSpPr>
        <p:spPr>
          <a:xfrm>
            <a:off x="580572" y="1629797"/>
            <a:ext cx="10929257" cy="4616648"/>
          </a:xfrm>
          <a:prstGeom prst="rect">
            <a:avLst/>
          </a:prstGeom>
        </p:spPr>
        <p:txBody>
          <a:bodyPr wrap="square">
            <a:spAutoFit/>
          </a:bodyPr>
          <a:lstStyle/>
          <a:p>
            <a:pPr>
              <a:lnSpc>
                <a:spcPct val="150000"/>
              </a:lnSpc>
            </a:pPr>
            <a:r>
              <a:rPr lang="en-US" sz="2800" dirty="0"/>
              <a:t>The aim of the project is to design and implement a web application titled “Help desk System”. The main objectives of this system are:</a:t>
            </a:r>
          </a:p>
          <a:p>
            <a:pPr marL="457223" indent="-457223">
              <a:lnSpc>
                <a:spcPct val="150000"/>
              </a:lnSpc>
              <a:buFont typeface="Arial" panose="020B0604020202020204" pitchFamily="34" charset="0"/>
              <a:buChar char="•"/>
            </a:pPr>
            <a:r>
              <a:rPr lang="en-US" sz="2800" dirty="0"/>
              <a:t>To develop, promote, and provide adequate and efficient way for storing, managing and maintaining students complains.</a:t>
            </a:r>
          </a:p>
          <a:p>
            <a:pPr marL="457223" indent="-457223">
              <a:lnSpc>
                <a:spcPct val="150000"/>
              </a:lnSpc>
              <a:buFont typeface="Arial" panose="020B0604020202020204" pitchFamily="34" charset="0"/>
              <a:buChar char="•"/>
            </a:pPr>
            <a:r>
              <a:rPr lang="en-US" sz="2800" dirty="0"/>
              <a:t>To save the time wasted when using the manual method of gathering students complains and providing feedback.</a:t>
            </a:r>
          </a:p>
          <a:p>
            <a:pPr marL="457223" indent="-457223">
              <a:lnSpc>
                <a:spcPct val="150000"/>
              </a:lnSpc>
              <a:buFont typeface="Arial" panose="020B0604020202020204" pitchFamily="34" charset="0"/>
              <a:buChar char="•"/>
            </a:pPr>
            <a:r>
              <a:rPr lang="en-US" sz="2800" dirty="0"/>
              <a:t>To provide quick responds to students complains within the campus.</a:t>
            </a: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3</a:t>
            </a:r>
            <a:endParaRPr lang="en-US" sz="1801" dirty="0">
              <a:solidFill>
                <a:schemeClr val="tx1"/>
              </a:solidFill>
            </a:endParaRPr>
          </a:p>
        </p:txBody>
      </p:sp>
    </p:spTree>
    <p:extLst>
      <p:ext uri="{BB962C8B-B14F-4D97-AF65-F5344CB8AC3E}">
        <p14:creationId xmlns:p14="http://schemas.microsoft.com/office/powerpoint/2010/main" val="231581987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0" y="605515"/>
            <a:ext cx="5558971"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solidFill>
                  <a:schemeClr val="lt1"/>
                </a:solidFill>
                <a:latin typeface="Corbel" panose="020B0503020204020204" pitchFamily="34" charset="0"/>
                <a:ea typeface="+mn-ea"/>
                <a:cs typeface="Times New Roman" panose="02020603050405020304" pitchFamily="18" charset="0"/>
              </a:rPr>
              <a:t>	</a:t>
            </a:r>
            <a:r>
              <a:rPr lang="en-US" sz="2800" b="1" kern="0" cap="small" dirty="0" smtClean="0">
                <a:solidFill>
                  <a:schemeClr val="lt1"/>
                </a:solidFill>
                <a:cs typeface="Times New Roman" panose="02020603050405020304" pitchFamily="18" charset="0"/>
              </a:rPr>
              <a:t>METHODOLOGY </a:t>
            </a:r>
            <a:r>
              <a:rPr lang="en-US" sz="2800" b="1" kern="0" cap="small" dirty="0">
                <a:solidFill>
                  <a:schemeClr val="lt1"/>
                </a:solidFill>
                <a:cs typeface="Times New Roman" panose="02020603050405020304" pitchFamily="18" charset="0"/>
              </a:rPr>
              <a:t>USED</a:t>
            </a:r>
            <a:endParaRPr lang="en-US" sz="2800" kern="0" dirty="0">
              <a:cs typeface="Times New Roman" panose="02020603050405020304" pitchFamily="18" charset="0"/>
            </a:endParaRPr>
          </a:p>
        </p:txBody>
      </p:sp>
      <p:sp>
        <p:nvSpPr>
          <p:cNvPr id="20" name="Rectangle 19"/>
          <p:cNvSpPr/>
          <p:nvPr/>
        </p:nvSpPr>
        <p:spPr>
          <a:xfrm>
            <a:off x="580572" y="1629797"/>
            <a:ext cx="10929257" cy="3323987"/>
          </a:xfrm>
          <a:prstGeom prst="rect">
            <a:avLst/>
          </a:prstGeom>
        </p:spPr>
        <p:txBody>
          <a:bodyPr wrap="square">
            <a:spAutoFit/>
          </a:bodyPr>
          <a:lstStyle/>
          <a:p>
            <a:pPr algn="just">
              <a:lnSpc>
                <a:spcPct val="150000"/>
              </a:lnSpc>
            </a:pPr>
            <a:r>
              <a:rPr lang="en-US" sz="2800" dirty="0" smtClean="0"/>
              <a:t>The SDLC or system development life cycle that was used is a Waterfall model. Waterfall model is chosen to develop this system  because almost all the requirements are known. The waterfall model is sequential software development model in which the development process is seen as flowing steadily downward (waterfall) through several phases.</a:t>
            </a:r>
            <a:endParaRPr lang="en-US" sz="2800" dirty="0"/>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4</a:t>
            </a:r>
            <a:endParaRPr lang="en-US" sz="1801" dirty="0">
              <a:solidFill>
                <a:schemeClr val="tx1"/>
              </a:solidFill>
            </a:endParaRPr>
          </a:p>
        </p:txBody>
      </p:sp>
    </p:spTree>
    <p:extLst>
      <p:ext uri="{BB962C8B-B14F-4D97-AF65-F5344CB8AC3E}">
        <p14:creationId xmlns:p14="http://schemas.microsoft.com/office/powerpoint/2010/main" val="158758204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7779657"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TOOLS </a:t>
            </a:r>
            <a:r>
              <a:rPr lang="en-US" sz="2800" b="1" kern="0" cap="small" dirty="0">
                <a:cs typeface="Times New Roman" panose="02020603050405020304" pitchFamily="18" charset="0"/>
              </a:rPr>
              <a:t>USED FOR DESIGN AND ANALYSIS</a:t>
            </a: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5</a:t>
            </a:r>
            <a:endParaRPr lang="en-US" sz="1801" dirty="0">
              <a:solidFill>
                <a:schemeClr val="tx1"/>
              </a:solidFill>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18784" t="7632" r="17532" b="26526"/>
          <a:stretch/>
        </p:blipFill>
        <p:spPr bwMode="auto">
          <a:xfrm>
            <a:off x="407306" y="2351818"/>
            <a:ext cx="5565206" cy="3236181"/>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cstate="print">
            <a:extLst>
              <a:ext uri="{28A0092B-C50C-407E-A947-70E740481C1C}">
                <a14:useLocalDpi xmlns:a14="http://schemas.microsoft.com/office/drawing/2010/main" val="0"/>
              </a:ext>
            </a:extLst>
          </a:blip>
          <a:srcRect l="17585" t="3908" r="17573" b="19113"/>
          <a:stretch/>
        </p:blipFill>
        <p:spPr bwMode="auto">
          <a:xfrm>
            <a:off x="6446156" y="2351818"/>
            <a:ext cx="5454291" cy="3642582"/>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4296229" y="6183086"/>
            <a:ext cx="3251200" cy="461665"/>
          </a:xfrm>
          <a:prstGeom prst="rect">
            <a:avLst/>
          </a:prstGeom>
          <a:noFill/>
        </p:spPr>
        <p:txBody>
          <a:bodyPr wrap="square" rtlCol="0">
            <a:spAutoFit/>
          </a:bodyPr>
          <a:lstStyle/>
          <a:p>
            <a:pPr algn="ctr"/>
            <a:r>
              <a:rPr lang="en-US" sz="2400" b="1" dirty="0" smtClean="0"/>
              <a:t>USE CASE DIAGRAM</a:t>
            </a:r>
            <a:endParaRPr lang="en-US" sz="2400" b="1" dirty="0"/>
          </a:p>
        </p:txBody>
      </p:sp>
    </p:spTree>
    <p:extLst>
      <p:ext uri="{BB962C8B-B14F-4D97-AF65-F5344CB8AC3E}">
        <p14:creationId xmlns:p14="http://schemas.microsoft.com/office/powerpoint/2010/main" val="357093872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7779657"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TOOLS </a:t>
            </a:r>
            <a:r>
              <a:rPr lang="en-US" sz="2800" b="1" kern="0" cap="small" dirty="0">
                <a:cs typeface="Times New Roman" panose="02020603050405020304" pitchFamily="18" charset="0"/>
              </a:rPr>
              <a:t>USED FOR DESIGN AND ANALYSIS</a:t>
            </a: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6</a:t>
            </a:r>
            <a:endParaRPr lang="en-US" sz="1801" dirty="0">
              <a:solidFill>
                <a:schemeClr val="tx1"/>
              </a:solidFill>
            </a:endParaRPr>
          </a:p>
        </p:txBody>
      </p:sp>
      <p:sp>
        <p:nvSpPr>
          <p:cNvPr id="2" name="TextBox 1"/>
          <p:cNvSpPr txBox="1"/>
          <p:nvPr/>
        </p:nvSpPr>
        <p:spPr>
          <a:xfrm>
            <a:off x="4296229" y="6183086"/>
            <a:ext cx="3251200" cy="461665"/>
          </a:xfrm>
          <a:prstGeom prst="rect">
            <a:avLst/>
          </a:prstGeom>
          <a:noFill/>
        </p:spPr>
        <p:txBody>
          <a:bodyPr wrap="square" rtlCol="0">
            <a:spAutoFit/>
          </a:bodyPr>
          <a:lstStyle/>
          <a:p>
            <a:pPr algn="ctr"/>
            <a:r>
              <a:rPr lang="en-US" sz="2400" b="1" dirty="0" smtClean="0"/>
              <a:t>USE CASE DIAGRAM</a:t>
            </a:r>
            <a:endParaRPr lang="en-US" sz="2400" b="1" dirty="0"/>
          </a:p>
        </p:txBody>
      </p:sp>
      <p:pic>
        <p:nvPicPr>
          <p:cNvPr id="8" name="Picture 7"/>
          <p:cNvPicPr/>
          <p:nvPr/>
        </p:nvPicPr>
        <p:blipFill rotWithShape="1">
          <a:blip r:embed="rId2" cstate="print">
            <a:extLst>
              <a:ext uri="{28A0092B-C50C-407E-A947-70E740481C1C}">
                <a14:useLocalDpi xmlns:a14="http://schemas.microsoft.com/office/drawing/2010/main" val="0"/>
              </a:ext>
            </a:extLst>
          </a:blip>
          <a:srcRect l="19346" t="7816" r="18673" b="18330"/>
          <a:stretch/>
        </p:blipFill>
        <p:spPr bwMode="auto">
          <a:xfrm>
            <a:off x="2859315" y="1772749"/>
            <a:ext cx="6125028" cy="44727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18576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7779657"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TOOLS </a:t>
            </a:r>
            <a:r>
              <a:rPr lang="en-US" sz="2800" b="1" kern="0" cap="small" dirty="0">
                <a:cs typeface="Times New Roman" panose="02020603050405020304" pitchFamily="18" charset="0"/>
              </a:rPr>
              <a:t>USED FOR DESIGN AND ANALYSIS</a:t>
            </a: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7</a:t>
            </a:r>
            <a:endParaRPr lang="en-US" sz="1801" dirty="0">
              <a:solidFill>
                <a:schemeClr val="tx1"/>
              </a:solidFill>
            </a:endParaRPr>
          </a:p>
        </p:txBody>
      </p:sp>
      <p:sp>
        <p:nvSpPr>
          <p:cNvPr id="2" name="TextBox 1"/>
          <p:cNvSpPr txBox="1"/>
          <p:nvPr/>
        </p:nvSpPr>
        <p:spPr>
          <a:xfrm>
            <a:off x="4876800" y="6359952"/>
            <a:ext cx="3251200" cy="461665"/>
          </a:xfrm>
          <a:prstGeom prst="rect">
            <a:avLst/>
          </a:prstGeom>
          <a:noFill/>
        </p:spPr>
        <p:txBody>
          <a:bodyPr wrap="square" rtlCol="0">
            <a:spAutoFit/>
          </a:bodyPr>
          <a:lstStyle/>
          <a:p>
            <a:pPr algn="ctr"/>
            <a:r>
              <a:rPr lang="en-US" sz="2400" b="1" dirty="0" smtClean="0"/>
              <a:t>ACTIVITY DIAGRAM</a:t>
            </a:r>
            <a:endParaRPr lang="en-US" sz="2400" b="1" dirty="0"/>
          </a:p>
        </p:txBody>
      </p:sp>
      <p:pic>
        <p:nvPicPr>
          <p:cNvPr id="7" name="Picture 6"/>
          <p:cNvPicPr/>
          <p:nvPr/>
        </p:nvPicPr>
        <p:blipFill rotWithShape="1">
          <a:blip r:embed="rId2">
            <a:extLst>
              <a:ext uri="{28A0092B-C50C-407E-A947-70E740481C1C}">
                <a14:useLocalDpi xmlns:a14="http://schemas.microsoft.com/office/drawing/2010/main" val="0"/>
              </a:ext>
            </a:extLst>
          </a:blip>
          <a:srcRect l="22819" t="2898" r="21268" b="8180"/>
          <a:stretch/>
        </p:blipFill>
        <p:spPr bwMode="auto">
          <a:xfrm>
            <a:off x="907595" y="1915793"/>
            <a:ext cx="5375509" cy="4397921"/>
          </a:xfrm>
          <a:prstGeom prst="rect">
            <a:avLst/>
          </a:prstGeom>
          <a:ln>
            <a:noFill/>
          </a:ln>
          <a:extLst>
            <a:ext uri="{53640926-AAD7-44D8-BBD7-CCE9431645EC}">
              <a14:shadowObscured xmlns:a14="http://schemas.microsoft.com/office/drawing/2010/main"/>
            </a:ext>
          </a:extLst>
        </p:spPr>
      </p:pic>
      <p:pic>
        <p:nvPicPr>
          <p:cNvPr id="9" name="Picture 8"/>
          <p:cNvPicPr/>
          <p:nvPr/>
        </p:nvPicPr>
        <p:blipFill rotWithShape="1">
          <a:blip r:embed="rId3">
            <a:extLst>
              <a:ext uri="{28A0092B-C50C-407E-A947-70E740481C1C}">
                <a14:useLocalDpi xmlns:a14="http://schemas.microsoft.com/office/drawing/2010/main" val="0"/>
              </a:ext>
            </a:extLst>
          </a:blip>
          <a:srcRect l="23358" t="2151" r="30930" b="8643"/>
          <a:stretch/>
        </p:blipFill>
        <p:spPr bwMode="auto">
          <a:xfrm>
            <a:off x="7155541" y="1832953"/>
            <a:ext cx="4666255" cy="42730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757718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p:nvPr/>
        </p:nvSpPr>
        <p:spPr>
          <a:xfrm>
            <a:off x="-1" y="605515"/>
            <a:ext cx="6502401" cy="80237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defRPr/>
            </a:pPr>
            <a:r>
              <a:rPr lang="en-US" sz="2800" b="1" kern="0" cap="small" dirty="0" smtClean="0">
                <a:cs typeface="Times New Roman" panose="02020603050405020304" pitchFamily="18" charset="0"/>
              </a:rPr>
              <a:t>	FUNCTIONAL </a:t>
            </a:r>
            <a:r>
              <a:rPr lang="en-US" sz="2800" b="1" kern="0" cap="small" dirty="0">
                <a:cs typeface="Times New Roman" panose="02020603050405020304" pitchFamily="18" charset="0"/>
              </a:rPr>
              <a:t>REQUIREMENTS </a:t>
            </a:r>
          </a:p>
        </p:txBody>
      </p:sp>
      <p:sp>
        <p:nvSpPr>
          <p:cNvPr id="29" name="Rectangle 28"/>
          <p:cNvSpPr/>
          <p:nvPr/>
        </p:nvSpPr>
        <p:spPr>
          <a:xfrm>
            <a:off x="0" y="7118254"/>
            <a:ext cx="12192000" cy="19694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3" name="Oval 2"/>
          <p:cNvSpPr/>
          <p:nvPr/>
        </p:nvSpPr>
        <p:spPr>
          <a:xfrm>
            <a:off x="580571" y="6610351"/>
            <a:ext cx="654050" cy="65405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1" dirty="0" smtClean="0">
                <a:solidFill>
                  <a:schemeClr val="tx1"/>
                </a:solidFill>
              </a:rPr>
              <a:t>8</a:t>
            </a:r>
            <a:endParaRPr lang="en-US" sz="1801" dirty="0">
              <a:solidFill>
                <a:schemeClr val="tx1"/>
              </a:solidFill>
            </a:endParaRPr>
          </a:p>
        </p:txBody>
      </p:sp>
      <p:sp>
        <p:nvSpPr>
          <p:cNvPr id="10" name="Rectangle 9"/>
          <p:cNvSpPr/>
          <p:nvPr/>
        </p:nvSpPr>
        <p:spPr>
          <a:xfrm>
            <a:off x="580572" y="1629797"/>
            <a:ext cx="10929257" cy="4616648"/>
          </a:xfrm>
          <a:prstGeom prst="rect">
            <a:avLst/>
          </a:prstGeom>
        </p:spPr>
        <p:txBody>
          <a:bodyPr wrap="square">
            <a:spAutoFit/>
          </a:bodyPr>
          <a:lstStyle/>
          <a:p>
            <a:pPr algn="just">
              <a:lnSpc>
                <a:spcPct val="150000"/>
              </a:lnSpc>
            </a:pPr>
            <a:r>
              <a:rPr lang="en-US" sz="2800" dirty="0" smtClean="0"/>
              <a:t>These requirements describe what the system should do and how it should behave in different scenarios.</a:t>
            </a:r>
          </a:p>
          <a:p>
            <a:pPr algn="just">
              <a:lnSpc>
                <a:spcPct val="150000"/>
              </a:lnSpc>
            </a:pPr>
            <a:r>
              <a:rPr lang="en-US" sz="2800" dirty="0" smtClean="0"/>
              <a:t>• Allow all the users to login and out of the system</a:t>
            </a:r>
          </a:p>
          <a:p>
            <a:pPr algn="just">
              <a:lnSpc>
                <a:spcPct val="150000"/>
              </a:lnSpc>
            </a:pPr>
            <a:r>
              <a:rPr lang="en-US" sz="2800" dirty="0" smtClean="0"/>
              <a:t>• Students can forward their complains to lecturers, HODs, securities</a:t>
            </a:r>
          </a:p>
          <a:p>
            <a:pPr algn="just">
              <a:lnSpc>
                <a:spcPct val="150000"/>
              </a:lnSpc>
            </a:pPr>
            <a:r>
              <a:rPr lang="en-US" sz="2800" dirty="0" smtClean="0"/>
              <a:t>• Head of departments can view complains from lecturers and students.</a:t>
            </a:r>
          </a:p>
          <a:p>
            <a:pPr algn="just">
              <a:lnSpc>
                <a:spcPct val="150000"/>
              </a:lnSpc>
            </a:pPr>
            <a:r>
              <a:rPr lang="en-US" sz="2800" dirty="0" smtClean="0"/>
              <a:t>• Student can also report on bad activities like stealing in the school to the security unit.</a:t>
            </a:r>
          </a:p>
        </p:txBody>
      </p:sp>
    </p:spTree>
    <p:extLst>
      <p:ext uri="{BB962C8B-B14F-4D97-AF65-F5344CB8AC3E}">
        <p14:creationId xmlns:p14="http://schemas.microsoft.com/office/powerpoint/2010/main" val="344481258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324</TotalTime>
  <Words>525</Words>
  <Application>Microsoft Office PowerPoint</Application>
  <PresentationFormat>Custom</PresentationFormat>
  <Paragraphs>66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맑은 고딕</vt:lpstr>
      <vt:lpstr>Arial</vt:lpstr>
      <vt:lpstr>Calibri</vt:lpstr>
      <vt:lpstr>Calibri Light</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TechyBash</dc:creator>
  <cp:lastModifiedBy>TechyBash</cp:lastModifiedBy>
  <cp:revision>23</cp:revision>
  <dcterms:created xsi:type="dcterms:W3CDTF">2023-05-02T00:45:21Z</dcterms:created>
  <dcterms:modified xsi:type="dcterms:W3CDTF">2023-05-02T06:09:52Z</dcterms:modified>
</cp:coreProperties>
</file>