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58" r:id="rId7"/>
    <p:sldId id="260" r:id="rId8"/>
    <p:sldId id="265" r:id="rId9"/>
    <p:sldId id="262" r:id="rId10"/>
    <p:sldId id="263" r:id="rId11"/>
    <p:sldId id="264" r:id="rId12"/>
  </p:sldIdLst>
  <p:sldSz cx="12192000" cy="6858000"/>
  <p:notesSz cx="7010400" cy="92964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>
      <p:cViewPr varScale="1">
        <p:scale>
          <a:sx n="90" d="100"/>
          <a:sy n="90" d="100"/>
        </p:scale>
        <p:origin x="232" y="77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3FFB9F-3A68-4083-BFE9-D508307A37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F4FD9-A6E5-410F-BB9A-7E49D2C23A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BC86B-0A2E-4B5C-AC2C-5B752A18969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EFABF-639E-4CF9-A5ED-EDC3918A80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0980B-524C-4328-8DF3-68D2FCBEC9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61080-5155-4733-8216-030DFD9A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260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1C1B0-CBE4-4AA9-9A32-4C6CEFCB6F0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E5C07-3DA9-4E94-98C6-D45061F4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6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C34C13-38E7-1A48-AE11-9F976CA64AF2}"/>
              </a:ext>
            </a:extLst>
          </p:cNvPr>
          <p:cNvSpPr/>
          <p:nvPr/>
        </p:nvSpPr>
        <p:spPr>
          <a:xfrm>
            <a:off x="0" y="0"/>
            <a:ext cx="12192000" cy="43921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8E8DAF-B0F9-AD44-AED2-44B02C07F8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395975"/>
            <a:ext cx="10515600" cy="203302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57CC6-15E0-4744-993B-E0906F44A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89" y="4961352"/>
            <a:ext cx="4859792" cy="1505042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96C93E1-9A4E-5940-B3B7-D355C89CA2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3500680"/>
            <a:ext cx="10515600" cy="7945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90FE85-7E69-3F4C-9341-87E3F9294C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77479" r="-1374" b="-139"/>
          <a:stretch/>
        </p:blipFill>
        <p:spPr>
          <a:xfrm>
            <a:off x="708839" y="0"/>
            <a:ext cx="10126093" cy="231789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9AC7B4-D016-2F45-9E59-B8867579EE27}"/>
              </a:ext>
            </a:extLst>
          </p:cNvPr>
          <p:cNvCxnSpPr/>
          <p:nvPr/>
        </p:nvCxnSpPr>
        <p:spPr>
          <a:xfrm>
            <a:off x="0" y="4392146"/>
            <a:ext cx="12192000" cy="0"/>
          </a:xfrm>
          <a:prstGeom prst="line">
            <a:avLst/>
          </a:prstGeom>
          <a:ln w="44450">
            <a:gradFill>
              <a:gsLst>
                <a:gs pos="60000">
                  <a:schemeClr val="accent1"/>
                </a:gs>
                <a:gs pos="20000">
                  <a:schemeClr val="accent6"/>
                </a:gs>
                <a:gs pos="0">
                  <a:schemeClr val="accent5"/>
                </a:gs>
                <a:gs pos="80000">
                  <a:schemeClr val="accent3"/>
                </a:gs>
                <a:gs pos="4000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3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85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C34C13-38E7-1A48-AE11-9F976CA64AF2}"/>
              </a:ext>
            </a:extLst>
          </p:cNvPr>
          <p:cNvSpPr/>
          <p:nvPr/>
        </p:nvSpPr>
        <p:spPr>
          <a:xfrm>
            <a:off x="0" y="0"/>
            <a:ext cx="12192000" cy="43921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8E8DAF-B0F9-AD44-AED2-44B02C07F8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395975"/>
            <a:ext cx="10515600" cy="203302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57CC6-15E0-4744-993B-E0906F44A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983" y="5155010"/>
            <a:ext cx="4234468" cy="1311384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96C93E1-9A4E-5940-B3B7-D355C89CA2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3500680"/>
            <a:ext cx="10515600" cy="794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9AC7B4-D016-2F45-9E59-B8867579EE27}"/>
              </a:ext>
            </a:extLst>
          </p:cNvPr>
          <p:cNvCxnSpPr/>
          <p:nvPr/>
        </p:nvCxnSpPr>
        <p:spPr>
          <a:xfrm>
            <a:off x="0" y="4392146"/>
            <a:ext cx="12192000" cy="0"/>
          </a:xfrm>
          <a:prstGeom prst="line">
            <a:avLst/>
          </a:prstGeom>
          <a:ln w="44450">
            <a:gradFill>
              <a:gsLst>
                <a:gs pos="60000">
                  <a:schemeClr val="accent1"/>
                </a:gs>
                <a:gs pos="20000">
                  <a:schemeClr val="accent6"/>
                </a:gs>
                <a:gs pos="0">
                  <a:schemeClr val="accent5"/>
                </a:gs>
                <a:gs pos="80000">
                  <a:schemeClr val="accent3"/>
                </a:gs>
                <a:gs pos="4000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C6A267F-C218-5C45-87D3-68D6634FC2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77479" r="-1374" b="-139"/>
          <a:stretch/>
        </p:blipFill>
        <p:spPr>
          <a:xfrm>
            <a:off x="708839" y="0"/>
            <a:ext cx="10126093" cy="2317898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474C93E-D186-4ED6-BEA7-C4D4AF4EC0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187" y="4961883"/>
            <a:ext cx="5264150" cy="13795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Ms. Presenter Last Name, </a:t>
            </a:r>
          </a:p>
          <a:p>
            <a:pPr lvl="0"/>
            <a:r>
              <a:rPr lang="en-US"/>
              <a:t>Title of the Presenter</a:t>
            </a:r>
          </a:p>
          <a:p>
            <a:pPr lvl="0"/>
            <a:r>
              <a:rPr lang="en-US"/>
              <a:t>Venue Name, and/or City</a:t>
            </a:r>
          </a:p>
          <a:p>
            <a:pPr lvl="0"/>
            <a:r>
              <a:rPr lang="en-US"/>
              <a:t>01/01/01</a:t>
            </a:r>
          </a:p>
        </p:txBody>
      </p:sp>
    </p:spTree>
    <p:extLst>
      <p:ext uri="{BB962C8B-B14F-4D97-AF65-F5344CB8AC3E}">
        <p14:creationId xmlns:p14="http://schemas.microsoft.com/office/powerpoint/2010/main" val="305152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939CAA-E21B-534F-BF4B-6845533DC292}"/>
              </a:ext>
            </a:extLst>
          </p:cNvPr>
          <p:cNvSpPr/>
          <p:nvPr/>
        </p:nvSpPr>
        <p:spPr>
          <a:xfrm>
            <a:off x="0" y="-68881"/>
            <a:ext cx="12192000" cy="1122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EA8C89-1C09-4352-A3FF-522009B67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" t="36861" r="19325" b="-35"/>
          <a:stretch/>
        </p:blipFill>
        <p:spPr>
          <a:xfrm>
            <a:off x="4900767" y="1053156"/>
            <a:ext cx="7291233" cy="5759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3C73D2-0A00-4E99-8ED2-F7C6593AD8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" t="25042" r="19183" b="62642"/>
          <a:stretch/>
        </p:blipFill>
        <p:spPr>
          <a:xfrm>
            <a:off x="4901353" y="-68881"/>
            <a:ext cx="7290647" cy="112203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9F95D16-0A99-4C39-A788-D84D06FE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8" y="45720"/>
            <a:ext cx="11475652" cy="53198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24564F86-FE67-4442-B27E-C0A4D0D95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1" y="577850"/>
            <a:ext cx="11475650" cy="354693"/>
          </a:xfrm>
        </p:spPr>
        <p:txBody>
          <a:bodyPr>
            <a:noAutofit/>
          </a:bodyPr>
          <a:lstStyle>
            <a:lvl1pPr marL="0" indent="0">
              <a:buFontTx/>
              <a:buNone/>
              <a:defRPr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C081CB-DEB3-184F-BC94-CED03B8A6D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26671" y="1367329"/>
            <a:ext cx="9984920" cy="4585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tabLst>
                <a:tab pos="10972800" algn="r"/>
              </a:tabLst>
              <a:defRPr sz="2800" b="1">
                <a:solidFill>
                  <a:schemeClr val="accent3"/>
                </a:solidFill>
              </a:defRPr>
            </a:lvl1pPr>
            <a:lvl2pPr marL="457188" marR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System Font Regular"/>
              <a:buNone/>
              <a:tabLst>
                <a:tab pos="10972800" algn="r"/>
              </a:tabLst>
              <a:defRPr/>
            </a:pPr>
            <a:r>
              <a:rPr lang="en-US"/>
              <a:t>Edit Master text styles	3</a:t>
            </a:r>
          </a:p>
          <a:p>
            <a:pPr marL="742932" marR="0" lvl="1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–"/>
              <a:tabLst/>
              <a:defRPr/>
            </a:pPr>
            <a:r>
              <a:rPr lang="en-US"/>
              <a:t>Second level</a:t>
            </a:r>
          </a:p>
          <a:p>
            <a:pPr marL="742932" marR="0" lvl="1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–"/>
              <a:tabLst/>
              <a:defRPr/>
            </a:pPr>
            <a:r>
              <a:rPr lang="en-US"/>
              <a:t>Second level</a:t>
            </a:r>
          </a:p>
          <a:p>
            <a:pPr lvl="0"/>
            <a:r>
              <a:rPr lang="en-US"/>
              <a:t>Edit Master text styles	9</a:t>
            </a:r>
          </a:p>
          <a:p>
            <a:pPr lvl="0"/>
            <a:r>
              <a:rPr lang="en-US"/>
              <a:t>Edit Master text styles	15</a:t>
            </a:r>
          </a:p>
          <a:p>
            <a:pPr marL="742932" marR="0" lvl="1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–"/>
              <a:tabLst/>
              <a:defRPr/>
            </a:pPr>
            <a:r>
              <a:rPr lang="en-US"/>
              <a:t>Second level</a:t>
            </a:r>
          </a:p>
          <a:p>
            <a:pPr marL="742932" marR="0" lvl="1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–"/>
              <a:tabLst/>
              <a:defRPr/>
            </a:pPr>
            <a:r>
              <a:rPr lang="en-US"/>
              <a:t>Second level</a:t>
            </a:r>
          </a:p>
          <a:p>
            <a:pPr lvl="0"/>
            <a:r>
              <a:rPr lang="en-US"/>
              <a:t>Edit Master text styles	22</a:t>
            </a:r>
          </a:p>
          <a:p>
            <a:pPr marL="742932" marR="0" lvl="1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–"/>
              <a:tabLst/>
              <a:defRPr/>
            </a:pPr>
            <a:r>
              <a:rPr lang="en-US"/>
              <a:t>Second level</a:t>
            </a:r>
          </a:p>
          <a:p>
            <a:pPr marL="742932" marR="0" lvl="1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–"/>
              <a:tabLst/>
              <a:defRPr/>
            </a:pPr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18FDFB3-6355-2B44-9ECB-6926D06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8" y="274320"/>
            <a:ext cx="11475652" cy="749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317AAA-A053-4C7E-AB8B-1B4375140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8" y="1407886"/>
            <a:ext cx="11475652" cy="4643809"/>
          </a:xfrm>
          <a:prstGeom prst="rect">
            <a:avLst/>
          </a:prstGeom>
        </p:spPr>
        <p:txBody>
          <a:bodyPr>
            <a:noAutofit/>
          </a:bodyPr>
          <a:lstStyle>
            <a:lvl1pPr marL="342891" indent="-342891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492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18FDFB3-6355-2B44-9ECB-6926D06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8" y="274320"/>
            <a:ext cx="11475652" cy="53198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CA0990-BEF6-764A-BCCA-882DC39484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1" y="806450"/>
            <a:ext cx="11475650" cy="354693"/>
          </a:xfrm>
        </p:spPr>
        <p:txBody>
          <a:bodyPr>
            <a:noAutofit/>
          </a:bodyPr>
          <a:lstStyle>
            <a:lvl1pPr marL="0" indent="0">
              <a:buFontTx/>
              <a:buNone/>
              <a:defRPr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5F69-9A98-43AB-A841-75862FDF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8" y="1407886"/>
            <a:ext cx="11475652" cy="4643809"/>
          </a:xfrm>
          <a:prstGeom prst="rect">
            <a:avLst/>
          </a:prstGeom>
        </p:spPr>
        <p:txBody>
          <a:bodyPr>
            <a:noAutofit/>
          </a:bodyPr>
          <a:lstStyle>
            <a:lvl1pPr marL="342891" indent="-342891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0798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Interna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A8F65E-E127-4582-A882-714536AF0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8" y="1407886"/>
            <a:ext cx="11475652" cy="4643809"/>
          </a:xfrm>
          <a:prstGeom prst="rect">
            <a:avLst/>
          </a:prstGeom>
        </p:spPr>
        <p:txBody>
          <a:bodyPr>
            <a:noAutofit/>
          </a:bodyPr>
          <a:lstStyle>
            <a:lvl1pPr marL="342891" indent="-342891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CDF52D-3BF1-4B33-B452-76B24D56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8" y="274320"/>
            <a:ext cx="11475652" cy="749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23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8" y="274637"/>
            <a:ext cx="11475652" cy="749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899" y="1407886"/>
            <a:ext cx="5651501" cy="4687788"/>
          </a:xfrm>
          <a:prstGeom prst="rect">
            <a:avLst/>
          </a:prstGeom>
        </p:spPr>
        <p:txBody>
          <a:bodyPr>
            <a:noAutofit/>
          </a:bodyPr>
          <a:lstStyle>
            <a:lvl1pPr marL="342891" indent="-342891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07886"/>
            <a:ext cx="5620952" cy="4687788"/>
          </a:xfrm>
          <a:prstGeom prst="rect">
            <a:avLst/>
          </a:prstGeom>
        </p:spPr>
        <p:txBody>
          <a:bodyPr>
            <a:noAutofit/>
          </a:bodyPr>
          <a:lstStyle>
            <a:lvl1pPr marL="342891" indent="-342891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4858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1C67A28-0F92-204A-8F30-C2CF69F0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8" y="274637"/>
            <a:ext cx="11475652" cy="749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569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5545D1-6D80-F345-BA9D-79BB6250CB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0" t="13007" r="35499" b="13007"/>
          <a:stretch/>
        </p:blipFill>
        <p:spPr>
          <a:xfrm rot="16200000">
            <a:off x="2667002" y="-2667001"/>
            <a:ext cx="6858000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1CCF0-E263-2A48-90B0-4C24AEF18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8524" y="2802835"/>
            <a:ext cx="7314837" cy="17492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232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376" y="1419634"/>
            <a:ext cx="11475653" cy="467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8AEE9BF9-E9A2-5646-9521-46FE953E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274320"/>
            <a:ext cx="11475653" cy="75257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E3F5F4-2E8C-7D4D-BC47-F994C5EFB8BC}"/>
              </a:ext>
            </a:extLst>
          </p:cNvPr>
          <p:cNvSpPr txBox="1"/>
          <p:nvPr/>
        </p:nvSpPr>
        <p:spPr>
          <a:xfrm>
            <a:off x="8618073" y="6535693"/>
            <a:ext cx="32325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000" spc="100" baseline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  <a:cs typeface="Calibri Light" panose="020F0302020204030204" pitchFamily="34" charset="0"/>
              </a:rPr>
              <a:t>CONFIDENTIAL | </a:t>
            </a:r>
            <a:fld id="{E8B34557-6B75-274B-B43E-43099A5935A0}" type="slidenum">
              <a:rPr lang="en-US" sz="800" b="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Calibri" charset="0"/>
                <a:cs typeface="Calibri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  <a:p>
            <a:pPr algn="l"/>
            <a:endParaRPr lang="en-US" sz="900" b="0" kern="1000" spc="100" baseline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782B0D-FC6D-8548-BAB2-F2A67393D2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" y="6257497"/>
            <a:ext cx="1620002" cy="50170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00FB82-0B9A-AD47-BD6B-AF02962564E8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44450">
            <a:gradFill>
              <a:gsLst>
                <a:gs pos="60000">
                  <a:schemeClr val="accent1"/>
                </a:gs>
                <a:gs pos="20000">
                  <a:schemeClr val="accent6"/>
                </a:gs>
                <a:gs pos="0">
                  <a:schemeClr val="accent5"/>
                </a:gs>
                <a:gs pos="80000">
                  <a:schemeClr val="accent3"/>
                </a:gs>
                <a:gs pos="4000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06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62" r:id="rId3"/>
    <p:sldLayoutId id="2147483650" r:id="rId4"/>
    <p:sldLayoutId id="2147483661" r:id="rId5"/>
    <p:sldLayoutId id="2147483664" r:id="rId6"/>
    <p:sldLayoutId id="2147483652" r:id="rId7"/>
    <p:sldLayoutId id="2147483654" r:id="rId8"/>
    <p:sldLayoutId id="2147483659" r:id="rId9"/>
    <p:sldLayoutId id="2147483656" r:id="rId10"/>
  </p:sldLayoutIdLst>
  <p:hf sldNum="0" hdr="0" dt="0"/>
  <p:txStyles>
    <p:titleStyle>
      <a:lvl1pPr algn="l" defTabSz="914377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Clr>
          <a:schemeClr val="accent1"/>
        </a:buClr>
        <a:buFont typeface="System Font Regular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Clr>
          <a:schemeClr val="accent1"/>
        </a:buClr>
        <a:buFont typeface="System Font Regular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6AFC-DD28-AB46-AEB2-6C8AD92B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D9A6B-A618-684D-B9C1-9D790D1F3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9D14-26F3-1344-89A2-0A5BC77C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38C4-F5A1-5246-89EC-E316E3211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1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F4FAC2-E8F2-F44B-8472-28A003BD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Design </a:t>
            </a:r>
            <a:r>
              <a:rPr lang="en-US">
                <a:highlight>
                  <a:srgbClr val="FFFF00"/>
                </a:highlight>
              </a:rPr>
              <a:t>– explant EXAMPLE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BF9EA9-5B25-2A4B-8DC2-C71831E131CC}"/>
              </a:ext>
            </a:extLst>
          </p:cNvPr>
          <p:cNvCxnSpPr>
            <a:cxnSpLocks/>
          </p:cNvCxnSpPr>
          <p:nvPr/>
        </p:nvCxnSpPr>
        <p:spPr>
          <a:xfrm flipV="1">
            <a:off x="1195754" y="2271118"/>
            <a:ext cx="8785489" cy="13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36EC30-4571-3E47-AAFF-6A53BEB9A5B0}"/>
              </a:ext>
            </a:extLst>
          </p:cNvPr>
          <p:cNvCxnSpPr/>
          <p:nvPr/>
        </p:nvCxnSpPr>
        <p:spPr>
          <a:xfrm>
            <a:off x="2857696" y="1996797"/>
            <a:ext cx="0" cy="274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C57DFB-34F1-EB4E-81C9-CE63F6BB72C7}"/>
              </a:ext>
            </a:extLst>
          </p:cNvPr>
          <p:cNvCxnSpPr/>
          <p:nvPr/>
        </p:nvCxnSpPr>
        <p:spPr>
          <a:xfrm>
            <a:off x="8391731" y="1991986"/>
            <a:ext cx="0" cy="274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70462F-AA02-3042-9DDA-B3AAA9C310DA}"/>
              </a:ext>
            </a:extLst>
          </p:cNvPr>
          <p:cNvCxnSpPr/>
          <p:nvPr/>
        </p:nvCxnSpPr>
        <p:spPr>
          <a:xfrm>
            <a:off x="9966433" y="1996797"/>
            <a:ext cx="0" cy="274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3FEC97-51E9-7C40-B3BC-6BB194E554B8}"/>
              </a:ext>
            </a:extLst>
          </p:cNvPr>
          <p:cNvSpPr txBox="1"/>
          <p:nvPr/>
        </p:nvSpPr>
        <p:spPr>
          <a:xfrm>
            <a:off x="2309056" y="1525491"/>
            <a:ext cx="1097280" cy="45287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chemeClr val="accent2"/>
              </a:buClr>
            </a:pPr>
            <a:r>
              <a:rPr lang="en-US" sz="1400" b="1"/>
              <a:t>P2 explants:</a:t>
            </a:r>
          </a:p>
          <a:p>
            <a:pPr algn="ctr">
              <a:buClr>
                <a:schemeClr val="accent2"/>
              </a:buClr>
            </a:pPr>
            <a:r>
              <a:rPr lang="en-US" sz="1400" b="1"/>
              <a:t>2/19/20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4C4CBC9-83E2-A14D-9F66-83967426362A}"/>
              </a:ext>
            </a:extLst>
          </p:cNvPr>
          <p:cNvSpPr/>
          <p:nvPr/>
        </p:nvSpPr>
        <p:spPr>
          <a:xfrm rot="5400000">
            <a:off x="3903318" y="1700981"/>
            <a:ext cx="232789" cy="1777341"/>
          </a:xfrm>
          <a:prstGeom prst="rightBrace">
            <a:avLst>
              <a:gd name="adj1" fmla="val 134650"/>
              <a:gd name="adj2" fmla="val 50000"/>
            </a:avLst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EA2CB-CF78-DD4B-B617-F236354622C1}"/>
              </a:ext>
            </a:extLst>
          </p:cNvPr>
          <p:cNvSpPr txBox="1"/>
          <p:nvPr/>
        </p:nvSpPr>
        <p:spPr>
          <a:xfrm>
            <a:off x="3165289" y="2739346"/>
            <a:ext cx="1777340" cy="45287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chemeClr val="accent2"/>
              </a:buClr>
            </a:pPr>
            <a:r>
              <a:rPr lang="en-US" sz="1400"/>
              <a:t>48 hours with virus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73C3D-453A-CD43-8D10-7F323D4B4A65}"/>
              </a:ext>
            </a:extLst>
          </p:cNvPr>
          <p:cNvSpPr txBox="1"/>
          <p:nvPr/>
        </p:nvSpPr>
        <p:spPr>
          <a:xfrm>
            <a:off x="7843091" y="1525491"/>
            <a:ext cx="1097280" cy="45287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chemeClr val="accent2"/>
              </a:buClr>
            </a:pPr>
            <a:r>
              <a:rPr lang="en-US" sz="1400" b="1"/>
              <a:t>Fix:</a:t>
            </a:r>
          </a:p>
          <a:p>
            <a:pPr algn="ctr">
              <a:buClr>
                <a:schemeClr val="accent2"/>
              </a:buClr>
            </a:pPr>
            <a:r>
              <a:rPr lang="en-US" sz="1400" b="1"/>
              <a:t>2/24/20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F8CD28-8E8F-9B41-9F35-60BB2C861C57}"/>
              </a:ext>
            </a:extLst>
          </p:cNvPr>
          <p:cNvSpPr txBox="1"/>
          <p:nvPr/>
        </p:nvSpPr>
        <p:spPr>
          <a:xfrm>
            <a:off x="9120310" y="1533974"/>
            <a:ext cx="1721865" cy="45286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chemeClr val="accent2"/>
              </a:buClr>
            </a:pPr>
            <a:r>
              <a:rPr lang="en-US" sz="1400"/>
              <a:t>Histology by:</a:t>
            </a:r>
          </a:p>
          <a:p>
            <a:pPr algn="ctr">
              <a:buClr>
                <a:schemeClr val="accent2"/>
              </a:buClr>
            </a:pPr>
            <a:r>
              <a:rPr lang="en-US" sz="1400"/>
              <a:t>2/28/20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D6B6E7-7D70-5842-B1AD-965E18D1B9B7}"/>
              </a:ext>
            </a:extLst>
          </p:cNvPr>
          <p:cNvCxnSpPr/>
          <p:nvPr/>
        </p:nvCxnSpPr>
        <p:spPr>
          <a:xfrm>
            <a:off x="1195236" y="1996797"/>
            <a:ext cx="0" cy="274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4854B4-84E6-3E4D-B1CB-393A5F03F949}"/>
              </a:ext>
            </a:extLst>
          </p:cNvPr>
          <p:cNvSpPr txBox="1"/>
          <p:nvPr/>
        </p:nvSpPr>
        <p:spPr>
          <a:xfrm>
            <a:off x="389407" y="1533974"/>
            <a:ext cx="1611658" cy="3156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chemeClr val="accent2"/>
              </a:buClr>
            </a:pPr>
            <a:r>
              <a:rPr lang="en-US" sz="1400"/>
              <a:t>DOB: </a:t>
            </a:r>
          </a:p>
          <a:p>
            <a:pPr algn="ctr">
              <a:buClr>
                <a:schemeClr val="accent2"/>
              </a:buClr>
            </a:pPr>
            <a:r>
              <a:rPr lang="en-US" sz="1400"/>
              <a:t>2/17/20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1718F23-5825-9542-BEA5-09B8F5FD6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74849"/>
              </p:ext>
            </p:extLst>
          </p:nvPr>
        </p:nvGraphicFramePr>
        <p:xfrm>
          <a:off x="342898" y="3655905"/>
          <a:ext cx="11475650" cy="216414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88242">
                  <a:extLst>
                    <a:ext uri="{9D8B030D-6E8A-4147-A177-3AD203B41FA5}">
                      <a16:colId xmlns:a16="http://schemas.microsoft.com/office/drawing/2014/main" val="2279067069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1954353008"/>
                    </a:ext>
                  </a:extLst>
                </a:gridCol>
                <a:gridCol w="1314999">
                  <a:extLst>
                    <a:ext uri="{9D8B030D-6E8A-4147-A177-3AD203B41FA5}">
                      <a16:colId xmlns:a16="http://schemas.microsoft.com/office/drawing/2014/main" val="1268809237"/>
                    </a:ext>
                  </a:extLst>
                </a:gridCol>
                <a:gridCol w="1762583">
                  <a:extLst>
                    <a:ext uri="{9D8B030D-6E8A-4147-A177-3AD203B41FA5}">
                      <a16:colId xmlns:a16="http://schemas.microsoft.com/office/drawing/2014/main" val="4149311658"/>
                    </a:ext>
                  </a:extLst>
                </a:gridCol>
                <a:gridCol w="1059331">
                  <a:extLst>
                    <a:ext uri="{9D8B030D-6E8A-4147-A177-3AD203B41FA5}">
                      <a16:colId xmlns:a16="http://schemas.microsoft.com/office/drawing/2014/main" val="1372962193"/>
                    </a:ext>
                  </a:extLst>
                </a:gridCol>
                <a:gridCol w="1851222">
                  <a:extLst>
                    <a:ext uri="{9D8B030D-6E8A-4147-A177-3AD203B41FA5}">
                      <a16:colId xmlns:a16="http://schemas.microsoft.com/office/drawing/2014/main" val="599768084"/>
                    </a:ext>
                  </a:extLst>
                </a:gridCol>
                <a:gridCol w="1851222">
                  <a:extLst>
                    <a:ext uri="{9D8B030D-6E8A-4147-A177-3AD203B41FA5}">
                      <a16:colId xmlns:a16="http://schemas.microsoft.com/office/drawing/2014/main" val="2950879111"/>
                    </a:ext>
                  </a:extLst>
                </a:gridCol>
                <a:gridCol w="1059809">
                  <a:extLst>
                    <a:ext uri="{9D8B030D-6E8A-4147-A177-3AD203B41FA5}">
                      <a16:colId xmlns:a16="http://schemas.microsoft.com/office/drawing/2014/main" val="2895541382"/>
                    </a:ext>
                  </a:extLst>
                </a:gridCol>
              </a:tblGrid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Serotype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Promoter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Transgene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dB Virus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Titer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Dose (vg)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9496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AAV#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CMV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GFP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V###-##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1e13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798955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457412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135931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220995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569170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166496"/>
                  </a:ext>
                </a:extLst>
              </a:tr>
            </a:tbl>
          </a:graphicData>
        </a:graphic>
      </p:graphicFrame>
      <p:sp>
        <p:nvSpPr>
          <p:cNvPr id="16" name="Right Brace 15">
            <a:extLst>
              <a:ext uri="{FF2B5EF4-FFF2-40B4-BE49-F238E27FC236}">
                <a16:creationId xmlns:a16="http://schemas.microsoft.com/office/drawing/2014/main" id="{90D0B558-3521-9D4D-8DCA-0884024B55E3}"/>
              </a:ext>
            </a:extLst>
          </p:cNvPr>
          <p:cNvSpPr/>
          <p:nvPr/>
        </p:nvSpPr>
        <p:spPr>
          <a:xfrm rot="5400000">
            <a:off x="6721335" y="1176551"/>
            <a:ext cx="232385" cy="2838734"/>
          </a:xfrm>
          <a:prstGeom prst="rightBrace">
            <a:avLst>
              <a:gd name="adj1" fmla="val 134650"/>
              <a:gd name="adj2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1D52D9-9B78-F24D-9AEB-F87036F9D4E2}"/>
              </a:ext>
            </a:extLst>
          </p:cNvPr>
          <p:cNvSpPr txBox="1"/>
          <p:nvPr/>
        </p:nvSpPr>
        <p:spPr>
          <a:xfrm>
            <a:off x="6072736" y="2745410"/>
            <a:ext cx="1777340" cy="45287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chemeClr val="accent2"/>
              </a:buClr>
            </a:pPr>
            <a:r>
              <a:rPr lang="en-US" sz="1400"/>
              <a:t>72 hours no virus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22BA16-37FC-C24D-B3F7-044EE926CBD5}"/>
              </a:ext>
            </a:extLst>
          </p:cNvPr>
          <p:cNvCxnSpPr/>
          <p:nvPr/>
        </p:nvCxnSpPr>
        <p:spPr>
          <a:xfrm>
            <a:off x="5111715" y="1992863"/>
            <a:ext cx="0" cy="274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4D923F-60DF-F04F-8796-85C2A7803629}"/>
              </a:ext>
            </a:extLst>
          </p:cNvPr>
          <p:cNvSpPr txBox="1"/>
          <p:nvPr/>
        </p:nvSpPr>
        <p:spPr>
          <a:xfrm>
            <a:off x="4563075" y="1526368"/>
            <a:ext cx="1097280" cy="45287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chemeClr val="accent2"/>
              </a:buClr>
            </a:pPr>
            <a:r>
              <a:rPr lang="en-US" sz="1400"/>
              <a:t>Fresh media:</a:t>
            </a:r>
          </a:p>
          <a:p>
            <a:pPr algn="ctr">
              <a:buClr>
                <a:schemeClr val="accent2"/>
              </a:buClr>
            </a:pPr>
            <a:r>
              <a:rPr lang="en-US" sz="1400"/>
              <a:t>2/21/20</a:t>
            </a:r>
          </a:p>
        </p:txBody>
      </p:sp>
    </p:spTree>
    <p:extLst>
      <p:ext uri="{BB962C8B-B14F-4D97-AF65-F5344CB8AC3E}">
        <p14:creationId xmlns:p14="http://schemas.microsoft.com/office/powerpoint/2010/main" val="246659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F4FAC2-E8F2-F44B-8472-28A003BD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Design </a:t>
            </a:r>
            <a:r>
              <a:rPr lang="en-US">
                <a:highlight>
                  <a:srgbClr val="FFFF00"/>
                </a:highlight>
              </a:rPr>
              <a:t>– IN VIVO EXAMPLE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BF9EA9-5B25-2A4B-8DC2-C71831E131CC}"/>
              </a:ext>
            </a:extLst>
          </p:cNvPr>
          <p:cNvCxnSpPr>
            <a:cxnSpLocks/>
          </p:cNvCxnSpPr>
          <p:nvPr/>
        </p:nvCxnSpPr>
        <p:spPr>
          <a:xfrm flipV="1">
            <a:off x="1195754" y="2271118"/>
            <a:ext cx="8785489" cy="13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36EC30-4571-3E47-AAFF-6A53BEB9A5B0}"/>
              </a:ext>
            </a:extLst>
          </p:cNvPr>
          <p:cNvCxnSpPr/>
          <p:nvPr/>
        </p:nvCxnSpPr>
        <p:spPr>
          <a:xfrm>
            <a:off x="2857696" y="1996797"/>
            <a:ext cx="0" cy="274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C57DFB-34F1-EB4E-81C9-CE63F6BB72C7}"/>
              </a:ext>
            </a:extLst>
          </p:cNvPr>
          <p:cNvCxnSpPr/>
          <p:nvPr/>
        </p:nvCxnSpPr>
        <p:spPr>
          <a:xfrm>
            <a:off x="6326289" y="1996797"/>
            <a:ext cx="0" cy="274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70462F-AA02-3042-9DDA-B3AAA9C310DA}"/>
              </a:ext>
            </a:extLst>
          </p:cNvPr>
          <p:cNvCxnSpPr/>
          <p:nvPr/>
        </p:nvCxnSpPr>
        <p:spPr>
          <a:xfrm>
            <a:off x="9966433" y="1996797"/>
            <a:ext cx="0" cy="274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3FEC97-51E9-7C40-B3BC-6BB194E554B8}"/>
              </a:ext>
            </a:extLst>
          </p:cNvPr>
          <p:cNvSpPr txBox="1"/>
          <p:nvPr/>
        </p:nvSpPr>
        <p:spPr>
          <a:xfrm>
            <a:off x="2377338" y="1296947"/>
            <a:ext cx="1097280" cy="45287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chemeClr val="accent2"/>
              </a:buClr>
            </a:pPr>
            <a:endParaRPr lang="en-US" sz="1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F8CD28-8E8F-9B41-9F35-60BB2C861C57}"/>
              </a:ext>
            </a:extLst>
          </p:cNvPr>
          <p:cNvSpPr txBox="1"/>
          <p:nvPr/>
        </p:nvSpPr>
        <p:spPr>
          <a:xfrm>
            <a:off x="9120310" y="1411142"/>
            <a:ext cx="1721865" cy="45286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chemeClr val="accent2"/>
              </a:buClr>
            </a:pPr>
            <a:r>
              <a:rPr lang="en-US" sz="1400" b="1"/>
              <a:t>Physiology</a:t>
            </a:r>
          </a:p>
          <a:p>
            <a:pPr algn="ctr">
              <a:buClr>
                <a:schemeClr val="accent2"/>
              </a:buClr>
            </a:pPr>
            <a:r>
              <a:rPr lang="en-US" sz="1400" b="1"/>
              <a:t>Takedowns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D6B6E7-7D70-5842-B1AD-965E18D1B9B7}"/>
              </a:ext>
            </a:extLst>
          </p:cNvPr>
          <p:cNvCxnSpPr/>
          <p:nvPr/>
        </p:nvCxnSpPr>
        <p:spPr>
          <a:xfrm>
            <a:off x="1195236" y="1996797"/>
            <a:ext cx="0" cy="274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4854B4-84E6-3E4D-B1CB-393A5F03F949}"/>
              </a:ext>
            </a:extLst>
          </p:cNvPr>
          <p:cNvSpPr txBox="1"/>
          <p:nvPr/>
        </p:nvSpPr>
        <p:spPr>
          <a:xfrm>
            <a:off x="389407" y="2246901"/>
            <a:ext cx="1611658" cy="274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chemeClr val="accent2"/>
              </a:buClr>
            </a:pPr>
            <a:r>
              <a:rPr lang="en-US" sz="1400"/>
              <a:t>D-7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1718F23-5825-9542-BEA5-09B8F5FD6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65736"/>
              </p:ext>
            </p:extLst>
          </p:nvPr>
        </p:nvGraphicFramePr>
        <p:xfrm>
          <a:off x="342898" y="3172777"/>
          <a:ext cx="11475651" cy="21031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3305">
                  <a:extLst>
                    <a:ext uri="{9D8B030D-6E8A-4147-A177-3AD203B41FA5}">
                      <a16:colId xmlns:a16="http://schemas.microsoft.com/office/drawing/2014/main" val="2279067069"/>
                    </a:ext>
                  </a:extLst>
                </a:gridCol>
                <a:gridCol w="1143305">
                  <a:extLst>
                    <a:ext uri="{9D8B030D-6E8A-4147-A177-3AD203B41FA5}">
                      <a16:colId xmlns:a16="http://schemas.microsoft.com/office/drawing/2014/main" val="1954353008"/>
                    </a:ext>
                  </a:extLst>
                </a:gridCol>
                <a:gridCol w="1167049">
                  <a:extLst>
                    <a:ext uri="{9D8B030D-6E8A-4147-A177-3AD203B41FA5}">
                      <a16:colId xmlns:a16="http://schemas.microsoft.com/office/drawing/2014/main" val="1268809237"/>
                    </a:ext>
                  </a:extLst>
                </a:gridCol>
                <a:gridCol w="1418745">
                  <a:extLst>
                    <a:ext uri="{9D8B030D-6E8A-4147-A177-3AD203B41FA5}">
                      <a16:colId xmlns:a16="http://schemas.microsoft.com/office/drawing/2014/main" val="4149311658"/>
                    </a:ext>
                  </a:extLst>
                </a:gridCol>
                <a:gridCol w="1085679">
                  <a:extLst>
                    <a:ext uri="{9D8B030D-6E8A-4147-A177-3AD203B41FA5}">
                      <a16:colId xmlns:a16="http://schemas.microsoft.com/office/drawing/2014/main" val="1372962193"/>
                    </a:ext>
                  </a:extLst>
                </a:gridCol>
                <a:gridCol w="1642942">
                  <a:extLst>
                    <a:ext uri="{9D8B030D-6E8A-4147-A177-3AD203B41FA5}">
                      <a16:colId xmlns:a16="http://schemas.microsoft.com/office/drawing/2014/main" val="2950879111"/>
                    </a:ext>
                  </a:extLst>
                </a:gridCol>
                <a:gridCol w="1291542">
                  <a:extLst>
                    <a:ext uri="{9D8B030D-6E8A-4147-A177-3AD203B41FA5}">
                      <a16:colId xmlns:a16="http://schemas.microsoft.com/office/drawing/2014/main" val="3480242818"/>
                    </a:ext>
                  </a:extLst>
                </a:gridCol>
                <a:gridCol w="1642512">
                  <a:extLst>
                    <a:ext uri="{9D8B030D-6E8A-4147-A177-3AD203B41FA5}">
                      <a16:colId xmlns:a16="http://schemas.microsoft.com/office/drawing/2014/main" val="3951760803"/>
                    </a:ext>
                  </a:extLst>
                </a:gridCol>
                <a:gridCol w="940572">
                  <a:extLst>
                    <a:ext uri="{9D8B030D-6E8A-4147-A177-3AD203B41FA5}">
                      <a16:colId xmlns:a16="http://schemas.microsoft.com/office/drawing/2014/main" val="2895541382"/>
                    </a:ext>
                  </a:extLst>
                </a:gridCol>
              </a:tblGrid>
              <a:tr h="16777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Serotype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Promoter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Transgene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dB Virus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Final Titer (vg/mL)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Ephys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Histo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9496"/>
                  </a:ext>
                </a:extLst>
              </a:tr>
              <a:tr h="217806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798955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457412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135931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220995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5691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8F37E8-CC5F-724E-8E58-58B003683AE5}"/>
              </a:ext>
            </a:extLst>
          </p:cNvPr>
          <p:cNvSpPr txBox="1"/>
          <p:nvPr/>
        </p:nvSpPr>
        <p:spPr>
          <a:xfrm>
            <a:off x="4459942" y="6394651"/>
            <a:ext cx="3272115" cy="37805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buClr>
                <a:schemeClr val="accent2"/>
              </a:buClr>
            </a:pPr>
            <a:r>
              <a:rPr lang="en-US" sz="1600"/>
              <a:t>V610_1 stock titer: 1.05 E+14 vg/mL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3355-DA90-4054-882F-39F87E012022}"/>
              </a:ext>
            </a:extLst>
          </p:cNvPr>
          <p:cNvSpPr txBox="1"/>
          <p:nvPr/>
        </p:nvSpPr>
        <p:spPr>
          <a:xfrm>
            <a:off x="2051867" y="2283446"/>
            <a:ext cx="1611658" cy="274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chemeClr val="accent2"/>
              </a:buClr>
            </a:pPr>
            <a:r>
              <a:rPr lang="en-US" sz="1400"/>
              <a:t>D0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0B009D-A735-4519-BE12-728436885896}"/>
              </a:ext>
            </a:extLst>
          </p:cNvPr>
          <p:cNvSpPr txBox="1"/>
          <p:nvPr/>
        </p:nvSpPr>
        <p:spPr>
          <a:xfrm>
            <a:off x="5499996" y="2295768"/>
            <a:ext cx="1611658" cy="274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chemeClr val="accent2"/>
              </a:buClr>
            </a:pPr>
            <a:r>
              <a:rPr lang="en-US" sz="1400"/>
              <a:t>D14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5F31C3-389C-4B8C-8810-28EBC94CEE21}"/>
              </a:ext>
            </a:extLst>
          </p:cNvPr>
          <p:cNvSpPr txBox="1"/>
          <p:nvPr/>
        </p:nvSpPr>
        <p:spPr>
          <a:xfrm>
            <a:off x="9160604" y="2283445"/>
            <a:ext cx="1611658" cy="274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chemeClr val="accent2"/>
              </a:buClr>
            </a:pPr>
            <a:r>
              <a:rPr lang="en-US" sz="1400"/>
              <a:t>D28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6554F6-D87C-4392-9354-16B4CEE5ADC0}"/>
              </a:ext>
            </a:extLst>
          </p:cNvPr>
          <p:cNvSpPr txBox="1"/>
          <p:nvPr/>
        </p:nvSpPr>
        <p:spPr>
          <a:xfrm>
            <a:off x="646596" y="1270436"/>
            <a:ext cx="1097280" cy="45287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chemeClr val="accent2"/>
              </a:buClr>
            </a:pPr>
            <a:r>
              <a:rPr lang="en-US" sz="1400" b="1"/>
              <a:t>Damage</a:t>
            </a:r>
          </a:p>
          <a:p>
            <a:pPr algn="ctr">
              <a:buClr>
                <a:schemeClr val="accent2"/>
              </a:buClr>
            </a:pPr>
            <a:r>
              <a:rPr lang="en-US" sz="1400" b="1"/>
              <a:t>modality</a:t>
            </a:r>
          </a:p>
          <a:p>
            <a:pPr algn="ctr">
              <a:buClr>
                <a:schemeClr val="accent2"/>
              </a:buClr>
            </a:pPr>
            <a:r>
              <a:rPr lang="en-US" sz="1400" b="1"/>
              <a:t>dose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C82952-BA6C-464C-9482-9468F537C566}"/>
              </a:ext>
            </a:extLst>
          </p:cNvPr>
          <p:cNvSpPr txBox="1"/>
          <p:nvPr/>
        </p:nvSpPr>
        <p:spPr>
          <a:xfrm>
            <a:off x="2309056" y="1270161"/>
            <a:ext cx="1097280" cy="45287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chemeClr val="accent2"/>
              </a:buClr>
            </a:pPr>
            <a:r>
              <a:rPr lang="en-US" sz="1400" b="1"/>
              <a:t>Dose</a:t>
            </a:r>
          </a:p>
          <a:p>
            <a:pPr algn="ctr">
              <a:buClr>
                <a:schemeClr val="accent2"/>
              </a:buClr>
            </a:pPr>
            <a:r>
              <a:rPr lang="en-US" sz="1400" b="1"/>
              <a:t>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A8B7A0-3C82-4F89-9C1A-BD7608AE2BA6}"/>
              </a:ext>
            </a:extLst>
          </p:cNvPr>
          <p:cNvSpPr txBox="1"/>
          <p:nvPr/>
        </p:nvSpPr>
        <p:spPr>
          <a:xfrm>
            <a:off x="5777649" y="1331162"/>
            <a:ext cx="1097280" cy="45287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chemeClr val="accent2"/>
              </a:buClr>
            </a:pPr>
            <a:r>
              <a:rPr lang="en-US" sz="1400" b="1"/>
              <a:t>Physiology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3AE985-65C5-4CAD-8726-2346ADAA60B2}"/>
              </a:ext>
            </a:extLst>
          </p:cNvPr>
          <p:cNvCxnSpPr/>
          <p:nvPr/>
        </p:nvCxnSpPr>
        <p:spPr>
          <a:xfrm>
            <a:off x="4641832" y="2021448"/>
            <a:ext cx="0" cy="274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4BCD1A-7C11-4F81-89B8-C522E94190BF}"/>
              </a:ext>
            </a:extLst>
          </p:cNvPr>
          <p:cNvCxnSpPr>
            <a:cxnSpLocks/>
          </p:cNvCxnSpPr>
          <p:nvPr/>
        </p:nvCxnSpPr>
        <p:spPr>
          <a:xfrm>
            <a:off x="8054735" y="1996797"/>
            <a:ext cx="0" cy="274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9A0052-5099-4A43-A865-87A7ADBCE02B}"/>
              </a:ext>
            </a:extLst>
          </p:cNvPr>
          <p:cNvSpPr txBox="1"/>
          <p:nvPr/>
        </p:nvSpPr>
        <p:spPr>
          <a:xfrm>
            <a:off x="7506095" y="1340371"/>
            <a:ext cx="1097280" cy="45287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chemeClr val="accent2"/>
              </a:buClr>
            </a:pPr>
            <a:r>
              <a:rPr lang="en-US" sz="1400" b="1"/>
              <a:t>Physiology</a:t>
            </a:r>
          </a:p>
        </p:txBody>
      </p:sp>
    </p:spTree>
    <p:extLst>
      <p:ext uri="{BB962C8B-B14F-4D97-AF65-F5344CB8AC3E}">
        <p14:creationId xmlns:p14="http://schemas.microsoft.com/office/powerpoint/2010/main" val="150563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F4FAC2-E8F2-F44B-8472-28A003BD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Design </a:t>
            </a:r>
            <a:r>
              <a:rPr lang="en-US">
                <a:highlight>
                  <a:srgbClr val="FFFF00"/>
                </a:highlight>
              </a:rPr>
              <a:t>– IN VIVO EXAMPLE 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3BAA9A-C7ED-4E5B-9AAC-C0E7B04A34D7}"/>
              </a:ext>
            </a:extLst>
          </p:cNvPr>
          <p:cNvCxnSpPr>
            <a:cxnSpLocks/>
          </p:cNvCxnSpPr>
          <p:nvPr/>
        </p:nvCxnSpPr>
        <p:spPr>
          <a:xfrm>
            <a:off x="863282" y="2362649"/>
            <a:ext cx="9811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1387B60-846C-4C7F-A891-B092D2084D78}"/>
              </a:ext>
            </a:extLst>
          </p:cNvPr>
          <p:cNvSpPr/>
          <p:nvPr/>
        </p:nvSpPr>
        <p:spPr>
          <a:xfrm rot="16200000">
            <a:off x="3777713" y="288109"/>
            <a:ext cx="234157" cy="3368150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algn="ctr" defTabSz="914400">
              <a:defRPr/>
            </a:pPr>
            <a:endParaRPr lang="en-US" sz="1200" kern="0">
              <a:latin typeface="Arial" panose="020B0604020202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A26824-443C-43A7-B2E1-B1565983A290}"/>
              </a:ext>
            </a:extLst>
          </p:cNvPr>
          <p:cNvSpPr txBox="1"/>
          <p:nvPr/>
        </p:nvSpPr>
        <p:spPr>
          <a:xfrm>
            <a:off x="3540379" y="1588134"/>
            <a:ext cx="747320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914400">
              <a:buClr>
                <a:srgbClr val="5F259F"/>
              </a:buClr>
              <a:defRPr/>
            </a:pPr>
            <a:r>
              <a:rPr lang="en-US" sz="1200" i="1" kern="0">
                <a:latin typeface="Arial" panose="020B0604020202020204"/>
              </a:rPr>
              <a:t>2 weeks</a:t>
            </a:r>
            <a:endParaRPr lang="en-US" sz="1200" b="1" i="1" kern="0">
              <a:latin typeface="Arial" panose="020B060402020202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B9B32C-BBCA-4E0C-8D2A-FFFECD6C14BE}"/>
              </a:ext>
            </a:extLst>
          </p:cNvPr>
          <p:cNvSpPr txBox="1"/>
          <p:nvPr/>
        </p:nvSpPr>
        <p:spPr>
          <a:xfrm>
            <a:off x="1711260" y="2654219"/>
            <a:ext cx="99097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400">
              <a:buClr>
                <a:srgbClr val="5F259F"/>
              </a:buClr>
              <a:defRPr/>
            </a:pPr>
            <a:r>
              <a:rPr lang="en-US" sz="1200" b="1" kern="0">
                <a:latin typeface="Arial" panose="020B0604020202020204"/>
              </a:rPr>
              <a:t>RWM or IL </a:t>
            </a:r>
          </a:p>
          <a:p>
            <a:pPr algn="ctr" defTabSz="914400">
              <a:buClr>
                <a:srgbClr val="5F259F"/>
              </a:buClr>
              <a:defRPr/>
            </a:pPr>
            <a:r>
              <a:rPr lang="en-US" sz="1200" b="1" kern="0">
                <a:latin typeface="Arial" panose="020B0604020202020204"/>
              </a:rPr>
              <a:t>injections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E638D-7BAA-4DF5-B315-9ECA13F9F1FF}"/>
              </a:ext>
            </a:extLst>
          </p:cNvPr>
          <p:cNvCxnSpPr>
            <a:cxnSpLocks/>
          </p:cNvCxnSpPr>
          <p:nvPr/>
        </p:nvCxnSpPr>
        <p:spPr>
          <a:xfrm flipV="1">
            <a:off x="2210715" y="2439076"/>
            <a:ext cx="0" cy="202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8174EC-42ED-492D-BF53-7CB453023992}"/>
              </a:ext>
            </a:extLst>
          </p:cNvPr>
          <p:cNvSpPr txBox="1"/>
          <p:nvPr/>
        </p:nvSpPr>
        <p:spPr>
          <a:xfrm>
            <a:off x="5392786" y="2105708"/>
            <a:ext cx="482824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914400">
              <a:buClr>
                <a:srgbClr val="5F259F"/>
              </a:buClr>
              <a:defRPr/>
            </a:pPr>
            <a:r>
              <a:rPr lang="en-US" sz="1200" b="1" kern="0">
                <a:solidFill>
                  <a:schemeClr val="accent1"/>
                </a:solidFill>
                <a:latin typeface="Arial" panose="020B0604020202020204"/>
              </a:rPr>
              <a:t>2/28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0E4CE-D92A-4E81-80FC-BF1AB080C1C3}"/>
              </a:ext>
            </a:extLst>
          </p:cNvPr>
          <p:cNvSpPr txBox="1"/>
          <p:nvPr/>
        </p:nvSpPr>
        <p:spPr>
          <a:xfrm>
            <a:off x="5231608" y="2637774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buClr>
                <a:srgbClr val="5F259F"/>
              </a:buClr>
              <a:defRPr/>
            </a:pPr>
            <a:r>
              <a:rPr lang="en-US" sz="1200" b="1" kern="0" err="1">
                <a:latin typeface="Arial" panose="020B0604020202020204"/>
              </a:rPr>
              <a:t>ePhys</a:t>
            </a:r>
            <a:r>
              <a:rPr lang="en-US" sz="1200" b="1" kern="0">
                <a:latin typeface="Arial" panose="020B0604020202020204"/>
              </a:rPr>
              <a:t>/</a:t>
            </a:r>
          </a:p>
          <a:p>
            <a:pPr algn="ctr" defTabSz="914400">
              <a:buClr>
                <a:srgbClr val="5F259F"/>
              </a:buClr>
              <a:defRPr/>
            </a:pPr>
            <a:r>
              <a:rPr lang="en-US" sz="1200" b="1" kern="0">
                <a:latin typeface="Arial" panose="020B0604020202020204"/>
              </a:rPr>
              <a:t>takedown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D0C83F-68C8-47DC-99B0-8E725FCFE902}"/>
              </a:ext>
            </a:extLst>
          </p:cNvPr>
          <p:cNvCxnSpPr>
            <a:cxnSpLocks/>
          </p:cNvCxnSpPr>
          <p:nvPr/>
        </p:nvCxnSpPr>
        <p:spPr>
          <a:xfrm flipV="1">
            <a:off x="5679002" y="2419189"/>
            <a:ext cx="0" cy="202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6E6469-3738-4E21-8513-9E438084A520}"/>
              </a:ext>
            </a:extLst>
          </p:cNvPr>
          <p:cNvSpPr txBox="1"/>
          <p:nvPr/>
        </p:nvSpPr>
        <p:spPr>
          <a:xfrm>
            <a:off x="9633520" y="2623465"/>
            <a:ext cx="902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Clr>
                <a:srgbClr val="5F259F"/>
              </a:buClr>
              <a:defRPr/>
            </a:pPr>
            <a:r>
              <a:rPr lang="en-US" sz="1200" b="1" kern="0">
                <a:latin typeface="Arial" panose="020B0604020202020204"/>
              </a:rPr>
              <a:t>histology</a:t>
            </a:r>
          </a:p>
        </p:txBody>
      </p:sp>
      <p:graphicFrame>
        <p:nvGraphicFramePr>
          <p:cNvPr id="37" name="Table 2">
            <a:extLst>
              <a:ext uri="{FF2B5EF4-FFF2-40B4-BE49-F238E27FC236}">
                <a16:creationId xmlns:a16="http://schemas.microsoft.com/office/drawing/2014/main" id="{B540F77B-D4A9-4D9B-8004-E13CF9B16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67982"/>
              </p:ext>
            </p:extLst>
          </p:nvPr>
        </p:nvGraphicFramePr>
        <p:xfrm>
          <a:off x="500122" y="3508767"/>
          <a:ext cx="11212417" cy="1550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38">
                  <a:extLst>
                    <a:ext uri="{9D8B030D-6E8A-4147-A177-3AD203B41FA5}">
                      <a16:colId xmlns:a16="http://schemas.microsoft.com/office/drawing/2014/main" val="47800569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55385828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168530438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13545003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87251812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577796402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1642241150"/>
                    </a:ext>
                  </a:extLst>
                </a:gridCol>
                <a:gridCol w="2705699">
                  <a:extLst>
                    <a:ext uri="{9D8B030D-6E8A-4147-A177-3AD203B41FA5}">
                      <a16:colId xmlns:a16="http://schemas.microsoft.com/office/drawing/2014/main" val="3633495895"/>
                    </a:ext>
                  </a:extLst>
                </a:gridCol>
              </a:tblGrid>
              <a:tr h="32328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Group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Virus name and 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  <a:r>
                        <a:rPr lang="en-US" sz="1400" baseline="30000"/>
                        <a:t>nd</a:t>
                      </a:r>
                      <a:r>
                        <a:rPr lang="en-US" sz="1400"/>
                        <a:t> Titer (vg/mL)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Dose (vg/ear)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Age at injection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ePhys</a:t>
                      </a:r>
                      <a:r>
                        <a:rPr lang="en-US" sz="1400"/>
                        <a:t> timepoints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Histology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7846270"/>
                  </a:ext>
                </a:extLst>
              </a:tr>
              <a:tr h="32328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wks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post inj.</a:t>
                      </a:r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Whole-mount IHC (n=X)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Ab1, Ab2, Ab3, DAPI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etc</a:t>
                      </a: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Sections (n=Y)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Viral genome, GFP IHC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etc</a:t>
                      </a: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63058754"/>
                  </a:ext>
                </a:extLst>
              </a:tr>
              <a:tr h="40884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85746671"/>
                  </a:ext>
                </a:extLst>
              </a:tr>
              <a:tr h="32328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3366310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3856284-3D66-4537-AB74-E35D0AE0EA84}"/>
              </a:ext>
            </a:extLst>
          </p:cNvPr>
          <p:cNvSpPr txBox="1"/>
          <p:nvPr/>
        </p:nvSpPr>
        <p:spPr>
          <a:xfrm>
            <a:off x="9841080" y="2114108"/>
            <a:ext cx="468398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914400">
              <a:buClr>
                <a:srgbClr val="5F259F"/>
              </a:buClr>
              <a:defRPr/>
            </a:pPr>
            <a:r>
              <a:rPr lang="en-US" sz="1200" b="1" kern="0">
                <a:solidFill>
                  <a:schemeClr val="accent1"/>
                </a:solidFill>
                <a:latin typeface="Arial" panose="020B0604020202020204"/>
              </a:rPr>
              <a:t>???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BAE254-2600-40A0-942A-005753866FCD}"/>
              </a:ext>
            </a:extLst>
          </p:cNvPr>
          <p:cNvCxnSpPr>
            <a:cxnSpLocks/>
          </p:cNvCxnSpPr>
          <p:nvPr/>
        </p:nvCxnSpPr>
        <p:spPr>
          <a:xfrm flipV="1">
            <a:off x="10071620" y="2419822"/>
            <a:ext cx="0" cy="202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EF3C53-36D8-48BA-9872-779B6CC33AD6}"/>
              </a:ext>
            </a:extLst>
          </p:cNvPr>
          <p:cNvSpPr txBox="1"/>
          <p:nvPr/>
        </p:nvSpPr>
        <p:spPr>
          <a:xfrm>
            <a:off x="944329" y="211410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Clr>
                <a:srgbClr val="5F259F"/>
              </a:buClr>
              <a:defRPr/>
            </a:pPr>
            <a:r>
              <a:rPr lang="en-US" sz="1200" b="1" kern="0">
                <a:solidFill>
                  <a:schemeClr val="accent1"/>
                </a:solidFill>
                <a:latin typeface="Arial" panose="020B0604020202020204"/>
              </a:rPr>
              <a:t>2/10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184B0C-B6C1-4924-B2E2-BBE9514DD064}"/>
              </a:ext>
            </a:extLst>
          </p:cNvPr>
          <p:cNvCxnSpPr>
            <a:cxnSpLocks/>
          </p:cNvCxnSpPr>
          <p:nvPr/>
        </p:nvCxnSpPr>
        <p:spPr>
          <a:xfrm flipV="1">
            <a:off x="1131908" y="2428927"/>
            <a:ext cx="0" cy="20256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1C302A-02C6-45E4-B309-D127DF46CD47}"/>
              </a:ext>
            </a:extLst>
          </p:cNvPr>
          <p:cNvSpPr txBox="1"/>
          <p:nvPr/>
        </p:nvSpPr>
        <p:spPr>
          <a:xfrm>
            <a:off x="641249" y="2623465"/>
            <a:ext cx="973343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 defTabSz="914400">
              <a:buClr>
                <a:srgbClr val="5F259F"/>
              </a:buClr>
              <a:defRPr/>
            </a:pPr>
            <a:r>
              <a:rPr lang="en-US" sz="1200" b="1" kern="0">
                <a:solidFill>
                  <a:srgbClr val="00B050"/>
                </a:solidFill>
                <a:latin typeface="Arial" panose="020B0604020202020204"/>
              </a:rPr>
              <a:t>In vitro QC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A5A53F-C7C2-44E5-98AF-0A8502408A0B}"/>
              </a:ext>
            </a:extLst>
          </p:cNvPr>
          <p:cNvSpPr txBox="1"/>
          <p:nvPr/>
        </p:nvSpPr>
        <p:spPr>
          <a:xfrm>
            <a:off x="1925978" y="210185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Clr>
                <a:srgbClr val="5F259F"/>
              </a:buClr>
              <a:defRPr/>
            </a:pPr>
            <a:r>
              <a:rPr lang="en-US" sz="1200" b="1" kern="0">
                <a:solidFill>
                  <a:schemeClr val="accent1"/>
                </a:solidFill>
                <a:latin typeface="Arial" panose="020B0604020202020204"/>
              </a:rPr>
              <a:t>2/14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53BE3F-85BC-460B-BF03-B10DC4D82650}"/>
              </a:ext>
            </a:extLst>
          </p:cNvPr>
          <p:cNvSpPr txBox="1"/>
          <p:nvPr/>
        </p:nvSpPr>
        <p:spPr>
          <a:xfrm>
            <a:off x="8726182" y="2089690"/>
            <a:ext cx="482824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914400">
              <a:buClr>
                <a:srgbClr val="5F259F"/>
              </a:buClr>
              <a:defRPr/>
            </a:pPr>
            <a:r>
              <a:rPr lang="en-US" sz="1200" b="1" kern="0">
                <a:solidFill>
                  <a:schemeClr val="accent1"/>
                </a:solidFill>
                <a:latin typeface="Arial" panose="020B0604020202020204"/>
              </a:rPr>
              <a:t>3/13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2D180E-F4DD-4C07-9916-81FCE11E211A}"/>
              </a:ext>
            </a:extLst>
          </p:cNvPr>
          <p:cNvSpPr txBox="1"/>
          <p:nvPr/>
        </p:nvSpPr>
        <p:spPr>
          <a:xfrm>
            <a:off x="8534182" y="2621756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buClr>
                <a:srgbClr val="5F259F"/>
              </a:buClr>
              <a:defRPr/>
            </a:pPr>
            <a:r>
              <a:rPr lang="en-US" sz="1200" b="1" kern="0" err="1">
                <a:latin typeface="Arial" panose="020B0604020202020204"/>
              </a:rPr>
              <a:t>ePhys</a:t>
            </a:r>
            <a:r>
              <a:rPr lang="en-US" sz="1200" b="1" kern="0">
                <a:latin typeface="Arial" panose="020B0604020202020204"/>
              </a:rPr>
              <a:t>/</a:t>
            </a:r>
          </a:p>
          <a:p>
            <a:pPr algn="ctr" defTabSz="914400">
              <a:buClr>
                <a:srgbClr val="5F259F"/>
              </a:buClr>
              <a:defRPr/>
            </a:pPr>
            <a:r>
              <a:rPr lang="en-US" sz="1200" b="1" kern="0">
                <a:latin typeface="Arial" panose="020B0604020202020204"/>
              </a:rPr>
              <a:t>takedown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AFD2FF-4192-4281-95DB-EE2C060B3308}"/>
              </a:ext>
            </a:extLst>
          </p:cNvPr>
          <p:cNvCxnSpPr>
            <a:cxnSpLocks/>
          </p:cNvCxnSpPr>
          <p:nvPr/>
        </p:nvCxnSpPr>
        <p:spPr>
          <a:xfrm flipV="1">
            <a:off x="8981576" y="2403171"/>
            <a:ext cx="0" cy="202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925EE2F8-5E07-4748-B300-5509B07AFDDA}"/>
              </a:ext>
            </a:extLst>
          </p:cNvPr>
          <p:cNvSpPr/>
          <p:nvPr/>
        </p:nvSpPr>
        <p:spPr>
          <a:xfrm rot="16200000">
            <a:off x="7250663" y="296545"/>
            <a:ext cx="234157" cy="3368150"/>
          </a:xfrm>
          <a:prstGeom prst="rightBrac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algn="ctr" defTabSz="914400">
              <a:defRPr/>
            </a:pPr>
            <a:endParaRPr lang="en-US" sz="1200" kern="0">
              <a:latin typeface="Arial" panose="020B060402020202020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05236D-C1A2-419B-9429-714C3B1EC040}"/>
              </a:ext>
            </a:extLst>
          </p:cNvPr>
          <p:cNvSpPr txBox="1"/>
          <p:nvPr/>
        </p:nvSpPr>
        <p:spPr>
          <a:xfrm>
            <a:off x="6994081" y="1586542"/>
            <a:ext cx="747320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914400">
              <a:buClr>
                <a:srgbClr val="5F259F"/>
              </a:buClr>
              <a:defRPr/>
            </a:pPr>
            <a:r>
              <a:rPr lang="en-US" sz="1200" i="1" kern="0">
                <a:latin typeface="Arial" panose="020B0604020202020204"/>
              </a:rPr>
              <a:t>2 weeks</a:t>
            </a:r>
            <a:endParaRPr lang="en-US" sz="1200" b="1" i="1" kern="0">
              <a:latin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A995B-7B44-4078-A5D5-6D7C24B3550D}"/>
              </a:ext>
            </a:extLst>
          </p:cNvPr>
          <p:cNvSpPr txBox="1"/>
          <p:nvPr/>
        </p:nvSpPr>
        <p:spPr>
          <a:xfrm>
            <a:off x="500122" y="5136085"/>
            <a:ext cx="3625993" cy="3693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l">
              <a:buClr>
                <a:schemeClr val="accent2"/>
              </a:buClr>
            </a:pPr>
            <a:r>
              <a:rPr lang="en-US" sz="1800"/>
              <a:t>Mouse info: strain name, sex, age </a:t>
            </a:r>
            <a:r>
              <a:rPr lang="en-US" sz="1800" err="1"/>
              <a:t>etc</a:t>
            </a:r>
            <a:r>
              <a:rPr 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974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53C691-8182-46C0-99BD-987DEF30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Dosing protocol</a:t>
            </a:r>
          </a:p>
          <a:p>
            <a:r>
              <a:rPr lang="en-US"/>
              <a:t>Physiology protocol</a:t>
            </a:r>
          </a:p>
          <a:p>
            <a:r>
              <a:rPr lang="en-US"/>
              <a:t>Takedown protocol</a:t>
            </a:r>
          </a:p>
          <a:p>
            <a:r>
              <a:rPr lang="en-US"/>
              <a:t>Histology protocol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3B630-6A1D-4D38-BC2D-D9D317A8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plan</a:t>
            </a:r>
          </a:p>
        </p:txBody>
      </p:sp>
    </p:spTree>
    <p:extLst>
      <p:ext uri="{BB962C8B-B14F-4D97-AF65-F5344CB8AC3E}">
        <p14:creationId xmlns:p14="http://schemas.microsoft.com/office/powerpoint/2010/main" val="217144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C3F2DC-11B1-4F0F-9038-C1402F3D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764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40AF-1A7A-4DAA-B650-942AC4E7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6173852"/>
      </p:ext>
    </p:extLst>
  </p:cSld>
  <p:clrMapOvr>
    <a:masterClrMapping/>
  </p:clrMapOvr>
</p:sld>
</file>

<file path=ppt/theme/theme1.xml><?xml version="1.0" encoding="utf-8"?>
<a:theme xmlns:a="http://schemas.openxmlformats.org/drawingml/2006/main" name="DecibelTheme1">
  <a:themeElements>
    <a:clrScheme name="Custom 2..">
      <a:dk1>
        <a:srgbClr val="58595B"/>
      </a:dk1>
      <a:lt1>
        <a:srgbClr val="FFFFFF"/>
      </a:lt1>
      <a:dk2>
        <a:srgbClr val="76818C"/>
      </a:dk2>
      <a:lt2>
        <a:srgbClr val="E7E6E6"/>
      </a:lt2>
      <a:accent1>
        <a:srgbClr val="0065AA"/>
      </a:accent1>
      <a:accent2>
        <a:srgbClr val="00BEFF"/>
      </a:accent2>
      <a:accent3>
        <a:srgbClr val="5C2C85"/>
      </a:accent3>
      <a:accent4>
        <a:srgbClr val="E20891"/>
      </a:accent4>
      <a:accent5>
        <a:srgbClr val="8BC53F"/>
      </a:accent5>
      <a:accent6>
        <a:srgbClr val="5CCB8C"/>
      </a:accent6>
      <a:hlink>
        <a:srgbClr val="A00773"/>
      </a:hlink>
      <a:folHlink>
        <a:srgbClr val="1F80C1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>
        <a:noAutofit/>
      </a:bodyPr>
      <a:lstStyle>
        <a:defPPr marL="342900" indent="-342900" algn="l">
          <a:buClr>
            <a:schemeClr val="accent2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cibelTheme1" id="{BAC49DFA-4FBC-4646-99FC-0B119F860235}" vid="{FE85E756-80BF-4F82-9335-A805A05C02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DBDAF2D3A0FE4ABDE4EDBABBF7ED26" ma:contentTypeVersion="10" ma:contentTypeDescription="Create a new document." ma:contentTypeScope="" ma:versionID="af0b04db29aaad5e23f96a1f74478ac3">
  <xsd:schema xmlns:xsd="http://www.w3.org/2001/XMLSchema" xmlns:xs="http://www.w3.org/2001/XMLSchema" xmlns:p="http://schemas.microsoft.com/office/2006/metadata/properties" xmlns:ns2="ed3c5712-c919-41b2-bd78-825e9d66d9c7" targetNamespace="http://schemas.microsoft.com/office/2006/metadata/properties" ma:root="true" ma:fieldsID="e66d85d44252bb96b83c73ef8183b397" ns2:_="">
    <xsd:import namespace="ed3c5712-c919-41b2-bd78-825e9d66d9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c5712-c919-41b2-bd78-825e9d66d9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BBA23D-8C6A-4A87-8EB9-C9E0C0EEED63}">
  <ds:schemaRefs>
    <ds:schemaRef ds:uri="ed3c5712-c919-41b2-bd78-825e9d66d9c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823B8B2-BD4C-4B1B-AED0-E837599F77D3}">
  <ds:schemaRefs>
    <ds:schemaRef ds:uri="ed3c5712-c919-41b2-bd78-825e9d66d9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4C9362D-7121-4869-B95C-9E55433EE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DecibelTheme1</Template>
  <TotalTime>1</TotalTime>
  <Words>230</Words>
  <Application>Microsoft Macintosh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System Font Regular</vt:lpstr>
      <vt:lpstr>Tw Cen MT</vt:lpstr>
      <vt:lpstr>DecibelTheme1</vt:lpstr>
      <vt:lpstr>PowerPoint Presentation</vt:lpstr>
      <vt:lpstr>PowerPoint Presentation</vt:lpstr>
      <vt:lpstr>Study Design – explant EXAMPLE</vt:lpstr>
      <vt:lpstr>Study Design – IN VIVO EXAMPLE</vt:lpstr>
      <vt:lpstr>Study Design – IN VIVO EXAMPLE 2</vt:lpstr>
      <vt:lpstr>Experimental plan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CR-10023 Study design</dc:title>
  <dc:creator>Kathryn Ellis</dc:creator>
  <cp:lastModifiedBy>Will Oemler</cp:lastModifiedBy>
  <cp:revision>5</cp:revision>
  <dcterms:created xsi:type="dcterms:W3CDTF">2020-02-04T21:16:03Z</dcterms:created>
  <dcterms:modified xsi:type="dcterms:W3CDTF">2020-04-29T14:35:56Z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0x010100BBDBDAF2D3A0FE4ABDE4EDBABBF7ED26</vt:lpwstr>
  </property>
</Properties>
</file>