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mTdmxbUgm2WL+iJg2iUiXHhIr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6"/>
  </p:normalViewPr>
  <p:slideViewPr>
    <p:cSldViewPr snapToGrid="0">
      <p:cViewPr varScale="1">
        <p:scale>
          <a:sx n="124" d="100"/>
          <a:sy n="124" d="100"/>
        </p:scale>
        <p:origin x="7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8136374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8136374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14"/>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4"/>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4"/>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4"/>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14"/>
          <p:cNvGrpSpPr/>
          <p:nvPr/>
        </p:nvGrpSpPr>
        <p:grpSpPr>
          <a:xfrm>
            <a:off x="255200" y="592"/>
            <a:ext cx="2250363" cy="1044300"/>
            <a:chOff x="255200" y="592"/>
            <a:chExt cx="2250363" cy="1044300"/>
          </a:xfrm>
        </p:grpSpPr>
        <p:sp>
          <p:nvSpPr>
            <p:cNvPr id="15" name="Google Shape;15;p14"/>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4"/>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4"/>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4"/>
          <p:cNvGrpSpPr/>
          <p:nvPr/>
        </p:nvGrpSpPr>
        <p:grpSpPr>
          <a:xfrm>
            <a:off x="905395" y="592"/>
            <a:ext cx="2250363" cy="1044300"/>
            <a:chOff x="905395" y="592"/>
            <a:chExt cx="2250363" cy="1044300"/>
          </a:xfrm>
        </p:grpSpPr>
        <p:sp>
          <p:nvSpPr>
            <p:cNvPr id="19" name="Google Shape;19;p14"/>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4"/>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4"/>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14"/>
          <p:cNvGrpSpPr/>
          <p:nvPr/>
        </p:nvGrpSpPr>
        <p:grpSpPr>
          <a:xfrm>
            <a:off x="7057468" y="5088"/>
            <a:ext cx="1851281" cy="752108"/>
            <a:chOff x="6917201" y="0"/>
            <a:chExt cx="2227776" cy="863400"/>
          </a:xfrm>
        </p:grpSpPr>
        <p:sp>
          <p:nvSpPr>
            <p:cNvPr id="23" name="Google Shape;23;p1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14"/>
          <p:cNvGrpSpPr/>
          <p:nvPr/>
        </p:nvGrpSpPr>
        <p:grpSpPr>
          <a:xfrm>
            <a:off x="6553032" y="4217852"/>
            <a:ext cx="2389067" cy="925737"/>
            <a:chOff x="6917201" y="0"/>
            <a:chExt cx="2227776" cy="863400"/>
          </a:xfrm>
        </p:grpSpPr>
        <p:sp>
          <p:nvSpPr>
            <p:cNvPr id="27" name="Google Shape;27;p14"/>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4"/>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4"/>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14"/>
          <p:cNvGrpSpPr/>
          <p:nvPr/>
        </p:nvGrpSpPr>
        <p:grpSpPr>
          <a:xfrm>
            <a:off x="199149" y="4055652"/>
            <a:ext cx="2795413" cy="1083308"/>
            <a:chOff x="6917201" y="0"/>
            <a:chExt cx="2227776" cy="863400"/>
          </a:xfrm>
        </p:grpSpPr>
        <p:sp>
          <p:nvSpPr>
            <p:cNvPr id="31" name="Google Shape;31;p14"/>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4"/>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14"/>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14"/>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23"/>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23"/>
          <p:cNvGrpSpPr/>
          <p:nvPr/>
        </p:nvGrpSpPr>
        <p:grpSpPr>
          <a:xfrm>
            <a:off x="5959222" y="4119576"/>
            <a:ext cx="2520951" cy="1024165"/>
            <a:chOff x="6917201" y="0"/>
            <a:chExt cx="2227776" cy="863400"/>
          </a:xfrm>
        </p:grpSpPr>
        <p:sp>
          <p:nvSpPr>
            <p:cNvPr id="112" name="Google Shape;112;p2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23"/>
          <p:cNvGrpSpPr/>
          <p:nvPr/>
        </p:nvGrpSpPr>
        <p:grpSpPr>
          <a:xfrm>
            <a:off x="199149" y="2"/>
            <a:ext cx="2795413" cy="1083308"/>
            <a:chOff x="6917201" y="0"/>
            <a:chExt cx="2227776" cy="863400"/>
          </a:xfrm>
        </p:grpSpPr>
        <p:sp>
          <p:nvSpPr>
            <p:cNvPr id="116" name="Google Shape;116;p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23"/>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3"/>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2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2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1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15"/>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1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16"/>
          <p:cNvGrpSpPr/>
          <p:nvPr/>
        </p:nvGrpSpPr>
        <p:grpSpPr>
          <a:xfrm>
            <a:off x="5594191" y="3961115"/>
            <a:ext cx="2910144" cy="1182340"/>
            <a:chOff x="6917201" y="0"/>
            <a:chExt cx="2227776" cy="863400"/>
          </a:xfrm>
        </p:grpSpPr>
        <p:sp>
          <p:nvSpPr>
            <p:cNvPr id="47" name="Google Shape;47;p1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6"/>
          <p:cNvGrpSpPr/>
          <p:nvPr/>
        </p:nvGrpSpPr>
        <p:grpSpPr>
          <a:xfrm>
            <a:off x="199149" y="2"/>
            <a:ext cx="2795413" cy="1083308"/>
            <a:chOff x="6917201" y="0"/>
            <a:chExt cx="2227776" cy="863400"/>
          </a:xfrm>
        </p:grpSpPr>
        <p:sp>
          <p:nvSpPr>
            <p:cNvPr id="51" name="Google Shape;51;p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16"/>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1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17"/>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17"/>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1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1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1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1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9"/>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19"/>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1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20"/>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0"/>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20"/>
          <p:cNvGrpSpPr/>
          <p:nvPr/>
        </p:nvGrpSpPr>
        <p:grpSpPr>
          <a:xfrm>
            <a:off x="255991" y="-118"/>
            <a:ext cx="2251347" cy="1043408"/>
            <a:chOff x="3961956" y="4383950"/>
            <a:chExt cx="1160548" cy="548700"/>
          </a:xfrm>
        </p:grpSpPr>
        <p:sp>
          <p:nvSpPr>
            <p:cNvPr id="81" name="Google Shape;81;p20"/>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0"/>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0"/>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2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20"/>
          <p:cNvGrpSpPr/>
          <p:nvPr/>
        </p:nvGrpSpPr>
        <p:grpSpPr>
          <a:xfrm>
            <a:off x="34934" y="4522125"/>
            <a:ext cx="1593305" cy="617072"/>
            <a:chOff x="6917201" y="0"/>
            <a:chExt cx="2227776" cy="863400"/>
          </a:xfrm>
        </p:grpSpPr>
        <p:sp>
          <p:nvSpPr>
            <p:cNvPr id="86" name="Google Shape;86;p20"/>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0"/>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0"/>
          <p:cNvGrpSpPr/>
          <p:nvPr/>
        </p:nvGrpSpPr>
        <p:grpSpPr>
          <a:xfrm>
            <a:off x="5886353" y="1243"/>
            <a:ext cx="3257454" cy="1261514"/>
            <a:chOff x="6917201" y="0"/>
            <a:chExt cx="2227776" cy="863400"/>
          </a:xfrm>
        </p:grpSpPr>
        <p:sp>
          <p:nvSpPr>
            <p:cNvPr id="90" name="Google Shape;90;p2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0"/>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0"/>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20"/>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2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2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1"/>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21"/>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21"/>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2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22"/>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2"/>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2"/>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2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3"/>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2041650" y="2106727"/>
            <a:ext cx="4905300" cy="10662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30000"/>
              </a:lnSpc>
              <a:spcBef>
                <a:spcPts val="0"/>
              </a:spcBef>
              <a:spcAft>
                <a:spcPts val="0"/>
              </a:spcAft>
              <a:buSzPct val="117283"/>
              <a:buNone/>
            </a:pPr>
            <a:r>
              <a:rPr lang="en-GB" sz="3600" cap="small">
                <a:solidFill>
                  <a:srgbClr val="191919"/>
                </a:solidFill>
                <a:latin typeface="Calibri"/>
                <a:ea typeface="Calibri"/>
                <a:cs typeface="Calibri"/>
                <a:sym typeface="Calibri"/>
              </a:rPr>
              <a:t>GET YOUR PERFECT FIT/ BEST OUT OF STOCK</a:t>
            </a:r>
            <a:endParaRPr/>
          </a:p>
        </p:txBody>
      </p:sp>
      <p:sp>
        <p:nvSpPr>
          <p:cNvPr id="129" name="Google Shape;129;p1"/>
          <p:cNvSpPr txBox="1">
            <a:spLocks noGrp="1"/>
          </p:cNvSpPr>
          <p:nvPr>
            <p:ph type="subTitle" idx="1"/>
          </p:nvPr>
        </p:nvSpPr>
        <p:spPr>
          <a:xfrm>
            <a:off x="5829825" y="3103025"/>
            <a:ext cx="3065400" cy="20406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0"/>
              </a:spcBef>
              <a:spcAft>
                <a:spcPts val="0"/>
              </a:spcAft>
              <a:buSzPts val="1600"/>
              <a:buNone/>
            </a:pPr>
            <a:r>
              <a:rPr lang="en-GB" sz="1500" b="1" u="sng">
                <a:solidFill>
                  <a:srgbClr val="000000"/>
                </a:solidFill>
                <a:latin typeface="Times New Roman"/>
                <a:ea typeface="Times New Roman"/>
                <a:cs typeface="Times New Roman"/>
                <a:sym typeface="Times New Roman"/>
              </a:rPr>
              <a:t>Group-6:</a:t>
            </a:r>
            <a:endParaRPr sz="1500" b="1" u="sng">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r>
              <a:rPr lang="en-GB" sz="1500" b="1">
                <a:solidFill>
                  <a:srgbClr val="000000"/>
                </a:solidFill>
                <a:latin typeface="Times New Roman"/>
                <a:ea typeface="Times New Roman"/>
                <a:cs typeface="Times New Roman"/>
                <a:sym typeface="Times New Roman"/>
              </a:rPr>
              <a:t>Harsimran Kaur (016003468)</a:t>
            </a:r>
            <a:endParaRPr sz="15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r>
              <a:rPr lang="en-GB" sz="1500" b="1">
                <a:solidFill>
                  <a:srgbClr val="000000"/>
                </a:solidFill>
                <a:latin typeface="Times New Roman"/>
                <a:ea typeface="Times New Roman"/>
                <a:cs typeface="Times New Roman"/>
                <a:sym typeface="Times New Roman"/>
              </a:rPr>
              <a:t>Mounica Ayalasomayajula (015969759)</a:t>
            </a:r>
            <a:endParaRPr sz="15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r>
              <a:rPr lang="en-GB" sz="1500" b="1">
                <a:solidFill>
                  <a:srgbClr val="000000"/>
                </a:solidFill>
                <a:latin typeface="Times New Roman"/>
                <a:ea typeface="Times New Roman"/>
                <a:cs typeface="Times New Roman"/>
                <a:sym typeface="Times New Roman"/>
              </a:rPr>
              <a:t>Saumya Sinha (016040674)</a:t>
            </a:r>
            <a:endParaRPr sz="15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r>
              <a:rPr lang="en-GB" sz="1500" b="1">
                <a:solidFill>
                  <a:srgbClr val="000000"/>
                </a:solidFill>
                <a:latin typeface="Times New Roman"/>
                <a:ea typeface="Times New Roman"/>
                <a:cs typeface="Times New Roman"/>
                <a:sym typeface="Times New Roman"/>
              </a:rPr>
              <a:t>Karnik Ketan Kalani (016038282)</a:t>
            </a:r>
            <a:endParaRPr sz="15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r>
              <a:rPr lang="en-GB" sz="1500" b="1">
                <a:solidFill>
                  <a:srgbClr val="000000"/>
                </a:solidFill>
                <a:latin typeface="Times New Roman"/>
                <a:ea typeface="Times New Roman"/>
                <a:cs typeface="Times New Roman"/>
                <a:sym typeface="Times New Roman"/>
              </a:rPr>
              <a:t>Vidushi Bhati (015309736)</a:t>
            </a:r>
            <a:endParaRPr sz="15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600"/>
              <a:buNone/>
            </a:pPr>
            <a:endParaRPr sz="1500" b="1">
              <a:solidFill>
                <a:srgbClr val="000000"/>
              </a:solidFill>
              <a:latin typeface="Times New Roman"/>
              <a:ea typeface="Times New Roman"/>
              <a:cs typeface="Times New Roman"/>
              <a:sym typeface="Times New Roman"/>
            </a:endParaRPr>
          </a:p>
          <a:p>
            <a:pPr marL="0" lvl="0" indent="0" algn="ctr" rtl="0">
              <a:lnSpc>
                <a:spcPct val="112000"/>
              </a:lnSpc>
              <a:spcBef>
                <a:spcPts val="0"/>
              </a:spcBef>
              <a:spcAft>
                <a:spcPts val="0"/>
              </a:spcAft>
              <a:buSzPts val="1600"/>
              <a:buNone/>
            </a:pPr>
            <a:endParaRPr sz="1500" b="1">
              <a:latin typeface="Times New Roman"/>
              <a:ea typeface="Times New Roman"/>
              <a:cs typeface="Times New Roman"/>
              <a:sym typeface="Times New Roman"/>
            </a:endParaRPr>
          </a:p>
        </p:txBody>
      </p:sp>
      <p:pic>
        <p:nvPicPr>
          <p:cNvPr id="130" name="Google Shape;130;p1"/>
          <p:cNvPicPr preferRelativeResize="0"/>
          <p:nvPr/>
        </p:nvPicPr>
        <p:blipFill rotWithShape="1">
          <a:blip r:embed="rId3">
            <a:alphaModFix/>
          </a:blip>
          <a:srcRect/>
          <a:stretch/>
        </p:blipFill>
        <p:spPr>
          <a:xfrm>
            <a:off x="3198000" y="659625"/>
            <a:ext cx="2020650" cy="1249150"/>
          </a:xfrm>
          <a:prstGeom prst="rect">
            <a:avLst/>
          </a:prstGeom>
          <a:noFill/>
          <a:ln>
            <a:noFill/>
          </a:ln>
        </p:spPr>
      </p:pic>
      <p:sp>
        <p:nvSpPr>
          <p:cNvPr id="131" name="Google Shape;131;p1"/>
          <p:cNvSpPr txBox="1"/>
          <p:nvPr/>
        </p:nvSpPr>
        <p:spPr>
          <a:xfrm>
            <a:off x="2901525" y="4063325"/>
            <a:ext cx="29283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small">
                <a:solidFill>
                  <a:srgbClr val="ED7D31"/>
                </a:solidFill>
                <a:latin typeface="Calibri"/>
                <a:ea typeface="Calibri"/>
                <a:cs typeface="Calibri"/>
                <a:sym typeface="Calibri"/>
              </a:rPr>
              <a:t> </a:t>
            </a:r>
            <a:r>
              <a:rPr lang="en-GB" sz="1700" b="0" i="0" u="none" strike="noStrike" cap="small">
                <a:solidFill>
                  <a:srgbClr val="ED7D31"/>
                </a:solidFill>
                <a:latin typeface="Times New Roman"/>
                <a:ea typeface="Times New Roman"/>
                <a:cs typeface="Times New Roman"/>
                <a:sym typeface="Times New Roman"/>
              </a:rPr>
              <a:t>DATA-225 SEC 11 - DB SYSTEMS FOR ANALYTICS</a:t>
            </a:r>
            <a:endParaRPr sz="17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819150" y="298650"/>
            <a:ext cx="7505700" cy="8628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3500" b="1">
                <a:latin typeface="Times New Roman"/>
                <a:ea typeface="Times New Roman"/>
                <a:cs typeface="Times New Roman"/>
                <a:sym typeface="Times New Roman"/>
              </a:rPr>
              <a:t>Technical Difficulties</a:t>
            </a:r>
            <a:endParaRPr sz="3500" b="1">
              <a:latin typeface="Times New Roman"/>
              <a:ea typeface="Times New Roman"/>
              <a:cs typeface="Times New Roman"/>
              <a:sym typeface="Times New Roman"/>
            </a:endParaRPr>
          </a:p>
        </p:txBody>
      </p:sp>
      <p:sp>
        <p:nvSpPr>
          <p:cNvPr id="198" name="Google Shape;198;p9"/>
          <p:cNvSpPr txBox="1">
            <a:spLocks noGrp="1"/>
          </p:cNvSpPr>
          <p:nvPr>
            <p:ph type="body" idx="1"/>
          </p:nvPr>
        </p:nvSpPr>
        <p:spPr>
          <a:xfrm>
            <a:off x="819150" y="1250625"/>
            <a:ext cx="7505700" cy="36675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Not enough trained data in H&amp;M dataset as per our objective, so we created synthetic data  for the following categories:</a:t>
            </a:r>
            <a:endParaRPr sz="2000" i="1">
              <a:latin typeface="Times New Roman"/>
              <a:ea typeface="Times New Roman"/>
              <a:cs typeface="Times New Roman"/>
              <a:sym typeface="Times New Roman"/>
            </a:endParaRPr>
          </a:p>
          <a:p>
            <a:pPr marL="914400" lvl="1" indent="-355600" algn="l" rtl="0">
              <a:lnSpc>
                <a:spcPct val="115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Fabric</a:t>
            </a:r>
            <a:endParaRPr sz="2000" i="1">
              <a:latin typeface="Times New Roman"/>
              <a:ea typeface="Times New Roman"/>
              <a:cs typeface="Times New Roman"/>
              <a:sym typeface="Times New Roman"/>
            </a:endParaRPr>
          </a:p>
          <a:p>
            <a:pPr marL="914400" lvl="1" indent="-355600" algn="l" rtl="0">
              <a:lnSpc>
                <a:spcPct val="115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Skin conditions</a:t>
            </a:r>
            <a:endParaRPr sz="2000" i="1">
              <a:latin typeface="Times New Roman"/>
              <a:ea typeface="Times New Roman"/>
              <a:cs typeface="Times New Roman"/>
              <a:sym typeface="Times New Roman"/>
            </a:endParaRPr>
          </a:p>
          <a:p>
            <a:pPr marL="914400" lvl="1" indent="-355600" algn="l" rtl="0">
              <a:lnSpc>
                <a:spcPct val="115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Customers</a:t>
            </a:r>
            <a:endParaRPr sz="2000" i="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Thus linking our synthetic data with the available data such as products was challenging.</a:t>
            </a:r>
            <a:endParaRPr sz="2000" i="1">
              <a:latin typeface="Times New Roman"/>
              <a:ea typeface="Times New Roman"/>
              <a:cs typeface="Times New Roman"/>
              <a:sym typeface="Times New Roman"/>
            </a:endParaRPr>
          </a:p>
          <a:p>
            <a:pPr marL="457200" lvl="0" indent="-342900" algn="l" rtl="0">
              <a:spcBef>
                <a:spcPts val="0"/>
              </a:spcBef>
              <a:spcAft>
                <a:spcPts val="0"/>
              </a:spcAft>
              <a:buClr>
                <a:srgbClr val="233A44"/>
              </a:buClr>
              <a:buSzPts val="1800"/>
              <a:buFont typeface="Times New Roman"/>
              <a:buChar char="●"/>
            </a:pPr>
            <a:r>
              <a:rPr lang="en-GB" sz="1800" i="1">
                <a:solidFill>
                  <a:srgbClr val="233A44"/>
                </a:solidFill>
                <a:latin typeface="Times New Roman"/>
                <a:ea typeface="Times New Roman"/>
                <a:cs typeface="Times New Roman"/>
                <a:sym typeface="Times New Roman"/>
              </a:rPr>
              <a:t>Transaction data was very large(3GB) and it was taking more than 10 hrs to load that data in MySQL workbench. Therefore, we used that table using the AWS Redshift query editor.</a:t>
            </a:r>
            <a:endParaRPr sz="2600" i="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0"/>
          <p:cNvSpPr txBox="1">
            <a:spLocks noGrp="1"/>
          </p:cNvSpPr>
          <p:nvPr>
            <p:ph type="title"/>
          </p:nvPr>
        </p:nvSpPr>
        <p:spPr>
          <a:xfrm>
            <a:off x="819150" y="273775"/>
            <a:ext cx="7505700" cy="8463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3500" b="1">
                <a:latin typeface="Times New Roman"/>
                <a:ea typeface="Times New Roman"/>
                <a:cs typeface="Times New Roman"/>
                <a:sym typeface="Times New Roman"/>
              </a:rPr>
              <a:t>CONCLUSION</a:t>
            </a:r>
            <a:endParaRPr sz="3500" b="1">
              <a:latin typeface="Times New Roman"/>
              <a:ea typeface="Times New Roman"/>
              <a:cs typeface="Times New Roman"/>
              <a:sym typeface="Times New Roman"/>
            </a:endParaRPr>
          </a:p>
        </p:txBody>
      </p:sp>
      <p:sp>
        <p:nvSpPr>
          <p:cNvPr id="204" name="Google Shape;204;p10"/>
          <p:cNvSpPr txBox="1">
            <a:spLocks noGrp="1"/>
          </p:cNvSpPr>
          <p:nvPr>
            <p:ph type="body" idx="1"/>
          </p:nvPr>
        </p:nvSpPr>
        <p:spPr>
          <a:xfrm>
            <a:off x="819150" y="1288225"/>
            <a:ext cx="7505700" cy="3667200"/>
          </a:xfrm>
          <a:prstGeom prst="rect">
            <a:avLst/>
          </a:prstGeom>
          <a:noFill/>
          <a:ln>
            <a:noFill/>
          </a:ln>
        </p:spPr>
        <p:txBody>
          <a:bodyPr spcFirstLastPara="1" wrap="square" lIns="91425" tIns="91425" rIns="91425" bIns="91425" anchor="t" anchorCtr="0">
            <a:normAutofit fontScale="25000" lnSpcReduction="20000"/>
          </a:bodyPr>
          <a:lstStyle/>
          <a:p>
            <a:pPr marL="457200" lvl="0" indent="-355600" algn="l" rtl="0">
              <a:lnSpc>
                <a:spcPct val="120000"/>
              </a:lnSpc>
              <a:spcBef>
                <a:spcPts val="1000"/>
              </a:spcBef>
              <a:spcAft>
                <a:spcPts val="0"/>
              </a:spcAft>
              <a:buClr>
                <a:srgbClr val="191919"/>
              </a:buClr>
              <a:buSzPct val="100000"/>
              <a:buFont typeface="Times New Roman"/>
              <a:buChar char="●"/>
            </a:pPr>
            <a:r>
              <a:rPr lang="en-GB" sz="8000" i="1">
                <a:solidFill>
                  <a:srgbClr val="191919"/>
                </a:solidFill>
                <a:latin typeface="Times New Roman"/>
                <a:ea typeface="Times New Roman"/>
                <a:cs typeface="Times New Roman"/>
                <a:sym typeface="Times New Roman"/>
              </a:rPr>
              <a:t>This project covers all the basic features of any online shopping website.</a:t>
            </a:r>
            <a:endParaRPr sz="8000" i="1">
              <a:solidFill>
                <a:srgbClr val="191919"/>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191919"/>
              </a:buClr>
              <a:buSzPct val="100000"/>
              <a:buFont typeface="Times New Roman"/>
              <a:buChar char="●"/>
            </a:pPr>
            <a:r>
              <a:rPr lang="en-GB" sz="8000" i="1">
                <a:solidFill>
                  <a:srgbClr val="191919"/>
                </a:solidFill>
                <a:latin typeface="Times New Roman"/>
                <a:ea typeface="Times New Roman"/>
                <a:cs typeface="Times New Roman"/>
                <a:sym typeface="Times New Roman"/>
              </a:rPr>
              <a:t>This project is to help the customers by showing only those products which are meant for and are required by the customers based on their skin conditions and body type. </a:t>
            </a:r>
            <a:endParaRPr sz="8000" i="1">
              <a:solidFill>
                <a:srgbClr val="191919"/>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191919"/>
              </a:buClr>
              <a:buSzPct val="100000"/>
              <a:buFont typeface="Times New Roman"/>
              <a:buChar char="●"/>
            </a:pPr>
            <a:r>
              <a:rPr lang="en-GB" sz="8000" i="1">
                <a:solidFill>
                  <a:srgbClr val="191919"/>
                </a:solidFill>
                <a:latin typeface="Times New Roman"/>
                <a:ea typeface="Times New Roman"/>
                <a:cs typeface="Times New Roman"/>
                <a:sym typeface="Times New Roman"/>
              </a:rPr>
              <a:t>Filters provided to the customers give easy accessibility to get desired product along with fabric information.</a:t>
            </a:r>
            <a:endParaRPr sz="8000" i="1">
              <a:solidFill>
                <a:srgbClr val="191919"/>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191919"/>
              </a:buClr>
              <a:buSzPct val="100000"/>
              <a:buFont typeface="Times New Roman"/>
              <a:buChar char="●"/>
            </a:pPr>
            <a:r>
              <a:rPr lang="en-GB" sz="8000" i="1">
                <a:solidFill>
                  <a:srgbClr val="191919"/>
                </a:solidFill>
                <a:latin typeface="Times New Roman"/>
                <a:ea typeface="Times New Roman"/>
                <a:cs typeface="Times New Roman"/>
                <a:sym typeface="Times New Roman"/>
              </a:rPr>
              <a:t>Fulfilled our objective of learning RDBMS,Data warehouse, MySQL, ETL processes  and implementing queries to create useful information and present them with the use of Data Visualization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819150" y="273775"/>
            <a:ext cx="7505700" cy="8628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3500" b="1">
                <a:latin typeface="Times New Roman"/>
                <a:ea typeface="Times New Roman"/>
                <a:cs typeface="Times New Roman"/>
                <a:sym typeface="Times New Roman"/>
              </a:rPr>
              <a:t>FUTURE WORK</a:t>
            </a:r>
            <a:endParaRPr sz="3500" b="1">
              <a:latin typeface="Times New Roman"/>
              <a:ea typeface="Times New Roman"/>
              <a:cs typeface="Times New Roman"/>
              <a:sym typeface="Times New Roman"/>
            </a:endParaRPr>
          </a:p>
        </p:txBody>
      </p:sp>
      <p:sp>
        <p:nvSpPr>
          <p:cNvPr id="210" name="Google Shape;210;p11"/>
          <p:cNvSpPr txBox="1">
            <a:spLocks noGrp="1"/>
          </p:cNvSpPr>
          <p:nvPr>
            <p:ph type="body" idx="1"/>
          </p:nvPr>
        </p:nvSpPr>
        <p:spPr>
          <a:xfrm>
            <a:off x="819150" y="1136575"/>
            <a:ext cx="7505700" cy="3762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20000"/>
              </a:lnSpc>
              <a:spcBef>
                <a:spcPts val="1000"/>
              </a:spcBef>
              <a:spcAft>
                <a:spcPts val="0"/>
              </a:spcAft>
              <a:buSzPct val="54166"/>
              <a:buNone/>
            </a:pPr>
            <a:r>
              <a:rPr lang="en-GB" sz="2400" i="1">
                <a:solidFill>
                  <a:srgbClr val="000000"/>
                </a:solidFill>
                <a:latin typeface="Times New Roman"/>
                <a:ea typeface="Times New Roman"/>
                <a:cs typeface="Times New Roman"/>
                <a:sym typeface="Times New Roman"/>
              </a:rPr>
              <a:t>We can further implement some features like-</a:t>
            </a:r>
            <a:endParaRPr sz="1600" i="1">
              <a:solidFill>
                <a:srgbClr val="000000"/>
              </a:solidFill>
              <a:latin typeface="Times New Roman"/>
              <a:ea typeface="Times New Roman"/>
              <a:cs typeface="Times New Roman"/>
              <a:sym typeface="Times New Roman"/>
            </a:endParaRPr>
          </a:p>
          <a:p>
            <a:pPr marL="457200" lvl="0" indent="-351948" algn="l" rtl="0">
              <a:lnSpc>
                <a:spcPct val="115000"/>
              </a:lnSpc>
              <a:spcBef>
                <a:spcPts val="0"/>
              </a:spcBef>
              <a:spcAft>
                <a:spcPts val="0"/>
              </a:spcAft>
              <a:buSzPct val="104999"/>
              <a:buChar char="●"/>
            </a:pPr>
            <a:r>
              <a:rPr lang="en-GB" sz="2000" i="1">
                <a:solidFill>
                  <a:srgbClr val="000000"/>
                </a:solidFill>
                <a:latin typeface="Times New Roman"/>
                <a:ea typeface="Times New Roman"/>
                <a:cs typeface="Times New Roman"/>
                <a:sym typeface="Times New Roman"/>
              </a:rPr>
              <a:t>Find solutions for analysing needs for efficient amount of supplies according to customer’s demand and thus, minimizing the excessive unnecessary product stocks.</a:t>
            </a:r>
            <a:endParaRPr sz="2000" i="1">
              <a:solidFill>
                <a:srgbClr val="000000"/>
              </a:solidFill>
              <a:latin typeface="Times New Roman"/>
              <a:ea typeface="Times New Roman"/>
              <a:cs typeface="Times New Roman"/>
              <a:sym typeface="Times New Roman"/>
            </a:endParaRPr>
          </a:p>
          <a:p>
            <a:pPr marL="457200" lvl="0" indent="-387667" algn="l" rtl="0">
              <a:spcBef>
                <a:spcPts val="0"/>
              </a:spcBef>
              <a:spcAft>
                <a:spcPts val="0"/>
              </a:spcAft>
              <a:buClr>
                <a:srgbClr val="000000"/>
              </a:buClr>
              <a:buSzPct val="141926"/>
              <a:buFont typeface="Times New Roman"/>
              <a:buChar char="●"/>
            </a:pPr>
            <a:r>
              <a:rPr lang="en-GB" sz="1908" i="1">
                <a:solidFill>
                  <a:srgbClr val="000000"/>
                </a:solidFill>
                <a:latin typeface="Times New Roman"/>
                <a:ea typeface="Times New Roman"/>
                <a:cs typeface="Times New Roman"/>
                <a:sym typeface="Times New Roman"/>
              </a:rPr>
              <a:t>Once enough data is gathered for the customers, the system can be evolved by using machine learning techniques that can be applied to recommend options based on body shapes and sizes.</a:t>
            </a:r>
            <a:endParaRPr sz="2708" i="1">
              <a:solidFill>
                <a:srgbClr val="000000"/>
              </a:solidFill>
              <a:latin typeface="Times New Roman"/>
              <a:ea typeface="Times New Roman"/>
              <a:cs typeface="Times New Roman"/>
              <a:sym typeface="Times New Roman"/>
            </a:endParaRPr>
          </a:p>
          <a:p>
            <a:pPr marL="457200" lvl="0" indent="-346075" algn="l" rtl="0">
              <a:lnSpc>
                <a:spcPct val="115000"/>
              </a:lnSpc>
              <a:spcBef>
                <a:spcPts val="0"/>
              </a:spcBef>
              <a:spcAft>
                <a:spcPts val="0"/>
              </a:spcAft>
              <a:buClr>
                <a:srgbClr val="000000"/>
              </a:buClr>
              <a:buSzPct val="100000"/>
              <a:buFont typeface="Times New Roman"/>
              <a:buChar char="●"/>
            </a:pPr>
            <a:r>
              <a:rPr lang="en-GB" sz="2000" i="1">
                <a:latin typeface="Times New Roman"/>
                <a:ea typeface="Times New Roman"/>
                <a:cs typeface="Times New Roman"/>
                <a:sym typeface="Times New Roman"/>
              </a:rPr>
              <a:t>The background about the customer’s choice of styles and what majority of age group people like to wear could also be determined.</a:t>
            </a:r>
            <a:endParaRPr sz="2000" i="1">
              <a:solidFill>
                <a:srgbClr val="000000"/>
              </a:solidFill>
              <a:latin typeface="Times New Roman"/>
              <a:ea typeface="Times New Roman"/>
              <a:cs typeface="Times New Roman"/>
              <a:sym typeface="Times New Roman"/>
            </a:endParaRPr>
          </a:p>
          <a:p>
            <a:pPr marL="457200" lvl="0" indent="-346075" algn="l" rtl="0">
              <a:lnSpc>
                <a:spcPct val="115000"/>
              </a:lnSpc>
              <a:spcBef>
                <a:spcPts val="0"/>
              </a:spcBef>
              <a:spcAft>
                <a:spcPts val="0"/>
              </a:spcAft>
              <a:buClr>
                <a:srgbClr val="000000"/>
              </a:buClr>
              <a:buSzPct val="100000"/>
              <a:buFont typeface="Times New Roman"/>
              <a:buChar char="●"/>
            </a:pPr>
            <a:r>
              <a:rPr lang="en-GB" sz="2000" i="1">
                <a:solidFill>
                  <a:srgbClr val="000000"/>
                </a:solidFill>
                <a:latin typeface="Times New Roman"/>
                <a:ea typeface="Times New Roman"/>
                <a:cs typeface="Times New Roman"/>
                <a:sym typeface="Times New Roman"/>
              </a:rPr>
              <a:t>Better inferences by using other advanced tools and techniques.</a:t>
            </a:r>
            <a:endParaRPr sz="2000" i="1">
              <a:solidFill>
                <a:srgbClr val="000000"/>
              </a:solidFill>
              <a:latin typeface="Times New Roman"/>
              <a:ea typeface="Times New Roman"/>
              <a:cs typeface="Times New Roman"/>
              <a:sym typeface="Times New Roman"/>
            </a:endParaRPr>
          </a:p>
          <a:p>
            <a:pPr marL="457200" lvl="0" indent="-346075" algn="l" rtl="0">
              <a:lnSpc>
                <a:spcPct val="115000"/>
              </a:lnSpc>
              <a:spcBef>
                <a:spcPts val="0"/>
              </a:spcBef>
              <a:spcAft>
                <a:spcPts val="0"/>
              </a:spcAft>
              <a:buClr>
                <a:srgbClr val="000000"/>
              </a:buClr>
              <a:buSzPct val="100000"/>
              <a:buFont typeface="Times New Roman"/>
              <a:buChar char="●"/>
            </a:pPr>
            <a:r>
              <a:rPr lang="en-GB" sz="2000" i="1">
                <a:solidFill>
                  <a:srgbClr val="000000"/>
                </a:solidFill>
                <a:latin typeface="Times New Roman"/>
                <a:ea typeface="Times New Roman"/>
                <a:cs typeface="Times New Roman"/>
                <a:sym typeface="Times New Roman"/>
              </a:rPr>
              <a:t>Alert emails or notifications once the desired product is in stock.</a:t>
            </a:r>
            <a:endParaRPr sz="2000" i="1">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819150" y="845600"/>
            <a:ext cx="7505700" cy="2324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4000" b="1">
                <a:latin typeface="Times New Roman"/>
                <a:ea typeface="Times New Roman"/>
                <a:cs typeface="Times New Roman"/>
                <a:sym typeface="Times New Roman"/>
              </a:rPr>
              <a:t>QUESTIONS AND ANSWERS? </a:t>
            </a:r>
            <a:endParaRPr sz="4000" b="1">
              <a:latin typeface="Times New Roman"/>
              <a:ea typeface="Times New Roman"/>
              <a:cs typeface="Times New Roman"/>
              <a:sym typeface="Times New Roman"/>
            </a:endParaRPr>
          </a:p>
          <a:p>
            <a:pPr marL="0" lvl="0" indent="0" algn="ctr" rtl="0">
              <a:lnSpc>
                <a:spcPct val="100000"/>
              </a:lnSpc>
              <a:spcBef>
                <a:spcPts val="0"/>
              </a:spcBef>
              <a:spcAft>
                <a:spcPts val="0"/>
              </a:spcAft>
              <a:buSzPts val="990"/>
              <a:buNone/>
            </a:pPr>
            <a:endParaRPr sz="4000" b="1">
              <a:latin typeface="Times New Roman"/>
              <a:ea typeface="Times New Roman"/>
              <a:cs typeface="Times New Roman"/>
              <a:sym typeface="Times New Roman"/>
            </a:endParaRPr>
          </a:p>
          <a:p>
            <a:pPr marL="0" lvl="0" indent="0" algn="ctr" rtl="0">
              <a:lnSpc>
                <a:spcPct val="100000"/>
              </a:lnSpc>
              <a:spcBef>
                <a:spcPts val="0"/>
              </a:spcBef>
              <a:spcAft>
                <a:spcPts val="0"/>
              </a:spcAft>
              <a:buSzPts val="990"/>
              <a:buNone/>
            </a:pPr>
            <a:r>
              <a:rPr lang="en-GB" sz="4000" b="1">
                <a:latin typeface="Times New Roman"/>
                <a:ea typeface="Times New Roman"/>
                <a:cs typeface="Times New Roman"/>
                <a:sym typeface="Times New Roman"/>
              </a:rPr>
              <a:t>THANK YOU!!</a:t>
            </a:r>
            <a:endParaRPr sz="40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819150" y="340125"/>
            <a:ext cx="7505700" cy="8628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000"/>
              <a:buNone/>
            </a:pPr>
            <a:r>
              <a:rPr lang="en-GB" sz="4000" b="1">
                <a:latin typeface="Times New Roman"/>
                <a:ea typeface="Times New Roman"/>
                <a:cs typeface="Times New Roman"/>
                <a:sym typeface="Times New Roman"/>
              </a:rPr>
              <a:t>OVERVIEW</a:t>
            </a:r>
            <a:endParaRPr sz="4000" b="1">
              <a:latin typeface="Times New Roman"/>
              <a:ea typeface="Times New Roman"/>
              <a:cs typeface="Times New Roman"/>
              <a:sym typeface="Times New Roman"/>
            </a:endParaRPr>
          </a:p>
          <a:p>
            <a:pPr marL="0" lvl="0" indent="0" algn="l" rtl="0">
              <a:lnSpc>
                <a:spcPct val="100000"/>
              </a:lnSpc>
              <a:spcBef>
                <a:spcPts val="0"/>
              </a:spcBef>
              <a:spcAft>
                <a:spcPts val="0"/>
              </a:spcAft>
              <a:buSzPts val="3000"/>
              <a:buNone/>
            </a:pPr>
            <a:endParaRPr sz="4000" b="1">
              <a:latin typeface="Times New Roman"/>
              <a:ea typeface="Times New Roman"/>
              <a:cs typeface="Times New Roman"/>
              <a:sym typeface="Times New Roman"/>
            </a:endParaRPr>
          </a:p>
        </p:txBody>
      </p:sp>
      <p:sp>
        <p:nvSpPr>
          <p:cNvPr id="137" name="Google Shape;137;p2"/>
          <p:cNvSpPr txBox="1">
            <a:spLocks noGrp="1"/>
          </p:cNvSpPr>
          <p:nvPr>
            <p:ph type="body" idx="1"/>
          </p:nvPr>
        </p:nvSpPr>
        <p:spPr>
          <a:xfrm>
            <a:off x="819150" y="1460100"/>
            <a:ext cx="7505700" cy="2978700"/>
          </a:xfrm>
          <a:prstGeom prst="rect">
            <a:avLst/>
          </a:prstGeom>
          <a:noFill/>
          <a:ln>
            <a:noFill/>
          </a:ln>
        </p:spPr>
        <p:txBody>
          <a:bodyPr spcFirstLastPara="1" wrap="square" lIns="91425" tIns="91425" rIns="91425" bIns="91425" anchor="t" anchorCtr="0">
            <a:noAutofit/>
          </a:bodyPr>
          <a:lstStyle/>
          <a:p>
            <a:pPr marL="89999" lvl="0" indent="-89999" algn="l" rtl="0">
              <a:lnSpc>
                <a:spcPct val="120000"/>
              </a:lnSpc>
              <a:spcBef>
                <a:spcPts val="1000"/>
              </a:spcBef>
              <a:spcAft>
                <a:spcPts val="0"/>
              </a:spcAft>
              <a:buClr>
                <a:srgbClr val="191919"/>
              </a:buClr>
              <a:buSzPts val="2000"/>
              <a:buFont typeface="Times New Roman"/>
              <a:buChar char="●"/>
            </a:pPr>
            <a:r>
              <a:rPr lang="en-GB" sz="2000" i="1">
                <a:solidFill>
                  <a:srgbClr val="191919"/>
                </a:solidFill>
                <a:latin typeface="Times New Roman"/>
                <a:ea typeface="Times New Roman"/>
                <a:cs typeface="Times New Roman"/>
                <a:sym typeface="Times New Roman"/>
              </a:rPr>
              <a:t> The Main idea behind his project is to predict the best outfits for the specific customer based on their body shape,size, colour   preferences,fabric material and choosing cloth depending on various  skin issues.</a:t>
            </a:r>
            <a:endParaRPr sz="2000" i="1">
              <a:solidFill>
                <a:srgbClr val="191919"/>
              </a:solidFill>
              <a:latin typeface="Times New Roman"/>
              <a:ea typeface="Times New Roman"/>
              <a:cs typeface="Times New Roman"/>
              <a:sym typeface="Times New Roman"/>
            </a:endParaRPr>
          </a:p>
          <a:p>
            <a:pPr marL="89999" lvl="0" indent="-89999" algn="l" rtl="0">
              <a:lnSpc>
                <a:spcPct val="120000"/>
              </a:lnSpc>
              <a:spcBef>
                <a:spcPts val="0"/>
              </a:spcBef>
              <a:spcAft>
                <a:spcPts val="0"/>
              </a:spcAft>
              <a:buClr>
                <a:srgbClr val="191919"/>
              </a:buClr>
              <a:buSzPts val="2000"/>
              <a:buFont typeface="Times New Roman"/>
              <a:buChar char="●"/>
            </a:pPr>
            <a:r>
              <a:rPr lang="en-GB" sz="2000" i="1">
                <a:solidFill>
                  <a:srgbClr val="191919"/>
                </a:solidFill>
                <a:latin typeface="Times New Roman"/>
                <a:ea typeface="Times New Roman"/>
                <a:cs typeface="Times New Roman"/>
                <a:sym typeface="Times New Roman"/>
              </a:rPr>
              <a:t> Aim of this project is to understand and create a recommendations based on evaluating all the factors that a customer would like to consider before placing an order.</a:t>
            </a:r>
            <a:endParaRPr sz="2000" i="1">
              <a:solidFill>
                <a:srgbClr val="19191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819150" y="335900"/>
            <a:ext cx="7505700" cy="8187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4000" b="1">
                <a:latin typeface="Times New Roman"/>
                <a:ea typeface="Times New Roman"/>
                <a:cs typeface="Times New Roman"/>
                <a:sym typeface="Times New Roman"/>
              </a:rPr>
              <a:t>Business Objectives</a:t>
            </a:r>
            <a:endParaRPr sz="4000" b="1">
              <a:latin typeface="Times New Roman"/>
              <a:ea typeface="Times New Roman"/>
              <a:cs typeface="Times New Roman"/>
              <a:sym typeface="Times New Roman"/>
            </a:endParaRPr>
          </a:p>
        </p:txBody>
      </p:sp>
      <p:sp>
        <p:nvSpPr>
          <p:cNvPr id="143" name="Google Shape;143;p3"/>
          <p:cNvSpPr txBox="1">
            <a:spLocks noGrp="1"/>
          </p:cNvSpPr>
          <p:nvPr>
            <p:ph type="body" idx="1"/>
          </p:nvPr>
        </p:nvSpPr>
        <p:spPr>
          <a:xfrm>
            <a:off x="819150" y="1301625"/>
            <a:ext cx="7505700" cy="3412200"/>
          </a:xfrm>
          <a:prstGeom prst="rect">
            <a:avLst/>
          </a:prstGeom>
          <a:noFill/>
          <a:ln>
            <a:noFill/>
          </a:ln>
        </p:spPr>
        <p:txBody>
          <a:bodyPr spcFirstLastPara="1" wrap="square" lIns="91425" tIns="91425" rIns="91425" bIns="91425" anchor="t" anchorCtr="0">
            <a:noAutofit/>
          </a:bodyPr>
          <a:lstStyle/>
          <a:p>
            <a:pPr marL="457200" lvl="0" indent="-355600" algn="l" rtl="0">
              <a:lnSpc>
                <a:spcPct val="120000"/>
              </a:lnSpc>
              <a:spcBef>
                <a:spcPts val="1000"/>
              </a:spcBef>
              <a:spcAft>
                <a:spcPts val="0"/>
              </a:spcAft>
              <a:buClr>
                <a:srgbClr val="000000"/>
              </a:buClr>
              <a:buSzPts val="2000"/>
              <a:buFont typeface="Times New Roman"/>
              <a:buChar char="●"/>
            </a:pPr>
            <a:r>
              <a:rPr lang="en-GB" sz="2000" i="1">
                <a:solidFill>
                  <a:srgbClr val="000000"/>
                </a:solidFill>
                <a:latin typeface="Times New Roman"/>
                <a:ea typeface="Times New Roman"/>
                <a:cs typeface="Times New Roman"/>
                <a:sym typeface="Times New Roman"/>
              </a:rPr>
              <a:t>Allow customers to filter products on different factors such as size, color, product types, body measurement, body shape and  fabric type.</a:t>
            </a:r>
            <a:endParaRPr sz="2000" i="1">
              <a:solidFill>
                <a:srgbClr val="000000"/>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000000"/>
              </a:buClr>
              <a:buSzPts val="2000"/>
              <a:buFont typeface="Times New Roman"/>
              <a:buChar char="●"/>
            </a:pPr>
            <a:r>
              <a:rPr lang="en-GB" sz="2000" i="1">
                <a:solidFill>
                  <a:srgbClr val="000000"/>
                </a:solidFill>
                <a:latin typeface="Times New Roman"/>
                <a:ea typeface="Times New Roman"/>
                <a:cs typeface="Times New Roman"/>
                <a:sym typeface="Times New Roman"/>
              </a:rPr>
              <a:t>Allow customers to figure out their body shape depending on their body measurements .</a:t>
            </a:r>
            <a:endParaRPr sz="2000" i="1">
              <a:solidFill>
                <a:srgbClr val="000000"/>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000000"/>
              </a:buClr>
              <a:buSzPts val="2000"/>
              <a:buFont typeface="Times New Roman"/>
              <a:buChar char="●"/>
            </a:pPr>
            <a:r>
              <a:rPr lang="en-GB" sz="2000" i="1">
                <a:solidFill>
                  <a:srgbClr val="000000"/>
                </a:solidFill>
                <a:latin typeface="Times New Roman"/>
                <a:ea typeface="Times New Roman"/>
                <a:cs typeface="Times New Roman"/>
                <a:sym typeface="Times New Roman"/>
              </a:rPr>
              <a:t>Allow user to select fabric according to their skin conditions .</a:t>
            </a:r>
            <a:endParaRPr sz="2000" i="1">
              <a:solidFill>
                <a:srgbClr val="000000"/>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000000"/>
              </a:buClr>
              <a:buSzPts val="2000"/>
              <a:buFont typeface="Times New Roman"/>
              <a:buChar char="●"/>
            </a:pPr>
            <a:r>
              <a:rPr lang="en-GB" sz="2000" i="1">
                <a:solidFill>
                  <a:srgbClr val="000000"/>
                </a:solidFill>
                <a:latin typeface="Times New Roman"/>
                <a:ea typeface="Times New Roman"/>
                <a:cs typeface="Times New Roman"/>
                <a:sym typeface="Times New Roman"/>
              </a:rPr>
              <a:t>Analysing the demand from customers in order to maximize the product's stocks focusing on bringing current fashion to the customers.</a:t>
            </a:r>
            <a:endParaRPr sz="2000" i="1">
              <a:solidFill>
                <a:srgbClr val="000000"/>
              </a:solidFill>
              <a:latin typeface="Times New Roman"/>
              <a:ea typeface="Times New Roman"/>
              <a:cs typeface="Times New Roman"/>
              <a:sym typeface="Times New Roman"/>
            </a:endParaRPr>
          </a:p>
          <a:p>
            <a:pPr marL="914400" lvl="0" indent="0" algn="l" rtl="0">
              <a:lnSpc>
                <a:spcPct val="115000"/>
              </a:lnSpc>
              <a:spcBef>
                <a:spcPts val="1000"/>
              </a:spcBef>
              <a:spcAft>
                <a:spcPts val="0"/>
              </a:spcAft>
              <a:buSzPts val="1300"/>
              <a:buNone/>
            </a:pPr>
            <a:r>
              <a:rPr lang="en-GB"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marL="914400" lvl="0" indent="0" algn="l" rtl="0">
              <a:lnSpc>
                <a:spcPct val="115000"/>
              </a:lnSpc>
              <a:spcBef>
                <a:spcPts val="1000"/>
              </a:spcBef>
              <a:spcAft>
                <a:spcPts val="0"/>
              </a:spcAft>
              <a:buSzPts val="1300"/>
              <a:buNone/>
            </a:pPr>
            <a:endParaRPr sz="2000">
              <a:solidFill>
                <a:srgbClr val="000000"/>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SzPts val="1300"/>
              <a:buNone/>
            </a:pPr>
            <a:endParaRPr sz="2000">
              <a:solidFill>
                <a:srgbClr val="000000"/>
              </a:solidFill>
              <a:latin typeface="Times New Roman"/>
              <a:ea typeface="Times New Roman"/>
              <a:cs typeface="Times New Roman"/>
              <a:sym typeface="Times New Roman"/>
            </a:endParaRPr>
          </a:p>
          <a:p>
            <a:pPr marL="0" lvl="0" indent="0" algn="l" rtl="0">
              <a:lnSpc>
                <a:spcPct val="115000"/>
              </a:lnSpc>
              <a:spcBef>
                <a:spcPts val="1000"/>
              </a:spcBef>
              <a:spcAft>
                <a:spcPts val="0"/>
              </a:spcAft>
              <a:buSzPts val="1300"/>
              <a:buNone/>
            </a:pP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819150" y="389900"/>
            <a:ext cx="7505700" cy="8877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4000" b="1">
                <a:latin typeface="Times New Roman"/>
                <a:ea typeface="Times New Roman"/>
                <a:cs typeface="Times New Roman"/>
                <a:sym typeface="Times New Roman"/>
              </a:rPr>
              <a:t>Technology used</a:t>
            </a:r>
            <a:endParaRPr sz="4000" b="1">
              <a:latin typeface="Times New Roman"/>
              <a:ea typeface="Times New Roman"/>
              <a:cs typeface="Times New Roman"/>
              <a:sym typeface="Times New Roman"/>
            </a:endParaRPr>
          </a:p>
        </p:txBody>
      </p:sp>
      <p:sp>
        <p:nvSpPr>
          <p:cNvPr id="149" name="Google Shape;149;p4"/>
          <p:cNvSpPr txBox="1">
            <a:spLocks noGrp="1"/>
          </p:cNvSpPr>
          <p:nvPr>
            <p:ph type="body" idx="1"/>
          </p:nvPr>
        </p:nvSpPr>
        <p:spPr>
          <a:xfrm>
            <a:off x="819150" y="1564050"/>
            <a:ext cx="7505700" cy="3252600"/>
          </a:xfrm>
          <a:prstGeom prst="rect">
            <a:avLst/>
          </a:prstGeom>
          <a:noFill/>
          <a:ln>
            <a:noFill/>
          </a:ln>
        </p:spPr>
        <p:txBody>
          <a:bodyPr spcFirstLastPara="1" wrap="square" lIns="91425" tIns="91425" rIns="91425" bIns="91425" anchor="t" anchorCtr="0">
            <a:noAutofit/>
          </a:bodyPr>
          <a:lstStyle/>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Database – </a:t>
            </a:r>
            <a:r>
              <a:rPr lang="en-GB" sz="2000" b="1">
                <a:solidFill>
                  <a:srgbClr val="000000"/>
                </a:solidFill>
                <a:latin typeface="Times New Roman"/>
                <a:ea typeface="Times New Roman"/>
                <a:cs typeface="Times New Roman"/>
                <a:sym typeface="Times New Roman"/>
              </a:rPr>
              <a:t>MySQL,MongoDB</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ETL tool – </a:t>
            </a:r>
            <a:r>
              <a:rPr lang="en-GB" sz="2000" b="1">
                <a:solidFill>
                  <a:srgbClr val="000000"/>
                </a:solidFill>
                <a:latin typeface="Times New Roman"/>
                <a:ea typeface="Times New Roman"/>
                <a:cs typeface="Times New Roman"/>
                <a:sym typeface="Times New Roman"/>
              </a:rPr>
              <a:t>Python, MS-Excel, AWS Glue</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Data warehouse –  </a:t>
            </a:r>
            <a:r>
              <a:rPr lang="en-GB" sz="2000" b="1">
                <a:solidFill>
                  <a:srgbClr val="000000"/>
                </a:solidFill>
                <a:latin typeface="Times New Roman"/>
                <a:ea typeface="Times New Roman"/>
                <a:cs typeface="Times New Roman"/>
                <a:sym typeface="Times New Roman"/>
              </a:rPr>
              <a:t>AWS Redshift, S3 bucket</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Data Modeling Techniques – </a:t>
            </a:r>
            <a:r>
              <a:rPr lang="en-GB" sz="2000" b="1">
                <a:solidFill>
                  <a:srgbClr val="000000"/>
                </a:solidFill>
                <a:latin typeface="Times New Roman"/>
                <a:ea typeface="Times New Roman"/>
                <a:cs typeface="Times New Roman"/>
                <a:sym typeface="Times New Roman"/>
              </a:rPr>
              <a:t>Entity-Relationship data modeling</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Data Visualization – </a:t>
            </a:r>
            <a:r>
              <a:rPr lang="en-GB" sz="2000" b="1">
                <a:solidFill>
                  <a:srgbClr val="000000"/>
                </a:solidFill>
                <a:latin typeface="Times New Roman"/>
                <a:ea typeface="Times New Roman"/>
                <a:cs typeface="Times New Roman"/>
                <a:sym typeface="Times New Roman"/>
              </a:rPr>
              <a:t>Tableau</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Code Standard – </a:t>
            </a:r>
            <a:r>
              <a:rPr lang="en-GB" sz="2000" b="1">
                <a:solidFill>
                  <a:srgbClr val="000000"/>
                </a:solidFill>
                <a:latin typeface="Times New Roman"/>
                <a:ea typeface="Times New Roman"/>
                <a:cs typeface="Times New Roman"/>
                <a:sym typeface="Times New Roman"/>
              </a:rPr>
              <a:t>Python, SQL</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Version Control – </a:t>
            </a:r>
            <a:r>
              <a:rPr lang="en-GB" sz="2000" b="1">
                <a:solidFill>
                  <a:srgbClr val="000000"/>
                </a:solidFill>
                <a:latin typeface="Times New Roman"/>
                <a:ea typeface="Times New Roman"/>
                <a:cs typeface="Times New Roman"/>
                <a:sym typeface="Times New Roman"/>
              </a:rPr>
              <a:t>Github</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Practiced agile / scrum – </a:t>
            </a:r>
            <a:r>
              <a:rPr lang="en-GB" sz="2000" b="1">
                <a:solidFill>
                  <a:srgbClr val="000000"/>
                </a:solidFill>
                <a:latin typeface="Times New Roman"/>
                <a:ea typeface="Times New Roman"/>
                <a:cs typeface="Times New Roman"/>
                <a:sym typeface="Times New Roman"/>
              </a:rPr>
              <a:t>JIRA</a:t>
            </a:r>
            <a:endParaRPr sz="2000" b="1">
              <a:solidFill>
                <a:srgbClr val="000000"/>
              </a:solidFill>
              <a:latin typeface="Times New Roman"/>
              <a:ea typeface="Times New Roman"/>
              <a:cs typeface="Times New Roman"/>
              <a:sym typeface="Times New Roman"/>
            </a:endParaRPr>
          </a:p>
          <a:p>
            <a:pPr marL="457200" lvl="0" indent="-355600" algn="l" rtl="0">
              <a:lnSpc>
                <a:spcPct val="112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DB Connectivity –  </a:t>
            </a:r>
            <a:r>
              <a:rPr lang="en-GB" sz="2000" b="1">
                <a:solidFill>
                  <a:srgbClr val="000000"/>
                </a:solidFill>
                <a:latin typeface="Times New Roman"/>
                <a:ea typeface="Times New Roman"/>
                <a:cs typeface="Times New Roman"/>
                <a:sym typeface="Times New Roman"/>
              </a:rPr>
              <a:t>Python to MySql </a:t>
            </a:r>
            <a:endParaRPr sz="2000" b="1">
              <a:solidFill>
                <a:srgbClr val="000000"/>
              </a:solidFill>
              <a:latin typeface="Times New Roman"/>
              <a:ea typeface="Times New Roman"/>
              <a:cs typeface="Times New Roman"/>
              <a:sym typeface="Times New Roman"/>
            </a:endParaRPr>
          </a:p>
          <a:p>
            <a:pPr marL="0" lvl="0" indent="0" algn="l" rtl="0">
              <a:lnSpc>
                <a:spcPct val="112000"/>
              </a:lnSpc>
              <a:spcBef>
                <a:spcPts val="0"/>
              </a:spcBef>
              <a:spcAft>
                <a:spcPts val="0"/>
              </a:spcAft>
              <a:buSzPts val="1300"/>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819150" y="220425"/>
            <a:ext cx="7505700" cy="8370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500" b="1" dirty="0">
                <a:latin typeface="Times New Roman"/>
                <a:ea typeface="Times New Roman"/>
                <a:cs typeface="Times New Roman"/>
                <a:sym typeface="Times New Roman"/>
              </a:rPr>
              <a:t>DATABASE DESIGN-ER DIAGRAM</a:t>
            </a:r>
            <a:endParaRPr sz="3500" b="1" dirty="0">
              <a:latin typeface="Times New Roman"/>
              <a:ea typeface="Times New Roman"/>
              <a:cs typeface="Times New Roman"/>
              <a:sym typeface="Times New Roman"/>
            </a:endParaRPr>
          </a:p>
        </p:txBody>
      </p:sp>
      <p:sp>
        <p:nvSpPr>
          <p:cNvPr id="155" name="Google Shape;155;p5"/>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56" name="Google Shape;156;p5"/>
          <p:cNvPicPr preferRelativeResize="0"/>
          <p:nvPr/>
        </p:nvPicPr>
        <p:blipFill rotWithShape="1">
          <a:blip r:embed="rId3">
            <a:alphaModFix/>
          </a:blip>
          <a:srcRect/>
          <a:stretch/>
        </p:blipFill>
        <p:spPr>
          <a:xfrm>
            <a:off x="514350" y="1366463"/>
            <a:ext cx="8030152" cy="3535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2813637466_0_0"/>
          <p:cNvSpPr txBox="1">
            <a:spLocks noGrp="1"/>
          </p:cNvSpPr>
          <p:nvPr>
            <p:ph type="title"/>
          </p:nvPr>
        </p:nvSpPr>
        <p:spPr>
          <a:xfrm>
            <a:off x="819150" y="251925"/>
            <a:ext cx="7505700" cy="797700"/>
          </a:xfrm>
          <a:prstGeom prst="rect">
            <a:avLst/>
          </a:prstGeom>
          <a:solidFill>
            <a:schemeClr val="lt2"/>
          </a:solidFill>
        </p:spPr>
        <p:txBody>
          <a:bodyPr spcFirstLastPara="1" wrap="square" lIns="91425" tIns="91425" rIns="91425" bIns="91425" anchor="t" anchorCtr="0">
            <a:normAutofit/>
          </a:bodyPr>
          <a:lstStyle/>
          <a:p>
            <a:pPr marL="0" lvl="0" indent="0" algn="ctr" rtl="0">
              <a:spcBef>
                <a:spcPts val="0"/>
              </a:spcBef>
              <a:spcAft>
                <a:spcPts val="0"/>
              </a:spcAft>
              <a:buNone/>
            </a:pPr>
            <a:r>
              <a:rPr lang="en-GB" sz="3500" b="1">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sp>
        <p:nvSpPr>
          <p:cNvPr id="162" name="Google Shape;162;g12813637466_0_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63" name="Google Shape;163;g12813637466_0_0"/>
          <p:cNvPicPr preferRelativeResize="0"/>
          <p:nvPr/>
        </p:nvPicPr>
        <p:blipFill>
          <a:blip r:embed="rId3">
            <a:alphaModFix/>
          </a:blip>
          <a:stretch>
            <a:fillRect/>
          </a:stretch>
        </p:blipFill>
        <p:spPr>
          <a:xfrm>
            <a:off x="819150" y="1049625"/>
            <a:ext cx="7704374" cy="385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819150" y="331250"/>
            <a:ext cx="7505700" cy="9546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4000" b="1">
                <a:latin typeface="Times New Roman"/>
                <a:ea typeface="Times New Roman"/>
                <a:cs typeface="Times New Roman"/>
                <a:sym typeface="Times New Roman"/>
              </a:rPr>
              <a:t>Demo</a:t>
            </a:r>
            <a:endParaRPr sz="4000" b="1">
              <a:latin typeface="Times New Roman"/>
              <a:ea typeface="Times New Roman"/>
              <a:cs typeface="Times New Roman"/>
              <a:sym typeface="Times New Roman"/>
            </a:endParaRPr>
          </a:p>
        </p:txBody>
      </p:sp>
      <p:pic>
        <p:nvPicPr>
          <p:cNvPr id="169" name="Google Shape;169;p6"/>
          <p:cNvPicPr preferRelativeResize="0"/>
          <p:nvPr/>
        </p:nvPicPr>
        <p:blipFill>
          <a:blip r:embed="rId3">
            <a:alphaModFix/>
          </a:blip>
          <a:stretch>
            <a:fillRect/>
          </a:stretch>
        </p:blipFill>
        <p:spPr>
          <a:xfrm>
            <a:off x="2643125" y="1285850"/>
            <a:ext cx="3623550" cy="362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819150" y="315250"/>
            <a:ext cx="7505700" cy="7467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3500" b="1">
                <a:latin typeface="Times New Roman"/>
                <a:ea typeface="Times New Roman"/>
                <a:cs typeface="Times New Roman"/>
                <a:sym typeface="Times New Roman"/>
              </a:rPr>
              <a:t>Visualization</a:t>
            </a:r>
            <a:endParaRPr sz="3500" b="1">
              <a:latin typeface="Times New Roman"/>
              <a:ea typeface="Times New Roman"/>
              <a:cs typeface="Times New Roman"/>
              <a:sym typeface="Times New Roman"/>
            </a:endParaRPr>
          </a:p>
        </p:txBody>
      </p:sp>
      <p:sp>
        <p:nvSpPr>
          <p:cNvPr id="175" name="Google Shape;175;p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dirty="0"/>
          </a:p>
        </p:txBody>
      </p:sp>
      <p:pic>
        <p:nvPicPr>
          <p:cNvPr id="3" name="Picture 2">
            <a:extLst>
              <a:ext uri="{FF2B5EF4-FFF2-40B4-BE49-F238E27FC236}">
                <a16:creationId xmlns:a16="http://schemas.microsoft.com/office/drawing/2014/main" id="{B69E0B8D-AC5E-EAA0-4842-5DC185C64E06}"/>
              </a:ext>
            </a:extLst>
          </p:cNvPr>
          <p:cNvPicPr>
            <a:picLocks noChangeAspect="1"/>
          </p:cNvPicPr>
          <p:nvPr/>
        </p:nvPicPr>
        <p:blipFill rotWithShape="1">
          <a:blip r:embed="rId3"/>
          <a:srcRect l="1064" t="3433" r="1064" b="5191"/>
          <a:stretch/>
        </p:blipFill>
        <p:spPr>
          <a:xfrm>
            <a:off x="205483" y="1061951"/>
            <a:ext cx="8722760" cy="39621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819150" y="298650"/>
            <a:ext cx="7505700" cy="788100"/>
          </a:xfrm>
          <a:prstGeom prst="rect">
            <a:avLst/>
          </a:prstGeom>
          <a:solidFill>
            <a:schemeClr val="lt2"/>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3000"/>
              <a:buNone/>
            </a:pPr>
            <a:r>
              <a:rPr lang="en-GB" sz="3500" b="1">
                <a:latin typeface="Times New Roman"/>
                <a:ea typeface="Times New Roman"/>
                <a:cs typeface="Times New Roman"/>
                <a:sym typeface="Times New Roman"/>
              </a:rPr>
              <a:t>Key Learnings</a:t>
            </a:r>
            <a:endParaRPr sz="3500" b="1">
              <a:latin typeface="Times New Roman"/>
              <a:ea typeface="Times New Roman"/>
              <a:cs typeface="Times New Roman"/>
              <a:sym typeface="Times New Roman"/>
            </a:endParaRPr>
          </a:p>
        </p:txBody>
      </p:sp>
      <p:sp>
        <p:nvSpPr>
          <p:cNvPr id="192" name="Google Shape;192;p8"/>
          <p:cNvSpPr txBox="1">
            <a:spLocks noGrp="1"/>
          </p:cNvSpPr>
          <p:nvPr>
            <p:ph type="body" idx="1"/>
          </p:nvPr>
        </p:nvSpPr>
        <p:spPr>
          <a:xfrm>
            <a:off x="819150" y="1175400"/>
            <a:ext cx="7505700" cy="37704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Using the python connectivity with the MySQL server for generating functions and querying to determine individual’s body type and providing them with their desired product choices along with informing them regarding the fabric of the product and what all skin conditions is it suitable for..</a:t>
            </a:r>
            <a:endParaRPr sz="2000" i="1">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Data cleaning in jupyter notebook using python.</a:t>
            </a:r>
            <a:endParaRPr sz="2000" i="1">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Using MongoDB for fetching the body measurement configuration and input customer id and skin condition level.</a:t>
            </a:r>
            <a:endParaRPr sz="2000" i="1">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Using AWS cloud services such as AWS Redshift for data warehousing, AWS S3 for data storage, AWS Glue for our ETL process.</a:t>
            </a:r>
            <a:endParaRPr sz="2000" i="1">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en-GB" sz="2000" i="1">
                <a:latin typeface="Times New Roman"/>
                <a:ea typeface="Times New Roman"/>
                <a:cs typeface="Times New Roman"/>
                <a:sym typeface="Times New Roman"/>
              </a:rPr>
              <a:t>Connecting AWS Redshift with Tableau for visualizing our results.</a:t>
            </a:r>
            <a:endParaRPr sz="2000" i="1">
              <a:latin typeface="Times New Roman"/>
              <a:ea typeface="Times New Roman"/>
              <a:cs typeface="Times New Roman"/>
              <a:sym typeface="Times New Roman"/>
            </a:endParaRPr>
          </a:p>
          <a:p>
            <a:pPr marL="457200" lvl="0" indent="0" algn="l" rtl="0">
              <a:lnSpc>
                <a:spcPct val="115000"/>
              </a:lnSpc>
              <a:spcBef>
                <a:spcPts val="1200"/>
              </a:spcBef>
              <a:spcAft>
                <a:spcPts val="1200"/>
              </a:spcAft>
              <a:buSzPts val="1300"/>
              <a:buNone/>
            </a:pP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656</Words>
  <Application>Microsoft Macintosh PowerPoint</Application>
  <PresentationFormat>On-screen Show (16:9)</PresentationFormat>
  <Paragraphs>60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Arial</vt:lpstr>
      <vt:lpstr>Nunito</vt:lpstr>
      <vt:lpstr>Times New Roman</vt:lpstr>
      <vt:lpstr>Shift</vt:lpstr>
      <vt:lpstr>GET YOUR PERFECT FIT/ BEST OUT OF STOCK</vt:lpstr>
      <vt:lpstr>OVERVIEW </vt:lpstr>
      <vt:lpstr>Business Objectives</vt:lpstr>
      <vt:lpstr>Technology used</vt:lpstr>
      <vt:lpstr>DATABASE DESIGN-ER DIAGRAM</vt:lpstr>
      <vt:lpstr>WORKFLOW</vt:lpstr>
      <vt:lpstr>Demo</vt:lpstr>
      <vt:lpstr>Visualization</vt:lpstr>
      <vt:lpstr>Key Learnings</vt:lpstr>
      <vt:lpstr>Technical Difficulties</vt:lpstr>
      <vt:lpstr>CONCLUSION</vt:lpstr>
      <vt:lpstr>FUTURE WORK</vt:lpstr>
      <vt:lpstr>QUESTIONS AND ANSWERS?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 PERFECT FIT/ BEST OUT OF STOCK</dc:title>
  <cp:lastModifiedBy>Microsoft Office User</cp:lastModifiedBy>
  <cp:revision>3</cp:revision>
  <dcterms:modified xsi:type="dcterms:W3CDTF">2022-05-07T06:44:38Z</dcterms:modified>
</cp:coreProperties>
</file>