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0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7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68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74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73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75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62.xml"/>
  <Override ContentType="application/vnd.openxmlformats-officedocument.presentationml.slide+xml" PartName="/ppt/slides/slide69.xml"/>
  <Override ContentType="application/vnd.openxmlformats-officedocument.presentationml.slide+xml" PartName="/ppt/slides/slide6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67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6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76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71" Type="http://schemas.openxmlformats.org/officeDocument/2006/relationships/slide" Target="slides/slide66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6.xml"/><Relationship Id="rId3" Type="http://schemas.openxmlformats.org/officeDocument/2006/relationships/tableStyles" Target="tableStyles.xml"/><Relationship Id="rId42" Type="http://schemas.openxmlformats.org/officeDocument/2006/relationships/slide" Target="slides/slide37.xml"/><Relationship Id="rId80" Type="http://schemas.openxmlformats.org/officeDocument/2006/relationships/slide" Target="slides/slide75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82" Type="http://schemas.openxmlformats.org/officeDocument/2006/relationships/slide" Target="slides/slide77.xml"/><Relationship Id="rId45" Type="http://schemas.openxmlformats.org/officeDocument/2006/relationships/slide" Target="slides/slide40.xml"/><Relationship Id="rId81" Type="http://schemas.openxmlformats.org/officeDocument/2006/relationships/slide" Target="slides/slide76.xml"/><Relationship Id="rId46" Type="http://schemas.openxmlformats.org/officeDocument/2006/relationships/slide" Target="slides/slide41.xml"/><Relationship Id="rId83" Type="http://schemas.openxmlformats.org/officeDocument/2006/relationships/slide" Target="slides/slide78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69" Type="http://schemas.openxmlformats.org/officeDocument/2006/relationships/slide" Target="slides/slide64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60" Type="http://schemas.openxmlformats.org/officeDocument/2006/relationships/slide" Target="slides/slide55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177" l="21706" r="21290" t="0"/>
          <a:stretch/>
        </p:blipFill>
        <p:spPr>
          <a:xfrm>
            <a:off x="7789550" y="0"/>
            <a:ext cx="1354451" cy="957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sunakshibhatia" TargetMode="External"/><Relationship Id="rId3" Type="http://schemas.openxmlformats.org/officeDocument/2006/relationships/hyperlink" Target="https://welcomedata.wordpress.com/" TargetMode="External"/><Relationship Id="rId5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3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59.png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60.png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Relationship Id="rId3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70.jpg"/><Relationship Id="rId5" Type="http://schemas.openxmlformats.org/officeDocument/2006/relationships/image" Target="../media/image69.jpg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Relationship Id="rId3" Type="http://schemas.openxmlformats.org/officeDocument/2006/relationships/image" Target="../media/image72.jpg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76.jpg"/></Relationships>
</file>

<file path=ppt/slides/_rels/slide5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Relationship Id="rId3" Type="http://schemas.openxmlformats.org/officeDocument/2006/relationships/image" Target="../media/image74.jpg"/></Relationships>
</file>

<file path=ppt/slides/_rels/slide5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Relationship Id="rId3" Type="http://schemas.openxmlformats.org/officeDocument/2006/relationships/image" Target="../media/image78.jpg"/></Relationships>
</file>

<file path=ppt/slides/_rels/slide5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vincentarelbundock.github.io/Rdatasets/csv/Ecdat/Diamond.csv" TargetMode="External"/></Relationships>
</file>

<file path=ppt/slides/_rels/slide5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hyperlink" Target="http://support.sas.com/documentation/" TargetMode="External"/></Relationships>
</file>

<file path=ppt/slides/_rels/slide5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hyperlink" Target="http://www2.sas.com/proceedings/sugi27/p191-27.pdf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lcomedata.wordpress.com/2015/03/13/downloading-and-installing-sas-university-edition/" TargetMode="External"/><Relationship Id="rId3" Type="http://schemas.openxmlformats.org/officeDocument/2006/relationships/hyperlink" Target="http://www.sas.com/en_in/software/university-edition/download-software.html" TargetMode="External"/><Relationship Id="rId5" Type="http://schemas.openxmlformats.org/officeDocument/2006/relationships/image" Target="../media/image09.png"/></Relationships>
</file>

<file path=ppt/slides/_rels/slide6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1.png"/></Relationships>
</file>

<file path=ppt/slides/_rels/slide6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Relationship Id="rId3" Type="http://schemas.openxmlformats.org/officeDocument/2006/relationships/hyperlink" Target="https://v8doc.sas.com/sashtml/macro/znemacro.htm" TargetMode="External"/><Relationship Id="rId5" Type="http://schemas.openxmlformats.org/officeDocument/2006/relationships/image" Target="../media/image85.png"/></Relationships>
</file>

<file path=ppt/slides/_rels/slide6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4.png"/></Relationships>
</file>

<file path=ppt/slides/_rels/slide6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Relationship Id="rId3" Type="http://schemas.openxmlformats.org/officeDocument/2006/relationships/hyperlink" Target="http://support.sas.com/rnd/base/ods/scratch/ods-tips.pdf" TargetMode="External"/></Relationships>
</file>

<file path=ppt/slides/_rels/slide6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Relationship Id="rId3" Type="http://schemas.openxmlformats.org/officeDocument/2006/relationships/hyperlink" Target="http://support.sas.com/rnd/base/ods/scratch/ods-tips.pdf" TargetMode="External"/><Relationship Id="rId5" Type="http://schemas.openxmlformats.org/officeDocument/2006/relationships/image" Target="../media/image88.png"/></Relationships>
</file>

<file path=ppt/slides/_rels/slide6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79.jpg"/></Relationships>
</file>

<file path=ppt/slides/_rels/slide6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2.jpg"/></Relationships>
</file>

<file path=ppt/slides/_rels/slide6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2.jpg"/></Relationships>
</file>

<file path=ppt/slides/_rels/slide6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Relationship Id="rId3" Type="http://schemas.openxmlformats.org/officeDocument/2006/relationships/hyperlink" Target="https://welcomedata.wordpress.com/2015/03/23/quick-pie-charts-in-sas-university-edition/" TargetMode="External"/></Relationships>
</file>

<file path=ppt/slides/_rels/slide6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9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96.png"/></Relationships>
</file>

<file path=ppt/slides/_rels/slide7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93.png"/></Relationships>
</file>

<file path=ppt/slides/_rels/slide7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Relationship Id="rId3" Type="http://schemas.openxmlformats.org/officeDocument/2006/relationships/hyperlink" Target="http://support.sas.com/documentation/cdl/en/statug/63033/HTML/default/viewer.htm#statug_reg_sect038.htm" TargetMode="External"/></Relationships>
</file>

<file path=ppt/slides/_rels/slide7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Relationship Id="rId3" Type="http://schemas.openxmlformats.org/officeDocument/2006/relationships/image" Target="../media/image91.png"/></Relationships>
</file>

<file path=ppt/slides/_rels/slide7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95.png"/></Relationships>
</file>

<file path=ppt/slides/_rels/slide7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3" Type="http://schemas.openxmlformats.org/officeDocument/2006/relationships/hyperlink" Target="mailto:info@decisionstats.org" TargetMode="External"/></Relationships>
</file>

<file path=ppt/slides/_rels/slide7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SAS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7177" l="21706" r="21290" t="0"/>
          <a:stretch/>
        </p:blipFill>
        <p:spPr>
          <a:xfrm>
            <a:off x="0" y="0"/>
            <a:ext cx="914399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Result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95400"/>
            <a:ext cx="6858000" cy="519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Explorer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419600" y="1600200"/>
            <a:ext cx="42671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libraries, folders , files that include data, saved code and saved output can be found here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3124199" cy="53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Language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1000" y="1600200"/>
            <a:ext cx="83057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program consists of SAS Statements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SAS Statement end with a semi-colon (;)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SAS Statements are 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Step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Step</a:t>
            </a: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Step – used to create or modify data sets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Step (Procedure) - pre-written rules that analyze and process data in a SAS dataset and then produce a report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Language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SAS program can consist of a DATA step or a PROC step or any combination of DATA and PROC steps.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Step and Proc Step are followed by Run Statement.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statements are free-format –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7500"/>
              <a:buFont typeface="Arial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begin and end anywhere on a line   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statement can continue over several lines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Comment use (/*Comment*/)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56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Assignment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cheat sheet for yourself of the code that you run in the class. 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short comments for each program or each new step. 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the cheat sheet at the end of the class.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Temporary Data set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There are six SAS statements.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DATA step –  creates a new dataset called 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PROC step – prints/displays that dataset in the results/output window.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295400"/>
            <a:ext cx="2815388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98" y="1524000"/>
            <a:ext cx="4645354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Step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PRINT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DATASETS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CONTENTS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SORT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FREQ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MEANS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UNIVARIATE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E36C09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Proc CORR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Temporary Data set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657600" y="1190425"/>
            <a:ext cx="495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Statement –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variable names,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arrangement of values in the input data record and assigns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Datalines/Cards Statement indicates that existence of data lines below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91000"/>
            <a:ext cx="1752600" cy="201178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3415500" y="3400225"/>
            <a:ext cx="5714999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program: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SzPct val="25000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There are seven SAS statements;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SzPct val="25000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The INPUT statement defines the variables to be read in each line of data.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SzPct val="25000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The DATALINES statement indicates to SAS that DATA step statements are completed and the next line contains real data.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SzPct val="25000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Notice that the lines of data do not end in a semicolon.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71600"/>
            <a:ext cx="3034496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Temporary Data set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28600" y="3657600"/>
            <a:ext cx="57149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for Character variable </a:t>
            </a:r>
            <a:r>
              <a:rPr b="0" baseline="0" i="1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o?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check Log for errors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219200"/>
            <a:ext cx="270251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371599"/>
            <a:ext cx="1600199" cy="208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4648200"/>
            <a:ext cx="3809999" cy="195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Temporary Data set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character variable add “$” after variable name in Input statement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19400"/>
            <a:ext cx="3616095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971800"/>
            <a:ext cx="2438399" cy="269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5800" y="24837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SAS Language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Options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096000" y="1600200"/>
            <a:ext cx="2590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PROC step prints only the first 4 observations of the data set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495801"/>
            <a:ext cx="200099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371600"/>
            <a:ext cx="4343076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Options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562600" y="1600200"/>
            <a:ext cx="3124199" cy="43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PROC step prints the data set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 with observation 2 till observation 4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5253908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24400"/>
            <a:ext cx="1781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Libraries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067375" y="3380000"/>
            <a:ext cx="480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Libraries (Default) –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SASHELP – contains  sample data sets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SASUSER – stores personal files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Library –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– stores files only for current session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83" y="1371600"/>
            <a:ext cx="531545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810000"/>
            <a:ext cx="2819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Files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data set names –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1 to 32 characters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must begin with an alphabet A-Z(uppercase or lowercase) or underscore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can continue with any combination of alphabets, numbers or underscores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Referencing SAS Files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Two-Level Names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reference a permanent SAS data set in your SAS programs, we use a two-level name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name and the filename, or data set name:  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libref.filename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 is used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list, copy, remove, or delete SAS files.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variable information such as name, format, informat and label.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 does not require RUN Statement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00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SAS log gives the name of all SAS datasets in the  library called </a:t>
            </a:r>
            <a:r>
              <a:rPr b="0" baseline="0" i="1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SASHELP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2967157"/>
            <a:ext cx="4572000" cy="389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971800"/>
            <a:ext cx="407848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590800"/>
            <a:ext cx="344043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 – CHANGE Statement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program, we change the name of dataset </a:t>
            </a:r>
            <a:r>
              <a:rPr b="0" baseline="0" i="1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baseline="0" i="1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CHANGE Statement.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95600"/>
            <a:ext cx="412303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581400"/>
            <a:ext cx="4527704" cy="319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Datasets – DELETE Statement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0"/>
            <a:ext cx="8229600" cy="8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program, we delete dataset </a:t>
            </a:r>
            <a:r>
              <a:rPr b="0" baseline="0" i="1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DELETE Statement.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3861229" cy="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276600"/>
            <a:ext cx="458841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52400" y="228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 set using existing dataset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600200"/>
            <a:ext cx="8229600" cy="1142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SET Statement and create a temporary data set for use in current session from an existing data set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new data set using PROC Print</a:t>
            </a: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4250712" cy="134778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609600" y="4343400"/>
            <a:ext cx="8077199" cy="407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and see what the following program will do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599" y="4953000"/>
            <a:ext cx="7126356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Print – TITLE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8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name suggests, TITLE Statements adds Title while printing the output.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19400"/>
            <a:ext cx="3550356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3" y="4419600"/>
            <a:ext cx="8988816" cy="13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3298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Instructor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000"/>
              <a:t>Economist , TERI University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https://welcomedata.wordpress.com/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https://www.linkedin.com/in/sunakshibhatia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12" y="1923837"/>
            <a:ext cx="1838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Print – SUM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Column totals use SUM Statement within PROC Step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476180"/>
            <a:ext cx="1752600" cy="379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8" y="2971800"/>
            <a:ext cx="478631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2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Sort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294000" y="1233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PROC Sort is used to create a sorted dataset in ascending order according to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variable. 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925" y="2406000"/>
            <a:ext cx="2819400" cy="40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581400"/>
            <a:ext cx="4867200" cy="12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Subtotals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we calculate and print Subtotals for nhits sorted by variable team.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133600"/>
            <a:ext cx="2514599" cy="445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895600"/>
            <a:ext cx="5821472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Contents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Contents -</a:t>
            </a:r>
          </a:p>
          <a:p>
            <a:pPr indent="-342900" lvl="0" marL="342900" marR="0" rtl="0" algn="l"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information for SAS datasets or libraries </a:t>
            </a:r>
          </a:p>
          <a:p>
            <a:pPr indent="-342900" lvl="0" marL="342900" marR="0" rtl="0" algn="l"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gives the name of the dataset or library, the location, when it was created, the host that created it, and the time of the last modification. </a:t>
            </a:r>
          </a:p>
          <a:p>
            <a:pPr indent="-342900" lvl="0" marL="342900" marR="0" rtl="0" algn="l"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datasets it also provides the number of observations in the dataset, and attributes for each variable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Contents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600200"/>
            <a:ext cx="8305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 program requests information for sashelp.baseball dataset using PROC Contents.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105798"/>
            <a:ext cx="4724400" cy="37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286000"/>
            <a:ext cx="5498499" cy="5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Freq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FREQ –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the number (frequency) of occurrences of each variable(both character and numeric).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statistics from the data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one- way to n-way frequency and cross-tabulation tables.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printed output by default.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each variable value along with the frequencies and percentages.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Freq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04800" y="1295400"/>
            <a:ext cx="8534399" cy="8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program demonstrates the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simplest form of PROC FREQ and produces the output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4011613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381000" y="3657600"/>
            <a:ext cx="8077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this program is too long for our purpose to include here. </a:t>
            </a:r>
          </a:p>
        </p:txBody>
      </p:sp>
      <p:sp>
        <p:nvSpPr>
          <p:cNvPr id="339" name="Shape 339"/>
          <p:cNvSpPr/>
          <p:nvPr/>
        </p:nvSpPr>
        <p:spPr>
          <a:xfrm>
            <a:off x="457200" y="4114800"/>
            <a:ext cx="8153399" cy="76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TABLES Statement to limit the output for only one variable and create a one-way frequency table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029200"/>
            <a:ext cx="4210199" cy="15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Freq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1295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 two-way  cross-tabulation  tables 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TABLES statement, state  the  variable  names  separated  by  asterisk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667000"/>
            <a:ext cx="3874204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2438400"/>
            <a:ext cx="4352924" cy="40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04800" y="1600200"/>
            <a:ext cx="85343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 –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statistics for numeric variables.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printed output by default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N, MEAN, STD, MIN and MAX by default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PROC  SUMMARY  however,  PROC  SUMMARY  does  not  produce a printed output by  default.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219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shows simplest use  of PROC MEANS procedure.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3969172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124200"/>
            <a:ext cx="6551640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SAS?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1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</a:t>
            </a: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(Statistical Analysis System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suite developed by SAS Institute for advanced analytics, business intelligence, data management, and predictive analytics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at North Carolina State University from 1966 until 1976, when SAS Institute was incorporated.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developed in the 1980s and 1990s with the additional statistical procedures and components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 – VAR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04800" y="1295400"/>
            <a:ext cx="8534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statement –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specified variable ,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 the analysis variables and their order in the output.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4648200"/>
            <a:ext cx="4420972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590800"/>
            <a:ext cx="3737295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 –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04800" y="16002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obtain a  specific  statistic  you  must  state  it  in  the  PROC  MEANS statement. 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286000"/>
            <a:ext cx="3814146" cy="39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743200"/>
            <a:ext cx="428311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 – Class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228600" y="914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statement assigns variables used to form subgroups.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variables  can be either numeric  or character.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362200"/>
            <a:ext cx="364921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1676400"/>
            <a:ext cx="5113071" cy="494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Means – Output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81000" y="1295400"/>
            <a:ext cx="82296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Statement stores result in new data set. Here, the new data set is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baseball_new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7000"/>
            <a:ext cx="4675464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590800"/>
            <a:ext cx="419527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Univariate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81000" y="129540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UNIVARIATE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Examines distribution for numeric variables.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printed output by default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shows simplest use  of PROC Univariate procedure.</a:t>
            </a: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0"/>
            <a:ext cx="4214973" cy="108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819400"/>
            <a:ext cx="3980460" cy="363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Univariate – NORMAL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81000" y="1219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Option requests for tests for normality that include a series of goodness-of-fit tests based on the empirical distribution function. </a:t>
            </a:r>
            <a:b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43200"/>
            <a:ext cx="43937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905000"/>
            <a:ext cx="3733800" cy="48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Univariate – PLOT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81000" y="144780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Option in PROC Univariate produces a stem-and-leaf plot (or a horizontal bar chart), a box plot, and a normal quantile plot </a:t>
            </a:r>
            <a:b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5220049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Univariate – PLOT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14400"/>
            <a:ext cx="6086475" cy="57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Loops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828800"/>
            <a:ext cx="1606952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99" y="2362200"/>
            <a:ext cx="3971924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Incrementing Loop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i is being incremented by 2 in the loop</a:t>
            </a: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24200"/>
            <a:ext cx="3505200" cy="207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590800"/>
            <a:ext cx="1599666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SAS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Currently, SAS has more than 200 components, some of them are –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SAS – Basic procedures and data management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SAS/STAT – Statistical analysis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SAS/GRAPH – Graphics and presentation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SAS/OR – Operations research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SAS/ETS – Econometrics and Time Series Analysis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baseline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SAS/IML – Interactive matrix language</a:t>
            </a: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Dropping Variable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we create a dataset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Sixth.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run a loop using a new variable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drop it so that it does not include in the dataset. 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3048000"/>
            <a:ext cx="1305983" cy="303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475346"/>
            <a:ext cx="3505200" cy="201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Decrementing Loop</a:t>
            </a:r>
          </a:p>
        </p:txBody>
      </p:sp>
      <p:pic>
        <p:nvPicPr>
          <p:cNvPr id="454" name="Shape 4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2438400"/>
            <a:ext cx="1066799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90800"/>
            <a:ext cx="3997077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i is being decremented by 2 in the loop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using Raw file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folder in myfolders and call it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libname statement to create a new SAS library called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 do we get the path of mine?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590800"/>
            <a:ext cx="21145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667000"/>
            <a:ext cx="3914774" cy="13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6096000"/>
            <a:ext cx="3933825" cy="4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using Raw file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600200"/>
            <a:ext cx="83057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Upload diamonds.csv dataset into the mine folder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Check the folder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67000"/>
            <a:ext cx="3946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962400"/>
            <a:ext cx="272920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Import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600200"/>
            <a:ext cx="8305799" cy="281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Proc IMPORT to import the dataset.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Option specifies a name for SAS data set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DATAFILE Statement specifies the location/path of the uploaded file.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 Statement indicates the type of uploaded file.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GETNAMES Statement tells SAS whether the first row of the data values is to be considered as variable names or not(Yes - if to be considered as variable names).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50" y="4789000"/>
            <a:ext cx="7530299" cy="16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using Raw file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MINE Library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temporary data set called diamonds, using the existing data set.</a:t>
            </a: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2286000" cy="226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715000"/>
            <a:ext cx="2895600" cy="74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Corr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257800"/>
            <a:ext cx="4069079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775" y="1524000"/>
            <a:ext cx="4245224" cy="53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304800" y="1524000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is one of the first steps to understand the relationship between variables. To compute correlation in SAS, we use PROC CORR.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Procedure calculates pairwise correlation for Numeric variables. This procedure also provides some summary statistics by default - Mean, Standard Deviation, Sum, Minimum and Maximum.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use of the procedures learnt in the class to compute statistics for diamonds data set.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https://vincentarelbundock.github.io/Rdatasets/csv/Ecdat/Diamond.csv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SAS DOCUMENTATION = Hallelujah!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http://support.sas.com/documentation/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0" name="Shape 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13" y="2113700"/>
            <a:ext cx="8438376" cy="4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PROC SQL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http://www2.sas.com/proceedings/sugi27/p191-27.pdf</a:t>
            </a:r>
            <a:r>
              <a:rPr lang="en-US"/>
              <a:t> 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6119" l="14345" r="17539" t="10163"/>
          <a:stretch/>
        </p:blipFill>
        <p:spPr>
          <a:xfrm>
            <a:off x="734800" y="2099400"/>
            <a:ext cx="6886412" cy="4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University Edition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3650" y="1242500"/>
            <a:ext cx="8493299" cy="561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46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http://www.sas.com/en_in/software/university-edition/download-software.html</a:t>
            </a: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242424"/>
              </a:solidFill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187960" lvl="0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187960" lvl="0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187960" lvl="0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187960" lvl="0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6909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https://welcomedata.wordpress.com/2015/03/13/downloading-and-installing-sas-university-edition/</a:t>
            </a: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42424"/>
              </a:solidFill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7941" r="39118" t="6838"/>
          <a:stretch/>
        </p:blipFill>
        <p:spPr>
          <a:xfrm>
            <a:off x="2939150" y="1933087"/>
            <a:ext cx="5300100" cy="4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PROC SQL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Use SQL within SAS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b="5448" l="6311" r="14095" t="9820"/>
          <a:stretch/>
        </p:blipFill>
        <p:spPr>
          <a:xfrm>
            <a:off x="664775" y="2221850"/>
            <a:ext cx="7277873" cy="43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MACRO LANGUAGE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59457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https://v8doc.sas.com/sashtml/macro/znemacro.htm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 b="37752" l="30996" r="38201" t="23452"/>
          <a:stretch/>
        </p:blipFill>
        <p:spPr>
          <a:xfrm>
            <a:off x="2834175" y="2064400"/>
            <a:ext cx="5065049" cy="35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5">
            <a:alphaModFix/>
          </a:blip>
          <a:srcRect b="0" l="0" r="0" t="9033"/>
          <a:stretch/>
        </p:blipFill>
        <p:spPr>
          <a:xfrm>
            <a:off x="104950" y="2064399"/>
            <a:ext cx="9144000" cy="46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MACRO LANGUAGE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37752" l="30996" r="38201" t="23452"/>
          <a:stretch/>
        </p:blipFill>
        <p:spPr>
          <a:xfrm>
            <a:off x="2834175" y="2064400"/>
            <a:ext cx="5065049" cy="3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ODS  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http://support.sas.com/rnd/base/ods/scratch/ods-tips.pdf</a:t>
            </a:r>
            <a:r>
              <a:rPr lang="en-US"/>
              <a:t> </a:t>
            </a: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 b="25522" l="6311" r="20218" t="17646"/>
          <a:stretch/>
        </p:blipFill>
        <p:spPr>
          <a:xfrm>
            <a:off x="457200" y="2194300"/>
            <a:ext cx="8229600" cy="3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ODS  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http://support.sas.com/rnd/base/ods/scratch/ods-tips.pdf</a:t>
            </a:r>
            <a:r>
              <a:rPr lang="en-US"/>
              <a:t> 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4">
            <a:alphaModFix/>
          </a:blip>
          <a:srcRect b="25522" l="6311" r="20218" t="17646"/>
          <a:stretch/>
        </p:blipFill>
        <p:spPr>
          <a:xfrm>
            <a:off x="457200" y="2194300"/>
            <a:ext cx="8229600" cy="35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1700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Data Visualization using SAS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00" y="1600200"/>
            <a:ext cx="6097083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Data Visualization using SAS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12" y="1600200"/>
            <a:ext cx="606742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152050" y="77650"/>
            <a:ext cx="5517600" cy="93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Data Visualization using SAS</a:t>
            </a:r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0" y="1011850"/>
            <a:ext cx="7268099" cy="55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Data Visualization using SAS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60825" y="1246850"/>
            <a:ext cx="8229600" cy="8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Use 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https://welcomedata.wordpress.com/2015/03/23/quick-pie-charts-in-sas-university-edition/</a:t>
            </a:r>
            <a:r>
              <a:rPr lang="en-US"/>
              <a:t> </a:t>
            </a:r>
          </a:p>
        </p:txBody>
      </p:sp>
      <p:pic>
        <p:nvPicPr>
          <p:cNvPr id="591" name="Shape 5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0" y="2232732"/>
            <a:ext cx="9144000" cy="445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/>
              <a:t>Modeling using SAS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proc reg data=sashelp.cars;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model MPG_City = Cylinders Weight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run;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44508" l="30351" r="38413" t="41994"/>
          <a:stretch/>
        </p:blipFill>
        <p:spPr>
          <a:xfrm>
            <a:off x="126412" y="3407075"/>
            <a:ext cx="8891174" cy="21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Interface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Editor where we write and modify mode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is a record of everything that we do in SAS session or SAS program :-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statements identified by line numbers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Messages that begin with NOTE, INFO, WARNING, ERROR, or an error number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time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displays printed output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proc reg data=sashelp.cars;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model MPG_City = Cylinders Weight 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 b="21593" l="30704" r="20059" t="0"/>
          <a:stretch/>
        </p:blipFill>
        <p:spPr>
          <a:xfrm>
            <a:off x="3775950" y="2568975"/>
            <a:ext cx="4502076" cy="40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proc reg data=sashelp.cars;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model MPG_City = Cylinders Weight 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30351" r="11413" t="0"/>
          <a:stretch/>
        </p:blipFill>
        <p:spPr>
          <a:xfrm>
            <a:off x="4122475" y="1775000"/>
            <a:ext cx="4913949" cy="5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proc reg data=sashelp.cars;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model MPG_City = Cylinders Weight 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3" name="Shape 623"/>
          <p:cNvPicPr preferRelativeResize="0"/>
          <p:nvPr/>
        </p:nvPicPr>
        <p:blipFill rotWithShape="1">
          <a:blip r:embed="rId3">
            <a:alphaModFix/>
          </a:blip>
          <a:srcRect b="0" l="31412" r="0" t="48586"/>
          <a:stretch/>
        </p:blipFill>
        <p:spPr>
          <a:xfrm>
            <a:off x="2694800" y="3483175"/>
            <a:ext cx="6271698" cy="26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Try this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proc reg data=sashelp.iris;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model SepalLength = 	SepalWidth	 PetalLength	PetalWidth 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 NOW TRY THIS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proc reg data=sashelp.iris;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model SepalLength = 	SepalWidth	 PetalLength	PetalWidth  /vif collin;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 : </a:t>
            </a:r>
            <a:r>
              <a:rPr lang="en-US" sz="3000">
                <a:solidFill>
                  <a:schemeClr val="dk1"/>
                </a:solidFill>
              </a:rPr>
              <a:t>Multicollinearity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http://support.sas.com/documentation/cdl/en/statug/63033/HTML/default/viewer.htm#statug_reg_sect038.htm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8" name="Shape 6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934" y="2331900"/>
            <a:ext cx="805031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 : </a:t>
            </a:r>
            <a:r>
              <a:rPr lang="en-US" sz="3000">
                <a:solidFill>
                  <a:schemeClr val="dk1"/>
                </a:solidFill>
              </a:rPr>
              <a:t>PROC LOGISTIC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proc logistic data=sashelp.Bmt;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class Group;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model Status=Group;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30883" r="18644" t="0"/>
          <a:stretch/>
        </p:blipFill>
        <p:spPr>
          <a:xfrm>
            <a:off x="4405250" y="1717000"/>
            <a:ext cx="4615051" cy="51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 b="16257" l="36527" r="38060" t="70246"/>
          <a:stretch/>
        </p:blipFill>
        <p:spPr>
          <a:xfrm>
            <a:off x="134474" y="3727525"/>
            <a:ext cx="4539149" cy="1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Modeling using SAS : </a:t>
            </a:r>
            <a:r>
              <a:rPr lang="en-US" sz="3000">
                <a:solidFill>
                  <a:schemeClr val="dk1"/>
                </a:solidFill>
              </a:rPr>
              <a:t>PROC LOGISTIC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proc logistic data=sashelp.Bmt;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class Group;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model Status=Group;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run;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46940" r="18647" t="0"/>
          <a:stretch/>
        </p:blipFill>
        <p:spPr>
          <a:xfrm>
            <a:off x="5712300" y="1600200"/>
            <a:ext cx="3146625" cy="51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Questions or Feedback</a:t>
            </a: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000"/>
              <a:t>Email us at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info@decisionstats.org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SAS</a:t>
            </a:r>
          </a:p>
        </p:txBody>
      </p:sp>
      <p:sp>
        <p:nvSpPr>
          <p:cNvPr id="669" name="Shape 66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3">
            <a:alphaModFix/>
          </a:blip>
          <a:srcRect b="17177" l="21706" r="21290" t="0"/>
          <a:stretch/>
        </p:blipFill>
        <p:spPr>
          <a:xfrm>
            <a:off x="1" y="0"/>
            <a:ext cx="9143996" cy="646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Code Editor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87" y="1203150"/>
            <a:ext cx="88095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Log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71600"/>
            <a:ext cx="6667500" cy="50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