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33.png" ContentType="image/png"/>
  <Override PartName="/ppt/media/image42.png" ContentType="image/png"/>
  <Override PartName="/ppt/media/image17.png" ContentType="image/png"/>
  <Override PartName="/ppt/media/image26.png" ContentType="image/png"/>
  <Override PartName="/ppt/media/image35.png" ContentType="image/png"/>
  <Override PartName="/ppt/media/image44.png" ContentType="image/png"/>
  <Override PartName="/ppt/media/image19.png" ContentType="image/png"/>
  <Override PartName="/ppt/media/image28.png" ContentType="image/png"/>
  <Override PartName="/ppt/media/image37.png" ContentType="image/png"/>
  <Override PartName="/ppt/media/image2.png" ContentType="image/png"/>
  <Override PartName="/ppt/media/image39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41.png" ContentType="image/png"/>
  <Override PartName="/ppt/media/image16.png" ContentType="image/png"/>
  <Override PartName="/ppt/media/image25.png" ContentType="image/png"/>
  <Override PartName="/ppt/media/image34.png" ContentType="image/png"/>
  <Override PartName="/ppt/media/image43.png" ContentType="image/png"/>
  <Override PartName="/ppt/media/image18.png" ContentType="image/png"/>
  <Override PartName="/ppt/media/image27.png" ContentType="image/png"/>
  <Override PartName="/ppt/media/image36.png" ContentType="image/png"/>
  <Override PartName="/ppt/media/image45.png" ContentType="image/png"/>
  <Override PartName="/ppt/media/image1.png" ContentType="image/png"/>
  <Override PartName="/ppt/media/image29.png" ContentType="image/png"/>
  <Override PartName="/ppt/media/image38.png" ContentType="image/png"/>
  <Override PartName="/ppt/media/image3.png" ContentType="image/png"/>
  <Override PartName="/ppt/media/image5.png" ContentType="image/png"/>
  <Override PartName="/ppt/media/image7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39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E12101D1-3161-41A1-A171-51E17101E1C1}" type="slidenum">
              <a:rPr lang="en-IN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Click to edit the title text format</a:t>
            </a:r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Seventh Outline Level</a:t>
            </a:r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71412121-D1C1-41C1-81E1-A13181517111}" type="slidenum">
              <a:rPr lang="en-IN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51C101E1-9191-4191-B1A1-0191F13191A1}" type="slidenum">
              <a:rPr lang="en-IN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decisionstats.org" TargetMode="External"/><Relationship Id="rId2" Type="http://schemas.openxmlformats.org/officeDocument/2006/relationships/hyperlink" Target="https://github.com/SolomonMg/diamonds-data" TargetMode="External"/><Relationship Id="rId3" Type="http://schemas.openxmlformats.org/officeDocument/2006/relationships/hyperlink" Target="https://themessier.wordpress.com/2015/06/17/ggplot-in-python-part-1" TargetMode="External"/><Relationship Id="rId4" Type="http://schemas.openxmlformats.org/officeDocument/2006/relationships/hyperlink" Target="http://nbviewer.ipython.org/gist/sara-02/d5a61234ef32e60bddda" TargetMode="External"/><Relationship Id="rId5" Type="http://schemas.openxmlformats.org/officeDocument/2006/relationships/hyperlink" Target="http://nbviewer.ipython.org/gist/sara-02/d38da4a2023da169ac13" TargetMode="External"/><Relationship Id="rId6" Type="http://schemas.openxmlformats.org/officeDocument/2006/relationships/hyperlink" Target="https://gist.github.com/sara-02/4eb520fd1b82521e8a11" TargetMode="External"/><Relationship Id="rId7" Type="http://schemas.openxmlformats.org/officeDocument/2006/relationships/hyperlink" Target="mailto:info@decisionstats.org" TargetMode="External"/><Relationship Id="rId8" Type="http://schemas.openxmlformats.org/officeDocument/2006/relationships/hyperlink" Target="mailto:sarahmasud02@gmail.com" TargetMode="External"/><Relationship Id="rId9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SolomonMg/diamonds-data" TargetMode="External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://stackoverflow.com/questions/6786990/find-out-time-it-took-for-a-python-script-to-complete-execution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85800" y="103968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4800" u="sng">
                <a:solidFill>
                  <a:srgbClr val="ff9900"/>
                </a:solidFill>
                <a:latin typeface="Arial"/>
                <a:ea typeface="Arial"/>
              </a:rPr>
              <a:t>GGPLOT IN PYTHON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685800" y="2524680"/>
            <a:ext cx="7772040" cy="78444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ff9900"/>
                </a:solidFill>
                <a:latin typeface="Arial"/>
                <a:ea typeface="Arial"/>
              </a:rPr>
              <a:t>-By Sarah Masud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71800" y="163080"/>
            <a:ext cx="5969520" cy="57348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WHAT DOES THE COLUMNS CONTAIN: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35600" y="917280"/>
            <a:ext cx="7872120" cy="3475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Carat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Weight of the diamond (1 carat=0.2g)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Cut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Quality of cut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Color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Color of diamond (J-worst D-best)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Clarity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A measure of how clear the diamond is.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Cert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The level of certification granted.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Length in mm.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Breadth in mm.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z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Height in mm.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Measurement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Volume in terms of x*y*z.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Table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Width of top of diamond relative to widest point.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Depth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Numerically = (2*z) /(x+y)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6160" y="106560"/>
            <a:ext cx="8839800" cy="49302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</a:rPr>
              <a:t>3. </a:t>
            </a:r>
            <a:r>
              <a:rPr b="1" lang="en-IN">
                <a:solidFill>
                  <a:srgbClr val="000000"/>
                </a:solidFill>
              </a:rPr>
              <a:t>head()/tail()</a:t>
            </a:r>
            <a:r>
              <a:rPr lang="en-IN">
                <a:solidFill>
                  <a:srgbClr val="000000"/>
                </a:solidFill>
              </a:rPr>
              <a:t>- To know the first few &amp; last few  values, respectively.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5" name="Shape 111"/>
          <p:cNvPicPr/>
          <p:nvPr/>
        </p:nvPicPr>
        <p:blipFill>
          <a:blip r:embed="rId1"/>
          <a:stretch>
            <a:fillRect/>
          </a:stretch>
        </p:blipFill>
        <p:spPr>
          <a:xfrm>
            <a:off x="2853360" y="843120"/>
            <a:ext cx="5961960" cy="1830600"/>
          </a:xfrm>
          <a:prstGeom prst="rect">
            <a:avLst/>
          </a:prstGeom>
        </p:spPr>
      </p:pic>
      <p:pic>
        <p:nvPicPr>
          <p:cNvPr descr="" id="146" name="Shap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954360" y="2904120"/>
            <a:ext cx="6806520" cy="1931040"/>
          </a:xfrm>
          <a:prstGeom prst="rect">
            <a:avLst/>
          </a:prstGeom>
        </p:spPr>
      </p:pic>
      <p:sp>
        <p:nvSpPr>
          <p:cNvPr id="147" name="CustomShape 2"/>
          <p:cNvSpPr/>
          <p:nvPr/>
        </p:nvSpPr>
        <p:spPr>
          <a:xfrm>
            <a:off x="180720" y="843120"/>
            <a:ext cx="2445840" cy="1541520"/>
          </a:xfrm>
          <a:prstGeom prst="rect">
            <a:avLst/>
          </a:prstGeom>
          <a:solidFill>
            <a:srgbClr val="fff2cc"/>
          </a:solidFill>
          <a:ln w="9360">
            <a:solidFill>
              <a:srgbClr val="ff9900"/>
            </a:solidFill>
            <a:round/>
          </a:ln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980000"/>
                </a:solidFill>
                <a:latin typeface="Arial"/>
                <a:ea typeface="Arial"/>
              </a:rPr>
              <a:t>NOTE:</a:t>
            </a: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The dataset contains both quantitative(numeric)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and qualitative fields.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28240" y="304560"/>
            <a:ext cx="8655480" cy="46213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</a:rPr>
              <a:t>4. </a:t>
            </a:r>
            <a:r>
              <a:rPr b="1" lang="en-IN">
                <a:solidFill>
                  <a:srgbClr val="000000"/>
                </a:solidFill>
              </a:rPr>
              <a:t>Random selection</a:t>
            </a:r>
            <a:r>
              <a:rPr lang="en-IN">
                <a:solidFill>
                  <a:srgbClr val="000000"/>
                </a:solidFill>
              </a:rPr>
              <a:t>- To see data values at random.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9" name="Shap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769320" y="1201680"/>
            <a:ext cx="7165800" cy="2827080"/>
          </a:xfrm>
          <a:prstGeom prst="rect">
            <a:avLst/>
          </a:prstGeom>
        </p:spPr>
      </p:pic>
      <p:sp>
        <p:nvSpPr>
          <p:cNvPr id="150" name="CustomShape 2"/>
          <p:cNvSpPr/>
          <p:nvPr/>
        </p:nvSpPr>
        <p:spPr>
          <a:xfrm>
            <a:off x="6709320" y="3392640"/>
            <a:ext cx="43200" cy="141120"/>
          </a:xfrm>
          <a:prstGeom prst="rect">
            <a:avLst/>
          </a:prstGeom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73880" y="65160"/>
            <a:ext cx="8622720" cy="47844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5. </a:t>
            </a: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Describe()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Give the mathematical details of fields with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numerical value.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0400" y="3773520"/>
            <a:ext cx="3859920" cy="913320"/>
          </a:xfrm>
          <a:prstGeom prst="rect">
            <a:avLst/>
          </a:prstGeom>
          <a:solidFill>
            <a:srgbClr val="fff2cc"/>
          </a:solidFill>
          <a:ln w="9360">
            <a:solidFill>
              <a:srgbClr val="ff9900"/>
            </a:solidFill>
            <a:round/>
          </a:ln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980000"/>
                </a:solidFill>
                <a:latin typeface="Arial"/>
                <a:ea typeface="Arial"/>
              </a:rPr>
              <a:t>NOTE: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The mean of x,y are approximately same. Do diamonds have proportionate length/breadth?</a:t>
            </a:r>
            <a:endParaRPr/>
          </a:p>
        </p:txBody>
      </p:sp>
      <p:pic>
        <p:nvPicPr>
          <p:cNvPr descr="" id="153" name="Shape 127"/>
          <p:cNvPicPr/>
          <p:nvPr/>
        </p:nvPicPr>
        <p:blipFill>
          <a:blip r:embed="rId1"/>
          <a:stretch>
            <a:fillRect/>
          </a:stretch>
        </p:blipFill>
        <p:spPr>
          <a:xfrm>
            <a:off x="685080" y="778680"/>
            <a:ext cx="7437600" cy="260748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8720" y="130680"/>
            <a:ext cx="8829720" cy="48823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7. </a:t>
            </a: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unique()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To know the unique(1 or many) values that make up the dataset.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55" name="Shape 133"/>
          <p:cNvPicPr/>
          <p:nvPr/>
        </p:nvPicPr>
        <p:blipFill>
          <a:blip r:embed="rId1"/>
          <a:stretch>
            <a:fillRect/>
          </a:stretch>
        </p:blipFill>
        <p:spPr>
          <a:xfrm>
            <a:off x="788400" y="901080"/>
            <a:ext cx="7470360" cy="251460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97920" y="87120"/>
            <a:ext cx="3391920" cy="6087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PREPARING DATA: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54360" y="695880"/>
            <a:ext cx="8883720" cy="43599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1.Check for null values.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2.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Check for zero price values.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58" name="Shape 140"/>
          <p:cNvPicPr/>
          <p:nvPr/>
        </p:nvPicPr>
        <p:blipFill>
          <a:blip r:embed="rId1"/>
          <a:stretch>
            <a:fillRect/>
          </a:stretch>
        </p:blipFill>
        <p:spPr>
          <a:xfrm>
            <a:off x="3490200" y="3195360"/>
            <a:ext cx="5447880" cy="1733040"/>
          </a:xfrm>
          <a:prstGeom prst="rect">
            <a:avLst/>
          </a:prstGeom>
        </p:spPr>
      </p:pic>
      <p:pic>
        <p:nvPicPr>
          <p:cNvPr descr="" id="159" name="Shape 141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320" y="695880"/>
            <a:ext cx="5979600" cy="227232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95120" y="125280"/>
            <a:ext cx="8753400" cy="43873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228240" y="239400"/>
            <a:ext cx="8753400" cy="46864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 Obtain clean data set by removing null values.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62" name="Shape 148"/>
          <p:cNvPicPr/>
          <p:nvPr/>
        </p:nvPicPr>
        <p:blipFill>
          <a:blip r:embed="rId1"/>
          <a:stretch>
            <a:fillRect/>
          </a:stretch>
        </p:blipFill>
        <p:spPr>
          <a:xfrm>
            <a:off x="735480" y="997200"/>
            <a:ext cx="6915600" cy="334152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41840" y="173880"/>
            <a:ext cx="4142520" cy="54108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EVALUATION OF DATA: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206640" y="858960"/>
            <a:ext cx="3903480" cy="4561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New Statistical Information:</a:t>
            </a:r>
            <a:endParaRPr/>
          </a:p>
        </p:txBody>
      </p:sp>
      <p:pic>
        <p:nvPicPr>
          <p:cNvPr descr="" id="165" name="Shape 155"/>
          <p:cNvPicPr/>
          <p:nvPr/>
        </p:nvPicPr>
        <p:blipFill>
          <a:blip r:embed="rId1"/>
          <a:stretch>
            <a:fillRect/>
          </a:stretch>
        </p:blipFill>
        <p:spPr>
          <a:xfrm>
            <a:off x="445680" y="1577880"/>
            <a:ext cx="8024760" cy="269424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34880" y="184680"/>
            <a:ext cx="1924560" cy="6631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2. Correlations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67" name="Shape 161"/>
          <p:cNvPicPr/>
          <p:nvPr/>
        </p:nvPicPr>
        <p:blipFill>
          <a:blip r:embed="rId1"/>
          <a:stretch>
            <a:fillRect/>
          </a:stretch>
        </p:blipFill>
        <p:spPr>
          <a:xfrm>
            <a:off x="2444760" y="250200"/>
            <a:ext cx="5621760" cy="464256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1000" y="21600"/>
            <a:ext cx="8981640" cy="50997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</a:rPr>
              <a:t>3. Check the density of diamond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69" name="Shape 167"/>
          <p:cNvPicPr/>
          <p:nvPr/>
        </p:nvPicPr>
        <p:blipFill>
          <a:blip r:embed="rId1"/>
          <a:stretch>
            <a:fillRect/>
          </a:stretch>
        </p:blipFill>
        <p:spPr>
          <a:xfrm>
            <a:off x="961200" y="494280"/>
            <a:ext cx="7771320" cy="2275200"/>
          </a:xfrm>
          <a:prstGeom prst="rect">
            <a:avLst/>
          </a:prstGeom>
        </p:spPr>
      </p:pic>
      <p:sp>
        <p:nvSpPr>
          <p:cNvPr id="170" name="CustomShape 2"/>
          <p:cNvSpPr/>
          <p:nvPr/>
        </p:nvSpPr>
        <p:spPr>
          <a:xfrm>
            <a:off x="142920" y="2844360"/>
            <a:ext cx="8857800" cy="2070000"/>
          </a:xfrm>
          <a:prstGeom prst="rect">
            <a:avLst/>
          </a:prstGeom>
          <a:solidFill>
            <a:srgbClr val="fff2cc"/>
          </a:solidFill>
          <a:ln w="9360">
            <a:solidFill>
              <a:srgbClr val="ff9900"/>
            </a:solidFill>
            <a:round/>
          </a:ln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980000"/>
                </a:solidFill>
                <a:latin typeface="Arial"/>
                <a:ea typeface="Arial"/>
              </a:rPr>
              <a:t>NOTE: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stat.lingress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is used to calculate the components of the line of best fit of the form y=mx+c, where m=slope and c=y-intercept. The </a:t>
            </a: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r_value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is the regression coefficient, the </a:t>
            </a: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p_value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s a constant usually zero, while </a:t>
            </a: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std_err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is the error of estimation.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ggplot(dataset,aesthetics(y,x)- 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Gives us a blank coordinate system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geom_points- 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Plots the dataset on the blank plot.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scale_y/x_continous- 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Use to give name and range of the axis.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geom_abline-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Draw a line of form y=mx+c.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2280" y="261000"/>
            <a:ext cx="2729160" cy="576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2400" u="sng">
                <a:solidFill>
                  <a:srgbClr val="000000"/>
                </a:solidFill>
                <a:latin typeface="Arial"/>
                <a:ea typeface="Arial"/>
              </a:rPr>
              <a:t>INTRODUCTION: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2783880" y="837360"/>
            <a:ext cx="5860800" cy="6523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This ppt will cover the basic functions of ggplot in python. This will help beginners to understand what the functions mean and how to use them.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261000" y="1696320"/>
            <a:ext cx="1750320" cy="510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u="sng">
                <a:solidFill>
                  <a:srgbClr val="000000"/>
                </a:solidFill>
                <a:latin typeface="Arial"/>
                <a:ea typeface="Arial"/>
              </a:rPr>
              <a:t>SELF HELP:</a:t>
            </a:r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2403360" y="1696320"/>
            <a:ext cx="6621840" cy="6523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If you don’t remember the function or wish to know more about it, you can use the help function in python by simply typing the function name followed by a 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1" name="CustomShape 5"/>
          <p:cNvSpPr/>
          <p:nvPr/>
        </p:nvSpPr>
        <p:spPr>
          <a:xfrm>
            <a:off x="402480" y="2414160"/>
            <a:ext cx="1206720" cy="3585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 u="sng">
                <a:solidFill>
                  <a:srgbClr val="000000"/>
                </a:solidFill>
                <a:latin typeface="Arial"/>
                <a:ea typeface="Arial"/>
              </a:rPr>
              <a:t>EXAMPLE:</a:t>
            </a:r>
            <a:endParaRPr/>
          </a:p>
        </p:txBody>
      </p:sp>
      <p:pic>
        <p:nvPicPr>
          <p:cNvPr descr="" id="112" name="Shape 41"/>
          <p:cNvPicPr/>
          <p:nvPr/>
        </p:nvPicPr>
        <p:blipFill>
          <a:blip r:embed="rId1"/>
          <a:stretch>
            <a:fillRect/>
          </a:stretch>
        </p:blipFill>
        <p:spPr>
          <a:xfrm>
            <a:off x="968040" y="3006720"/>
            <a:ext cx="2522160" cy="576000"/>
          </a:xfrm>
          <a:prstGeom prst="rect">
            <a:avLst/>
          </a:prstGeom>
        </p:spPr>
      </p:pic>
      <p:pic>
        <p:nvPicPr>
          <p:cNvPr descr="" id="113" name="Shap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4023360" y="2414160"/>
            <a:ext cx="4620960" cy="2589480"/>
          </a:xfrm>
          <a:prstGeom prst="rect">
            <a:avLst/>
          </a:prstGeom>
        </p:spPr>
      </p:pic>
      <p:sp>
        <p:nvSpPr>
          <p:cNvPr id="114" name="CustomShape 6"/>
          <p:cNvSpPr/>
          <p:nvPr/>
        </p:nvSpPr>
        <p:spPr>
          <a:xfrm>
            <a:off x="152280" y="3022920"/>
            <a:ext cx="913320" cy="3585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INPUT:</a:t>
            </a:r>
            <a:endParaRPr/>
          </a:p>
        </p:txBody>
      </p:sp>
      <p:sp>
        <p:nvSpPr>
          <p:cNvPr id="115" name="CustomShape 7"/>
          <p:cNvSpPr/>
          <p:nvPr/>
        </p:nvSpPr>
        <p:spPr>
          <a:xfrm>
            <a:off x="3034080" y="4382280"/>
            <a:ext cx="988920" cy="4237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OUTPUT: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8240" y="261000"/>
            <a:ext cx="1707120" cy="4561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u="sng">
                <a:solidFill>
                  <a:srgbClr val="000000"/>
                </a:solidFill>
                <a:latin typeface="Arial"/>
                <a:ea typeface="Arial"/>
              </a:rPr>
              <a:t>OUTPUT:</a:t>
            </a:r>
            <a:endParaRPr/>
          </a:p>
        </p:txBody>
      </p:sp>
      <p:pic>
        <p:nvPicPr>
          <p:cNvPr descr="" id="172" name="Shape 174"/>
          <p:cNvPicPr/>
          <p:nvPr/>
        </p:nvPicPr>
        <p:blipFill>
          <a:blip r:embed="rId1"/>
          <a:stretch>
            <a:fillRect/>
          </a:stretch>
        </p:blipFill>
        <p:spPr>
          <a:xfrm>
            <a:off x="3399120" y="84240"/>
            <a:ext cx="5744520" cy="4477320"/>
          </a:xfrm>
          <a:prstGeom prst="rect">
            <a:avLst/>
          </a:prstGeom>
        </p:spPr>
      </p:pic>
      <p:sp>
        <p:nvSpPr>
          <p:cNvPr id="173" name="CustomShape 2"/>
          <p:cNvSpPr/>
          <p:nvPr/>
        </p:nvSpPr>
        <p:spPr>
          <a:xfrm>
            <a:off x="325080" y="1023840"/>
            <a:ext cx="2818440" cy="2541240"/>
          </a:xfrm>
          <a:prstGeom prst="rect">
            <a:avLst/>
          </a:prstGeom>
          <a:solidFill>
            <a:srgbClr val="fff2cc"/>
          </a:solidFill>
          <a:ln w="9360">
            <a:solidFill>
              <a:srgbClr val="ff9900"/>
            </a:solidFill>
            <a:round/>
          </a:ln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980000"/>
                </a:solidFill>
                <a:latin typeface="Arial"/>
                <a:ea typeface="Arial"/>
              </a:rPr>
              <a:t>HOW IT WORKS: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ggplot is invoked.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A blank coordinate system with labeled axes is put up.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The points are plotted.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The axis redefined and cropped.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The line draw as another layer on top of the points.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83320" y="282600"/>
            <a:ext cx="3544200" cy="584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PRICE EVALUATION: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1022040"/>
            <a:ext cx="8229240" cy="244656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Diamonds are costly!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Let us try to map what factors make it costly.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19520" y="87120"/>
            <a:ext cx="1282680" cy="12283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 u="sng">
                <a:solidFill>
                  <a:srgbClr val="000000"/>
                </a:solidFill>
                <a:latin typeface="Arial"/>
                <a:ea typeface="Arial"/>
              </a:rPr>
              <a:t>PRICE VS BREADTH</a:t>
            </a:r>
            <a:endParaRPr/>
          </a:p>
        </p:txBody>
      </p:sp>
      <p:pic>
        <p:nvPicPr>
          <p:cNvPr descr="" id="177" name="Shape 187"/>
          <p:cNvPicPr/>
          <p:nvPr/>
        </p:nvPicPr>
        <p:blipFill>
          <a:blip r:embed="rId1"/>
          <a:stretch>
            <a:fillRect/>
          </a:stretch>
        </p:blipFill>
        <p:spPr>
          <a:xfrm>
            <a:off x="1402560" y="87120"/>
            <a:ext cx="7416000" cy="603720"/>
          </a:xfrm>
          <a:prstGeom prst="rect">
            <a:avLst/>
          </a:prstGeom>
        </p:spPr>
      </p:pic>
      <p:pic>
        <p:nvPicPr>
          <p:cNvPr descr="" id="178" name="Shape 188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680" y="691200"/>
            <a:ext cx="5686920" cy="4225680"/>
          </a:xfrm>
          <a:prstGeom prst="rect">
            <a:avLst/>
          </a:prstGeom>
        </p:spPr>
      </p:pic>
      <p:sp>
        <p:nvSpPr>
          <p:cNvPr id="179" name="CustomShape 2"/>
          <p:cNvSpPr/>
          <p:nvPr/>
        </p:nvSpPr>
        <p:spPr>
          <a:xfrm>
            <a:off x="409680" y="951480"/>
            <a:ext cx="1818360" cy="3553200"/>
          </a:xfrm>
          <a:prstGeom prst="rect">
            <a:avLst/>
          </a:prstGeom>
          <a:solidFill>
            <a:srgbClr val="fff2cc"/>
          </a:solidFill>
          <a:ln w="9360">
            <a:solidFill>
              <a:srgbClr val="ff9900"/>
            </a:solidFill>
            <a:round/>
          </a:ln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980000"/>
                </a:solidFill>
                <a:latin typeface="Arial"/>
                <a:ea typeface="Arial"/>
              </a:rPr>
              <a:t>NOTE: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labs-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use to label the graph and the axises.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x-lab and y-lab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can also be separately used.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stats_smooth 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provides a mechanism to plot the line of regression and help determine the relation among the variants.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2280" y="108720"/>
            <a:ext cx="1184760" cy="6631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 u="sng">
                <a:solidFill>
                  <a:srgbClr val="000000"/>
                </a:solidFill>
                <a:latin typeface="Arial"/>
                <a:ea typeface="Arial"/>
              </a:rPr>
              <a:t>PRICE VS LENGTH</a:t>
            </a:r>
            <a:endParaRPr/>
          </a:p>
        </p:txBody>
      </p:sp>
      <p:pic>
        <p:nvPicPr>
          <p:cNvPr descr="" id="181" name="Shape 195"/>
          <p:cNvPicPr/>
          <p:nvPr/>
        </p:nvPicPr>
        <p:blipFill>
          <a:blip r:embed="rId1"/>
          <a:stretch>
            <a:fillRect/>
          </a:stretch>
        </p:blipFill>
        <p:spPr>
          <a:xfrm>
            <a:off x="1294200" y="84240"/>
            <a:ext cx="7491960" cy="600480"/>
          </a:xfrm>
          <a:prstGeom prst="rect">
            <a:avLst/>
          </a:prstGeom>
        </p:spPr>
      </p:pic>
      <p:pic>
        <p:nvPicPr>
          <p:cNvPr descr="" id="182" name="Shape 196"/>
          <p:cNvPicPr/>
          <p:nvPr/>
        </p:nvPicPr>
        <p:blipFill>
          <a:blip r:embed="rId2"/>
          <a:stretch>
            <a:fillRect/>
          </a:stretch>
        </p:blipFill>
        <p:spPr>
          <a:xfrm>
            <a:off x="1844640" y="685080"/>
            <a:ext cx="5815800" cy="4458240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60920" y="60120"/>
            <a:ext cx="1115640" cy="7585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 u="sng">
                <a:solidFill>
                  <a:srgbClr val="000000"/>
                </a:solidFill>
                <a:latin typeface="Arial"/>
                <a:ea typeface="Arial"/>
              </a:rPr>
              <a:t>PRICE VS HEIGHT</a:t>
            </a:r>
            <a:endParaRPr/>
          </a:p>
        </p:txBody>
      </p:sp>
      <p:pic>
        <p:nvPicPr>
          <p:cNvPr descr="" id="184" name="Shape 202"/>
          <p:cNvPicPr/>
          <p:nvPr/>
        </p:nvPicPr>
        <p:blipFill>
          <a:blip r:embed="rId1"/>
          <a:stretch>
            <a:fillRect/>
          </a:stretch>
        </p:blipFill>
        <p:spPr>
          <a:xfrm>
            <a:off x="1746720" y="60120"/>
            <a:ext cx="7235640" cy="603000"/>
          </a:xfrm>
          <a:prstGeom prst="rect">
            <a:avLst/>
          </a:prstGeom>
        </p:spPr>
      </p:pic>
      <p:pic>
        <p:nvPicPr>
          <p:cNvPr descr="" id="185" name="Shape 20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0880" y="755280"/>
            <a:ext cx="6327720" cy="4298400"/>
          </a:xfrm>
          <a:prstGeom prst="rect">
            <a:avLst/>
          </a:prstGeom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2280" y="108720"/>
            <a:ext cx="2142000" cy="3693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 u="sng">
                <a:solidFill>
                  <a:srgbClr val="000000"/>
                </a:solidFill>
                <a:latin typeface="Arial"/>
                <a:ea typeface="Arial"/>
              </a:rPr>
              <a:t>PRICE VS VOLUME</a:t>
            </a:r>
            <a:endParaRPr/>
          </a:p>
        </p:txBody>
      </p:sp>
      <p:pic>
        <p:nvPicPr>
          <p:cNvPr descr="" id="187" name="Shape 209"/>
          <p:cNvPicPr/>
          <p:nvPr/>
        </p:nvPicPr>
        <p:blipFill>
          <a:blip r:embed="rId1"/>
          <a:stretch>
            <a:fillRect/>
          </a:stretch>
        </p:blipFill>
        <p:spPr>
          <a:xfrm>
            <a:off x="2895840" y="3600"/>
            <a:ext cx="5878080" cy="579960"/>
          </a:xfrm>
          <a:prstGeom prst="rect">
            <a:avLst/>
          </a:prstGeom>
        </p:spPr>
      </p:pic>
      <p:pic>
        <p:nvPicPr>
          <p:cNvPr descr="" id="188" name="Shape 210"/>
          <p:cNvPicPr/>
          <p:nvPr/>
        </p:nvPicPr>
        <p:blipFill>
          <a:blip r:embed="rId2"/>
          <a:stretch>
            <a:fillRect/>
          </a:stretch>
        </p:blipFill>
        <p:spPr>
          <a:xfrm>
            <a:off x="2782440" y="583560"/>
            <a:ext cx="6104880" cy="4559400"/>
          </a:xfrm>
          <a:prstGeom prst="rect">
            <a:avLst/>
          </a:prstGeom>
        </p:spPr>
      </p:pic>
      <p:sp>
        <p:nvSpPr>
          <p:cNvPr id="189" name="CustomShape 2"/>
          <p:cNvSpPr/>
          <p:nvPr/>
        </p:nvSpPr>
        <p:spPr>
          <a:xfrm>
            <a:off x="272880" y="1650240"/>
            <a:ext cx="2075760" cy="2709720"/>
          </a:xfrm>
          <a:prstGeom prst="rect">
            <a:avLst/>
          </a:prstGeom>
          <a:solidFill>
            <a:srgbClr val="fff2cc"/>
          </a:solidFill>
          <a:ln w="9360">
            <a:solidFill>
              <a:srgbClr val="ff9900"/>
            </a:solidFill>
            <a:round/>
          </a:ln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980000"/>
                </a:solidFill>
                <a:latin typeface="Arial"/>
                <a:ea typeface="Arial"/>
              </a:rPr>
              <a:t>NOTE: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Geom-jitter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Over-plotting hides the number of points in each neighbourhood. We can reduce this problem by making the points more transparent.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52280" y="130680"/>
            <a:ext cx="1815480" cy="3693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 u="sng">
                <a:solidFill>
                  <a:srgbClr val="000000"/>
                </a:solidFill>
                <a:latin typeface="Arial"/>
                <a:ea typeface="Arial"/>
              </a:rPr>
              <a:t>PRICE VS TABLE</a:t>
            </a:r>
            <a:endParaRPr/>
          </a:p>
        </p:txBody>
      </p:sp>
      <p:pic>
        <p:nvPicPr>
          <p:cNvPr descr="" id="191" name="Shape 217"/>
          <p:cNvPicPr/>
          <p:nvPr/>
        </p:nvPicPr>
        <p:blipFill>
          <a:blip r:embed="rId1"/>
          <a:stretch>
            <a:fillRect/>
          </a:stretch>
        </p:blipFill>
        <p:spPr>
          <a:xfrm>
            <a:off x="2370600" y="130680"/>
            <a:ext cx="6691680" cy="4628880"/>
          </a:xfrm>
          <a:prstGeom prst="rect">
            <a:avLst/>
          </a:prstGeom>
        </p:spPr>
      </p:pic>
      <p:sp>
        <p:nvSpPr>
          <p:cNvPr id="192" name="CustomShape 2"/>
          <p:cNvSpPr/>
          <p:nvPr/>
        </p:nvSpPr>
        <p:spPr>
          <a:xfrm>
            <a:off x="313200" y="1170000"/>
            <a:ext cx="2143800" cy="2937240"/>
          </a:xfrm>
          <a:prstGeom prst="rect">
            <a:avLst/>
          </a:prstGeom>
          <a:solidFill>
            <a:srgbClr val="fff2cc"/>
          </a:solidFill>
          <a:ln w="9360">
            <a:solidFill>
              <a:srgbClr val="ff9900"/>
            </a:solidFill>
            <a:round/>
          </a:ln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980000"/>
                </a:solidFill>
                <a:latin typeface="Arial"/>
                <a:ea typeface="Arial"/>
              </a:rPr>
              <a:t>NOTE: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A horizontal line of regression means that value of f(x) can be calculated without much consideration of the value of x.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Thus, price is not considerably affected by table and can be calculated without taking table into account.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26160" y="108720"/>
            <a:ext cx="1815480" cy="3693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 u="sng">
                <a:solidFill>
                  <a:srgbClr val="000000"/>
                </a:solidFill>
                <a:latin typeface="Arial"/>
                <a:ea typeface="Arial"/>
              </a:rPr>
              <a:t>PRICE VS DEPTH</a:t>
            </a:r>
            <a:endParaRPr/>
          </a:p>
        </p:txBody>
      </p:sp>
      <p:pic>
        <p:nvPicPr>
          <p:cNvPr descr="" id="194" name="Shape 224"/>
          <p:cNvPicPr/>
          <p:nvPr/>
        </p:nvPicPr>
        <p:blipFill>
          <a:blip r:embed="rId1"/>
          <a:stretch>
            <a:fillRect/>
          </a:stretch>
        </p:blipFill>
        <p:spPr>
          <a:xfrm>
            <a:off x="2349000" y="155160"/>
            <a:ext cx="6600240" cy="464796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41480" y="152280"/>
            <a:ext cx="1815480" cy="3693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 u="sng">
                <a:solidFill>
                  <a:srgbClr val="000000"/>
                </a:solidFill>
                <a:latin typeface="Arial"/>
                <a:ea typeface="Arial"/>
              </a:rPr>
              <a:t>PRICE VS CARATS</a:t>
            </a:r>
            <a:endParaRPr/>
          </a:p>
        </p:txBody>
      </p:sp>
      <p:pic>
        <p:nvPicPr>
          <p:cNvPr descr="" id="196" name="Shape 230"/>
          <p:cNvPicPr/>
          <p:nvPr/>
        </p:nvPicPr>
        <p:blipFill>
          <a:blip r:embed="rId1"/>
          <a:stretch>
            <a:fillRect/>
          </a:stretch>
        </p:blipFill>
        <p:spPr>
          <a:xfrm>
            <a:off x="2564280" y="308880"/>
            <a:ext cx="6276600" cy="4743000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97" name="Shape 235"/>
          <p:cNvPicPr/>
          <p:nvPr/>
        </p:nvPicPr>
        <p:blipFill>
          <a:blip r:embed="rId1"/>
          <a:stretch>
            <a:fillRect/>
          </a:stretch>
        </p:blipFill>
        <p:spPr>
          <a:xfrm>
            <a:off x="118080" y="128160"/>
            <a:ext cx="8096040" cy="428400"/>
          </a:xfrm>
          <a:prstGeom prst="rect">
            <a:avLst/>
          </a:prstGeom>
        </p:spPr>
      </p:pic>
      <p:pic>
        <p:nvPicPr>
          <p:cNvPr descr="" id="198" name="Shape 2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0320" y="608040"/>
            <a:ext cx="6100200" cy="4362120"/>
          </a:xfrm>
          <a:prstGeom prst="rect">
            <a:avLst/>
          </a:prstGeom>
        </p:spPr>
      </p:pic>
      <p:sp>
        <p:nvSpPr>
          <p:cNvPr id="199" name="CustomShape 1"/>
          <p:cNvSpPr/>
          <p:nvPr/>
        </p:nvSpPr>
        <p:spPr>
          <a:xfrm>
            <a:off x="325080" y="1036080"/>
            <a:ext cx="1794600" cy="2372760"/>
          </a:xfrm>
          <a:prstGeom prst="rect">
            <a:avLst/>
          </a:prstGeom>
          <a:solidFill>
            <a:srgbClr val="fff2cc"/>
          </a:solidFill>
          <a:ln w="9360">
            <a:solidFill>
              <a:srgbClr val="ff9900"/>
            </a:solidFill>
            <a:round/>
          </a:ln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980000"/>
                </a:solidFill>
                <a:latin typeface="Arial"/>
                <a:ea typeface="Arial"/>
              </a:rPr>
              <a:t>NOTE: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A quadratic line of regression signifies that value of price depends on the value of carat. But is only carat, lets see closely.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3000" y="119160"/>
            <a:ext cx="4633920" cy="5544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PREREQUISITES INSTALLED: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794120" y="543240"/>
            <a:ext cx="2262960" cy="16855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pip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matplotlib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numpy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scipy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statmodels</a:t>
            </a:r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177120" y="2522880"/>
            <a:ext cx="5248800" cy="61740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INSTALL ggplot UNDER PYTHON:</a:t>
            </a:r>
            <a:endParaRPr/>
          </a:p>
        </p:txBody>
      </p:sp>
      <p:sp>
        <p:nvSpPr>
          <p:cNvPr id="119" name="TextShape 4"/>
          <p:cNvSpPr txBox="1"/>
          <p:nvPr/>
        </p:nvSpPr>
        <p:spPr>
          <a:xfrm>
            <a:off x="4185360" y="3357720"/>
            <a:ext cx="4502520" cy="11545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ff9900"/>
                </a:solidFill>
                <a:latin typeface="Arial"/>
                <a:ea typeface="Arial"/>
              </a:rPr>
              <a:t>Method 1: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pip install ggplot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ff9900"/>
                </a:solidFill>
                <a:latin typeface="Arial"/>
                <a:ea typeface="Arial"/>
              </a:rPr>
              <a:t>Method 2: 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pip install git+git://github.com/yhat/ggplot.git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84680" y="239400"/>
            <a:ext cx="1956960" cy="4626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 u="sng">
                <a:solidFill>
                  <a:srgbClr val="000000"/>
                </a:solidFill>
                <a:latin typeface="Arial"/>
                <a:ea typeface="Arial"/>
              </a:rPr>
              <a:t>PRICE vs CARAT</a:t>
            </a:r>
            <a:endParaRPr/>
          </a:p>
        </p:txBody>
      </p:sp>
      <p:pic>
        <p:nvPicPr>
          <p:cNvPr descr="" id="201" name="Shape 243"/>
          <p:cNvPicPr/>
          <p:nvPr/>
        </p:nvPicPr>
        <p:blipFill>
          <a:blip r:embed="rId1"/>
          <a:stretch>
            <a:fillRect/>
          </a:stretch>
        </p:blipFill>
        <p:spPr>
          <a:xfrm>
            <a:off x="2968200" y="64080"/>
            <a:ext cx="5143320" cy="561600"/>
          </a:xfrm>
          <a:prstGeom prst="rect">
            <a:avLst/>
          </a:prstGeom>
        </p:spPr>
      </p:pic>
      <p:pic>
        <p:nvPicPr>
          <p:cNvPr descr="" id="202" name="Shape 244"/>
          <p:cNvPicPr/>
          <p:nvPr/>
        </p:nvPicPr>
        <p:blipFill>
          <a:blip r:embed="rId2"/>
          <a:stretch>
            <a:fillRect/>
          </a:stretch>
        </p:blipFill>
        <p:spPr>
          <a:xfrm>
            <a:off x="2881800" y="702000"/>
            <a:ext cx="6049800" cy="4299480"/>
          </a:xfrm>
          <a:prstGeom prst="rect">
            <a:avLst/>
          </a:prstGeom>
        </p:spPr>
      </p:pic>
      <p:sp>
        <p:nvSpPr>
          <p:cNvPr id="203" name="CustomShape 2"/>
          <p:cNvSpPr/>
          <p:nvPr/>
        </p:nvSpPr>
        <p:spPr>
          <a:xfrm>
            <a:off x="457560" y="1144440"/>
            <a:ext cx="1684080" cy="3047040"/>
          </a:xfrm>
          <a:prstGeom prst="rect">
            <a:avLst/>
          </a:prstGeom>
          <a:solidFill>
            <a:srgbClr val="fff2cc"/>
          </a:solidFill>
          <a:ln w="9360">
            <a:solidFill>
              <a:srgbClr val="ff9900"/>
            </a:solidFill>
            <a:round/>
          </a:ln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980000"/>
                </a:solidFill>
                <a:latin typeface="Arial"/>
                <a:ea typeface="Arial"/>
              </a:rPr>
              <a:t>NOTE: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Since the original Price VS carat graph was not providing us accurate information, we narrow down the scale to a particular section.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In the next slide we narrow it down further.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4" name="Shape 250"/>
          <p:cNvPicPr/>
          <p:nvPr/>
        </p:nvPicPr>
        <p:blipFill>
          <a:blip r:embed="rId1"/>
          <a:stretch>
            <a:fillRect/>
          </a:stretch>
        </p:blipFill>
        <p:spPr>
          <a:xfrm>
            <a:off x="2803680" y="157320"/>
            <a:ext cx="6121800" cy="4828680"/>
          </a:xfrm>
          <a:prstGeom prst="rect">
            <a:avLst/>
          </a:prstGeom>
        </p:spPr>
      </p:pic>
      <p:sp>
        <p:nvSpPr>
          <p:cNvPr id="205" name="CustomShape 1"/>
          <p:cNvSpPr/>
          <p:nvPr/>
        </p:nvSpPr>
        <p:spPr>
          <a:xfrm>
            <a:off x="421560" y="993600"/>
            <a:ext cx="1674000" cy="3155760"/>
          </a:xfrm>
          <a:prstGeom prst="rect">
            <a:avLst/>
          </a:prstGeom>
          <a:solidFill>
            <a:srgbClr val="fff2cc"/>
          </a:solidFill>
          <a:ln w="9360">
            <a:solidFill>
              <a:srgbClr val="ff9900"/>
            </a:solidFill>
            <a:round/>
          </a:ln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980000"/>
                </a:solidFill>
                <a:latin typeface="Arial"/>
                <a:ea typeface="Arial"/>
              </a:rPr>
              <a:t>NOTE: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We see that the plot becomes vertical, i.e for the same value of carat we have varying price. Surely some other factor is controlling it.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6" name="Shape 256"/>
          <p:cNvPicPr/>
          <p:nvPr/>
        </p:nvPicPr>
        <p:blipFill>
          <a:blip r:embed="rId1"/>
          <a:stretch>
            <a:fillRect/>
          </a:stretch>
        </p:blipFill>
        <p:spPr>
          <a:xfrm>
            <a:off x="2288520" y="114480"/>
            <a:ext cx="6524280" cy="4914720"/>
          </a:xfrm>
          <a:prstGeom prst="rect">
            <a:avLst/>
          </a:prstGeom>
        </p:spPr>
      </p:pic>
      <p:sp>
        <p:nvSpPr>
          <p:cNvPr id="207" name="CustomShape 1"/>
          <p:cNvSpPr/>
          <p:nvPr/>
        </p:nvSpPr>
        <p:spPr>
          <a:xfrm>
            <a:off x="277200" y="1168560"/>
            <a:ext cx="1890720" cy="1902960"/>
          </a:xfrm>
          <a:prstGeom prst="rect">
            <a:avLst/>
          </a:prstGeom>
          <a:solidFill>
            <a:srgbClr val="fff2cc"/>
          </a:solidFill>
          <a:ln w="9360">
            <a:solidFill>
              <a:srgbClr val="ff9900"/>
            </a:solidFill>
            <a:round/>
          </a:ln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980000"/>
                </a:solidFill>
                <a:latin typeface="Arial"/>
                <a:ea typeface="Arial"/>
              </a:rPr>
              <a:t>NOTE: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This is plotting the price with respect to the cut.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We see that for a given carat value the quality of  changes the price.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8" name="Shape 262"/>
          <p:cNvPicPr/>
          <p:nvPr/>
        </p:nvPicPr>
        <p:blipFill>
          <a:blip r:embed="rId1"/>
          <a:stretch>
            <a:fillRect/>
          </a:stretch>
        </p:blipFill>
        <p:spPr>
          <a:xfrm>
            <a:off x="168120" y="75960"/>
            <a:ext cx="8807760" cy="434160"/>
          </a:xfrm>
          <a:prstGeom prst="rect">
            <a:avLst/>
          </a:prstGeom>
        </p:spPr>
      </p:pic>
      <p:sp>
        <p:nvSpPr>
          <p:cNvPr id="209" name="CustomShape 1"/>
          <p:cNvSpPr/>
          <p:nvPr/>
        </p:nvSpPr>
        <p:spPr>
          <a:xfrm>
            <a:off x="4077720" y="1674720"/>
            <a:ext cx="347760" cy="869760"/>
          </a:xfrm>
          <a:prstGeom prst="rect">
            <a:avLst/>
          </a:prstGeom>
        </p:spPr>
      </p:sp>
      <p:sp>
        <p:nvSpPr>
          <p:cNvPr id="210" name="CustomShape 2"/>
          <p:cNvSpPr/>
          <p:nvPr/>
        </p:nvSpPr>
        <p:spPr>
          <a:xfrm>
            <a:off x="168120" y="783000"/>
            <a:ext cx="1609200" cy="15656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Differentiate price VS carat with respect to cut.</a:t>
            </a:r>
            <a:endParaRPr/>
          </a:p>
        </p:txBody>
      </p:sp>
      <p:pic>
        <p:nvPicPr>
          <p:cNvPr descr="" id="211" name="Shape 265"/>
          <p:cNvPicPr/>
          <p:nvPr/>
        </p:nvPicPr>
        <p:blipFill>
          <a:blip r:embed="rId2"/>
          <a:stretch>
            <a:fillRect/>
          </a:stretch>
        </p:blipFill>
        <p:spPr>
          <a:xfrm>
            <a:off x="2672280" y="656280"/>
            <a:ext cx="5648040" cy="4352400"/>
          </a:xfrm>
          <a:prstGeom prst="rect">
            <a:avLst/>
          </a:prstGeom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077720" y="1674720"/>
            <a:ext cx="347760" cy="869760"/>
          </a:xfrm>
          <a:prstGeom prst="rect">
            <a:avLst/>
          </a:prstGeom>
        </p:spPr>
      </p:sp>
      <p:sp>
        <p:nvSpPr>
          <p:cNvPr id="213" name="CustomShape 2"/>
          <p:cNvSpPr/>
          <p:nvPr/>
        </p:nvSpPr>
        <p:spPr>
          <a:xfrm>
            <a:off x="206640" y="739440"/>
            <a:ext cx="1609200" cy="15656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Differentiate price VS carat with respect to color.</a:t>
            </a:r>
            <a:endParaRPr/>
          </a:p>
        </p:txBody>
      </p:sp>
      <p:pic>
        <p:nvPicPr>
          <p:cNvPr descr="" id="214" name="Shape 272"/>
          <p:cNvPicPr/>
          <p:nvPr/>
        </p:nvPicPr>
        <p:blipFill>
          <a:blip r:embed="rId1"/>
          <a:stretch>
            <a:fillRect/>
          </a:stretch>
        </p:blipFill>
        <p:spPr>
          <a:xfrm>
            <a:off x="91800" y="126720"/>
            <a:ext cx="8840520" cy="496800"/>
          </a:xfrm>
          <a:prstGeom prst="rect">
            <a:avLst/>
          </a:prstGeom>
        </p:spPr>
      </p:pic>
      <p:pic>
        <p:nvPicPr>
          <p:cNvPr descr="" id="215" name="Shape 273"/>
          <p:cNvPicPr/>
          <p:nvPr/>
        </p:nvPicPr>
        <p:blipFill>
          <a:blip r:embed="rId2"/>
          <a:stretch>
            <a:fillRect/>
          </a:stretch>
        </p:blipFill>
        <p:spPr>
          <a:xfrm>
            <a:off x="2927880" y="565920"/>
            <a:ext cx="5571720" cy="4381200"/>
          </a:xfrm>
          <a:prstGeom prst="rect">
            <a:avLst/>
          </a:prstGeom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077720" y="1674720"/>
            <a:ext cx="347760" cy="869760"/>
          </a:xfrm>
          <a:prstGeom prst="rect">
            <a:avLst/>
          </a:prstGeom>
        </p:spPr>
      </p:sp>
      <p:sp>
        <p:nvSpPr>
          <p:cNvPr id="217" name="CustomShape 2"/>
          <p:cNvSpPr/>
          <p:nvPr/>
        </p:nvSpPr>
        <p:spPr>
          <a:xfrm>
            <a:off x="239400" y="695880"/>
            <a:ext cx="1609200" cy="15656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Differentiate price VS carat with respect to clarity.</a:t>
            </a:r>
            <a:endParaRPr/>
          </a:p>
        </p:txBody>
      </p:sp>
      <p:pic>
        <p:nvPicPr>
          <p:cNvPr descr="" id="218" name="Shape 280"/>
          <p:cNvPicPr/>
          <p:nvPr/>
        </p:nvPicPr>
        <p:blipFill>
          <a:blip r:embed="rId1"/>
          <a:stretch>
            <a:fillRect/>
          </a:stretch>
        </p:blipFill>
        <p:spPr>
          <a:xfrm>
            <a:off x="113400" y="79560"/>
            <a:ext cx="8916480" cy="398160"/>
          </a:xfrm>
          <a:prstGeom prst="rect">
            <a:avLst/>
          </a:prstGeom>
        </p:spPr>
      </p:pic>
      <p:pic>
        <p:nvPicPr>
          <p:cNvPr descr="" id="219" name="Shape 281"/>
          <p:cNvPicPr/>
          <p:nvPr/>
        </p:nvPicPr>
        <p:blipFill>
          <a:blip r:embed="rId2"/>
          <a:stretch>
            <a:fillRect/>
          </a:stretch>
        </p:blipFill>
        <p:spPr>
          <a:xfrm>
            <a:off x="2773080" y="608760"/>
            <a:ext cx="6076440" cy="4295520"/>
          </a:xfrm>
          <a:prstGeom prst="rect">
            <a:avLst/>
          </a:prstGeom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20" name="Shape 286"/>
          <p:cNvPicPr/>
          <p:nvPr/>
        </p:nvPicPr>
        <p:blipFill>
          <a:blip r:embed="rId1"/>
          <a:stretch>
            <a:fillRect/>
          </a:stretch>
        </p:blipFill>
        <p:spPr>
          <a:xfrm>
            <a:off x="2340720" y="184680"/>
            <a:ext cx="6480720" cy="4567680"/>
          </a:xfrm>
          <a:prstGeom prst="rect">
            <a:avLst/>
          </a:prstGeom>
        </p:spPr>
      </p:pic>
      <p:sp>
        <p:nvSpPr>
          <p:cNvPr id="221" name="CustomShape 1"/>
          <p:cNvSpPr/>
          <p:nvPr/>
        </p:nvSpPr>
        <p:spPr>
          <a:xfrm>
            <a:off x="421560" y="1325160"/>
            <a:ext cx="1734120" cy="2071440"/>
          </a:xfrm>
          <a:prstGeom prst="rect">
            <a:avLst/>
          </a:prstGeom>
          <a:solidFill>
            <a:srgbClr val="fff2cc"/>
          </a:solidFill>
          <a:ln w="9360">
            <a:solidFill>
              <a:srgbClr val="ff9900"/>
            </a:solidFill>
            <a:round/>
          </a:ln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980000"/>
                </a:solidFill>
                <a:latin typeface="Arial"/>
                <a:ea typeface="Arial"/>
              </a:rPr>
              <a:t>NOTE: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Facets- 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It features the same set of data with respect to a given factor. This helps us determine which value of factor affects f(x) the most,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22" name="Shape 292"/>
          <p:cNvPicPr/>
          <p:nvPr/>
        </p:nvPicPr>
        <p:blipFill>
          <a:blip r:embed="rId1"/>
          <a:stretch>
            <a:fillRect/>
          </a:stretch>
        </p:blipFill>
        <p:spPr>
          <a:xfrm>
            <a:off x="1046160" y="255240"/>
            <a:ext cx="6906960" cy="4220280"/>
          </a:xfrm>
          <a:prstGeom prst="rect">
            <a:avLst/>
          </a:prstGeom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81880" y="578880"/>
            <a:ext cx="6329160" cy="6498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This presentation is a part of the larger pool of learning resources provided by 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DecisionStats.org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54360" y="54360"/>
            <a:ext cx="3392280" cy="524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FURTHER SOURCES:</a:t>
            </a:r>
            <a:endParaRPr/>
          </a:p>
        </p:txBody>
      </p:sp>
      <p:sp>
        <p:nvSpPr>
          <p:cNvPr id="225" name="TextShape 3"/>
          <p:cNvSpPr txBox="1"/>
          <p:nvPr/>
        </p:nvSpPr>
        <p:spPr>
          <a:xfrm>
            <a:off x="141120" y="1204920"/>
            <a:ext cx="8861760" cy="1601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1400" u="sng">
                <a:solidFill>
                  <a:srgbClr val="1155cc"/>
                </a:solidFill>
                <a:hlinkClick r:id="rId1"/>
              </a:rPr>
              <a:t>https://decisionstats.org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1400" u="sng">
                <a:solidFill>
                  <a:srgbClr val="1155cc"/>
                </a:solidFill>
                <a:hlinkClick r:id="rId2"/>
              </a:rPr>
              <a:t>https://github.com/SolomonMg/diamonds-data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1400" u="sng">
                <a:solidFill>
                  <a:srgbClr val="1155cc"/>
                </a:solidFill>
                <a:hlinkClick r:id="rId3"/>
              </a:rPr>
              <a:t>https://themessier.wordpress.com/2015/06/17/ggplot-in-python-part-1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1400" u="sng">
                <a:solidFill>
                  <a:srgbClr val="1155cc"/>
                </a:solidFill>
                <a:hlinkClick r:id="rId4"/>
              </a:rPr>
              <a:t>http://nbviewer.ipython.org/gist/sara-02/d5a61234ef32e60bddda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1400" u="sng">
                <a:solidFill>
                  <a:srgbClr val="1155cc"/>
                </a:solidFill>
                <a:hlinkClick r:id="rId5"/>
              </a:rPr>
              <a:t>http://nbviewer.ipython.org/gist/sara-02/d38da4a2023da169ac13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1400" u="sng">
                <a:solidFill>
                  <a:srgbClr val="1155cc"/>
                </a:solidFill>
                <a:hlinkClick r:id="rId6"/>
              </a:rPr>
              <a:t>https://gist.github.com/sara-02/4eb520fd1b82521e8a11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6" name="CustomShape 4"/>
          <p:cNvSpPr/>
          <p:nvPr/>
        </p:nvSpPr>
        <p:spPr>
          <a:xfrm>
            <a:off x="1059120" y="3432600"/>
            <a:ext cx="6329160" cy="136764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FOR QUERIES: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IN" sz="1400" u="sng">
                <a:solidFill>
                  <a:srgbClr val="1155cc"/>
                </a:solidFill>
                <a:latin typeface="Arial"/>
                <a:ea typeface="Arial"/>
                <a:hlinkClick r:id="rId7"/>
              </a:rPr>
              <a:t>info@decisionstats.org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 u="sng">
                <a:solidFill>
                  <a:srgbClr val="1155cc"/>
                </a:solidFill>
                <a:latin typeface="Arial"/>
                <a:ea typeface="Arial"/>
                <a:hlinkClick r:id="rId8"/>
              </a:rPr>
              <a:t>sarahmasud02@gmail.com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957760" y="2245680"/>
            <a:ext cx="2576880" cy="6523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3000" u="sng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28240" y="272160"/>
            <a:ext cx="3033360" cy="576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SOURCE OF DATA: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2936160" y="1054800"/>
            <a:ext cx="5860800" cy="7606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Big Diamonds data set is used through the presentation. You can download the data set from:</a:t>
            </a:r>
            <a:endParaRPr/>
          </a:p>
          <a:p>
            <a:pPr>
              <a:lnSpc>
                <a:spcPct val="100000"/>
              </a:lnSpc>
            </a:pPr>
            <a:r>
              <a:rPr lang="en-IN" sz="1200" u="sng">
                <a:solidFill>
                  <a:srgbClr val="1155cc"/>
                </a:solidFill>
                <a:latin typeface="Arial"/>
                <a:ea typeface="Arial"/>
                <a:hlinkClick r:id="rId1"/>
              </a:rPr>
              <a:t>https://github.com/SolomonMg/diamonds-data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163440" y="2207520"/>
            <a:ext cx="4702680" cy="4892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HOW TO OBTAIN THE CSV: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2936160" y="2849400"/>
            <a:ext cx="6023880" cy="9345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ff9900"/>
                </a:solidFill>
                <a:latin typeface="Arial"/>
                <a:ea typeface="Arial"/>
              </a:rPr>
              <a:t>METHOD 1: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Read the RDA file in R and writeback  as CSV.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ff9900"/>
                </a:solidFill>
                <a:latin typeface="Arial"/>
                <a:ea typeface="Arial"/>
              </a:rPr>
              <a:t>METHOD 2: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Use rpy2.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97200" y="130680"/>
            <a:ext cx="8229240" cy="6062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WHAT IS ggplot?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173520" y="1167480"/>
            <a:ext cx="8535960" cy="280800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Created by </a:t>
            </a:r>
            <a:r>
              <a:rPr lang="en-IN" sz="1400" u="sng">
                <a:solidFill>
                  <a:srgbClr val="000000"/>
                </a:solidFill>
                <a:latin typeface="Arial"/>
                <a:ea typeface="Arial"/>
              </a:rPr>
              <a:t>H. Wickman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, ggplot provides an easy interface to generate state of art visualizations.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Written originally for R, its success  enabled it be used  for Python  as well.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COMPONENTS OF ggplot: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400">
                <a:solidFill>
                  <a:srgbClr val="ff0000"/>
                </a:solidFill>
                <a:latin typeface="Arial"/>
                <a:ea typeface="Arial"/>
              </a:rPr>
              <a:t>ggplot API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- Used to implement the plots.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400">
                <a:solidFill>
                  <a:srgbClr val="ff0000"/>
                </a:solidFill>
                <a:latin typeface="Arial"/>
                <a:ea typeface="Arial"/>
              </a:rPr>
              <a:t>Data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- Uses data as Data Frames as in pandas.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400">
                <a:solidFill>
                  <a:srgbClr val="ff0000"/>
                </a:solidFill>
                <a:latin typeface="Arial"/>
                <a:ea typeface="Arial"/>
              </a:rPr>
              <a:t>Aesthetics-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How the axes and theme looks.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1400">
                <a:solidFill>
                  <a:srgbClr val="ff0000"/>
                </a:solidFill>
                <a:latin typeface="Arial"/>
                <a:ea typeface="Arial"/>
              </a:rPr>
              <a:t>Layer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- what information is annotated on top of basic plot.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98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83320" y="77616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3000" u="sng">
                <a:solidFill>
                  <a:srgbClr val="000000"/>
                </a:solidFill>
              </a:rPr>
              <a:t>LET THE ANALYSIS BEGIN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3560" y="75960"/>
            <a:ext cx="4262400" cy="8805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TIME TAKEN TO EXECUTE A FUNCTION: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28" name="Shape 78"/>
          <p:cNvPicPr/>
          <p:nvPr/>
        </p:nvPicPr>
        <p:blipFill>
          <a:blip r:embed="rId1"/>
          <a:stretch>
            <a:fillRect/>
          </a:stretch>
        </p:blipFill>
        <p:spPr>
          <a:xfrm>
            <a:off x="478440" y="1620360"/>
            <a:ext cx="2805120" cy="1010880"/>
          </a:xfrm>
          <a:prstGeom prst="rect">
            <a:avLst/>
          </a:prstGeom>
        </p:spPr>
      </p:pic>
      <p:sp>
        <p:nvSpPr>
          <p:cNvPr id="129" name="CustomShape 2"/>
          <p:cNvSpPr/>
          <p:nvPr/>
        </p:nvSpPr>
        <p:spPr>
          <a:xfrm>
            <a:off x="2153160" y="1576800"/>
            <a:ext cx="162720" cy="554400"/>
          </a:xfrm>
          <a:prstGeom prst="rect">
            <a:avLst/>
          </a:prstGeom>
        </p:spPr>
      </p:sp>
      <p:sp>
        <p:nvSpPr>
          <p:cNvPr id="130" name="CustomShape 3"/>
          <p:cNvSpPr/>
          <p:nvPr/>
        </p:nvSpPr>
        <p:spPr>
          <a:xfrm>
            <a:off x="97200" y="4208400"/>
            <a:ext cx="8949240" cy="5544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</a:rPr>
              <a:t>Source: </a:t>
            </a:r>
            <a:r>
              <a:rPr lang="en-IN" sz="1400" u="sng">
                <a:solidFill>
                  <a:srgbClr val="1155cc"/>
                </a:solidFill>
                <a:latin typeface="Arial"/>
                <a:ea typeface="Arial"/>
                <a:hlinkClick r:id="rId2"/>
              </a:rPr>
              <a:t>http://stackoverflow.com/questions/6786990/find-out-time-it-took-for-a-python-script-to-complete-execution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31" name="Shape 81"/>
          <p:cNvPicPr/>
          <p:nvPr/>
        </p:nvPicPr>
        <p:blipFill>
          <a:blip r:embed="rId3"/>
          <a:stretch>
            <a:fillRect/>
          </a:stretch>
        </p:blipFill>
        <p:spPr>
          <a:xfrm>
            <a:off x="4306320" y="146520"/>
            <a:ext cx="4837320" cy="4061520"/>
          </a:xfrm>
          <a:prstGeom prst="rect">
            <a:avLst/>
          </a:prstGeom>
        </p:spPr>
      </p:pic>
      <p:sp>
        <p:nvSpPr>
          <p:cNvPr id="132" name="CustomShape 4"/>
          <p:cNvSpPr/>
          <p:nvPr/>
        </p:nvSpPr>
        <p:spPr>
          <a:xfrm>
            <a:off x="3718800" y="2305440"/>
            <a:ext cx="391320" cy="64800"/>
          </a:xfrm>
          <a:prstGeom prst="rect">
            <a:avLst/>
          </a:prstGeom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85400" y="193320"/>
            <a:ext cx="3044160" cy="55440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INPUT THE DATA: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48480" y="965520"/>
            <a:ext cx="3044160" cy="4366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Import necessary packages.</a:t>
            </a:r>
            <a:endParaRPr/>
          </a:p>
        </p:txBody>
      </p:sp>
      <p:pic>
        <p:nvPicPr>
          <p:cNvPr descr="" id="135" name="Shape 89"/>
          <p:cNvPicPr/>
          <p:nvPr/>
        </p:nvPicPr>
        <p:blipFill>
          <a:blip r:embed="rId1"/>
          <a:stretch>
            <a:fillRect/>
          </a:stretch>
        </p:blipFill>
        <p:spPr>
          <a:xfrm>
            <a:off x="3815640" y="870120"/>
            <a:ext cx="3861360" cy="1400040"/>
          </a:xfrm>
          <a:prstGeom prst="rect">
            <a:avLst/>
          </a:prstGeom>
        </p:spPr>
      </p:pic>
      <p:sp>
        <p:nvSpPr>
          <p:cNvPr id="136" name="CustomShape 3"/>
          <p:cNvSpPr/>
          <p:nvPr/>
        </p:nvSpPr>
        <p:spPr>
          <a:xfrm>
            <a:off x="392040" y="3333960"/>
            <a:ext cx="1413000" cy="5544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Read Data:</a:t>
            </a:r>
            <a:endParaRPr/>
          </a:p>
        </p:txBody>
      </p:sp>
      <p:pic>
        <p:nvPicPr>
          <p:cNvPr descr="" id="137" name="Shape 91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40" y="3436200"/>
            <a:ext cx="4643280" cy="3499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31040" y="228240"/>
            <a:ext cx="3587760" cy="68652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EXPLORE THE DATA: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283320" y="100440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len()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Number of rows in the dataset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2.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column()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</a:rPr>
              <a:t>- What are names of the columns.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0" name="Shape 98"/>
          <p:cNvPicPr/>
          <p:nvPr/>
        </p:nvPicPr>
        <p:blipFill>
          <a:blip r:embed="rId1"/>
          <a:stretch>
            <a:fillRect/>
          </a:stretch>
        </p:blipFill>
        <p:spPr>
          <a:xfrm>
            <a:off x="2751840" y="1768680"/>
            <a:ext cx="4686120" cy="540720"/>
          </a:xfrm>
          <a:prstGeom prst="rect">
            <a:avLst/>
          </a:prstGeom>
        </p:spPr>
      </p:pic>
      <p:pic>
        <p:nvPicPr>
          <p:cNvPr descr="" id="141" name="Shap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407600" y="3217680"/>
            <a:ext cx="6328440" cy="92592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